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306" r:id="rId4"/>
    <p:sldId id="311" r:id="rId5"/>
    <p:sldId id="322" r:id="rId6"/>
    <p:sldId id="323" r:id="rId7"/>
    <p:sldId id="312" r:id="rId8"/>
    <p:sldId id="324" r:id="rId9"/>
    <p:sldId id="325" r:id="rId10"/>
    <p:sldId id="326" r:id="rId11"/>
    <p:sldId id="321" r:id="rId12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 autoAdjust="0"/>
  </p:normalViewPr>
  <p:slideViewPr>
    <p:cSldViewPr>
      <p:cViewPr varScale="1">
        <p:scale>
          <a:sx n="51" d="100"/>
          <a:sy n="51" d="100"/>
        </p:scale>
        <p:origin x="-4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tângulo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tângulo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Retângulo de cantos arredondados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Retângulo de cantos arredondados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tângulo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tângulo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tângulo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tângulo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7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D4532-7AD6-4B4A-AABF-0DAADEAD3F15}" type="datetimeFigureOut">
              <a:rPr lang="pt-BR"/>
              <a:pPr>
                <a:defRPr/>
              </a:pPr>
              <a:t>8/4/2010</a:t>
            </a:fld>
            <a:endParaRPr lang="pt-BR"/>
          </a:p>
        </p:txBody>
      </p:sp>
      <p:sp>
        <p:nvSpPr>
          <p:cNvPr id="18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C84802A-0D1F-4354-8F58-B1EBA75318E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6538" y="612775"/>
            <a:ext cx="957262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51BFE-5192-482A-9279-54C923878778}" type="datetimeFigureOut">
              <a:rPr lang="pt-BR"/>
              <a:pPr>
                <a:defRPr/>
              </a:pPr>
              <a:t>8/4/2010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775"/>
            <a:ext cx="132556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038" y="1588"/>
            <a:ext cx="762000" cy="366712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4CAF84-D6BB-42BC-9E33-3A69A874C01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ítulo e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Gráfico 2"/>
          <p:cNvSpPr>
            <a:spLocks noGrp="1"/>
          </p:cNvSpPr>
          <p:nvPr>
            <p:ph type="chart" idx="1"/>
          </p:nvPr>
        </p:nvSpPr>
        <p:spPr>
          <a:xfrm>
            <a:off x="457200" y="2249488"/>
            <a:ext cx="8229600" cy="4324350"/>
          </a:xfr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86538" y="612775"/>
            <a:ext cx="957262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4B44FE-D15C-46CA-9F02-1DBCBC185D21}" type="datetimeFigureOut">
              <a:rPr lang="pt-BR"/>
              <a:pPr>
                <a:defRPr/>
              </a:pPr>
              <a:t>8/4/2010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5257800" y="612775"/>
            <a:ext cx="132556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174038" y="1588"/>
            <a:ext cx="762000" cy="366712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F2EEECE-7716-4695-890F-653936ECA2B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BF34B-D74E-426B-9487-485E38D1B01E}" type="datetimeFigureOut">
              <a:rPr lang="pt-BR"/>
              <a:pPr>
                <a:defRPr/>
              </a:pPr>
              <a:t>8/4/2010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51AD9-B413-49DC-ADEB-5CDF82612A7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8C61F-5163-4011-A5E5-8889BC95F7EA}" type="datetimeFigureOut">
              <a:rPr lang="pt-BR"/>
              <a:pPr>
                <a:defRPr/>
              </a:pPr>
              <a:t>8/4/2010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A8F01-8B5E-4317-8994-63FC2FDE148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32448-1EAA-4439-9842-C8D02ECFED09}" type="datetimeFigureOut">
              <a:rPr lang="pt-BR"/>
              <a:pPr>
                <a:defRPr/>
              </a:pPr>
              <a:t>8/4/2010</a:t>
            </a:fld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6C73D-0633-40E2-9E6F-69A284A8544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416E6-A922-4E94-933B-37C7686F4487}" type="datetimeFigureOut">
              <a:rPr lang="pt-BR"/>
              <a:pPr>
                <a:defRPr/>
              </a:pPr>
              <a:t>8/4/2010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F7483-5606-4889-A8FE-E020DEDDBF9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DE884-ACC0-4AC0-BA17-422AE6BFCE9A}" type="datetimeFigureOut">
              <a:rPr lang="pt-BR"/>
              <a:pPr>
                <a:defRPr/>
              </a:pPr>
              <a:t>8/4/2010</a:t>
            </a:fld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D4DE6-6935-4866-A0AE-A2E283226E1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8ECFB-05DF-45EA-9783-E85BED036564}" type="datetimeFigureOut">
              <a:rPr lang="pt-BR"/>
              <a:pPr>
                <a:defRPr/>
              </a:pPr>
              <a:t>8/4/2010</a:t>
            </a:fld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A40DC-50C4-4631-AA8D-38948A6E4B3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57A19-F3A5-4DBF-A8AE-19FD2CFA6AA7}" type="datetimeFigureOut">
              <a:rPr lang="pt-BR"/>
              <a:pPr>
                <a:defRPr/>
              </a:pPr>
              <a:t>8/4/2010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4BB28-9234-4F98-AE31-4930F75BCB7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885C4-836C-49AE-9B34-35AC75AD83E1}" type="datetimeFigureOut">
              <a:rPr lang="pt-BR"/>
              <a:pPr>
                <a:defRPr/>
              </a:pPr>
              <a:t>8/4/2010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281AB-EACE-46BC-B5AE-3505F3C2053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tângulo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tângulo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59" name="Espaço Reservado para Título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  <a:endParaRPr lang="en-US" smtClean="0"/>
          </a:p>
        </p:txBody>
      </p:sp>
      <p:sp>
        <p:nvSpPr>
          <p:cNvPr id="6160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9C52597F-0F3D-4E41-B0DD-0DACE71A5581}" type="datetimeFigureOut">
              <a:rPr lang="pt-BR"/>
              <a:pPr>
                <a:defRPr/>
              </a:pPr>
              <a:t>8/4/2010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634F1C0B-6AEF-4735-9F95-B1B4CF3070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paf@cin.ufpe.b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pPr eaLnBrk="1" hangingPunct="1"/>
            <a:r>
              <a:rPr lang="pt-BR" i="1" dirty="0" err="1" smtClean="0"/>
              <a:t>Verilog</a:t>
            </a:r>
            <a:r>
              <a:rPr lang="pt-BR" i="1" dirty="0" smtClean="0"/>
              <a:t> - aula 3 </a:t>
            </a:r>
          </a:p>
        </p:txBody>
      </p:sp>
      <p:sp>
        <p:nvSpPr>
          <p:cNvPr id="10243" name="Subtítulo 2"/>
          <p:cNvSpPr>
            <a:spLocks noGrp="1"/>
          </p:cNvSpPr>
          <p:nvPr>
            <p:ph type="subTitle" idx="1"/>
          </p:nvPr>
        </p:nvSpPr>
        <p:spPr>
          <a:xfrm>
            <a:off x="428624" y="3929063"/>
            <a:ext cx="5357821" cy="2395537"/>
          </a:xfrm>
        </p:spPr>
        <p:txBody>
          <a:bodyPr/>
          <a:lstStyle/>
          <a:p>
            <a:pPr marL="63500" eaLnBrk="1" hangingPunct="1"/>
            <a:r>
              <a:rPr lang="pt-BR" dirty="0" smtClean="0"/>
              <a:t>Antonyus Pyetro</a:t>
            </a:r>
          </a:p>
          <a:p>
            <a:pPr marL="63500" eaLnBrk="1" hangingPunct="1"/>
            <a:r>
              <a:rPr lang="pt-BR" dirty="0" smtClean="0">
                <a:hlinkClick r:id="rId2"/>
              </a:rPr>
              <a:t>apaf@cin.ufpe.br</a:t>
            </a:r>
            <a:endParaRPr lang="pt-BR" dirty="0" smtClean="0"/>
          </a:p>
          <a:p>
            <a:pPr marL="63500" eaLnBrk="1" hangingPunct="1"/>
            <a:endParaRPr lang="pt-BR" dirty="0" smtClean="0"/>
          </a:p>
          <a:p>
            <a:pPr marL="63500" eaLnBrk="1" hangingPunct="1"/>
            <a:r>
              <a:rPr lang="pt-BR" dirty="0" err="1" smtClean="0"/>
              <a:t>Infra-estrutura</a:t>
            </a:r>
            <a:r>
              <a:rPr lang="pt-BR" dirty="0" smtClean="0"/>
              <a:t> de Hardware – IF674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/>
              <a:t>Ex leitura do reg. de end. 2</a:t>
            </a:r>
          </a:p>
          <a:p>
            <a:endParaRPr lang="pt-BR" sz="2400" dirty="0" smtClean="0"/>
          </a:p>
          <a:p>
            <a:endParaRPr lang="pt-BR" sz="2400" dirty="0" smtClean="0"/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dirty="0" smtClean="0"/>
              <a:t>Ex de escrita em reg.</a:t>
            </a:r>
          </a:p>
          <a:p>
            <a:endParaRPr lang="pt-BR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786058"/>
            <a:ext cx="637222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5000636"/>
            <a:ext cx="4143404" cy="1216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www</a:t>
            </a:r>
            <a:r>
              <a:rPr lang="pt-BR" dirty="0" smtClean="0"/>
              <a:t>/</a:t>
            </a:r>
            <a:r>
              <a:rPr lang="pt-BR" dirty="0" err="1" smtClean="0"/>
              <a:t>~apaf</a:t>
            </a:r>
            <a:r>
              <a:rPr lang="pt-BR" dirty="0" smtClean="0"/>
              <a:t>/if674</a:t>
            </a:r>
          </a:p>
          <a:p>
            <a:pPr lvl="1"/>
            <a:r>
              <a:rPr lang="pt-BR" dirty="0" smtClean="0"/>
              <a:t>Manual de referência da linguagem</a:t>
            </a:r>
          </a:p>
          <a:p>
            <a:pPr lvl="1"/>
            <a:r>
              <a:rPr lang="pt-BR" dirty="0" smtClean="0"/>
              <a:t>verilog3</a:t>
            </a:r>
          </a:p>
          <a:p>
            <a:pPr lvl="1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457200" y="433388"/>
            <a:ext cx="8229600" cy="1066800"/>
          </a:xfrm>
        </p:spPr>
        <p:txBody>
          <a:bodyPr/>
          <a:lstStyle/>
          <a:p>
            <a:pPr eaLnBrk="1" hangingPunct="1"/>
            <a:r>
              <a:rPr lang="pt-BR" smtClean="0"/>
              <a:t/>
            </a:r>
            <a:br>
              <a:rPr lang="pt-BR" smtClean="0"/>
            </a:br>
            <a:r>
              <a:rPr lang="pt-BR" smtClean="0"/>
              <a:t/>
            </a:r>
            <a:br>
              <a:rPr lang="pt-BR" smtClean="0"/>
            </a:br>
            <a:r>
              <a:rPr lang="pt-BR" smtClean="0"/>
              <a:t>Roteiro</a:t>
            </a:r>
          </a:p>
        </p:txBody>
      </p:sp>
      <p:sp>
        <p:nvSpPr>
          <p:cNvPr id="11267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33525"/>
            <a:ext cx="8229600" cy="4324350"/>
          </a:xfrm>
        </p:spPr>
        <p:txBody>
          <a:bodyPr/>
          <a:lstStyle/>
          <a:p>
            <a:pPr eaLnBrk="1" hangingPunct="1"/>
            <a:endParaRPr lang="pt-BR" dirty="0" smtClean="0"/>
          </a:p>
          <a:p>
            <a:pPr eaLnBrk="1" hangingPunct="1"/>
            <a:endParaRPr lang="pt-BR" dirty="0" smtClean="0"/>
          </a:p>
          <a:p>
            <a:pPr eaLnBrk="1" hangingPunct="1"/>
            <a:r>
              <a:rPr lang="pt-BR" dirty="0" smtClean="0"/>
              <a:t>Motivação</a:t>
            </a:r>
          </a:p>
          <a:p>
            <a:pPr eaLnBrk="1" hangingPunct="1"/>
            <a:r>
              <a:rPr lang="pt-BR" dirty="0" smtClean="0"/>
              <a:t>Circuitos </a:t>
            </a:r>
            <a:r>
              <a:rPr lang="pt-BR" dirty="0" err="1" smtClean="0"/>
              <a:t>Seqüênciais</a:t>
            </a:r>
            <a:endParaRPr lang="pt-BR" dirty="0" smtClean="0"/>
          </a:p>
          <a:p>
            <a:pPr eaLnBrk="1" hangingPunct="1"/>
            <a:r>
              <a:rPr lang="pt-BR" dirty="0" smtClean="0"/>
              <a:t>Máquinas de estados</a:t>
            </a:r>
          </a:p>
          <a:p>
            <a:pPr eaLnBrk="1" hangingPunct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Motivação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smtClean="0"/>
              <a:t>Desenvolvimento de circuitos com memória</a:t>
            </a:r>
          </a:p>
          <a:p>
            <a:pPr lvl="1"/>
            <a:r>
              <a:rPr lang="pt-BR" dirty="0" smtClean="0"/>
              <a:t>Necessitam guardar estado atual e futuro</a:t>
            </a:r>
          </a:p>
          <a:p>
            <a:pPr lvl="1"/>
            <a:r>
              <a:rPr lang="pt-BR" dirty="0" smtClean="0"/>
              <a:t>Banco de Registradores, máquinas de estados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Circuitos </a:t>
            </a:r>
            <a:r>
              <a:rPr lang="pt-BR" dirty="0" err="1" smtClean="0"/>
              <a:t>seqüênciais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Armazenam informações</a:t>
            </a:r>
          </a:p>
          <a:p>
            <a:pPr lvl="1"/>
            <a:r>
              <a:rPr lang="pt-BR" dirty="0" smtClean="0"/>
              <a:t>Saídas baseadas nas entradas e no estado atual</a:t>
            </a:r>
          </a:p>
          <a:p>
            <a:endParaRPr lang="pt-BR" dirty="0" smtClean="0"/>
          </a:p>
          <a:p>
            <a:r>
              <a:rPr lang="pt-BR" dirty="0" smtClean="0"/>
              <a:t>Circuitos com memória</a:t>
            </a:r>
          </a:p>
          <a:p>
            <a:pPr lvl="1"/>
            <a:r>
              <a:rPr lang="pt-BR" dirty="0" smtClean="0"/>
              <a:t>Registradores</a:t>
            </a:r>
          </a:p>
          <a:p>
            <a:endParaRPr lang="pt-BR" dirty="0" smtClean="0"/>
          </a:p>
          <a:p>
            <a:r>
              <a:rPr lang="pt-BR" dirty="0" smtClean="0"/>
              <a:t>Normalmente sincronizados por sinal externo</a:t>
            </a:r>
          </a:p>
          <a:p>
            <a:pPr lvl="1"/>
            <a:r>
              <a:rPr lang="pt-BR" dirty="0" err="1" smtClean="0"/>
              <a:t>clock</a:t>
            </a:r>
            <a:endParaRPr lang="pt-BR" dirty="0"/>
          </a:p>
        </p:txBody>
      </p:sp>
      <p:grpSp>
        <p:nvGrpSpPr>
          <p:cNvPr id="4" name="Grupo 3"/>
          <p:cNvGrpSpPr/>
          <p:nvPr/>
        </p:nvGrpSpPr>
        <p:grpSpPr>
          <a:xfrm>
            <a:off x="5429256" y="3143248"/>
            <a:ext cx="2933574" cy="1785950"/>
            <a:chOff x="1401574" y="3071810"/>
            <a:chExt cx="2933574" cy="1785950"/>
          </a:xfrm>
        </p:grpSpPr>
        <p:cxnSp>
          <p:nvCxnSpPr>
            <p:cNvPr id="5" name="Conector de seta reta 4"/>
            <p:cNvCxnSpPr/>
            <p:nvPr/>
          </p:nvCxnSpPr>
          <p:spPr>
            <a:xfrm rot="5400000" flipH="1" flipV="1">
              <a:off x="929456" y="3999710"/>
              <a:ext cx="157163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ector de seta reta 5"/>
            <p:cNvCxnSpPr/>
            <p:nvPr/>
          </p:nvCxnSpPr>
          <p:spPr>
            <a:xfrm flipV="1">
              <a:off x="1500166" y="4500570"/>
              <a:ext cx="2571768" cy="952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ector angulado 6"/>
            <p:cNvCxnSpPr/>
            <p:nvPr/>
          </p:nvCxnSpPr>
          <p:spPr>
            <a:xfrm>
              <a:off x="1714480" y="3571876"/>
              <a:ext cx="914400" cy="914400"/>
            </a:xfrm>
            <a:prstGeom prst="bentConnector3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8" name="Conector angulado 7"/>
            <p:cNvCxnSpPr/>
            <p:nvPr/>
          </p:nvCxnSpPr>
          <p:spPr>
            <a:xfrm rot="10800000" flipV="1">
              <a:off x="2214546" y="3571876"/>
              <a:ext cx="1000132" cy="923924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" name="Conector angulado 8"/>
            <p:cNvCxnSpPr/>
            <p:nvPr/>
          </p:nvCxnSpPr>
          <p:spPr>
            <a:xfrm>
              <a:off x="2800344" y="3571876"/>
              <a:ext cx="914400" cy="914400"/>
            </a:xfrm>
            <a:prstGeom prst="bentConnector3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0" name="CaixaDeTexto 9"/>
            <p:cNvSpPr txBox="1"/>
            <p:nvPr/>
          </p:nvSpPr>
          <p:spPr>
            <a:xfrm>
              <a:off x="1401574" y="341685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1</a:t>
              </a:r>
              <a:endParaRPr lang="pt-BR" dirty="0"/>
            </a:p>
          </p:txBody>
        </p:sp>
        <p:sp>
          <p:nvSpPr>
            <p:cNvPr id="11" name="CaixaDeTexto 10"/>
            <p:cNvSpPr txBox="1"/>
            <p:nvPr/>
          </p:nvSpPr>
          <p:spPr>
            <a:xfrm>
              <a:off x="1401574" y="448842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0</a:t>
              </a:r>
              <a:endParaRPr lang="pt-BR" dirty="0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4071934" y="4429132"/>
              <a:ext cx="2632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i="1" dirty="0"/>
                <a:t>t</a:t>
              </a:r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1785918" y="3071810"/>
              <a:ext cx="7216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i="1" dirty="0" smtClean="0"/>
                <a:t>Clock</a:t>
              </a:r>
              <a:endParaRPr lang="pt-BR" i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Verilog</a:t>
            </a:r>
            <a:r>
              <a:rPr lang="pt-BR" dirty="0" smtClean="0"/>
              <a:t> - Circuitos </a:t>
            </a:r>
            <a:r>
              <a:rPr lang="pt-BR" dirty="0" err="1" smtClean="0"/>
              <a:t>Seqüênciais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49488"/>
            <a:ext cx="3829048" cy="4324350"/>
          </a:xfrm>
        </p:spPr>
        <p:txBody>
          <a:bodyPr/>
          <a:lstStyle/>
          <a:p>
            <a:pPr>
              <a:buNone/>
            </a:pPr>
            <a:endParaRPr lang="pt-BR" sz="2000" dirty="0" smtClean="0"/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always @ (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posedge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Clock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) begin </a:t>
            </a:r>
          </a:p>
          <a:p>
            <a:pP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	if (Reset) </a:t>
            </a:r>
          </a:p>
          <a:p>
            <a:pP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		Q &lt;= 0 </a:t>
            </a:r>
          </a:p>
          <a:p>
            <a:pP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	else </a:t>
            </a:r>
          </a:p>
          <a:p>
            <a:pP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		Q &lt;= Q + 1; </a:t>
            </a:r>
          </a:p>
          <a:p>
            <a:pP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end </a:t>
            </a: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 bwMode="auto">
          <a:xfrm>
            <a:off x="4286248" y="2249488"/>
            <a:ext cx="4400552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Char char="•"/>
              <a:tabLst/>
              <a:defRPr/>
            </a:pPr>
            <a:endParaRPr kumimoji="0" lang="pt-B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Trigado na subida do </a:t>
            </a:r>
            <a:r>
              <a:rPr kumimoji="0" lang="pt-B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clock</a:t>
            </a:r>
            <a:endParaRPr kumimoji="0" lang="pt-B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Reset síncrono</a:t>
            </a: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Char char="•"/>
              <a:tabLst/>
              <a:defRPr/>
            </a:pPr>
            <a:r>
              <a:rPr lang="pt-BR" sz="2400" dirty="0" smtClean="0">
                <a:solidFill>
                  <a:schemeClr val="accent2"/>
                </a:solidFill>
                <a:latin typeface="+mn-lt"/>
              </a:rPr>
              <a:t>Período dado pelo tempo de propagação </a:t>
            </a:r>
            <a:r>
              <a:rPr lang="pt-BR" sz="2400" dirty="0" err="1" smtClean="0">
                <a:solidFill>
                  <a:schemeClr val="accent2"/>
                </a:solidFill>
                <a:latin typeface="+mn-lt"/>
              </a:rPr>
              <a:t>combinacional</a:t>
            </a:r>
            <a:endParaRPr kumimoji="0" lang="pt-B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Char char="•"/>
              <a:tabLst/>
              <a:defRPr/>
            </a:pPr>
            <a:endParaRPr kumimoji="0" lang="pt-B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Char char="•"/>
              <a:tabLst/>
              <a:defRPr/>
            </a:pPr>
            <a:endParaRPr kumimoji="0" lang="pt-BR" sz="26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4446946"/>
            <a:ext cx="5798809" cy="1863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Combinacionais</a:t>
            </a:r>
            <a:r>
              <a:rPr lang="pt-BR" dirty="0" smtClean="0"/>
              <a:t> </a:t>
            </a:r>
            <a:r>
              <a:rPr lang="pt-BR" dirty="0" err="1" smtClean="0"/>
              <a:t>Vs</a:t>
            </a:r>
            <a:r>
              <a:rPr lang="pt-BR" dirty="0" smtClean="0"/>
              <a:t> </a:t>
            </a:r>
            <a:r>
              <a:rPr lang="pt-BR" dirty="0" err="1" smtClean="0"/>
              <a:t>Seqüênciais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2643182"/>
            <a:ext cx="6686564" cy="374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</a:rPr>
              <a:t>Máquinas de Estados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Cada estado produz uma saída</a:t>
            </a:r>
          </a:p>
          <a:p>
            <a:endParaRPr lang="pt-BR" dirty="0" smtClean="0"/>
          </a:p>
          <a:p>
            <a:r>
              <a:rPr lang="pt-BR" dirty="0" smtClean="0"/>
              <a:t>Dependendo das entradas e condições internas troca-se de estado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Dois zeros seguidos numa string</a:t>
            </a:r>
            <a:endParaRPr lang="pt-BR" dirty="0"/>
          </a:p>
        </p:txBody>
      </p:sp>
      <p:grpSp>
        <p:nvGrpSpPr>
          <p:cNvPr id="4" name="Grupo 3"/>
          <p:cNvGrpSpPr/>
          <p:nvPr/>
        </p:nvGrpSpPr>
        <p:grpSpPr>
          <a:xfrm>
            <a:off x="1000100" y="4214818"/>
            <a:ext cx="6912942" cy="1285884"/>
            <a:chOff x="928662" y="2500306"/>
            <a:chExt cx="6912942" cy="1285884"/>
          </a:xfrm>
        </p:grpSpPr>
        <p:sp>
          <p:nvSpPr>
            <p:cNvPr id="5" name="Elipse 4"/>
            <p:cNvSpPr/>
            <p:nvPr/>
          </p:nvSpPr>
          <p:spPr>
            <a:xfrm>
              <a:off x="1928794" y="3143248"/>
              <a:ext cx="642942" cy="64294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600" b="1" dirty="0"/>
                <a:t>E</a:t>
              </a:r>
              <a:r>
                <a:rPr lang="pt-BR" sz="1600" b="1" dirty="0" smtClean="0"/>
                <a:t>1</a:t>
              </a:r>
              <a:endParaRPr lang="pt-BR" sz="1600" b="1" dirty="0"/>
            </a:p>
          </p:txBody>
        </p:sp>
        <p:sp>
          <p:nvSpPr>
            <p:cNvPr id="6" name="Elipse 5"/>
            <p:cNvSpPr/>
            <p:nvPr/>
          </p:nvSpPr>
          <p:spPr>
            <a:xfrm>
              <a:off x="3929058" y="3143248"/>
              <a:ext cx="642942" cy="64294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600" b="1" dirty="0" smtClean="0"/>
                <a:t>E</a:t>
              </a:r>
              <a:r>
                <a:rPr lang="pt-BR" sz="1600" b="1" dirty="0"/>
                <a:t>2</a:t>
              </a:r>
            </a:p>
          </p:txBody>
        </p:sp>
        <p:sp>
          <p:nvSpPr>
            <p:cNvPr id="7" name="Elipse 6"/>
            <p:cNvSpPr/>
            <p:nvPr/>
          </p:nvSpPr>
          <p:spPr>
            <a:xfrm>
              <a:off x="5929322" y="3143248"/>
              <a:ext cx="642942" cy="64294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600" b="1" dirty="0" smtClean="0"/>
                <a:t>EA</a:t>
              </a:r>
              <a:endParaRPr lang="pt-BR" sz="1600" b="1" dirty="0"/>
            </a:p>
          </p:txBody>
        </p:sp>
        <p:cxnSp>
          <p:nvCxnSpPr>
            <p:cNvPr id="8" name="Conector de seta reta 7"/>
            <p:cNvCxnSpPr>
              <a:stCxn id="5" idx="6"/>
              <a:endCxn id="6" idx="2"/>
            </p:cNvCxnSpPr>
            <p:nvPr/>
          </p:nvCxnSpPr>
          <p:spPr>
            <a:xfrm>
              <a:off x="2571736" y="3464719"/>
              <a:ext cx="135732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de seta reta 8"/>
            <p:cNvCxnSpPr>
              <a:stCxn id="6" idx="6"/>
              <a:endCxn id="7" idx="2"/>
            </p:cNvCxnSpPr>
            <p:nvPr/>
          </p:nvCxnSpPr>
          <p:spPr>
            <a:xfrm>
              <a:off x="4572000" y="3464719"/>
              <a:ext cx="135732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ctor em curva 9"/>
            <p:cNvCxnSpPr/>
            <p:nvPr/>
          </p:nvCxnSpPr>
          <p:spPr>
            <a:xfrm rot="16200000" flipV="1">
              <a:off x="3213884" y="2143910"/>
              <a:ext cx="1588" cy="2000264"/>
            </a:xfrm>
            <a:prstGeom prst="curved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Forma 10"/>
            <p:cNvCxnSpPr>
              <a:stCxn id="5" idx="3"/>
              <a:endCxn id="5" idx="1"/>
            </p:cNvCxnSpPr>
            <p:nvPr/>
          </p:nvCxnSpPr>
          <p:spPr>
            <a:xfrm rot="5400000" flipH="1">
              <a:off x="1795637" y="3464719"/>
              <a:ext cx="454628" cy="1588"/>
            </a:xfrm>
            <a:prstGeom prst="curvedConnector5">
              <a:avLst>
                <a:gd name="adj1" fmla="val -50283"/>
                <a:gd name="adj2" fmla="val 48953715"/>
                <a:gd name="adj3" fmla="val 150283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Forma 11"/>
            <p:cNvCxnSpPr/>
            <p:nvPr/>
          </p:nvCxnSpPr>
          <p:spPr>
            <a:xfrm rot="5400000" flipH="1">
              <a:off x="6272718" y="3441206"/>
              <a:ext cx="454628" cy="1588"/>
            </a:xfrm>
            <a:prstGeom prst="curvedConnector5">
              <a:avLst>
                <a:gd name="adj1" fmla="val -50283"/>
                <a:gd name="adj2" fmla="val -47888554"/>
                <a:gd name="adj3" fmla="val 150283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aixaDeTexto 12"/>
            <p:cNvSpPr txBox="1"/>
            <p:nvPr/>
          </p:nvSpPr>
          <p:spPr>
            <a:xfrm>
              <a:off x="2973210" y="307181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1</a:t>
              </a:r>
              <a:endParaRPr lang="pt-BR" dirty="0"/>
            </a:p>
          </p:txBody>
        </p:sp>
        <p:sp>
          <p:nvSpPr>
            <p:cNvPr id="14" name="CaixaDeTexto 13"/>
            <p:cNvSpPr txBox="1"/>
            <p:nvPr/>
          </p:nvSpPr>
          <p:spPr>
            <a:xfrm>
              <a:off x="5143504" y="307181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1</a:t>
              </a:r>
              <a:endParaRPr lang="pt-BR" dirty="0"/>
            </a:p>
          </p:txBody>
        </p:sp>
        <p:sp>
          <p:nvSpPr>
            <p:cNvPr id="15" name="CaixaDeTexto 14"/>
            <p:cNvSpPr txBox="1"/>
            <p:nvPr/>
          </p:nvSpPr>
          <p:spPr>
            <a:xfrm>
              <a:off x="928662" y="328612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0</a:t>
              </a:r>
              <a:endParaRPr lang="pt-BR" dirty="0"/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3000364" y="250030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0</a:t>
              </a:r>
              <a:endParaRPr lang="pt-BR" dirty="0"/>
            </a:p>
          </p:txBody>
        </p:sp>
        <p:sp>
          <p:nvSpPr>
            <p:cNvPr id="17" name="CaixaDeTexto 16"/>
            <p:cNvSpPr txBox="1"/>
            <p:nvPr/>
          </p:nvSpPr>
          <p:spPr>
            <a:xfrm>
              <a:off x="7286644" y="3214686"/>
              <a:ext cx="5549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0/1</a:t>
              </a:r>
              <a:endParaRPr lang="pt-BR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Verilog</a:t>
            </a:r>
            <a:r>
              <a:rPr lang="pt-BR" dirty="0" smtClean="0"/>
              <a:t> - Máquina de Estados</a:t>
            </a:r>
            <a:endParaRPr lang="pt-BR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 bwMode="auto">
          <a:xfrm>
            <a:off x="457200" y="2249488"/>
            <a:ext cx="3829048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65125" lvl="0" indent="-255588" eaLnBrk="0" hangingPunct="0">
              <a:spcBef>
                <a:spcPts val="300"/>
              </a:spcBef>
              <a:buClr>
                <a:srgbClr val="A04DA3"/>
              </a:buClr>
            </a:pPr>
            <a:r>
              <a:rPr kumimoji="0" lang="pt-BR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parameter</a:t>
            </a: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</a:t>
            </a:r>
            <a:r>
              <a:rPr kumimoji="0" lang="pt-BR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reg</a:t>
            </a: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[1:0] reseta = 0, vermelho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 = 1</a:t>
            </a: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,verde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 = 2</a:t>
            </a: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 amarelo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 = 3</a:t>
            </a: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;</a:t>
            </a: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None/>
              <a:tabLst/>
              <a:defRPr/>
            </a:pPr>
            <a:endParaRPr kumimoji="0" lang="pt-B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always @ (</a:t>
            </a:r>
            <a:r>
              <a:rPr kumimoji="0" lang="en-US" sz="12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posedge</a:t>
            </a: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Clock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 begin </a:t>
            </a: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if (Reset) </a:t>
            </a: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	state &lt;=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reseta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else </a:t>
            </a: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	case(state)</a:t>
            </a:r>
          </a:p>
          <a:p>
            <a:pPr marL="365125" lvl="0" indent="-255588" eaLnBrk="0" hangingPunct="0">
              <a:spcBef>
                <a:spcPts val="300"/>
              </a:spcBef>
              <a:buClr>
                <a:srgbClr val="A04DA3"/>
              </a:buClr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	    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reseta:</a:t>
            </a:r>
          </a:p>
          <a:p>
            <a:pPr marL="365125" lvl="0" indent="-255588" eaLnBrk="0" hangingPunct="0">
              <a:spcBef>
                <a:spcPts val="300"/>
              </a:spcBef>
              <a:buClr>
                <a:srgbClr val="A04DA3"/>
              </a:buClr>
            </a:pP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	</a:t>
            </a:r>
            <a:r>
              <a:rPr lang="pt-BR" sz="1200" noProof="0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state &lt;= 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vermelho;</a:t>
            </a:r>
          </a:p>
          <a:p>
            <a:pPr marL="365125" lvl="0" indent="-255588" eaLnBrk="0" hangingPunct="0">
              <a:spcBef>
                <a:spcPts val="300"/>
              </a:spcBef>
              <a:buClr>
                <a:srgbClr val="A04DA3"/>
              </a:buClr>
            </a:pP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	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vermelho:</a:t>
            </a:r>
          </a:p>
          <a:p>
            <a:pPr marL="365125" lvl="0" indent="-255588" eaLnBrk="0" hangingPunct="0">
              <a:spcBef>
                <a:spcPts val="300"/>
              </a:spcBef>
              <a:buClr>
                <a:srgbClr val="A04DA3"/>
              </a:buClr>
            </a:pPr>
            <a:r>
              <a:rPr lang="pt-BR" sz="1200" dirty="0" smtClean="0">
                <a:latin typeface="Arial" pitchFamily="34" charset="0"/>
                <a:cs typeface="Arial" pitchFamily="34" charset="0"/>
              </a:rPr>
              <a:t>		       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state &lt;= 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verde;</a:t>
            </a:r>
          </a:p>
          <a:p>
            <a:pPr marL="365125" lvl="0" indent="-255588" eaLnBrk="0" hangingPunct="0">
              <a:spcBef>
                <a:spcPts val="300"/>
              </a:spcBef>
              <a:buClr>
                <a:srgbClr val="A04DA3"/>
              </a:buClr>
            </a:pP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	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verde :</a:t>
            </a:r>
          </a:p>
          <a:p>
            <a:pPr marL="365125" lvl="0" indent="-255588" eaLnBrk="0" hangingPunct="0">
              <a:spcBef>
                <a:spcPts val="300"/>
              </a:spcBef>
              <a:buClr>
                <a:srgbClr val="A04DA3"/>
              </a:buClr>
            </a:pPr>
            <a:r>
              <a:rPr lang="pt-BR" sz="1200" dirty="0" smtClean="0">
                <a:latin typeface="Arial" pitchFamily="34" charset="0"/>
                <a:cs typeface="Arial" pitchFamily="34" charset="0"/>
              </a:rPr>
              <a:t>		       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state &lt;= 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amarelo;</a:t>
            </a:r>
          </a:p>
          <a:p>
            <a:pPr marL="365125" lvl="0" indent="-255588" eaLnBrk="0" hangingPunct="0">
              <a:spcBef>
                <a:spcPts val="300"/>
              </a:spcBef>
              <a:buClr>
                <a:srgbClr val="A04DA3"/>
              </a:buClr>
            </a:pPr>
            <a:r>
              <a:rPr kumimoji="0" lang="pt-B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	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amarelo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365125" lvl="0" indent="-255588" eaLnBrk="0" hangingPunct="0">
              <a:spcBef>
                <a:spcPts val="300"/>
              </a:spcBef>
              <a:buClr>
                <a:srgbClr val="A04DA3"/>
              </a:buClr>
            </a:pPr>
            <a:r>
              <a:rPr lang="pt-BR" sz="1200" dirty="0" smtClean="0">
                <a:latin typeface="Arial" pitchFamily="34" charset="0"/>
                <a:cs typeface="Arial" pitchFamily="34" charset="0"/>
              </a:rPr>
              <a:t>		       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state &lt;= 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vermelho;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None/>
              <a:tabLst/>
              <a:defRPr/>
            </a:pPr>
            <a:r>
              <a:rPr lang="en-US" sz="1200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endcase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end </a:t>
            </a:r>
            <a:endParaRPr kumimoji="0" lang="pt-BR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3000372"/>
            <a:ext cx="5961628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Banco de registradores</a:t>
            </a:r>
          </a:p>
          <a:p>
            <a:pPr lvl="1"/>
            <a:r>
              <a:rPr lang="pt-BR" dirty="0" smtClean="0"/>
              <a:t>10 Registradores de 32bits</a:t>
            </a:r>
          </a:p>
          <a:p>
            <a:pPr lvl="1"/>
            <a:r>
              <a:rPr lang="pt-BR" dirty="0" smtClean="0"/>
              <a:t>Entradas: </a:t>
            </a:r>
            <a:r>
              <a:rPr lang="pt-BR" dirty="0" err="1" smtClean="0"/>
              <a:t>clk</a:t>
            </a:r>
            <a:r>
              <a:rPr lang="pt-BR" dirty="0" smtClean="0"/>
              <a:t>, </a:t>
            </a:r>
            <a:r>
              <a:rPr lang="pt-BR" dirty="0" err="1" smtClean="0"/>
              <a:t>rst</a:t>
            </a:r>
            <a:r>
              <a:rPr lang="pt-BR" dirty="0" smtClean="0"/>
              <a:t>(síncrono), </a:t>
            </a:r>
            <a:r>
              <a:rPr lang="pt-BR" dirty="0" err="1" smtClean="0"/>
              <a:t>rd</a:t>
            </a:r>
            <a:r>
              <a:rPr lang="pt-BR" dirty="0" smtClean="0"/>
              <a:t>, </a:t>
            </a:r>
            <a:r>
              <a:rPr lang="pt-BR" dirty="0" err="1" smtClean="0"/>
              <a:t>wr</a:t>
            </a:r>
            <a:r>
              <a:rPr lang="pt-BR" dirty="0" smtClean="0"/>
              <a:t>, </a:t>
            </a:r>
            <a:r>
              <a:rPr lang="pt-BR" dirty="0" err="1" smtClean="0"/>
              <a:t>datain</a:t>
            </a:r>
            <a:r>
              <a:rPr lang="pt-BR" dirty="0" smtClean="0"/>
              <a:t>, </a:t>
            </a:r>
            <a:r>
              <a:rPr lang="pt-BR" dirty="0" err="1" smtClean="0"/>
              <a:t>addr_w</a:t>
            </a:r>
            <a:r>
              <a:rPr lang="pt-BR" dirty="0" smtClean="0"/>
              <a:t>, </a:t>
            </a:r>
            <a:r>
              <a:rPr lang="pt-BR" dirty="0" err="1" smtClean="0"/>
              <a:t>addr_r</a:t>
            </a:r>
            <a:endParaRPr lang="pt-BR" dirty="0" smtClean="0"/>
          </a:p>
          <a:p>
            <a:pPr lvl="1"/>
            <a:r>
              <a:rPr lang="pt-BR" dirty="0" smtClean="0"/>
              <a:t>Saída: </a:t>
            </a:r>
            <a:r>
              <a:rPr lang="pt-BR" dirty="0" err="1" smtClean="0"/>
              <a:t>dataout</a:t>
            </a:r>
            <a:endParaRPr lang="pt-BR" dirty="0" smtClean="0"/>
          </a:p>
          <a:p>
            <a:pPr lvl="1"/>
            <a:r>
              <a:rPr lang="pt-BR" dirty="0" smtClean="0"/>
              <a:t>Permite leitura e escrita concorrente (não no mesmo registrador)</a:t>
            </a:r>
          </a:p>
          <a:p>
            <a:pPr lvl="1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1471</TotalTime>
  <Words>212</Words>
  <Application>Microsoft Office PowerPoint</Application>
  <PresentationFormat>Apresentação na tela (4:3)</PresentationFormat>
  <Paragraphs>94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Urbano</vt:lpstr>
      <vt:lpstr>Verilog - aula 3 </vt:lpstr>
      <vt:lpstr>  Roteiro</vt:lpstr>
      <vt:lpstr>Motivação</vt:lpstr>
      <vt:lpstr>Circuitos seqüênciais </vt:lpstr>
      <vt:lpstr>Verilog - Circuitos Seqüênciais</vt:lpstr>
      <vt:lpstr>Combinacionais Vs Seqüênciais</vt:lpstr>
      <vt:lpstr>Máquinas de Estados</vt:lpstr>
      <vt:lpstr>Verilog - Máquina de Estados</vt:lpstr>
      <vt:lpstr>Exercício</vt:lpstr>
      <vt:lpstr>Slide 10</vt:lpstr>
      <vt:lpstr>Referências</vt:lpstr>
    </vt:vector>
  </TitlesOfParts>
  <Company>GPRT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Neurais – Cross-Selling</dc:title>
  <dc:creator>Ademir José de Carvalho Junior</dc:creator>
  <cp:lastModifiedBy>apaf</cp:lastModifiedBy>
  <cp:revision>253</cp:revision>
  <dcterms:created xsi:type="dcterms:W3CDTF">2008-06-19T19:21:20Z</dcterms:created>
  <dcterms:modified xsi:type="dcterms:W3CDTF">2010-04-08T13:06:34Z</dcterms:modified>
</cp:coreProperties>
</file>