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306" r:id="rId4"/>
    <p:sldId id="322" r:id="rId5"/>
    <p:sldId id="323" r:id="rId6"/>
    <p:sldId id="324" r:id="rId7"/>
    <p:sldId id="328" r:id="rId8"/>
    <p:sldId id="325" r:id="rId9"/>
    <p:sldId id="326" r:id="rId10"/>
    <p:sldId id="327" r:id="rId11"/>
    <p:sldId id="329" r:id="rId12"/>
    <p:sldId id="331" r:id="rId13"/>
    <p:sldId id="330" r:id="rId14"/>
    <p:sldId id="332" r:id="rId15"/>
    <p:sldId id="334" r:id="rId16"/>
    <p:sldId id="333" r:id="rId17"/>
    <p:sldId id="321" r:id="rId1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tângulo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etângulo de cantos arredondados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etângulo de cantos arredondados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ângulo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tângulo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D4532-7AD6-4B4A-AABF-0DAADEAD3F15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18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C84802A-0D1F-4354-8F58-B1EBA75318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51BFE-5192-482A-9279-54C923878778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4CAF84-D6BB-42BC-9E33-3A69A874C0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2249488"/>
            <a:ext cx="8229600" cy="432435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86538" y="612775"/>
            <a:ext cx="95726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4B44FE-D15C-46CA-9F02-1DBCBC185D21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5257800" y="612775"/>
            <a:ext cx="13255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174038" y="1588"/>
            <a:ext cx="7620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2EEECE-7716-4695-890F-653936ECA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BF34B-D74E-426B-9487-485E38D1B01E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51AD9-B413-49DC-ADEB-5CDF82612A7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8C61F-5163-4011-A5E5-8889BC95F7EA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A8F01-8B5E-4317-8994-63FC2FDE14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32448-1EAA-4439-9842-C8D02ECFED09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6C73D-0633-40E2-9E6F-69A284A8544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416E6-A922-4E94-933B-37C7686F4487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F7483-5606-4889-A8FE-E020DEDDBF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DE884-ACC0-4AC0-BA17-422AE6BFCE9A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D4DE6-6935-4866-A0AE-A2E283226E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8ECFB-05DF-45EA-9783-E85BED036564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A40DC-50C4-4631-AA8D-38948A6E4B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57A19-F3A5-4DBF-A8AE-19FD2CFA6AA7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4BB28-9234-4F98-AE31-4930F75BCB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85C4-836C-49AE-9B34-35AC75AD83E1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281AB-EACE-46BC-B5AE-3505F3C2053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tângulo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59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6160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9C52597F-0F3D-4E41-B0DD-0DACE71A5581}" type="datetimeFigureOut">
              <a:rPr lang="pt-BR"/>
              <a:pPr>
                <a:defRPr/>
              </a:pPr>
              <a:t>5/4/2010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634F1C0B-6AEF-4735-9F95-B1B4CF3070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paf@cin.ufpe.b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eaLnBrk="1" hangingPunct="1"/>
            <a:r>
              <a:rPr lang="pt-BR" i="1" dirty="0" err="1" smtClean="0"/>
              <a:t>Verilog</a:t>
            </a:r>
            <a:r>
              <a:rPr lang="pt-BR" i="1" dirty="0" smtClean="0"/>
              <a:t> </a:t>
            </a:r>
            <a:r>
              <a:rPr lang="pt-BR" i="1" dirty="0" smtClean="0"/>
              <a:t>– aula 2 </a:t>
            </a:r>
            <a:endParaRPr lang="pt-BR" i="1" dirty="0" smtClean="0"/>
          </a:p>
        </p:txBody>
      </p:sp>
      <p:sp>
        <p:nvSpPr>
          <p:cNvPr id="10243" name="Subtítulo 2"/>
          <p:cNvSpPr>
            <a:spLocks noGrp="1"/>
          </p:cNvSpPr>
          <p:nvPr>
            <p:ph type="subTitle" idx="1"/>
          </p:nvPr>
        </p:nvSpPr>
        <p:spPr>
          <a:xfrm>
            <a:off x="428624" y="3929063"/>
            <a:ext cx="5357821" cy="2395537"/>
          </a:xfrm>
        </p:spPr>
        <p:txBody>
          <a:bodyPr/>
          <a:lstStyle/>
          <a:p>
            <a:pPr marL="63500" eaLnBrk="1" hangingPunct="1"/>
            <a:r>
              <a:rPr lang="pt-BR" dirty="0" smtClean="0"/>
              <a:t>Antonyus Pyetro</a:t>
            </a:r>
          </a:p>
          <a:p>
            <a:pPr marL="63500" eaLnBrk="1" hangingPunct="1"/>
            <a:r>
              <a:rPr lang="pt-BR" dirty="0" smtClean="0">
                <a:hlinkClick r:id="rId2"/>
              </a:rPr>
              <a:t>apaf@cin.ufpe.br</a:t>
            </a:r>
            <a:endParaRPr lang="pt-BR" dirty="0" smtClean="0"/>
          </a:p>
          <a:p>
            <a:pPr marL="63500" eaLnBrk="1" hangingPunct="1"/>
            <a:endParaRPr lang="pt-BR" dirty="0" smtClean="0"/>
          </a:p>
          <a:p>
            <a:pPr marL="63500" eaLnBrk="1" hangingPunct="1"/>
            <a:r>
              <a:rPr lang="pt-BR" dirty="0" err="1" smtClean="0"/>
              <a:t>Infra-estrutura</a:t>
            </a:r>
            <a:r>
              <a:rPr lang="pt-BR" dirty="0" smtClean="0"/>
              <a:t> de Hardware – IF674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{} </a:t>
            </a:r>
            <a:r>
              <a:rPr lang="en-US" dirty="0" smtClean="0"/>
              <a:t>				concatenation </a:t>
            </a:r>
          </a:p>
          <a:p>
            <a:pPr lvl="1"/>
            <a:r>
              <a:rPr lang="en-US" dirty="0" smtClean="0"/>
              <a:t>{bit1,word,databus} </a:t>
            </a:r>
          </a:p>
          <a:p>
            <a:pPr lvl="1"/>
            <a:r>
              <a:rPr lang="en-US" dirty="0" smtClean="0"/>
              <a:t>{ b</a:t>
            </a:r>
            <a:r>
              <a:rPr lang="en-US" dirty="0" smtClean="0"/>
              <a:t>,  {3{a,  b</a:t>
            </a:r>
            <a:r>
              <a:rPr lang="en-US" dirty="0" smtClean="0"/>
              <a:t>}} }   </a:t>
            </a:r>
            <a:r>
              <a:rPr lang="en-US" dirty="0" err="1" smtClean="0"/>
              <a:t>equivale</a:t>
            </a:r>
            <a:r>
              <a:rPr lang="en-US" dirty="0" smtClean="0"/>
              <a:t> {b</a:t>
            </a:r>
            <a:r>
              <a:rPr lang="en-US" dirty="0" smtClean="0"/>
              <a:t>,  a,  b,  a,  b,  a,  b}</a:t>
            </a:r>
          </a:p>
          <a:p>
            <a:r>
              <a:rPr lang="en-US" dirty="0" smtClean="0"/>
              <a:t>+    -   *    /  </a:t>
            </a:r>
            <a:r>
              <a:rPr lang="en-US" dirty="0" smtClean="0"/>
              <a:t>		arithmetic  </a:t>
            </a:r>
            <a:endParaRPr lang="en-US" dirty="0" smtClean="0"/>
          </a:p>
          <a:p>
            <a:r>
              <a:rPr lang="en-US" dirty="0" smtClean="0"/>
              <a:t>% </a:t>
            </a:r>
            <a:r>
              <a:rPr lang="en-US" dirty="0" smtClean="0"/>
              <a:t>				modulus </a:t>
            </a:r>
            <a:endParaRPr lang="en-US" dirty="0" smtClean="0"/>
          </a:p>
          <a:p>
            <a:r>
              <a:rPr lang="en-US" dirty="0" smtClean="0"/>
              <a:t>&gt;   &gt;=   &lt;   &lt;=  </a:t>
            </a:r>
            <a:r>
              <a:rPr lang="en-US" dirty="0" smtClean="0"/>
              <a:t>		relational </a:t>
            </a:r>
            <a:endParaRPr lang="en-US" dirty="0" smtClean="0"/>
          </a:p>
          <a:p>
            <a:r>
              <a:rPr lang="en-US" dirty="0" smtClean="0"/>
              <a:t>&amp;&amp;   || </a:t>
            </a:r>
            <a:r>
              <a:rPr lang="en-US" dirty="0" smtClean="0"/>
              <a:t>! </a:t>
            </a:r>
            <a:r>
              <a:rPr lang="en-US" dirty="0" smtClean="0"/>
              <a:t>			logical  and, or, </a:t>
            </a:r>
            <a:r>
              <a:rPr lang="en-US" dirty="0" smtClean="0"/>
              <a:t>negation </a:t>
            </a:r>
          </a:p>
          <a:p>
            <a:r>
              <a:rPr lang="pt-BR" dirty="0" smtClean="0"/>
              <a:t>== </a:t>
            </a:r>
            <a:r>
              <a:rPr lang="pt-BR" dirty="0" smtClean="0"/>
              <a:t>  !=  			</a:t>
            </a:r>
            <a:r>
              <a:rPr lang="pt-BR" dirty="0" err="1" smtClean="0"/>
              <a:t>logical</a:t>
            </a:r>
            <a:r>
              <a:rPr lang="pt-BR" dirty="0" smtClean="0"/>
              <a:t>  (</a:t>
            </a:r>
            <a:r>
              <a:rPr lang="pt-BR" dirty="0" smtClean="0"/>
              <a:t>in</a:t>
            </a:r>
            <a:r>
              <a:rPr lang="pt-BR" dirty="0" smtClean="0"/>
              <a:t>)</a:t>
            </a:r>
            <a:r>
              <a:rPr lang="pt-BR" dirty="0" err="1" smtClean="0"/>
              <a:t>equality</a:t>
            </a:r>
            <a:r>
              <a:rPr lang="pt-BR" dirty="0" smtClean="0"/>
              <a:t> </a:t>
            </a:r>
            <a:endParaRPr lang="pt-BR" dirty="0" smtClean="0"/>
          </a:p>
          <a:p>
            <a:r>
              <a:rPr lang="pt-BR" dirty="0" smtClean="0"/>
              <a:t>&lt;&lt; </a:t>
            </a:r>
            <a:r>
              <a:rPr lang="pt-BR" dirty="0" smtClean="0"/>
              <a:t>  &gt;&gt;  			</a:t>
            </a:r>
            <a:r>
              <a:rPr lang="pt-BR" dirty="0" err="1" smtClean="0"/>
              <a:t>left</a:t>
            </a:r>
            <a:r>
              <a:rPr lang="pt-BR" dirty="0" smtClean="0"/>
              <a:t> </a:t>
            </a:r>
            <a:r>
              <a:rPr lang="pt-BR" dirty="0" err="1" smtClean="0"/>
              <a:t>right</a:t>
            </a:r>
            <a:r>
              <a:rPr lang="pt-BR" dirty="0" smtClean="0"/>
              <a:t> </a:t>
            </a:r>
            <a:r>
              <a:rPr lang="pt-BR" dirty="0" smtClean="0"/>
              <a:t> </a:t>
            </a:r>
            <a:r>
              <a:rPr lang="pt-BR" dirty="0" err="1" smtClean="0"/>
              <a:t>shift</a:t>
            </a:r>
            <a:r>
              <a:rPr lang="pt-BR" dirty="0" smtClean="0"/>
              <a:t> </a:t>
            </a: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Condicionais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err="1" smtClean="0"/>
              <a:t>If</a:t>
            </a:r>
            <a:r>
              <a:rPr lang="pt-BR" b="1" dirty="0" smtClean="0"/>
              <a:t>(</a:t>
            </a:r>
            <a:r>
              <a:rPr lang="pt-BR" dirty="0" smtClean="0"/>
              <a:t> condição</a:t>
            </a:r>
            <a:r>
              <a:rPr lang="pt-BR" b="1" dirty="0" smtClean="0"/>
              <a:t>) </a:t>
            </a:r>
            <a:r>
              <a:rPr lang="pt-BR" b="1" dirty="0" err="1" smtClean="0"/>
              <a:t>begin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err="1" smtClean="0"/>
              <a:t>end</a:t>
            </a:r>
            <a:endParaRPr lang="pt-BR" b="1" dirty="0" smtClean="0"/>
          </a:p>
          <a:p>
            <a:pPr lvl="1"/>
            <a:r>
              <a:rPr lang="pt-BR" dirty="0" smtClean="0"/>
              <a:t>Similar a C/C++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“condição” </a:t>
            </a:r>
            <a:r>
              <a:rPr lang="pt-BR" b="1" dirty="0" smtClean="0"/>
              <a:t>?</a:t>
            </a:r>
            <a:r>
              <a:rPr lang="pt-BR" dirty="0" smtClean="0"/>
              <a:t> “</a:t>
            </a:r>
            <a:r>
              <a:rPr lang="pt-BR" dirty="0" err="1" smtClean="0"/>
              <a:t>then</a:t>
            </a:r>
            <a:r>
              <a:rPr lang="pt-BR" dirty="0" smtClean="0"/>
              <a:t>” </a:t>
            </a:r>
            <a:r>
              <a:rPr lang="pt-BR" b="1" dirty="0" smtClean="0"/>
              <a:t>:</a:t>
            </a:r>
            <a:r>
              <a:rPr lang="pt-BR" dirty="0" smtClean="0"/>
              <a:t> “</a:t>
            </a:r>
            <a:r>
              <a:rPr lang="pt-BR" dirty="0" err="1" smtClean="0"/>
              <a:t>else</a:t>
            </a:r>
            <a:r>
              <a:rPr lang="pt-BR" dirty="0" smtClean="0"/>
              <a:t>”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Parâmetros e Defines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`define</a:t>
            </a:r>
            <a:r>
              <a:rPr lang="pt-BR" dirty="0" smtClean="0"/>
              <a:t> “var” “</a:t>
            </a:r>
            <a:r>
              <a:rPr lang="pt-BR" dirty="0" err="1" smtClean="0"/>
              <a:t>value</a:t>
            </a:r>
            <a:r>
              <a:rPr lang="pt-BR" dirty="0" smtClean="0"/>
              <a:t>”</a:t>
            </a:r>
          </a:p>
          <a:p>
            <a:pPr lvl="1"/>
            <a:r>
              <a:rPr lang="pt-BR" dirty="0" smtClean="0"/>
              <a:t>Iguais ao #define de C</a:t>
            </a:r>
          </a:p>
          <a:p>
            <a:pPr lvl="1"/>
            <a:r>
              <a:rPr lang="pt-BR" dirty="0" smtClean="0"/>
              <a:t>Escopo global</a:t>
            </a:r>
            <a:endParaRPr lang="pt-BR" dirty="0" smtClean="0"/>
          </a:p>
          <a:p>
            <a:r>
              <a:rPr lang="pt-BR" dirty="0" err="1" smtClean="0"/>
              <a:t>p</a:t>
            </a:r>
            <a:r>
              <a:rPr lang="pt-BR" dirty="0" err="1" smtClean="0"/>
              <a:t>arameter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permitem </a:t>
            </a:r>
            <a:r>
              <a:rPr lang="pt-BR" dirty="0" err="1" smtClean="0"/>
              <a:t>modularização</a:t>
            </a:r>
            <a:endParaRPr lang="pt-BR" dirty="0" smtClean="0"/>
          </a:p>
          <a:p>
            <a:pPr lvl="1"/>
            <a:r>
              <a:rPr lang="pt-BR" dirty="0" smtClean="0"/>
              <a:t>Escopo local de um module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Delays</a:t>
            </a:r>
            <a:r>
              <a:rPr lang="pt-BR" dirty="0" smtClean="0"/>
              <a:t> e eventos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#”</a:t>
            </a:r>
            <a:r>
              <a:rPr lang="pt-BR" dirty="0" err="1" smtClean="0"/>
              <a:t>delaytime</a:t>
            </a:r>
            <a:r>
              <a:rPr lang="pt-BR" dirty="0" smtClean="0"/>
              <a:t>” , @ </a:t>
            </a:r>
            <a:r>
              <a:rPr lang="pt-BR" dirty="0" smtClean="0"/>
              <a:t>(</a:t>
            </a:r>
            <a:r>
              <a:rPr lang="pt-BR" dirty="0" err="1" smtClean="0"/>
              <a:t>posedge</a:t>
            </a:r>
            <a:r>
              <a:rPr lang="pt-BR" dirty="0" smtClean="0"/>
              <a:t>  </a:t>
            </a:r>
            <a:r>
              <a:rPr lang="pt-BR" dirty="0" err="1" smtClean="0"/>
              <a:t>clock</a:t>
            </a:r>
            <a:r>
              <a:rPr lang="pt-BR" dirty="0" smtClean="0"/>
              <a:t>)</a:t>
            </a:r>
            <a:endParaRPr lang="pt-BR" dirty="0" smtClean="0"/>
          </a:p>
          <a:p>
            <a:pPr lvl="1"/>
            <a:r>
              <a:rPr lang="pt-BR" dirty="0" smtClean="0"/>
              <a:t>#1ns</a:t>
            </a:r>
          </a:p>
          <a:p>
            <a:pPr lvl="1"/>
            <a:r>
              <a:rPr lang="pt-BR" dirty="0" smtClean="0"/>
              <a:t>Em blocos </a:t>
            </a:r>
            <a:r>
              <a:rPr lang="pt-BR" dirty="0" err="1" smtClean="0"/>
              <a:t>procedurais</a:t>
            </a:r>
            <a:endParaRPr lang="pt-BR" dirty="0" smtClean="0"/>
          </a:p>
          <a:p>
            <a:pPr lvl="1"/>
            <a:r>
              <a:rPr lang="pt-BR" dirty="0" smtClean="0"/>
              <a:t>Exemplo</a:t>
            </a:r>
          </a:p>
          <a:p>
            <a:pPr lvl="1"/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57158" y="4286256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module  </a:t>
            </a:r>
            <a:r>
              <a:rPr lang="pt-BR" dirty="0" err="1" smtClean="0"/>
              <a:t>modxor</a:t>
            </a:r>
            <a:r>
              <a:rPr lang="pt-BR" dirty="0" smtClean="0"/>
              <a:t>  (</a:t>
            </a:r>
            <a:r>
              <a:rPr lang="pt-BR" dirty="0" err="1" smtClean="0"/>
              <a:t>axorb</a:t>
            </a:r>
            <a:r>
              <a:rPr lang="pt-BR" dirty="0" smtClean="0"/>
              <a:t>,  a,  b); </a:t>
            </a:r>
          </a:p>
          <a:p>
            <a:r>
              <a:rPr lang="pt-BR" dirty="0" smtClean="0"/>
              <a:t> </a:t>
            </a:r>
            <a:r>
              <a:rPr lang="pt-BR" dirty="0" smtClean="0"/>
              <a:t>   </a:t>
            </a:r>
            <a:r>
              <a:rPr lang="pt-BR" dirty="0" err="1" smtClean="0"/>
              <a:t>parameter</a:t>
            </a:r>
            <a:r>
              <a:rPr lang="pt-BR" dirty="0" smtClean="0"/>
              <a:t>  </a:t>
            </a:r>
            <a:r>
              <a:rPr lang="pt-BR" dirty="0" err="1" smtClean="0"/>
              <a:t>size</a:t>
            </a:r>
            <a:r>
              <a:rPr lang="pt-BR" dirty="0" smtClean="0"/>
              <a:t>=8,  </a:t>
            </a:r>
            <a:r>
              <a:rPr lang="pt-BR" dirty="0" err="1" smtClean="0"/>
              <a:t>delay</a:t>
            </a:r>
            <a:r>
              <a:rPr lang="pt-BR" dirty="0" smtClean="0"/>
              <a:t>=15; </a:t>
            </a:r>
            <a:endParaRPr lang="pt-BR" dirty="0" smtClean="0"/>
          </a:p>
          <a:p>
            <a:r>
              <a:rPr lang="pt-BR" dirty="0" smtClean="0"/>
              <a:t> </a:t>
            </a:r>
            <a:r>
              <a:rPr lang="pt-BR" dirty="0" smtClean="0"/>
              <a:t>   output  </a:t>
            </a:r>
            <a:r>
              <a:rPr lang="pt-BR" dirty="0" smtClean="0"/>
              <a:t>[</a:t>
            </a:r>
            <a:r>
              <a:rPr lang="pt-BR" dirty="0" err="1" smtClean="0"/>
              <a:t>size</a:t>
            </a:r>
            <a:r>
              <a:rPr lang="pt-BR" dirty="0" smtClean="0"/>
              <a:t>-1:0]  </a:t>
            </a:r>
            <a:r>
              <a:rPr lang="pt-BR" dirty="0" err="1" smtClean="0"/>
              <a:t>axorb</a:t>
            </a:r>
            <a:r>
              <a:rPr lang="pt-BR" dirty="0" smtClean="0"/>
              <a:t>; </a:t>
            </a:r>
          </a:p>
          <a:p>
            <a:r>
              <a:rPr lang="pt-BR" dirty="0" smtClean="0"/>
              <a:t>  </a:t>
            </a:r>
            <a:r>
              <a:rPr lang="pt-BR" dirty="0" smtClean="0"/>
              <a:t>  input  </a:t>
            </a:r>
            <a:r>
              <a:rPr lang="pt-BR" dirty="0" smtClean="0"/>
              <a:t>[</a:t>
            </a:r>
            <a:r>
              <a:rPr lang="pt-BR" dirty="0" err="1" smtClean="0"/>
              <a:t>size</a:t>
            </a:r>
            <a:r>
              <a:rPr lang="pt-BR" dirty="0" smtClean="0"/>
              <a:t>-1:0]  a,  b; </a:t>
            </a:r>
          </a:p>
          <a:p>
            <a:r>
              <a:rPr lang="pt-BR" dirty="0" smtClean="0"/>
              <a:t> </a:t>
            </a:r>
            <a:r>
              <a:rPr lang="pt-BR" dirty="0" smtClean="0"/>
              <a:t>   </a:t>
            </a:r>
            <a:r>
              <a:rPr lang="pt-BR" dirty="0" err="1" smtClean="0"/>
              <a:t>wire</a:t>
            </a:r>
            <a:r>
              <a:rPr lang="pt-BR" dirty="0" smtClean="0"/>
              <a:t>  [</a:t>
            </a:r>
            <a:r>
              <a:rPr lang="pt-BR" dirty="0" err="1" smtClean="0"/>
              <a:t>size</a:t>
            </a:r>
            <a:r>
              <a:rPr lang="pt-BR" dirty="0" smtClean="0"/>
              <a:t>-1:0]  #</a:t>
            </a:r>
            <a:r>
              <a:rPr lang="pt-BR" dirty="0" err="1" smtClean="0"/>
              <a:t>delay</a:t>
            </a:r>
            <a:r>
              <a:rPr lang="pt-BR" dirty="0" smtClean="0"/>
              <a:t>  </a:t>
            </a:r>
            <a:r>
              <a:rPr lang="pt-BR" dirty="0" err="1" smtClean="0"/>
              <a:t>axorb</a:t>
            </a:r>
            <a:r>
              <a:rPr lang="pt-BR" dirty="0" smtClean="0"/>
              <a:t>  =  a  ^  b; </a:t>
            </a:r>
          </a:p>
          <a:p>
            <a:r>
              <a:rPr lang="pt-BR" dirty="0" err="1" smtClean="0"/>
              <a:t>e</a:t>
            </a:r>
            <a:r>
              <a:rPr lang="pt-BR" dirty="0" err="1" smtClean="0"/>
              <a:t>ndmodule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072066" y="4357694"/>
            <a:ext cx="371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always</a:t>
            </a:r>
            <a:r>
              <a:rPr lang="pt-BR" dirty="0" smtClean="0"/>
              <a:t> @(</a:t>
            </a:r>
            <a:r>
              <a:rPr lang="pt-BR" dirty="0" err="1" smtClean="0"/>
              <a:t>posedge</a:t>
            </a:r>
            <a:r>
              <a:rPr lang="pt-BR" dirty="0" smtClean="0"/>
              <a:t> </a:t>
            </a:r>
            <a:r>
              <a:rPr lang="pt-BR" dirty="0" err="1" smtClean="0"/>
              <a:t>ack</a:t>
            </a:r>
            <a:r>
              <a:rPr lang="pt-BR" dirty="0" smtClean="0"/>
              <a:t>)</a:t>
            </a:r>
            <a:r>
              <a:rPr lang="pt-BR" dirty="0" err="1" smtClean="0"/>
              <a:t>begin</a:t>
            </a:r>
            <a:endParaRPr lang="pt-BR" dirty="0" smtClean="0"/>
          </a:p>
          <a:p>
            <a:r>
              <a:rPr lang="pt-BR" dirty="0" smtClean="0"/>
              <a:t>    </a:t>
            </a:r>
            <a:r>
              <a:rPr lang="pt-BR" dirty="0" err="1" smtClean="0"/>
              <a:t>repeat</a:t>
            </a:r>
            <a:r>
              <a:rPr lang="pt-BR" dirty="0" smtClean="0"/>
              <a:t>(3)@(</a:t>
            </a:r>
            <a:r>
              <a:rPr lang="pt-BR" dirty="0" err="1" smtClean="0"/>
              <a:t>posedge</a:t>
            </a:r>
            <a:r>
              <a:rPr lang="pt-BR" dirty="0" smtClean="0"/>
              <a:t>  </a:t>
            </a:r>
            <a:r>
              <a:rPr lang="pt-BR" dirty="0" err="1" smtClean="0"/>
              <a:t>clk</a:t>
            </a:r>
            <a:r>
              <a:rPr lang="pt-BR" dirty="0" smtClean="0"/>
              <a:t>) a = b;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end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Loops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Repeat</a:t>
            </a:r>
            <a:r>
              <a:rPr lang="pt-BR" dirty="0" smtClean="0"/>
              <a:t> (“</a:t>
            </a:r>
            <a:r>
              <a:rPr lang="pt-BR" dirty="0" err="1" smtClean="0"/>
              <a:t>iterations</a:t>
            </a:r>
            <a:r>
              <a:rPr lang="pt-BR" dirty="0" smtClean="0"/>
              <a:t>”)</a:t>
            </a:r>
          </a:p>
          <a:p>
            <a:endParaRPr lang="pt-BR" dirty="0" smtClean="0"/>
          </a:p>
          <a:p>
            <a:r>
              <a:rPr lang="pt-BR" dirty="0" err="1" smtClean="0"/>
              <a:t>While</a:t>
            </a:r>
            <a:r>
              <a:rPr lang="pt-BR" dirty="0" smtClean="0"/>
              <a:t>(“</a:t>
            </a:r>
            <a:r>
              <a:rPr lang="pt-BR" dirty="0" err="1" smtClean="0"/>
              <a:t>condition</a:t>
            </a:r>
            <a:r>
              <a:rPr lang="pt-BR" dirty="0" smtClean="0"/>
              <a:t>”)</a:t>
            </a:r>
          </a:p>
          <a:p>
            <a:endParaRPr lang="pt-BR" dirty="0" smtClean="0"/>
          </a:p>
          <a:p>
            <a:r>
              <a:rPr lang="pt-BR" sz="2400" dirty="0" smtClean="0"/>
              <a:t>for  (</a:t>
            </a:r>
            <a:r>
              <a:rPr lang="pt-BR" sz="2400" dirty="0" err="1" smtClean="0"/>
              <a:t>initial_assignment</a:t>
            </a:r>
            <a:r>
              <a:rPr lang="pt-BR" sz="2400" dirty="0" smtClean="0"/>
              <a:t>;  </a:t>
            </a:r>
            <a:r>
              <a:rPr lang="pt-BR" sz="2400" dirty="0" err="1" smtClean="0"/>
              <a:t>condition</a:t>
            </a:r>
            <a:r>
              <a:rPr lang="pt-BR" sz="2400" dirty="0" smtClean="0"/>
              <a:t>;  </a:t>
            </a:r>
            <a:r>
              <a:rPr lang="pt-BR" sz="2400" dirty="0" err="1" smtClean="0"/>
              <a:t>step_assignment</a:t>
            </a:r>
            <a:r>
              <a:rPr lang="pt-BR" sz="2400" dirty="0" smtClean="0"/>
              <a:t>)  </a:t>
            </a:r>
            <a:endParaRPr lang="pt-B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Initial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bloco só é executado 1 vez no inicio da simulação</a:t>
            </a:r>
          </a:p>
          <a:p>
            <a:pPr lvl="1"/>
            <a:r>
              <a:rPr lang="pt-BR" dirty="0" err="1" smtClean="0"/>
              <a:t>Initial</a:t>
            </a:r>
            <a:r>
              <a:rPr lang="pt-BR" dirty="0" smtClean="0"/>
              <a:t> </a:t>
            </a:r>
            <a:r>
              <a:rPr lang="pt-BR" dirty="0" err="1" smtClean="0"/>
              <a:t>begin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err="1" smtClean="0"/>
              <a:t>end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1- módulo de geração de </a:t>
            </a:r>
            <a:r>
              <a:rPr lang="pt-BR" dirty="0" err="1" smtClean="0"/>
              <a:t>clock</a:t>
            </a:r>
            <a:r>
              <a:rPr lang="pt-BR" dirty="0" smtClean="0"/>
              <a:t> (não </a:t>
            </a:r>
            <a:r>
              <a:rPr lang="pt-BR" dirty="0" err="1" smtClean="0"/>
              <a:t>sintetizavel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Período de 10ns</a:t>
            </a:r>
          </a:p>
          <a:p>
            <a:pPr lvl="1"/>
            <a:r>
              <a:rPr lang="pt-BR" dirty="0" smtClean="0"/>
              <a:t>Saída – </a:t>
            </a:r>
            <a:r>
              <a:rPr lang="pt-BR" dirty="0" err="1" smtClean="0"/>
              <a:t>clk</a:t>
            </a:r>
            <a:r>
              <a:rPr lang="pt-BR" dirty="0" smtClean="0"/>
              <a:t> (1 bit)</a:t>
            </a:r>
            <a:endParaRPr lang="pt-BR" dirty="0" smtClean="0"/>
          </a:p>
          <a:p>
            <a:r>
              <a:rPr lang="pt-BR" dirty="0" smtClean="0"/>
              <a:t>Memória com circuito de </a:t>
            </a:r>
            <a:r>
              <a:rPr lang="pt-BR" dirty="0" err="1" smtClean="0"/>
              <a:t>refresh</a:t>
            </a:r>
            <a:endParaRPr lang="pt-BR" dirty="0" smtClean="0"/>
          </a:p>
          <a:p>
            <a:pPr lvl="1"/>
            <a:r>
              <a:rPr lang="pt-BR" sz="2400" dirty="0" smtClean="0"/>
              <a:t>A cada subida do sinal de </a:t>
            </a:r>
            <a:r>
              <a:rPr lang="pt-BR" sz="2400" dirty="0" err="1" smtClean="0"/>
              <a:t>refresh</a:t>
            </a:r>
            <a:r>
              <a:rPr lang="pt-BR" sz="2400" dirty="0" smtClean="0"/>
              <a:t> lê e re-escreve o valor atual de todas as posições de memória</a:t>
            </a:r>
          </a:p>
          <a:p>
            <a:pPr lvl="1"/>
            <a:r>
              <a:rPr lang="pt-BR" sz="2400" dirty="0" smtClean="0"/>
              <a:t>Memória com 256 palavras de 8bits</a:t>
            </a:r>
          </a:p>
          <a:p>
            <a:pPr lvl="1"/>
            <a:r>
              <a:rPr lang="pt-BR" sz="2400" dirty="0" smtClean="0"/>
              <a:t>Permite leituras e escritas na memória</a:t>
            </a:r>
          </a:p>
          <a:p>
            <a:pPr lvl="1"/>
            <a:r>
              <a:rPr lang="pt-BR" sz="2400" dirty="0" smtClean="0"/>
              <a:t>Entradas: </a:t>
            </a:r>
            <a:r>
              <a:rPr lang="pt-BR" sz="2400" dirty="0" err="1" smtClean="0"/>
              <a:t>wr</a:t>
            </a:r>
            <a:r>
              <a:rPr lang="pt-BR" sz="2400" dirty="0" smtClean="0"/>
              <a:t>, </a:t>
            </a:r>
            <a:r>
              <a:rPr lang="pt-BR" sz="2400" dirty="0" err="1" smtClean="0"/>
              <a:t>rd</a:t>
            </a:r>
            <a:r>
              <a:rPr lang="pt-BR" sz="2400" dirty="0" smtClean="0"/>
              <a:t>, </a:t>
            </a:r>
            <a:r>
              <a:rPr lang="pt-BR" sz="2400" dirty="0" err="1" smtClean="0"/>
              <a:t>datain</a:t>
            </a:r>
            <a:r>
              <a:rPr lang="pt-BR" sz="2400" dirty="0" smtClean="0"/>
              <a:t>, </a:t>
            </a:r>
            <a:r>
              <a:rPr lang="pt-BR" sz="2400" dirty="0" err="1" smtClean="0"/>
              <a:t>refresh</a:t>
            </a:r>
            <a:r>
              <a:rPr lang="pt-BR" sz="2400" dirty="0" smtClean="0"/>
              <a:t> </a:t>
            </a:r>
            <a:endParaRPr lang="pt-BR" sz="2400" dirty="0" smtClean="0"/>
          </a:p>
          <a:p>
            <a:pPr lvl="1"/>
            <a:r>
              <a:rPr lang="pt-BR" sz="2400" dirty="0" smtClean="0"/>
              <a:t>Saídas: </a:t>
            </a:r>
            <a:r>
              <a:rPr lang="pt-BR" sz="2400" dirty="0" err="1" smtClean="0"/>
              <a:t>dataout</a:t>
            </a:r>
            <a:endParaRPr lang="pt-B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www</a:t>
            </a:r>
            <a:r>
              <a:rPr lang="pt-BR" dirty="0" smtClean="0"/>
              <a:t>/</a:t>
            </a:r>
            <a:r>
              <a:rPr lang="pt-BR" dirty="0" err="1" smtClean="0"/>
              <a:t>~apaf</a:t>
            </a:r>
            <a:r>
              <a:rPr lang="pt-BR" dirty="0" smtClean="0"/>
              <a:t>/if674</a:t>
            </a:r>
          </a:p>
          <a:p>
            <a:pPr lvl="1"/>
            <a:r>
              <a:rPr lang="pt-BR" dirty="0" smtClean="0"/>
              <a:t>Manual de referência da linguagem</a:t>
            </a:r>
          </a:p>
          <a:p>
            <a:pPr lvl="1"/>
            <a:r>
              <a:rPr lang="pt-BR" dirty="0" smtClean="0"/>
              <a:t>verilog2</a:t>
            </a:r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433388"/>
            <a:ext cx="8229600" cy="1066800"/>
          </a:xfrm>
        </p:spPr>
        <p:txBody>
          <a:bodyPr/>
          <a:lstStyle/>
          <a:p>
            <a:pPr eaLnBrk="1" hangingPunct="1"/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Roteiro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324350"/>
          </a:xfrm>
        </p:spPr>
        <p:txBody>
          <a:bodyPr/>
          <a:lstStyle/>
          <a:p>
            <a:pPr eaLnBrk="1" hangingPunct="1">
              <a:buNone/>
            </a:pPr>
            <a:endParaRPr lang="pt-BR" dirty="0" smtClean="0"/>
          </a:p>
          <a:p>
            <a:pPr eaLnBrk="1" hangingPunct="1"/>
            <a:r>
              <a:rPr lang="pt-BR" dirty="0" smtClean="0"/>
              <a:t>Motivação</a:t>
            </a:r>
          </a:p>
          <a:p>
            <a:pPr eaLnBrk="1" hangingPunct="1"/>
            <a:r>
              <a:rPr lang="pt-BR" dirty="0" smtClean="0"/>
              <a:t>Tipos de dados</a:t>
            </a:r>
          </a:p>
          <a:p>
            <a:pPr eaLnBrk="1" hangingPunct="1"/>
            <a:r>
              <a:rPr lang="pt-BR" dirty="0" smtClean="0"/>
              <a:t>Operadores</a:t>
            </a:r>
          </a:p>
          <a:p>
            <a:pPr eaLnBrk="1" hangingPunct="1"/>
            <a:r>
              <a:rPr lang="pt-BR" dirty="0" smtClean="0"/>
              <a:t>Condicionais</a:t>
            </a:r>
          </a:p>
          <a:p>
            <a:pPr eaLnBrk="1" hangingPunct="1"/>
            <a:r>
              <a:rPr lang="pt-BR" dirty="0" smtClean="0"/>
              <a:t>Parâmetros </a:t>
            </a:r>
            <a:r>
              <a:rPr lang="pt-BR" dirty="0" err="1" smtClean="0"/>
              <a:t>vs</a:t>
            </a:r>
            <a:r>
              <a:rPr lang="pt-BR" dirty="0" smtClean="0"/>
              <a:t> Defines</a:t>
            </a:r>
            <a:endParaRPr lang="pt-BR" dirty="0" smtClean="0"/>
          </a:p>
          <a:p>
            <a:pPr eaLnBrk="1" hangingPunct="1"/>
            <a:r>
              <a:rPr lang="pt-BR" dirty="0" err="1" smtClean="0"/>
              <a:t>Delays</a:t>
            </a:r>
            <a:r>
              <a:rPr lang="pt-BR" dirty="0" smtClean="0"/>
              <a:t> e eventos</a:t>
            </a:r>
            <a:endParaRPr lang="pt-BR" dirty="0" smtClean="0"/>
          </a:p>
          <a:p>
            <a:pPr eaLnBrk="1" hangingPunct="1"/>
            <a:r>
              <a:rPr lang="pt-BR" dirty="0" smtClean="0"/>
              <a:t>Loops</a:t>
            </a:r>
            <a:endParaRPr lang="pt-BR" dirty="0" smtClean="0"/>
          </a:p>
          <a:p>
            <a:pPr eaLnBrk="1" hangingPunct="1"/>
            <a:r>
              <a:rPr lang="pt-BR" dirty="0" smtClean="0"/>
              <a:t>Exercícios</a:t>
            </a:r>
            <a:endParaRPr lang="pt-BR" dirty="0" smtClean="0"/>
          </a:p>
          <a:p>
            <a:pPr eaLnBrk="1" hangingPunct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Desenvolver Circuitos lógicos e aritméticos </a:t>
            </a:r>
          </a:p>
          <a:p>
            <a:pPr lvl="1"/>
            <a:r>
              <a:rPr lang="pt-BR" dirty="0" smtClean="0"/>
              <a:t>ULA, somador, multiplicador, memória, </a:t>
            </a:r>
            <a:r>
              <a:rPr lang="pt-BR" dirty="0" err="1" smtClean="0"/>
              <a:t>muxes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Elementos básicos de processamento </a:t>
            </a:r>
          </a:p>
          <a:p>
            <a:pPr lvl="1"/>
            <a:r>
              <a:rPr lang="pt-BR" dirty="0" smtClean="0"/>
              <a:t>Compõem o caminho de dados (</a:t>
            </a:r>
            <a:r>
              <a:rPr lang="pt-BR" dirty="0" err="1" smtClean="0"/>
              <a:t>datapah</a:t>
            </a:r>
            <a:r>
              <a:rPr lang="pt-BR" dirty="0" smtClean="0"/>
              <a:t>)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</a:t>
            </a:r>
            <a:r>
              <a:rPr lang="pt-BR" dirty="0" smtClean="0"/>
              <a:t>dados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Dois grupos: Registradores e Nets (redes)</a:t>
            </a:r>
          </a:p>
          <a:p>
            <a:endParaRPr lang="pt-BR" dirty="0" smtClean="0"/>
          </a:p>
          <a:p>
            <a:r>
              <a:rPr lang="pt-BR" dirty="0" err="1" smtClean="0"/>
              <a:t>reg</a:t>
            </a:r>
            <a:r>
              <a:rPr lang="pt-BR" dirty="0" smtClean="0"/>
              <a:t> – registrador; </a:t>
            </a:r>
            <a:r>
              <a:rPr lang="pt-BR" dirty="0" err="1" smtClean="0"/>
              <a:t>wire</a:t>
            </a:r>
            <a:r>
              <a:rPr lang="pt-BR" dirty="0" smtClean="0"/>
              <a:t> – net</a:t>
            </a:r>
          </a:p>
          <a:p>
            <a:endParaRPr lang="pt-BR" dirty="0" smtClean="0"/>
          </a:p>
          <a:p>
            <a:r>
              <a:rPr lang="pt-BR" dirty="0" smtClean="0"/>
              <a:t>Valores</a:t>
            </a:r>
            <a:endParaRPr lang="pt-BR" dirty="0" smtClean="0"/>
          </a:p>
          <a:p>
            <a:pPr lvl="1"/>
            <a:r>
              <a:rPr lang="en-US" dirty="0" smtClean="0"/>
              <a:t>0 </a:t>
            </a:r>
            <a:r>
              <a:rPr lang="en-US" dirty="0" smtClean="0"/>
              <a:t>– </a:t>
            </a:r>
            <a:r>
              <a:rPr lang="en-US" dirty="0" err="1" smtClean="0"/>
              <a:t>representa</a:t>
            </a:r>
            <a:r>
              <a:rPr lang="en-US" dirty="0" smtClean="0"/>
              <a:t> zero </a:t>
            </a:r>
            <a:r>
              <a:rPr lang="en-US" dirty="0" err="1" smtClean="0"/>
              <a:t>lógico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falso</a:t>
            </a:r>
            <a:endParaRPr lang="en-US" dirty="0" smtClean="0"/>
          </a:p>
          <a:p>
            <a:pPr lvl="1"/>
            <a:r>
              <a:rPr lang="en-US" dirty="0" smtClean="0"/>
              <a:t>1 - </a:t>
            </a:r>
            <a:r>
              <a:rPr lang="en-US" dirty="0" err="1" smtClean="0"/>
              <a:t>representa</a:t>
            </a:r>
            <a:r>
              <a:rPr lang="en-US" dirty="0" smtClean="0"/>
              <a:t> um </a:t>
            </a:r>
            <a:r>
              <a:rPr lang="en-US" dirty="0" err="1" smtClean="0"/>
              <a:t>lógico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verdadeiro</a:t>
            </a:r>
            <a:endParaRPr lang="en-US" dirty="0" smtClean="0"/>
          </a:p>
          <a:p>
            <a:pPr lvl="1"/>
            <a:r>
              <a:rPr lang="en-US" dirty="0" smtClean="0"/>
              <a:t>x </a:t>
            </a:r>
            <a:r>
              <a:rPr lang="en-US" dirty="0" smtClean="0"/>
              <a:t>– </a:t>
            </a:r>
            <a:r>
              <a:rPr lang="en-US" dirty="0" err="1" smtClean="0"/>
              <a:t>representa</a:t>
            </a:r>
            <a:r>
              <a:rPr lang="en-US" dirty="0" smtClean="0"/>
              <a:t> value </a:t>
            </a:r>
            <a:r>
              <a:rPr lang="en-US" dirty="0" err="1" smtClean="0"/>
              <a:t>desconhecido</a:t>
            </a:r>
            <a:r>
              <a:rPr lang="en-US" dirty="0" smtClean="0"/>
              <a:t> (don’t care)</a:t>
            </a:r>
            <a:endParaRPr lang="en-US" dirty="0" smtClean="0"/>
          </a:p>
          <a:p>
            <a:pPr lvl="1"/>
            <a:r>
              <a:rPr lang="en-US" dirty="0" smtClean="0"/>
              <a:t>z </a:t>
            </a:r>
            <a:r>
              <a:rPr lang="en-US" dirty="0" smtClean="0"/>
              <a:t>– </a:t>
            </a:r>
            <a:r>
              <a:rPr lang="en-US" dirty="0" err="1" smtClean="0"/>
              <a:t>representa</a:t>
            </a:r>
            <a:r>
              <a:rPr lang="en-US" dirty="0" smtClean="0"/>
              <a:t> </a:t>
            </a:r>
            <a:r>
              <a:rPr lang="en-US" dirty="0" err="1" smtClean="0"/>
              <a:t>alta-impedancia</a:t>
            </a:r>
            <a:r>
              <a:rPr lang="en-US" dirty="0" smtClean="0"/>
              <a:t> </a:t>
            </a: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</a:t>
            </a:r>
            <a:r>
              <a:rPr lang="pt-BR" dirty="0" smtClean="0"/>
              <a:t>dados - </a:t>
            </a:r>
            <a:r>
              <a:rPr lang="pt-BR" dirty="0" err="1" smtClean="0"/>
              <a:t>w</a:t>
            </a:r>
            <a:r>
              <a:rPr lang="pt-BR" dirty="0" err="1" smtClean="0"/>
              <a:t>ire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Representam conexões físicas entre duas entidades estruturais (entre 2 módulos)</a:t>
            </a:r>
          </a:p>
          <a:p>
            <a:endParaRPr lang="pt-BR" dirty="0" smtClean="0"/>
          </a:p>
          <a:p>
            <a:r>
              <a:rPr lang="pt-BR" dirty="0" smtClean="0"/>
              <a:t>Nunca guarda o valor atribuído a ele </a:t>
            </a:r>
          </a:p>
          <a:p>
            <a:pPr lvl="1"/>
            <a:r>
              <a:rPr lang="pt-BR" dirty="0" smtClean="0"/>
              <a:t>Saída de uma porta </a:t>
            </a:r>
            <a:r>
              <a:rPr lang="pt-BR" dirty="0" err="1" smtClean="0"/>
              <a:t>logica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Resultado de um operador </a:t>
            </a:r>
            <a:r>
              <a:rPr lang="pt-BR" b="1" dirty="0" err="1" smtClean="0"/>
              <a:t>assign</a:t>
            </a:r>
            <a:endParaRPr lang="pt-BR" b="1" dirty="0" smtClean="0"/>
          </a:p>
          <a:p>
            <a:endParaRPr lang="pt-BR" b="1" dirty="0" smtClean="0"/>
          </a:p>
          <a:p>
            <a:r>
              <a:rPr lang="pt-BR" dirty="0" smtClean="0"/>
              <a:t>Valor inicial - z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dados </a:t>
            </a:r>
            <a:r>
              <a:rPr lang="pt-BR" dirty="0" smtClean="0"/>
              <a:t>- </a:t>
            </a:r>
            <a:r>
              <a:rPr lang="pt-BR" dirty="0" err="1" smtClean="0"/>
              <a:t>r</a:t>
            </a:r>
            <a:r>
              <a:rPr lang="pt-BR" dirty="0" err="1" smtClean="0"/>
              <a:t>eg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Elemento de armazenamento de dados</a:t>
            </a:r>
          </a:p>
          <a:p>
            <a:endParaRPr lang="pt-BR" dirty="0" smtClean="0"/>
          </a:p>
          <a:p>
            <a:r>
              <a:rPr lang="pt-BR" dirty="0" smtClean="0"/>
              <a:t>Guarda </a:t>
            </a:r>
            <a:r>
              <a:rPr lang="pt-BR" dirty="0" smtClean="0"/>
              <a:t>o valor atribuído a </a:t>
            </a:r>
            <a:r>
              <a:rPr lang="pt-BR" dirty="0" smtClean="0"/>
              <a:t>ele até a próxima atribuição</a:t>
            </a:r>
          </a:p>
          <a:p>
            <a:endParaRPr lang="pt-BR" dirty="0" smtClean="0"/>
          </a:p>
          <a:p>
            <a:r>
              <a:rPr lang="pt-BR" dirty="0" smtClean="0"/>
              <a:t>Valor inicial </a:t>
            </a:r>
            <a:r>
              <a:rPr lang="pt-BR" dirty="0" smtClean="0"/>
              <a:t>- x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dados </a:t>
            </a:r>
            <a:r>
              <a:rPr lang="pt-BR" dirty="0" smtClean="0"/>
              <a:t>- </a:t>
            </a:r>
            <a:r>
              <a:rPr lang="pt-BR" dirty="0" err="1" smtClean="0"/>
              <a:t>Integer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Tipo inteiro – 32 bits</a:t>
            </a:r>
          </a:p>
          <a:p>
            <a:endParaRPr lang="pt-BR" dirty="0" smtClean="0"/>
          </a:p>
          <a:p>
            <a:r>
              <a:rPr lang="pt-BR" dirty="0" smtClean="0"/>
              <a:t>Default – </a:t>
            </a:r>
            <a:r>
              <a:rPr lang="pt-BR" dirty="0" err="1" smtClean="0"/>
              <a:t>signed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Declaração </a:t>
            </a:r>
          </a:p>
          <a:p>
            <a:pPr lvl="1"/>
            <a:r>
              <a:rPr lang="pt-BR" dirty="0" err="1" smtClean="0"/>
              <a:t>integer</a:t>
            </a:r>
            <a:r>
              <a:rPr lang="pt-BR" dirty="0" smtClean="0"/>
              <a:t>   </a:t>
            </a:r>
            <a:r>
              <a:rPr lang="pt-BR" dirty="0" err="1" smtClean="0"/>
              <a:t>IntA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Declaração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en-US" dirty="0" smtClean="0"/>
          </a:p>
          <a:p>
            <a:pPr lvl="1"/>
            <a:r>
              <a:rPr lang="en-US" dirty="0" smtClean="0"/>
              <a:t>wire </a:t>
            </a:r>
            <a:r>
              <a:rPr lang="en-US" dirty="0" smtClean="0"/>
              <a:t>w1, w2;  </a:t>
            </a:r>
            <a:r>
              <a:rPr lang="en-US" dirty="0" smtClean="0"/>
              <a:t>		// </a:t>
            </a:r>
            <a:r>
              <a:rPr lang="en-US" dirty="0" err="1" smtClean="0"/>
              <a:t>declara</a:t>
            </a:r>
            <a:r>
              <a:rPr lang="en-US" dirty="0" smtClean="0"/>
              <a:t> </a:t>
            </a:r>
            <a:r>
              <a:rPr lang="en-US" dirty="0" smtClean="0"/>
              <a:t>2 wires </a:t>
            </a:r>
          </a:p>
          <a:p>
            <a:pPr lvl="1"/>
            <a:r>
              <a:rPr lang="en-US" dirty="0" err="1" smtClean="0"/>
              <a:t>reg</a:t>
            </a:r>
            <a:r>
              <a:rPr lang="en-US" dirty="0" smtClean="0"/>
              <a:t> [4:0] x, y, z;  </a:t>
            </a:r>
            <a:r>
              <a:rPr lang="en-US" dirty="0" smtClean="0"/>
              <a:t>	// </a:t>
            </a:r>
            <a:r>
              <a:rPr lang="en-US" dirty="0" err="1" smtClean="0"/>
              <a:t>declara</a:t>
            </a:r>
            <a:r>
              <a:rPr lang="en-US" dirty="0" smtClean="0"/>
              <a:t> </a:t>
            </a:r>
            <a:r>
              <a:rPr lang="en-US" dirty="0" smtClean="0"/>
              <a:t>3 </a:t>
            </a:r>
            <a:r>
              <a:rPr lang="en-US" dirty="0" err="1" smtClean="0"/>
              <a:t>registradores</a:t>
            </a:r>
            <a:r>
              <a:rPr lang="en-US" dirty="0" smtClean="0"/>
              <a:t> de 				// 5-bit </a:t>
            </a:r>
          </a:p>
          <a:p>
            <a:r>
              <a:rPr lang="en-US" dirty="0" err="1" smtClean="0"/>
              <a:t>Vetores</a:t>
            </a:r>
            <a:endParaRPr lang="en-US" dirty="0" smtClean="0"/>
          </a:p>
          <a:p>
            <a:pPr lvl="1"/>
            <a:r>
              <a:rPr lang="en-US" dirty="0" err="1" smtClean="0"/>
              <a:t>Reg</a:t>
            </a:r>
            <a:r>
              <a:rPr lang="en-US" dirty="0" smtClean="0"/>
              <a:t> [ </a:t>
            </a:r>
            <a:r>
              <a:rPr lang="en-US" dirty="0" err="1" smtClean="0"/>
              <a:t>msb_expr</a:t>
            </a:r>
            <a:r>
              <a:rPr lang="en-US" dirty="0" smtClean="0"/>
              <a:t> : </a:t>
            </a:r>
            <a:r>
              <a:rPr lang="en-US" dirty="0" err="1" smtClean="0"/>
              <a:t>lsb_expr</a:t>
            </a:r>
            <a:r>
              <a:rPr lang="en-US" dirty="0" smtClean="0"/>
              <a:t> ] </a:t>
            </a:r>
            <a:endParaRPr lang="en-US" dirty="0" smtClean="0"/>
          </a:p>
          <a:p>
            <a:pPr lvl="1"/>
            <a:r>
              <a:rPr lang="en-US" dirty="0" err="1" smtClean="0"/>
              <a:t>Acesso</a:t>
            </a:r>
            <a:r>
              <a:rPr lang="en-US" dirty="0" smtClean="0"/>
              <a:t> : </a:t>
            </a:r>
            <a:r>
              <a:rPr lang="en-US" dirty="0" err="1" smtClean="0"/>
              <a:t>leitura</a:t>
            </a:r>
            <a:r>
              <a:rPr lang="en-US" dirty="0" smtClean="0"/>
              <a:t> – </a:t>
            </a:r>
            <a:r>
              <a:rPr lang="en-US" dirty="0" err="1" smtClean="0"/>
              <a:t>outa</a:t>
            </a:r>
            <a:r>
              <a:rPr lang="en-US" dirty="0" smtClean="0"/>
              <a:t> = </a:t>
            </a:r>
            <a:r>
              <a:rPr lang="en-US" dirty="0" err="1" smtClean="0"/>
              <a:t>vec</a:t>
            </a:r>
            <a:r>
              <a:rPr lang="en-US" dirty="0" smtClean="0"/>
              <a:t>[3:2]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 </a:t>
            </a:r>
            <a:r>
              <a:rPr lang="en-US" dirty="0" err="1" smtClean="0"/>
              <a:t>escrita</a:t>
            </a:r>
            <a:r>
              <a:rPr lang="en-US" dirty="0" smtClean="0"/>
              <a:t> – </a:t>
            </a:r>
            <a:r>
              <a:rPr lang="en-US" dirty="0" err="1" smtClean="0"/>
              <a:t>vec</a:t>
            </a:r>
            <a:r>
              <a:rPr lang="en-US" dirty="0" smtClean="0"/>
              <a:t>[1] = 0;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- memória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reg</a:t>
            </a:r>
            <a:r>
              <a:rPr lang="pt-BR" dirty="0" smtClean="0"/>
              <a:t>[7:0] </a:t>
            </a:r>
            <a:r>
              <a:rPr lang="pt-BR" dirty="0" err="1" smtClean="0"/>
              <a:t>mema</a:t>
            </a:r>
            <a:r>
              <a:rPr lang="pt-BR" dirty="0" smtClean="0"/>
              <a:t>[0:255</a:t>
            </a:r>
            <a:r>
              <a:rPr lang="pt-BR" dirty="0" smtClean="0"/>
              <a:t>];</a:t>
            </a:r>
          </a:p>
          <a:p>
            <a:pPr lvl="1"/>
            <a:r>
              <a:rPr lang="pt-BR" dirty="0" smtClean="0"/>
              <a:t>256 registradores de 8 bits</a:t>
            </a:r>
          </a:p>
          <a:p>
            <a:pPr lvl="1"/>
            <a:r>
              <a:rPr lang="pt-BR" dirty="0" smtClean="0"/>
              <a:t>Endereços de 0 até 255</a:t>
            </a:r>
          </a:p>
          <a:p>
            <a:endParaRPr lang="pt-BR" dirty="0" smtClean="0"/>
          </a:p>
          <a:p>
            <a:r>
              <a:rPr lang="pt-BR" dirty="0" err="1" smtClean="0"/>
              <a:t>r</a:t>
            </a:r>
            <a:r>
              <a:rPr lang="pt-BR" dirty="0" err="1" smtClean="0"/>
              <a:t>eg</a:t>
            </a:r>
            <a:r>
              <a:rPr lang="pt-BR" dirty="0" smtClean="0"/>
              <a:t> [1:n] rega ≠ </a:t>
            </a:r>
            <a:r>
              <a:rPr lang="pt-BR" dirty="0" err="1" smtClean="0"/>
              <a:t>reg</a:t>
            </a:r>
            <a:r>
              <a:rPr lang="pt-BR" dirty="0" smtClean="0"/>
              <a:t> </a:t>
            </a:r>
            <a:r>
              <a:rPr lang="pt-BR" dirty="0" err="1" smtClean="0"/>
              <a:t>mema</a:t>
            </a:r>
            <a:r>
              <a:rPr lang="pt-BR" dirty="0" smtClean="0"/>
              <a:t> [1:n]</a:t>
            </a:r>
          </a:p>
          <a:p>
            <a:pPr lvl="1"/>
            <a:r>
              <a:rPr lang="pt-BR" dirty="0" smtClean="0"/>
              <a:t>Rega = 0 </a:t>
            </a:r>
            <a:r>
              <a:rPr lang="pt-BR" dirty="0" err="1" smtClean="0"/>
              <a:t>vs</a:t>
            </a:r>
            <a:r>
              <a:rPr lang="pt-BR" dirty="0" smtClean="0"/>
              <a:t> </a:t>
            </a:r>
            <a:r>
              <a:rPr lang="pt-BR" dirty="0" err="1" smtClean="0"/>
              <a:t>mema</a:t>
            </a:r>
            <a:r>
              <a:rPr lang="pt-BR" dirty="0" smtClean="0"/>
              <a:t>[1] = 0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1535</TotalTime>
  <Words>447</Words>
  <Application>Microsoft Office PowerPoint</Application>
  <PresentationFormat>Apresentação na tela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Urbano</vt:lpstr>
      <vt:lpstr>Verilog – aula 2 </vt:lpstr>
      <vt:lpstr>  Roteiro</vt:lpstr>
      <vt:lpstr>Motivação</vt:lpstr>
      <vt:lpstr>Tipos de dados</vt:lpstr>
      <vt:lpstr>Tipos de dados - wire</vt:lpstr>
      <vt:lpstr>Tipos de dados - reg</vt:lpstr>
      <vt:lpstr>Tipos de dados - Integer</vt:lpstr>
      <vt:lpstr>Declaração</vt:lpstr>
      <vt:lpstr>Exemplo - memória</vt:lpstr>
      <vt:lpstr>Operadores</vt:lpstr>
      <vt:lpstr>Condicionais</vt:lpstr>
      <vt:lpstr>Parâmetros e Defines</vt:lpstr>
      <vt:lpstr>Delays e eventos</vt:lpstr>
      <vt:lpstr>Loops</vt:lpstr>
      <vt:lpstr>Initial </vt:lpstr>
      <vt:lpstr>Atividades</vt:lpstr>
      <vt:lpstr>Referências</vt:lpstr>
    </vt:vector>
  </TitlesOfParts>
  <Company>GPRT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Neurais – Cross-Selling</dc:title>
  <dc:creator>Ademir José de Carvalho Junior</dc:creator>
  <cp:lastModifiedBy>Antonyus Pyetro</cp:lastModifiedBy>
  <cp:revision>224</cp:revision>
  <dcterms:created xsi:type="dcterms:W3CDTF">2008-06-19T19:21:20Z</dcterms:created>
  <dcterms:modified xsi:type="dcterms:W3CDTF">2010-04-06T04:57:31Z</dcterms:modified>
</cp:coreProperties>
</file>