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3" r:id="rId16"/>
    <p:sldId id="320" r:id="rId17"/>
    <p:sldId id="319" r:id="rId18"/>
    <p:sldId id="321" r:id="rId19"/>
    <p:sldId id="304" r:id="rId2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etângulo de cantos arredondado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etângulo de cantos arredondado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ângulo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tângulo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D4532-7AD6-4B4A-AABF-0DAADEAD3F15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18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C84802A-0D1F-4354-8F58-B1EBA75318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6538" y="612775"/>
            <a:ext cx="95726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51BFE-5192-482A-9279-54C923878778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775"/>
            <a:ext cx="13255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4CAF84-D6BB-42BC-9E33-3A69A874C0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57200" y="2249488"/>
            <a:ext cx="8229600" cy="432435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86538" y="612775"/>
            <a:ext cx="95726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4B44FE-D15C-46CA-9F02-1DBCBC185D21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257800" y="612775"/>
            <a:ext cx="13255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2EEECE-7716-4695-890F-653936ECA2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BF34B-D74E-426B-9487-485E38D1B01E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51AD9-B413-49DC-ADEB-5CDF82612A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8C61F-5163-4011-A5E5-8889BC95F7EA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A8F01-8B5E-4317-8994-63FC2FDE14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32448-1EAA-4439-9842-C8D02ECFED09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6C73D-0633-40E2-9E6F-69A284A8544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416E6-A922-4E94-933B-37C7686F4487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F7483-5606-4889-A8FE-E020DEDDBF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E884-ACC0-4AC0-BA17-422AE6BFCE9A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D4DE6-6935-4866-A0AE-A2E283226E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8ECFB-05DF-45EA-9783-E85BED036564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A40DC-50C4-4631-AA8D-38948A6E4B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57A19-F3A5-4DBF-A8AE-19FD2CFA6AA7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4BB28-9234-4F98-AE31-4930F75BCB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885C4-836C-49AE-9B34-35AC75AD83E1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281AB-EACE-46BC-B5AE-3505F3C2053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59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6160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9C52597F-0F3D-4E41-B0DD-0DACE71A5581}" type="datetimeFigureOut">
              <a:rPr lang="pt-BR"/>
              <a:pPr>
                <a:defRPr/>
              </a:pPr>
              <a:t>24/3/2010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34F1C0B-6AEF-4735-9F95-B1B4CF307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paf@cin.ufpe.b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pt-BR" i="1" dirty="0" err="1" smtClean="0"/>
              <a:t>Verilog</a:t>
            </a:r>
            <a:r>
              <a:rPr lang="pt-BR" i="1" dirty="0" smtClean="0"/>
              <a:t> - Introdução </a:t>
            </a:r>
            <a:endParaRPr lang="pt-BR" i="1" dirty="0" smtClean="0"/>
          </a:p>
        </p:txBody>
      </p:sp>
      <p:sp>
        <p:nvSpPr>
          <p:cNvPr id="10243" name="Subtítulo 2"/>
          <p:cNvSpPr>
            <a:spLocks noGrp="1"/>
          </p:cNvSpPr>
          <p:nvPr>
            <p:ph type="subTitle" idx="1"/>
          </p:nvPr>
        </p:nvSpPr>
        <p:spPr>
          <a:xfrm>
            <a:off x="428624" y="3929063"/>
            <a:ext cx="5357821" cy="2395537"/>
          </a:xfrm>
        </p:spPr>
        <p:txBody>
          <a:bodyPr/>
          <a:lstStyle/>
          <a:p>
            <a:pPr marL="63500" eaLnBrk="1" hangingPunct="1"/>
            <a:r>
              <a:rPr lang="pt-BR" dirty="0" smtClean="0"/>
              <a:t>Antonyus Pyetro</a:t>
            </a:r>
          </a:p>
          <a:p>
            <a:pPr marL="63500" eaLnBrk="1" hangingPunct="1"/>
            <a:r>
              <a:rPr lang="pt-BR" dirty="0" smtClean="0">
                <a:hlinkClick r:id="rId2"/>
              </a:rPr>
              <a:t>apaf@cin.ufpe.br</a:t>
            </a:r>
            <a:endParaRPr lang="pt-BR" dirty="0" smtClean="0"/>
          </a:p>
          <a:p>
            <a:pPr marL="63500" eaLnBrk="1" hangingPunct="1"/>
            <a:endParaRPr lang="pt-BR" dirty="0" smtClean="0"/>
          </a:p>
          <a:p>
            <a:pPr marL="63500" eaLnBrk="1" hangingPunct="1"/>
            <a:r>
              <a:rPr lang="pt-BR" dirty="0" err="1" smtClean="0"/>
              <a:t>Infra-estrutura</a:t>
            </a:r>
            <a:r>
              <a:rPr lang="pt-BR" dirty="0" smtClean="0"/>
              <a:t> de Hardware – IF674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Máquinas de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Estados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Cada estado produz uma saída</a:t>
            </a:r>
          </a:p>
          <a:p>
            <a:endParaRPr lang="pt-BR" dirty="0" smtClean="0"/>
          </a:p>
          <a:p>
            <a:r>
              <a:rPr lang="pt-BR" dirty="0" smtClean="0"/>
              <a:t>Dependendo das entradas e condições internas troca-se de estado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Dois zeros seguidos numa string</a:t>
            </a:r>
            <a:endParaRPr lang="pt-BR" dirty="0"/>
          </a:p>
        </p:txBody>
      </p:sp>
      <p:grpSp>
        <p:nvGrpSpPr>
          <p:cNvPr id="4" name="Grupo 3"/>
          <p:cNvGrpSpPr/>
          <p:nvPr/>
        </p:nvGrpSpPr>
        <p:grpSpPr>
          <a:xfrm>
            <a:off x="1000100" y="4214818"/>
            <a:ext cx="6912942" cy="1285884"/>
            <a:chOff x="928662" y="2500306"/>
            <a:chExt cx="6912942" cy="1285884"/>
          </a:xfrm>
        </p:grpSpPr>
        <p:sp>
          <p:nvSpPr>
            <p:cNvPr id="5" name="Elipse 4"/>
            <p:cNvSpPr/>
            <p:nvPr/>
          </p:nvSpPr>
          <p:spPr>
            <a:xfrm>
              <a:off x="1928794" y="3143248"/>
              <a:ext cx="642942" cy="64294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b="1" dirty="0"/>
                <a:t>E</a:t>
              </a:r>
              <a:r>
                <a:rPr lang="pt-BR" sz="1600" b="1" dirty="0" smtClean="0"/>
                <a:t>1</a:t>
              </a:r>
              <a:endParaRPr lang="pt-BR" sz="1600" b="1" dirty="0"/>
            </a:p>
          </p:txBody>
        </p:sp>
        <p:sp>
          <p:nvSpPr>
            <p:cNvPr id="6" name="Elipse 5"/>
            <p:cNvSpPr/>
            <p:nvPr/>
          </p:nvSpPr>
          <p:spPr>
            <a:xfrm>
              <a:off x="3929058" y="3143248"/>
              <a:ext cx="642942" cy="64294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b="1" dirty="0" smtClean="0"/>
                <a:t>E</a:t>
              </a:r>
              <a:r>
                <a:rPr lang="pt-BR" sz="1600" b="1" dirty="0"/>
                <a:t>2</a:t>
              </a:r>
            </a:p>
          </p:txBody>
        </p:sp>
        <p:sp>
          <p:nvSpPr>
            <p:cNvPr id="7" name="Elipse 6"/>
            <p:cNvSpPr/>
            <p:nvPr/>
          </p:nvSpPr>
          <p:spPr>
            <a:xfrm>
              <a:off x="5929322" y="3143248"/>
              <a:ext cx="642942" cy="64294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b="1" dirty="0" smtClean="0"/>
                <a:t>EA</a:t>
              </a:r>
              <a:endParaRPr lang="pt-BR" sz="1600" b="1" dirty="0"/>
            </a:p>
          </p:txBody>
        </p:sp>
        <p:cxnSp>
          <p:nvCxnSpPr>
            <p:cNvPr id="8" name="Conector de seta reta 7"/>
            <p:cNvCxnSpPr>
              <a:stCxn id="5" idx="6"/>
              <a:endCxn id="6" idx="2"/>
            </p:cNvCxnSpPr>
            <p:nvPr/>
          </p:nvCxnSpPr>
          <p:spPr>
            <a:xfrm>
              <a:off x="2571736" y="3464719"/>
              <a:ext cx="135732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de seta reta 8"/>
            <p:cNvCxnSpPr>
              <a:stCxn id="6" idx="6"/>
              <a:endCxn id="7" idx="2"/>
            </p:cNvCxnSpPr>
            <p:nvPr/>
          </p:nvCxnSpPr>
          <p:spPr>
            <a:xfrm>
              <a:off x="4572000" y="3464719"/>
              <a:ext cx="135732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em curva 9"/>
            <p:cNvCxnSpPr/>
            <p:nvPr/>
          </p:nvCxnSpPr>
          <p:spPr>
            <a:xfrm rot="16200000" flipV="1">
              <a:off x="3213884" y="2143910"/>
              <a:ext cx="1588" cy="2000264"/>
            </a:xfrm>
            <a:prstGeom prst="curved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Forma 10"/>
            <p:cNvCxnSpPr>
              <a:stCxn id="5" idx="3"/>
              <a:endCxn id="5" idx="1"/>
            </p:cNvCxnSpPr>
            <p:nvPr/>
          </p:nvCxnSpPr>
          <p:spPr>
            <a:xfrm rot="5400000" flipH="1">
              <a:off x="1795637" y="3464719"/>
              <a:ext cx="454628" cy="1588"/>
            </a:xfrm>
            <a:prstGeom prst="curvedConnector5">
              <a:avLst>
                <a:gd name="adj1" fmla="val -50283"/>
                <a:gd name="adj2" fmla="val 48953715"/>
                <a:gd name="adj3" fmla="val 15028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Forma 11"/>
            <p:cNvCxnSpPr/>
            <p:nvPr/>
          </p:nvCxnSpPr>
          <p:spPr>
            <a:xfrm rot="5400000" flipH="1">
              <a:off x="6272718" y="3441206"/>
              <a:ext cx="454628" cy="1588"/>
            </a:xfrm>
            <a:prstGeom prst="curvedConnector5">
              <a:avLst>
                <a:gd name="adj1" fmla="val -50283"/>
                <a:gd name="adj2" fmla="val -47888554"/>
                <a:gd name="adj3" fmla="val 150283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ixaDeTexto 12"/>
            <p:cNvSpPr txBox="1"/>
            <p:nvPr/>
          </p:nvSpPr>
          <p:spPr>
            <a:xfrm>
              <a:off x="2973210" y="307181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</a:t>
              </a:r>
              <a:endParaRPr lang="pt-BR" dirty="0"/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5143504" y="307181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</a:t>
              </a:r>
              <a:endParaRPr lang="pt-BR" dirty="0"/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928662" y="32861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0</a:t>
              </a:r>
              <a:endParaRPr lang="pt-BR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3000364" y="250030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0</a:t>
              </a:r>
              <a:endParaRPr lang="pt-BR" dirty="0"/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7286644" y="3214686"/>
              <a:ext cx="554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0/1</a:t>
              </a:r>
              <a:endParaRPr lang="pt-BR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- Circuitos </a:t>
            </a:r>
            <a:r>
              <a:rPr lang="pt-BR" dirty="0" err="1" smtClean="0"/>
              <a:t>Combinacionais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3829048" cy="4324350"/>
          </a:xfrm>
        </p:spPr>
        <p:txBody>
          <a:bodyPr/>
          <a:lstStyle/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1800" dirty="0" smtClean="0"/>
              <a:t>module </a:t>
            </a:r>
            <a:r>
              <a:rPr lang="pt-BR" sz="1800" dirty="0" smtClean="0"/>
              <a:t>AOI (input A, B, C, D, output F); </a:t>
            </a:r>
            <a:br>
              <a:rPr lang="pt-BR" sz="1800" dirty="0" smtClean="0"/>
            </a:b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err="1" smtClean="0"/>
              <a:t>assign</a:t>
            </a:r>
            <a:r>
              <a:rPr lang="pt-BR" sz="1800" dirty="0" smtClean="0"/>
              <a:t> </a:t>
            </a:r>
            <a:r>
              <a:rPr lang="pt-BR" sz="1800" dirty="0" smtClean="0"/>
              <a:t>F = ~((A &amp; B) | (C &amp; D)); </a:t>
            </a:r>
            <a:endParaRPr lang="pt-BR" sz="1800" dirty="0" smtClean="0"/>
          </a:p>
          <a:p>
            <a:pPr>
              <a:buNone/>
            </a:pPr>
            <a:endParaRPr lang="pt-BR" sz="1800" dirty="0" smtClean="0"/>
          </a:p>
          <a:p>
            <a:pPr>
              <a:buNone/>
            </a:pPr>
            <a:r>
              <a:rPr lang="pt-BR" sz="1800" dirty="0" err="1" smtClean="0"/>
              <a:t>endmodule</a:t>
            </a:r>
            <a:endParaRPr lang="pt-BR" sz="1800" dirty="0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714620"/>
            <a:ext cx="30956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– bloco </a:t>
            </a:r>
            <a:r>
              <a:rPr lang="pt-BR" dirty="0" err="1" smtClean="0"/>
              <a:t>always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3829048" cy="4324350"/>
          </a:xfrm>
        </p:spPr>
        <p:txBody>
          <a:bodyPr/>
          <a:lstStyle/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en-US" sz="1800" b="1" dirty="0" smtClean="0"/>
              <a:t>always</a:t>
            </a:r>
            <a:r>
              <a:rPr lang="en-US" sz="1800" dirty="0" smtClean="0"/>
              <a:t> @(sensitivity-list) begin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// </a:t>
            </a:r>
            <a:r>
              <a:rPr lang="en-US" sz="1800" dirty="0" smtClean="0"/>
              <a:t>statements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end</a:t>
            </a:r>
            <a:endParaRPr lang="pt-BR" sz="1800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4572000" y="2357430"/>
            <a:ext cx="3829048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marR="0" lvl="0" indent="-255588" algn="just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endParaRPr lang="pt-BR" sz="2000" dirty="0" smtClean="0">
              <a:latin typeface="+mn-lt"/>
            </a:endParaRPr>
          </a:p>
          <a:p>
            <a:pPr marL="365125" marR="0" lvl="0" indent="-255588" algn="just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pt-BR" sz="2000" dirty="0" smtClean="0">
                <a:latin typeface="+mn-lt"/>
              </a:rPr>
              <a:t>Executado cada vez que ocorre alguma alteração nos sinais da lista de sensibilidade</a:t>
            </a: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- </a:t>
            </a:r>
            <a:r>
              <a:rPr lang="pt-BR" dirty="0" err="1" smtClean="0"/>
              <a:t>always</a:t>
            </a:r>
            <a:r>
              <a:rPr lang="pt-BR" dirty="0" smtClean="0"/>
              <a:t> </a:t>
            </a:r>
            <a:r>
              <a:rPr lang="pt-BR" dirty="0" err="1" smtClean="0"/>
              <a:t>Combinacional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3829048" cy="4324350"/>
          </a:xfrm>
        </p:spPr>
        <p:txBody>
          <a:bodyPr/>
          <a:lstStyle/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1800" dirty="0" smtClean="0"/>
              <a:t>module </a:t>
            </a:r>
            <a:r>
              <a:rPr lang="pt-BR" sz="1800" dirty="0" smtClean="0"/>
              <a:t>AOI (input A, B, C, D, output F); </a:t>
            </a:r>
            <a:br>
              <a:rPr lang="pt-BR" sz="1800" dirty="0" smtClean="0"/>
            </a:b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err="1" smtClean="0"/>
              <a:t>assign</a:t>
            </a:r>
            <a:r>
              <a:rPr lang="pt-BR" sz="1800" dirty="0" smtClean="0"/>
              <a:t> </a:t>
            </a:r>
            <a:r>
              <a:rPr lang="pt-BR" sz="1800" dirty="0" smtClean="0"/>
              <a:t>F = ~((A &amp; B) | (C &amp; D)); </a:t>
            </a:r>
            <a:endParaRPr lang="pt-BR" sz="1800" dirty="0" smtClean="0"/>
          </a:p>
          <a:p>
            <a:pPr>
              <a:buNone/>
            </a:pPr>
            <a:endParaRPr lang="pt-BR" sz="1800" dirty="0" smtClean="0"/>
          </a:p>
          <a:p>
            <a:pPr>
              <a:buNone/>
            </a:pPr>
            <a:r>
              <a:rPr lang="pt-BR" sz="1800" dirty="0" err="1" smtClean="0"/>
              <a:t>endmodule</a:t>
            </a:r>
            <a:endParaRPr lang="pt-BR" sz="1800" dirty="0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4714884"/>
            <a:ext cx="30956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4572000" y="2357430"/>
            <a:ext cx="3857652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lang="pt-BR" dirty="0" smtClean="0">
                <a:latin typeface="+mn-lt"/>
              </a:rPr>
              <a:t>module </a:t>
            </a:r>
            <a:r>
              <a:rPr lang="pt-BR" dirty="0" smtClean="0">
                <a:latin typeface="+mn-lt"/>
              </a:rPr>
              <a:t>AOI (input A, B, C, D, output F</a:t>
            </a:r>
            <a:r>
              <a:rPr lang="pt-BR" dirty="0" smtClean="0">
                <a:latin typeface="+mn-lt"/>
              </a:rPr>
              <a:t>);</a:t>
            </a: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endParaRPr lang="pt-BR" dirty="0" smtClean="0">
              <a:latin typeface="+mn-lt"/>
            </a:endParaRPr>
          </a:p>
          <a:p>
            <a:pPr marL="822325" lvl="1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lang="en-US" dirty="0" smtClean="0">
                <a:latin typeface="+mn-lt"/>
              </a:rPr>
              <a:t>always @(a or b or c or d) begin </a:t>
            </a:r>
          </a:p>
          <a:p>
            <a:pPr marL="822325" lvl="1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lang="en-US" dirty="0" smtClean="0">
                <a:latin typeface="+mn-lt"/>
              </a:rPr>
              <a:t>	F = ~((a &amp; b) | (c &amp; d)); </a:t>
            </a:r>
          </a:p>
          <a:p>
            <a:pPr marL="822325" lvl="1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lang="en-US" dirty="0" smtClean="0">
                <a:latin typeface="+mn-lt"/>
              </a:rPr>
              <a:t>end </a:t>
            </a:r>
            <a:endParaRPr lang="en-US" dirty="0" smtClean="0">
              <a:latin typeface="+mn-lt"/>
            </a:endParaRPr>
          </a:p>
          <a:p>
            <a:pPr marL="822325" lvl="1" indent="-255588" eaLnBrk="0" hangingPunct="0">
              <a:spcBef>
                <a:spcPts val="300"/>
              </a:spcBef>
              <a:buClr>
                <a:srgbClr val="A04DA3"/>
              </a:buClr>
            </a:pPr>
            <a:endParaRPr lang="en-US" dirty="0" smtClean="0">
              <a:latin typeface="+mn-lt"/>
            </a:endParaRP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</a:pPr>
            <a:r>
              <a:rPr lang="pt-BR" dirty="0" err="1" smtClean="0">
                <a:latin typeface="+mn-lt"/>
              </a:rPr>
              <a:t>endmodule</a:t>
            </a:r>
            <a:endParaRPr lang="pt-BR" dirty="0" smtClean="0">
              <a:latin typeface="+mn-lt"/>
            </a:endParaRP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</a:pPr>
            <a:endParaRPr lang="pt-BR" dirty="0" smtClean="0">
              <a:latin typeface="+mn-lt"/>
            </a:endParaRPr>
          </a:p>
          <a:p>
            <a:pPr marL="365125" lvl="0" indent="-255588" eaLnBrk="0" hangingPunct="0">
              <a:spcBef>
                <a:spcPts val="300"/>
              </a:spcBef>
              <a:buClr>
                <a:srgbClr val="A04DA3"/>
              </a:buClr>
              <a:buFont typeface="Arial" pitchFamily="34" charset="0"/>
              <a:buChar char="•"/>
            </a:pPr>
            <a:r>
              <a:rPr lang="pt-BR" sz="2400" dirty="0" smtClean="0">
                <a:latin typeface="+mn-lt"/>
              </a:rPr>
              <a:t>Descrevem a mesma funcionalidade</a:t>
            </a:r>
            <a:endParaRPr lang="pt-BR" sz="2400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- Circuitos </a:t>
            </a:r>
            <a:r>
              <a:rPr lang="pt-BR" dirty="0" err="1" smtClean="0"/>
              <a:t>Seqüênciais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3829048" cy="4324350"/>
          </a:xfrm>
        </p:spPr>
        <p:txBody>
          <a:bodyPr/>
          <a:lstStyle/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en-US" sz="1800" dirty="0" smtClean="0"/>
              <a:t>always @ (</a:t>
            </a:r>
            <a:r>
              <a:rPr lang="en-US" sz="1800" b="1" dirty="0" err="1" smtClean="0"/>
              <a:t>posedge</a:t>
            </a:r>
            <a:r>
              <a:rPr lang="en-US" sz="1800" b="1" dirty="0" smtClean="0"/>
              <a:t> </a:t>
            </a:r>
            <a:r>
              <a:rPr lang="en-US" sz="1800" b="1" dirty="0" smtClean="0"/>
              <a:t>Clock</a:t>
            </a:r>
            <a:r>
              <a:rPr lang="en-US" sz="1800" dirty="0" smtClean="0"/>
              <a:t>) </a:t>
            </a:r>
            <a:r>
              <a:rPr lang="en-US" sz="1800" dirty="0" smtClean="0"/>
              <a:t>begin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if (Reset</a:t>
            </a:r>
            <a:r>
              <a:rPr lang="en-US" sz="1800" dirty="0" smtClean="0"/>
              <a:t>)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	Q </a:t>
            </a:r>
            <a:r>
              <a:rPr lang="en-US" sz="1800" dirty="0" smtClean="0"/>
              <a:t>&lt;= 0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else 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	Q </a:t>
            </a:r>
            <a:r>
              <a:rPr lang="en-US" sz="1800" dirty="0" smtClean="0"/>
              <a:t>&lt;= Q + 1;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end </a:t>
            </a:r>
            <a:endParaRPr lang="pt-BR" sz="1800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4286248" y="2249488"/>
            <a:ext cx="4400552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pt-B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Trigado</a:t>
            </a:r>
            <a:r>
              <a:rPr kumimoji="0" lang="pt-B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 subida do </a:t>
            </a:r>
            <a:r>
              <a:rPr kumimoji="0" lang="pt-B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clock</a:t>
            </a: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pt-B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Reset síncrono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endParaRPr kumimoji="0" lang="pt-BR" sz="2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- Hierarquia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4686304" cy="4324350"/>
          </a:xfrm>
        </p:spPr>
        <p:txBody>
          <a:bodyPr/>
          <a:lstStyle/>
          <a:p>
            <a:pPr>
              <a:buNone/>
            </a:pPr>
            <a:r>
              <a:rPr lang="pt-BR" sz="1800" dirty="0" smtClean="0"/>
              <a:t>module </a:t>
            </a:r>
            <a:r>
              <a:rPr lang="pt-BR" sz="1800" b="1" dirty="0" smtClean="0"/>
              <a:t>INV</a:t>
            </a:r>
            <a:r>
              <a:rPr lang="pt-BR" sz="1800" dirty="0" smtClean="0"/>
              <a:t> (input A, output F</a:t>
            </a:r>
            <a:r>
              <a:rPr lang="pt-BR" sz="1800" dirty="0" smtClean="0"/>
              <a:t>);</a:t>
            </a:r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err="1" smtClean="0"/>
              <a:t>assign</a:t>
            </a:r>
            <a:r>
              <a:rPr lang="pt-BR" sz="1800" dirty="0" smtClean="0"/>
              <a:t> </a:t>
            </a:r>
            <a:r>
              <a:rPr lang="pt-BR" sz="1800" dirty="0" smtClean="0"/>
              <a:t>F = </a:t>
            </a:r>
            <a:r>
              <a:rPr lang="pt-BR" sz="1800" dirty="0" err="1" smtClean="0"/>
              <a:t>~A</a:t>
            </a:r>
            <a:r>
              <a:rPr lang="pt-BR" sz="1800" dirty="0" smtClean="0"/>
              <a:t>; </a:t>
            </a:r>
            <a:endParaRPr lang="pt-BR" sz="1800" dirty="0" smtClean="0"/>
          </a:p>
          <a:p>
            <a:pPr>
              <a:buNone/>
            </a:pPr>
            <a:r>
              <a:rPr lang="pt-BR" sz="1800" dirty="0" err="1" smtClean="0"/>
              <a:t>endmodule</a:t>
            </a:r>
            <a:r>
              <a:rPr lang="pt-BR" sz="1800" dirty="0" smtClean="0"/>
              <a:t> </a:t>
            </a:r>
          </a:p>
          <a:p>
            <a:pPr>
              <a:buNone/>
            </a:pP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module </a:t>
            </a:r>
            <a:r>
              <a:rPr lang="pt-BR" sz="1800" b="1" dirty="0" smtClean="0"/>
              <a:t>AOI</a:t>
            </a:r>
            <a:r>
              <a:rPr lang="pt-BR" sz="1800" dirty="0" smtClean="0"/>
              <a:t> (input A, B, C, D, output F); </a:t>
            </a:r>
            <a:r>
              <a:rPr lang="pt-BR" sz="1800" dirty="0" err="1" smtClean="0"/>
              <a:t>assign</a:t>
            </a:r>
            <a:r>
              <a:rPr lang="pt-BR" sz="1800" dirty="0" smtClean="0"/>
              <a:t> F = ~((A &amp; B) | (C &amp; D</a:t>
            </a:r>
            <a:r>
              <a:rPr lang="pt-BR" sz="1800" dirty="0" smtClean="0"/>
              <a:t>)); </a:t>
            </a:r>
          </a:p>
          <a:p>
            <a:pPr>
              <a:buNone/>
            </a:pPr>
            <a:r>
              <a:rPr lang="pt-BR" sz="1800" dirty="0" err="1" smtClean="0"/>
              <a:t>endmodule</a:t>
            </a:r>
            <a:r>
              <a:rPr lang="pt-BR" sz="1800" dirty="0" smtClean="0"/>
              <a:t> </a:t>
            </a:r>
          </a:p>
          <a:p>
            <a:pPr>
              <a:buNone/>
            </a:pP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module </a:t>
            </a:r>
            <a:r>
              <a:rPr lang="pt-BR" sz="1800" b="1" dirty="0" smtClean="0"/>
              <a:t>MUX2</a:t>
            </a:r>
            <a:r>
              <a:rPr lang="pt-BR" sz="1800" dirty="0" smtClean="0"/>
              <a:t> (input SEL, A, B, output F); 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 smtClean="0"/>
              <a:t>INV </a:t>
            </a:r>
            <a:r>
              <a:rPr lang="pt-BR" sz="1800" dirty="0" smtClean="0"/>
              <a:t>G1 (SEL, SELB); </a:t>
            </a:r>
            <a:br>
              <a:rPr lang="pt-BR" sz="1800" dirty="0" smtClean="0"/>
            </a:br>
            <a:r>
              <a:rPr lang="pt-BR" sz="1800" dirty="0" smtClean="0"/>
              <a:t>AOI </a:t>
            </a:r>
            <a:r>
              <a:rPr lang="pt-BR" sz="1800" dirty="0" smtClean="0"/>
              <a:t>G2 (SELB, A, SEL, B, FB</a:t>
            </a:r>
            <a:r>
              <a:rPr lang="pt-BR" sz="1800" dirty="0" smtClean="0"/>
              <a:t>);</a:t>
            </a:r>
            <a:br>
              <a:rPr lang="pt-BR" sz="1800" dirty="0" smtClean="0"/>
            </a:br>
            <a:r>
              <a:rPr lang="pt-BR" sz="1800" dirty="0" smtClean="0"/>
              <a:t> </a:t>
            </a:r>
            <a:r>
              <a:rPr lang="pt-BR" sz="1800" dirty="0" smtClean="0"/>
              <a:t>INV G3 (.A(FB), .F(F)); </a:t>
            </a:r>
            <a:endParaRPr lang="pt-BR" sz="1800" dirty="0" smtClean="0"/>
          </a:p>
          <a:p>
            <a:pPr>
              <a:buNone/>
            </a:pPr>
            <a:r>
              <a:rPr lang="pt-BR" sz="1800" dirty="0" err="1" smtClean="0"/>
              <a:t>endmodule</a:t>
            </a:r>
            <a:endParaRPr lang="pt-BR" sz="1800" dirty="0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24450" y="2285992"/>
            <a:ext cx="40195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</a:t>
            </a:r>
            <a:r>
              <a:rPr lang="pt-BR" dirty="0" smtClean="0"/>
              <a:t>– Case </a:t>
            </a:r>
            <a:r>
              <a:rPr lang="pt-BR" dirty="0" err="1" smtClean="0"/>
              <a:t>statement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800" dirty="0" err="1" smtClean="0"/>
              <a:t>always</a:t>
            </a:r>
            <a:r>
              <a:rPr lang="pt-BR" sz="1800" dirty="0" smtClean="0"/>
              <a:t> </a:t>
            </a:r>
            <a:r>
              <a:rPr lang="pt-BR" sz="1800" dirty="0" smtClean="0"/>
              <a:t>@(</a:t>
            </a:r>
            <a:r>
              <a:rPr lang="pt-BR" sz="1800" dirty="0" err="1" smtClean="0"/>
              <a:t>posedge</a:t>
            </a:r>
            <a:r>
              <a:rPr lang="pt-BR" sz="1800" dirty="0" smtClean="0"/>
              <a:t> </a:t>
            </a:r>
            <a:r>
              <a:rPr lang="pt-BR" sz="1800" dirty="0" err="1" smtClean="0"/>
              <a:t>clock</a:t>
            </a:r>
            <a:r>
              <a:rPr lang="pt-BR" sz="1800" dirty="0" smtClean="0"/>
              <a:t>)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err="1" smtClean="0"/>
              <a:t>if</a:t>
            </a:r>
            <a:r>
              <a:rPr lang="pt-BR" sz="1800" dirty="0" smtClean="0"/>
              <a:t> </a:t>
            </a:r>
            <a:r>
              <a:rPr lang="pt-BR" sz="1800" dirty="0" smtClean="0"/>
              <a:t>(</a:t>
            </a:r>
            <a:r>
              <a:rPr lang="pt-BR" sz="1800" dirty="0" err="1" smtClean="0"/>
              <a:t>~reset</a:t>
            </a:r>
            <a:r>
              <a:rPr lang="pt-BR" sz="1800" dirty="0" smtClean="0"/>
              <a:t>)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q </a:t>
            </a:r>
            <a:r>
              <a:rPr lang="pt-BR" sz="1800" dirty="0" smtClean="0"/>
              <a:t>&lt;= 0;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err="1" smtClean="0"/>
              <a:t>else</a:t>
            </a:r>
            <a:r>
              <a:rPr lang="pt-BR" sz="1800" dirty="0" smtClean="0"/>
              <a:t> </a:t>
            </a:r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case </a:t>
            </a:r>
            <a:r>
              <a:rPr lang="pt-BR" sz="1800" dirty="0" smtClean="0"/>
              <a:t>(q)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    3'b000</a:t>
            </a:r>
            <a:r>
              <a:rPr lang="pt-BR" sz="1800" dirty="0" smtClean="0"/>
              <a:t>: </a:t>
            </a:r>
            <a:r>
              <a:rPr lang="pt-BR" sz="1800" dirty="0" smtClean="0"/>
              <a:t>   q </a:t>
            </a:r>
            <a:r>
              <a:rPr lang="pt-BR" sz="1800" dirty="0" smtClean="0"/>
              <a:t>&lt;= 3'b001;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    3'b001</a:t>
            </a:r>
            <a:r>
              <a:rPr lang="pt-BR" sz="1800" dirty="0" smtClean="0"/>
              <a:t>: </a:t>
            </a:r>
            <a:r>
              <a:rPr lang="pt-BR" sz="1800" dirty="0" smtClean="0"/>
              <a:t>    q </a:t>
            </a:r>
            <a:r>
              <a:rPr lang="pt-BR" sz="1800" dirty="0" smtClean="0"/>
              <a:t>&lt;= 3'b011</a:t>
            </a:r>
            <a:r>
              <a:rPr lang="pt-BR" sz="1800" dirty="0" smtClean="0"/>
              <a:t>;</a:t>
            </a:r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    3'b011</a:t>
            </a:r>
            <a:r>
              <a:rPr lang="pt-BR" sz="1800" dirty="0" smtClean="0"/>
              <a:t>: </a:t>
            </a:r>
            <a:r>
              <a:rPr lang="pt-BR" sz="1800" dirty="0" smtClean="0"/>
              <a:t>     q </a:t>
            </a:r>
            <a:r>
              <a:rPr lang="pt-BR" sz="1800" dirty="0" smtClean="0"/>
              <a:t>&lt;= 3'b010;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    3'b010</a:t>
            </a:r>
            <a:r>
              <a:rPr lang="pt-BR" sz="1800" dirty="0" smtClean="0"/>
              <a:t>: </a:t>
            </a:r>
            <a:r>
              <a:rPr lang="pt-BR" sz="1800" dirty="0" smtClean="0"/>
              <a:t>    q </a:t>
            </a:r>
            <a:r>
              <a:rPr lang="pt-BR" sz="1800" dirty="0" smtClean="0"/>
              <a:t>&lt;= 3'b110;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	    3'b110:      q </a:t>
            </a:r>
            <a:r>
              <a:rPr lang="pt-BR" sz="1800" dirty="0" smtClean="0"/>
              <a:t>&lt;= 3'b111;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    3'b111:       q </a:t>
            </a:r>
            <a:r>
              <a:rPr lang="pt-BR" sz="1800" dirty="0" smtClean="0"/>
              <a:t>&lt;= 3'b101;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    3'b101</a:t>
            </a:r>
            <a:r>
              <a:rPr lang="pt-BR" sz="1800" dirty="0" smtClean="0"/>
              <a:t>: </a:t>
            </a:r>
            <a:r>
              <a:rPr lang="pt-BR" sz="1800" dirty="0" smtClean="0"/>
              <a:t>     q </a:t>
            </a:r>
            <a:r>
              <a:rPr lang="pt-BR" sz="1800" dirty="0" smtClean="0"/>
              <a:t>&lt;= 3'b100;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    default</a:t>
            </a:r>
            <a:r>
              <a:rPr lang="pt-BR" sz="1800" dirty="0" smtClean="0"/>
              <a:t>: </a:t>
            </a:r>
            <a:r>
              <a:rPr lang="pt-BR" sz="1800" dirty="0" smtClean="0"/>
              <a:t>    q </a:t>
            </a:r>
            <a:r>
              <a:rPr lang="pt-BR" sz="1800" dirty="0" smtClean="0"/>
              <a:t>&lt;= 3'</a:t>
            </a:r>
            <a:r>
              <a:rPr lang="pt-BR" sz="1800" dirty="0" err="1" smtClean="0"/>
              <a:t>bx</a:t>
            </a:r>
            <a:r>
              <a:rPr lang="pt-BR" sz="1800" dirty="0" smtClean="0"/>
              <a:t>; 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</a:t>
            </a:r>
            <a:r>
              <a:rPr lang="pt-BR" sz="1800" dirty="0" smtClean="0"/>
              <a:t>	</a:t>
            </a:r>
            <a:r>
              <a:rPr lang="pt-BR" sz="1800" dirty="0" err="1" smtClean="0"/>
              <a:t>endcase</a:t>
            </a:r>
            <a:endParaRPr lang="pt-BR" sz="18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 smtClean="0"/>
              <a:t>Test</a:t>
            </a:r>
            <a:r>
              <a:rPr lang="pt-BR" b="1" dirty="0" smtClean="0"/>
              <a:t> </a:t>
            </a:r>
            <a:r>
              <a:rPr lang="pt-BR" b="1" dirty="0" err="1" smtClean="0"/>
              <a:t>Benches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9488"/>
            <a:ext cx="4043362" cy="4324350"/>
          </a:xfrm>
        </p:spPr>
        <p:txBody>
          <a:bodyPr/>
          <a:lstStyle/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Initial begin </a:t>
            </a:r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SEL </a:t>
            </a:r>
            <a:r>
              <a:rPr lang="en-US" sz="1800" dirty="0" smtClean="0"/>
              <a:t>= 0; A = 0; B = 0;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smtClean="0"/>
              <a:t>#</a:t>
            </a:r>
            <a:r>
              <a:rPr lang="en-US" sz="1800" dirty="0" smtClean="0"/>
              <a:t>10 A = 1; </a:t>
            </a:r>
            <a:br>
              <a:rPr lang="en-US" sz="1800" dirty="0" smtClean="0"/>
            </a:br>
            <a:r>
              <a:rPr lang="en-US" sz="1800" dirty="0" smtClean="0"/>
              <a:t>#</a:t>
            </a:r>
            <a:r>
              <a:rPr lang="en-US" sz="1800" dirty="0" smtClean="0"/>
              <a:t>10 SEL = 1; </a:t>
            </a:r>
            <a:br>
              <a:rPr lang="en-US" sz="1800" dirty="0" smtClean="0"/>
            </a:br>
            <a:r>
              <a:rPr lang="en-US" sz="1800" dirty="0" smtClean="0"/>
              <a:t>#</a:t>
            </a:r>
            <a:r>
              <a:rPr lang="en-US" sz="1800" dirty="0" smtClean="0"/>
              <a:t>10 B = 1; 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end </a:t>
            </a:r>
            <a:endParaRPr lang="pt-BR" sz="1800" dirty="0" smtClean="0"/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2571744"/>
            <a:ext cx="36099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4000504"/>
            <a:ext cx="32861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www</a:t>
            </a:r>
            <a:r>
              <a:rPr lang="pt-BR" dirty="0" smtClean="0"/>
              <a:t>/</a:t>
            </a:r>
            <a:r>
              <a:rPr lang="pt-BR" dirty="0" err="1" smtClean="0"/>
              <a:t>~apaf</a:t>
            </a:r>
            <a:r>
              <a:rPr lang="pt-BR" dirty="0" smtClean="0"/>
              <a:t>/if674</a:t>
            </a:r>
          </a:p>
          <a:p>
            <a:pPr lvl="1"/>
            <a:r>
              <a:rPr lang="pt-BR" dirty="0" smtClean="0"/>
              <a:t>Manual de referência da linguagem</a:t>
            </a:r>
          </a:p>
          <a:p>
            <a:pPr lvl="1"/>
            <a:r>
              <a:rPr lang="pt-BR" dirty="0" smtClean="0"/>
              <a:t>Esta apresentação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Perguntas!</a:t>
            </a:r>
          </a:p>
        </p:txBody>
      </p:sp>
      <p:pic>
        <p:nvPicPr>
          <p:cNvPr id="72709" name="Picture 5" descr="G:\Documents and Settings\Casa\Desktop\bg_doub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819400"/>
            <a:ext cx="5668963" cy="3568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57200" y="433388"/>
            <a:ext cx="8229600" cy="1066800"/>
          </a:xfrm>
        </p:spPr>
        <p:txBody>
          <a:bodyPr/>
          <a:lstStyle/>
          <a:p>
            <a:pPr eaLnBrk="1" hangingPunct="1"/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>Roteiro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33525"/>
            <a:ext cx="8229600" cy="4324350"/>
          </a:xfrm>
        </p:spPr>
        <p:txBody>
          <a:bodyPr/>
          <a:lstStyle/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/>
            <a:r>
              <a:rPr lang="pt-BR" dirty="0" smtClean="0"/>
              <a:t>Motivação</a:t>
            </a:r>
          </a:p>
          <a:p>
            <a:pPr eaLnBrk="1" hangingPunct="1"/>
            <a:r>
              <a:rPr lang="pt-BR" dirty="0" smtClean="0"/>
              <a:t>Apresentação</a:t>
            </a:r>
          </a:p>
          <a:p>
            <a:pPr eaLnBrk="1" hangingPunct="1"/>
            <a:r>
              <a:rPr lang="pt-BR" dirty="0" smtClean="0"/>
              <a:t>Fluxo de desenvolvimento</a:t>
            </a:r>
          </a:p>
          <a:p>
            <a:pPr eaLnBrk="1" hangingPunct="1"/>
            <a:r>
              <a:rPr lang="pt-BR" dirty="0" smtClean="0"/>
              <a:t>Visão geral sobre FPGA</a:t>
            </a:r>
          </a:p>
          <a:p>
            <a:pPr eaLnBrk="1" hangingPunct="1"/>
            <a:r>
              <a:rPr lang="pt-BR" dirty="0" smtClean="0"/>
              <a:t>Componentes </a:t>
            </a:r>
            <a:r>
              <a:rPr lang="pt-BR" dirty="0" err="1" smtClean="0"/>
              <a:t>Combinacionais</a:t>
            </a:r>
            <a:r>
              <a:rPr lang="pt-BR" dirty="0" smtClean="0"/>
              <a:t> e </a:t>
            </a:r>
            <a:r>
              <a:rPr lang="pt-BR" dirty="0" err="1" smtClean="0"/>
              <a:t>Sequenciais</a:t>
            </a:r>
            <a:endParaRPr lang="pt-BR" dirty="0" smtClean="0"/>
          </a:p>
          <a:p>
            <a:pPr eaLnBrk="1" hangingPunct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Motivação</a:t>
            </a:r>
            <a:endParaRPr lang="pt-BR" dirty="0"/>
          </a:p>
        </p:txBody>
      </p:sp>
      <p:pic>
        <p:nvPicPr>
          <p:cNvPr id="4" name="Picture 4" descr="G:\Documents and Settings\Casa\Desktop\fingerpMS2010_468x6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972" y="2662230"/>
            <a:ext cx="2147888" cy="3051175"/>
          </a:xfrm>
          <a:prstGeom prst="rect">
            <a:avLst/>
          </a:prstGeom>
          <a:noFill/>
        </p:spPr>
      </p:pic>
      <p:pic>
        <p:nvPicPr>
          <p:cNvPr id="5" name="Picture 5" descr="G:\Documents and Settings\Casa\Desktop\glucose-meters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7972" y="2205030"/>
            <a:ext cx="1828800" cy="2743200"/>
          </a:xfrm>
          <a:prstGeom prst="rect">
            <a:avLst/>
          </a:prstGeom>
          <a:noFill/>
        </p:spPr>
      </p:pic>
      <p:pic>
        <p:nvPicPr>
          <p:cNvPr id="6" name="Picture 6" descr="G:\Documents and Settings\Casa\Desktop\free-digital-camer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2357430"/>
            <a:ext cx="2289175" cy="2124075"/>
          </a:xfrm>
          <a:prstGeom prst="rect">
            <a:avLst/>
          </a:prstGeom>
          <a:noFill/>
        </p:spPr>
      </p:pic>
      <p:pic>
        <p:nvPicPr>
          <p:cNvPr id="7" name="Picture 7" descr="G:\Documents and Settings\Casa\Desktop\parrot_df7700_digital_photo_fram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4172" y="4491030"/>
            <a:ext cx="2590800" cy="21415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Motivação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Desenvolver hardware em nível mais alto do que em portas lógicas</a:t>
            </a:r>
          </a:p>
          <a:p>
            <a:pPr lvl="1"/>
            <a:r>
              <a:rPr lang="pt-BR" dirty="0" smtClean="0"/>
              <a:t>Aumento de produtividade</a:t>
            </a:r>
          </a:p>
          <a:p>
            <a:pPr lvl="1"/>
            <a:r>
              <a:rPr lang="pt-BR" dirty="0" smtClean="0"/>
              <a:t>Uso de ferramentas de síntese lógica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Hardware não é igual à software</a:t>
            </a:r>
          </a:p>
          <a:p>
            <a:pPr lvl="1"/>
            <a:r>
              <a:rPr lang="pt-BR" dirty="0" smtClean="0"/>
              <a:t>Maior complexidade</a:t>
            </a:r>
          </a:p>
          <a:p>
            <a:pPr lvl="1"/>
            <a:r>
              <a:rPr lang="pt-BR" dirty="0" smtClean="0"/>
              <a:t>Grande esforço em verificação</a:t>
            </a:r>
            <a:endParaRPr lang="pt-BR" dirty="0"/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3071809"/>
            <a:ext cx="2439779" cy="3143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Verilog</a:t>
            </a:r>
            <a:r>
              <a:rPr lang="pt-BR" dirty="0" smtClean="0"/>
              <a:t> é uma HDL (hardware </a:t>
            </a:r>
            <a:r>
              <a:rPr lang="pt-BR" dirty="0" err="1" smtClean="0"/>
              <a:t>description</a:t>
            </a:r>
            <a:r>
              <a:rPr lang="pt-BR" dirty="0" smtClean="0"/>
              <a:t> </a:t>
            </a:r>
            <a:r>
              <a:rPr lang="pt-BR" dirty="0" err="1" smtClean="0"/>
              <a:t>language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Permite operações </a:t>
            </a:r>
            <a:r>
              <a:rPr lang="pt-BR" dirty="0" err="1" smtClean="0"/>
              <a:t>bit-wise</a:t>
            </a:r>
            <a:r>
              <a:rPr lang="pt-BR" dirty="0" smtClean="0"/>
              <a:t>, concorrência, estruturas de dados voltadas para síntese</a:t>
            </a:r>
            <a:endParaRPr lang="pt-BR" dirty="0" smtClean="0"/>
          </a:p>
          <a:p>
            <a:r>
              <a:rPr lang="pt-BR" dirty="0" smtClean="0"/>
              <a:t>Tem sintaxe </a:t>
            </a:r>
            <a:r>
              <a:rPr lang="pt-BR" dirty="0" err="1" smtClean="0"/>
              <a:t>C-like</a:t>
            </a:r>
            <a:endParaRPr lang="pt-BR" dirty="0" smtClean="0"/>
          </a:p>
          <a:p>
            <a:pPr lvl="1"/>
            <a:r>
              <a:rPr lang="pt-BR" dirty="0" smtClean="0"/>
              <a:t>Semântica bem diferente</a:t>
            </a:r>
          </a:p>
          <a:p>
            <a:endParaRPr lang="pt-BR" dirty="0" smtClean="0"/>
          </a:p>
          <a:p>
            <a:r>
              <a:rPr lang="pt-BR" dirty="0" smtClean="0"/>
              <a:t>Produto principal – portas lógicas</a:t>
            </a:r>
          </a:p>
          <a:p>
            <a:pPr lvl="1"/>
            <a:r>
              <a:rPr lang="pt-BR" dirty="0" smtClean="0"/>
              <a:t>FPGA, ASIC, etc.</a:t>
            </a:r>
          </a:p>
          <a:p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Fluxo de desenvolvimento</a:t>
            </a:r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928802"/>
            <a:ext cx="28575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4429132"/>
            <a:ext cx="219075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38" y="2095500"/>
            <a:ext cx="36480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Hardware no </a:t>
            </a:r>
            <a:r>
              <a:rPr lang="pt-BR" dirty="0" err="1" smtClean="0"/>
              <a:t>Cin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 </a:t>
            </a:r>
            <a:r>
              <a:rPr lang="pt-BR" dirty="0" err="1" smtClean="0"/>
              <a:t>Cin</a:t>
            </a:r>
            <a:r>
              <a:rPr lang="pt-BR" dirty="0" smtClean="0"/>
              <a:t> quem trabalha com FPGA</a:t>
            </a:r>
          </a:p>
          <a:p>
            <a:pPr lvl="1"/>
            <a:r>
              <a:rPr lang="pt-BR" dirty="0" err="1" smtClean="0"/>
              <a:t>HPCIn</a:t>
            </a:r>
            <a:r>
              <a:rPr lang="pt-BR" dirty="0" smtClean="0"/>
              <a:t> </a:t>
            </a:r>
            <a:r>
              <a:rPr lang="pt-BR" dirty="0" smtClean="0"/>
              <a:t>e </a:t>
            </a:r>
            <a:r>
              <a:rPr lang="pt-BR" dirty="0" err="1" smtClean="0"/>
              <a:t>Brazil-IP</a:t>
            </a:r>
            <a:endParaRPr lang="pt-BR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Projetos:</a:t>
            </a:r>
          </a:p>
          <a:p>
            <a:pPr lvl="1"/>
            <a:r>
              <a:rPr lang="pt-BR" dirty="0" err="1" smtClean="0"/>
              <a:t>Brazil-IP</a:t>
            </a:r>
            <a:r>
              <a:rPr lang="pt-BR" dirty="0" smtClean="0"/>
              <a:t> </a:t>
            </a:r>
          </a:p>
          <a:p>
            <a:pPr lvl="2"/>
            <a:r>
              <a:rPr lang="pt-BR" dirty="0" smtClean="0"/>
              <a:t>Desenvolvimento de um microprocessador 8051</a:t>
            </a:r>
          </a:p>
          <a:p>
            <a:pPr lvl="2"/>
            <a:r>
              <a:rPr lang="pt-BR" dirty="0" smtClean="0"/>
              <a:t>USB – Host</a:t>
            </a:r>
          </a:p>
          <a:p>
            <a:pPr lvl="1"/>
            <a:r>
              <a:rPr lang="pt-BR" dirty="0" err="1" smtClean="0"/>
              <a:t>HPCin</a:t>
            </a:r>
            <a:endParaRPr lang="pt-BR" dirty="0" smtClean="0"/>
          </a:p>
          <a:p>
            <a:pPr lvl="2"/>
            <a:r>
              <a:rPr lang="pt-BR" dirty="0" smtClean="0"/>
              <a:t>Projetos ligados à alta performance junto à Petrobras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dirty="0" err="1" smtClean="0"/>
              <a:t>Combinacionais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Não </a:t>
            </a:r>
            <a:r>
              <a:rPr lang="pt-BR" dirty="0" smtClean="0"/>
              <a:t>armazenam </a:t>
            </a:r>
            <a:r>
              <a:rPr lang="pt-BR" dirty="0" smtClean="0"/>
              <a:t>informações.</a:t>
            </a:r>
            <a:endParaRPr lang="pt-BR" dirty="0" smtClean="0"/>
          </a:p>
          <a:p>
            <a:r>
              <a:rPr lang="pt-BR" dirty="0" smtClean="0"/>
              <a:t>Componentes sem memória, sem informação do estado.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 smtClean="0"/>
              <a:t>saída dependente </a:t>
            </a:r>
            <a:r>
              <a:rPr lang="pt-BR" dirty="0" smtClean="0"/>
              <a:t>apenas da entrada.</a:t>
            </a:r>
          </a:p>
          <a:p>
            <a:r>
              <a:rPr lang="pt-BR" dirty="0" smtClean="0"/>
              <a:t>Não </a:t>
            </a:r>
            <a:r>
              <a:rPr lang="pt-BR" dirty="0" smtClean="0"/>
              <a:t>dependem de sincronização por sinal externo.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Circuitos </a:t>
            </a:r>
            <a:r>
              <a:rPr lang="pt-BR" dirty="0" smtClean="0"/>
              <a:t>seqüenciais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Armazenam informações</a:t>
            </a:r>
          </a:p>
          <a:p>
            <a:pPr lvl="1"/>
            <a:r>
              <a:rPr lang="pt-BR" dirty="0" smtClean="0"/>
              <a:t>Saídas baseadas nas entradas e no estado atual</a:t>
            </a:r>
          </a:p>
          <a:p>
            <a:endParaRPr lang="pt-BR" dirty="0" smtClean="0"/>
          </a:p>
          <a:p>
            <a:r>
              <a:rPr lang="pt-BR" dirty="0" smtClean="0"/>
              <a:t>Circuitos com memória</a:t>
            </a:r>
          </a:p>
          <a:p>
            <a:pPr lvl="1"/>
            <a:r>
              <a:rPr lang="pt-BR" dirty="0" smtClean="0"/>
              <a:t>Registradores</a:t>
            </a:r>
          </a:p>
          <a:p>
            <a:endParaRPr lang="pt-BR" dirty="0" smtClean="0"/>
          </a:p>
          <a:p>
            <a:r>
              <a:rPr lang="pt-BR" dirty="0" smtClean="0"/>
              <a:t>Normalmente sincronizados por sinal externo</a:t>
            </a:r>
          </a:p>
          <a:p>
            <a:pPr lvl="1"/>
            <a:r>
              <a:rPr lang="pt-BR" dirty="0" err="1" smtClean="0"/>
              <a:t>clock</a:t>
            </a:r>
            <a:endParaRPr lang="pt-BR" dirty="0"/>
          </a:p>
        </p:txBody>
      </p:sp>
      <p:grpSp>
        <p:nvGrpSpPr>
          <p:cNvPr id="4" name="Grupo 3"/>
          <p:cNvGrpSpPr/>
          <p:nvPr/>
        </p:nvGrpSpPr>
        <p:grpSpPr>
          <a:xfrm>
            <a:off x="5429256" y="3143248"/>
            <a:ext cx="2933574" cy="1785950"/>
            <a:chOff x="1401574" y="3071810"/>
            <a:chExt cx="2933574" cy="1785950"/>
          </a:xfrm>
        </p:grpSpPr>
        <p:cxnSp>
          <p:nvCxnSpPr>
            <p:cNvPr id="5" name="Conector de seta reta 4"/>
            <p:cNvCxnSpPr/>
            <p:nvPr/>
          </p:nvCxnSpPr>
          <p:spPr>
            <a:xfrm rot="5400000" flipH="1" flipV="1">
              <a:off x="929456" y="3999710"/>
              <a:ext cx="157163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de seta reta 5"/>
            <p:cNvCxnSpPr/>
            <p:nvPr/>
          </p:nvCxnSpPr>
          <p:spPr>
            <a:xfrm flipV="1">
              <a:off x="1500166" y="4500570"/>
              <a:ext cx="2571768" cy="952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angulado 6"/>
            <p:cNvCxnSpPr/>
            <p:nvPr/>
          </p:nvCxnSpPr>
          <p:spPr>
            <a:xfrm>
              <a:off x="1714480" y="3571876"/>
              <a:ext cx="914400" cy="914400"/>
            </a:xfrm>
            <a:prstGeom prst="bentConnector3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" name="Conector angulado 7"/>
            <p:cNvCxnSpPr/>
            <p:nvPr/>
          </p:nvCxnSpPr>
          <p:spPr>
            <a:xfrm rot="10800000" flipV="1">
              <a:off x="2214546" y="3571876"/>
              <a:ext cx="1000132" cy="923924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Conector angulado 8"/>
            <p:cNvCxnSpPr/>
            <p:nvPr/>
          </p:nvCxnSpPr>
          <p:spPr>
            <a:xfrm>
              <a:off x="2800344" y="3571876"/>
              <a:ext cx="914400" cy="914400"/>
            </a:xfrm>
            <a:prstGeom prst="bentConnector3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0" name="CaixaDeTexto 9"/>
            <p:cNvSpPr txBox="1"/>
            <p:nvPr/>
          </p:nvSpPr>
          <p:spPr>
            <a:xfrm>
              <a:off x="1401574" y="341685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1</a:t>
              </a:r>
              <a:endParaRPr lang="pt-BR" dirty="0"/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1401574" y="448842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0</a:t>
              </a:r>
              <a:endParaRPr lang="pt-BR" dirty="0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4071934" y="4429132"/>
              <a:ext cx="2632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i="1" dirty="0"/>
                <a:t>t</a:t>
              </a: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1785918" y="3071810"/>
              <a:ext cx="721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i="1" dirty="0" smtClean="0"/>
                <a:t>Clock</a:t>
              </a:r>
              <a:endParaRPr lang="pt-BR" i="1" dirty="0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1299</TotalTime>
  <Words>363</Words>
  <Application>Microsoft Office PowerPoint</Application>
  <PresentationFormat>Apresentação na tela (4:3)</PresentationFormat>
  <Paragraphs>157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Urbano</vt:lpstr>
      <vt:lpstr>Verilog - Introdução </vt:lpstr>
      <vt:lpstr>  Roteiro</vt:lpstr>
      <vt:lpstr>Motivação</vt:lpstr>
      <vt:lpstr>Motivação</vt:lpstr>
      <vt:lpstr>Apresentação</vt:lpstr>
      <vt:lpstr>Fluxo de desenvolvimento</vt:lpstr>
      <vt:lpstr>Hardware no Cin</vt:lpstr>
      <vt:lpstr>Circuitos Combinacionais</vt:lpstr>
      <vt:lpstr>Circuitos seqüenciais </vt:lpstr>
      <vt:lpstr>Máquinas de Estados</vt:lpstr>
      <vt:lpstr>Verilog - Circuitos Combinacionais</vt:lpstr>
      <vt:lpstr>Verilog – bloco always</vt:lpstr>
      <vt:lpstr>Verilog - always Combinacional</vt:lpstr>
      <vt:lpstr>Verilog - Circuitos Seqüênciais</vt:lpstr>
      <vt:lpstr>Verilog - Hierarquia</vt:lpstr>
      <vt:lpstr>Verilog – Case statement</vt:lpstr>
      <vt:lpstr>Test Benches</vt:lpstr>
      <vt:lpstr>Referências</vt:lpstr>
      <vt:lpstr>Perguntas!</vt:lpstr>
    </vt:vector>
  </TitlesOfParts>
  <Company>GPRT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Neurais – Cross-Selling</dc:title>
  <dc:creator>Ademir José de Carvalho Junior</dc:creator>
  <cp:lastModifiedBy>Antonyus Pyetro</cp:lastModifiedBy>
  <cp:revision>174</cp:revision>
  <dcterms:created xsi:type="dcterms:W3CDTF">2008-06-19T19:21:20Z</dcterms:created>
  <dcterms:modified xsi:type="dcterms:W3CDTF">2010-03-25T02:57:06Z</dcterms:modified>
</cp:coreProperties>
</file>