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activeX/activeX1.xml" ContentType="application/vnd.ms-office.activeX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7"/>
  </p:notesMasterIdLst>
  <p:handoutMasterIdLst>
    <p:handoutMasterId r:id="rId58"/>
  </p:handoutMasterIdLst>
  <p:sldIdLst>
    <p:sldId id="283" r:id="rId2"/>
    <p:sldId id="322" r:id="rId3"/>
    <p:sldId id="285" r:id="rId4"/>
    <p:sldId id="332" r:id="rId5"/>
    <p:sldId id="334" r:id="rId6"/>
    <p:sldId id="344" r:id="rId7"/>
    <p:sldId id="346" r:id="rId8"/>
    <p:sldId id="291" r:id="rId9"/>
    <p:sldId id="306" r:id="rId10"/>
    <p:sldId id="307" r:id="rId11"/>
    <p:sldId id="309" r:id="rId12"/>
    <p:sldId id="311" r:id="rId13"/>
    <p:sldId id="312" r:id="rId14"/>
    <p:sldId id="313" r:id="rId15"/>
    <p:sldId id="347" r:id="rId16"/>
    <p:sldId id="352" r:id="rId17"/>
    <p:sldId id="295" r:id="rId18"/>
    <p:sldId id="325" r:id="rId19"/>
    <p:sldId id="323" r:id="rId20"/>
    <p:sldId id="324" r:id="rId21"/>
    <p:sldId id="353" r:id="rId22"/>
    <p:sldId id="293" r:id="rId23"/>
    <p:sldId id="342" r:id="rId24"/>
    <p:sldId id="329" r:id="rId25"/>
    <p:sldId id="348" r:id="rId26"/>
    <p:sldId id="292" r:id="rId27"/>
    <p:sldId id="321" r:id="rId28"/>
    <p:sldId id="349" r:id="rId29"/>
    <p:sldId id="294" r:id="rId30"/>
    <p:sldId id="338" r:id="rId31"/>
    <p:sldId id="339" r:id="rId32"/>
    <p:sldId id="326" r:id="rId33"/>
    <p:sldId id="315" r:id="rId34"/>
    <p:sldId id="316" r:id="rId35"/>
    <p:sldId id="317" r:id="rId36"/>
    <p:sldId id="318" r:id="rId37"/>
    <p:sldId id="319" r:id="rId38"/>
    <p:sldId id="327" r:id="rId39"/>
    <p:sldId id="365" r:id="rId40"/>
    <p:sldId id="314" r:id="rId41"/>
    <p:sldId id="336" r:id="rId42"/>
    <p:sldId id="350" r:id="rId43"/>
    <p:sldId id="298" r:id="rId44"/>
    <p:sldId id="367" r:id="rId45"/>
    <p:sldId id="368" r:id="rId46"/>
    <p:sldId id="384" r:id="rId47"/>
    <p:sldId id="369" r:id="rId48"/>
    <p:sldId id="385" r:id="rId49"/>
    <p:sldId id="386" r:id="rId50"/>
    <p:sldId id="387" r:id="rId51"/>
    <p:sldId id="388" r:id="rId52"/>
    <p:sldId id="372" r:id="rId53"/>
    <p:sldId id="373" r:id="rId54"/>
    <p:sldId id="382" r:id="rId55"/>
    <p:sldId id="383" r:id="rId56"/>
  </p:sldIdLst>
  <p:sldSz cx="9144000" cy="6858000" type="screen4x3"/>
  <p:notesSz cx="67183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79298" autoAdjust="0"/>
  </p:normalViewPr>
  <p:slideViewPr>
    <p:cSldViewPr>
      <p:cViewPr varScale="1">
        <p:scale>
          <a:sx n="62" d="100"/>
          <a:sy n="62" d="100"/>
        </p:scale>
        <p:origin x="-10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4803"/>
  <ax:ocxPr ax:name="_cy" ax:value="14398"/>
  <ax:ocxPr ax:name="FlashVars" ax:value=""/>
  <ax:ocxPr ax:name="Movie" ax:value="simulador.swf"/>
  <ax:ocxPr ax:name="Src" ax:value="simulador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2"/>
            <c:explosion val="18"/>
          </c:dPt>
          <c:dPt>
            <c:idx val="3"/>
            <c:explosion val="13"/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68"/>
          <c:y val="0.27284751567955046"/>
          <c:w val="0.30239888769465384"/>
          <c:h val="0.45430464643079815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marker val="1"/>
        <c:axId val="52581120"/>
        <c:axId val="52582656"/>
      </c:lineChart>
      <c:catAx>
        <c:axId val="52581120"/>
        <c:scaling>
          <c:orientation val="minMax"/>
        </c:scaling>
        <c:axPos val="b"/>
        <c:tickLblPos val="nextTo"/>
        <c:crossAx val="52582656"/>
        <c:crosses val="autoZero"/>
        <c:auto val="1"/>
        <c:lblAlgn val="ctr"/>
        <c:lblOffset val="100"/>
      </c:catAx>
      <c:valAx>
        <c:axId val="52582656"/>
        <c:scaling>
          <c:orientation val="minMax"/>
        </c:scaling>
        <c:axPos val="l"/>
        <c:majorGridlines/>
        <c:numFmt formatCode="General" sourceLinked="1"/>
        <c:tickLblPos val="nextTo"/>
        <c:crossAx val="52581120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effectLst>
      <a:outerShdw blurRad="50800" dist="38100" dir="8100000" algn="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6.9596754951085998E-2"/>
          <c:y val="5.8944700877907506E-2"/>
          <c:w val="0.64047712644079879"/>
          <c:h val="0.7326458445946693"/>
        </c:manualLayout>
      </c:layout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Disponibilidade</c:v>
                </c:pt>
                <c:pt idx="1">
                  <c:v>Custo ($)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mobiCLUB!$B$5:$F$5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marker val="1"/>
        <c:axId val="53137792"/>
        <c:axId val="53139712"/>
      </c:lineChart>
      <c:catAx>
        <c:axId val="53137792"/>
        <c:scaling>
          <c:orientation val="minMax"/>
        </c:scaling>
        <c:axPos val="b"/>
        <c:tickLblPos val="nextTo"/>
        <c:crossAx val="53139712"/>
        <c:crosses val="autoZero"/>
        <c:auto val="1"/>
        <c:lblAlgn val="ctr"/>
        <c:lblOffset val="100"/>
      </c:catAx>
      <c:valAx>
        <c:axId val="53139712"/>
        <c:scaling>
          <c:orientation val="minMax"/>
        </c:scaling>
        <c:axPos val="l"/>
        <c:majorGridlines/>
        <c:numFmt formatCode="General" sourceLinked="1"/>
        <c:tickLblPos val="nextTo"/>
        <c:crossAx val="53137792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effectLst>
      <a:outerShdw blurRad="50800" dist="38100" dir="8100000" algn="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04/10/2009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04/10/2009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efetuada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21</a:t>
            </a:fld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30</a:t>
            </a:fld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31</a:t>
            </a:fld>
            <a:endParaRPr lang="pt-B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349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B567CC12-4D56-4131-B1A3-004A84F0E9DF}" type="slidenum">
              <a:rPr lang="pt-BR" smtClean="0"/>
              <a:pPr defTabSz="912813"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momento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teve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alternativas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formas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ocasionou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aumento</a:t>
            </a:r>
            <a:r>
              <a:rPr lang="en-US" baseline="0" dirty="0" smtClean="0"/>
              <a:t> do</a:t>
            </a:r>
          </a:p>
          <a:p>
            <a:r>
              <a:rPr lang="en-US" baseline="0" dirty="0" err="1" smtClean="0"/>
              <a:t>Consumo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consequentemente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pagar</a:t>
            </a:r>
            <a:r>
              <a:rPr lang="en-US" baseline="0" dirty="0" smtClean="0"/>
              <a:t>.</a:t>
            </a:r>
          </a:p>
        </p:txBody>
      </p:sp>
      <p:sp>
        <p:nvSpPr>
          <p:cNvPr id="77828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7D8164F9-24F4-452D-B349-B6352CFCD90D}" type="slidenum">
              <a:rPr lang="pt-BR" sz="1200"/>
              <a:pPr algn="r" defTabSz="912813"/>
              <a:t>4</a:t>
            </a:fld>
            <a:endParaRPr lang="pt-BR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41</a:t>
            </a:fld>
            <a:endParaRPr lang="pt-BR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42</a:t>
            </a:fld>
            <a:endParaRPr lang="pt-BR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5</a:t>
            </a:fld>
            <a:endParaRPr lang="pt-BR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7</a:t>
            </a:fld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04/10/2009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0.png"/><Relationship Id="rId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4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2.png"/><Relationship Id="rId5" Type="http://schemas.openxmlformats.org/officeDocument/2006/relationships/image" Target="../media/image15.png"/><Relationship Id="rId10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5.png"/><Relationship Id="rId5" Type="http://schemas.openxmlformats.org/officeDocument/2006/relationships/image" Target="../media/image29.png"/><Relationship Id="rId10" Type="http://schemas.openxmlformats.org/officeDocument/2006/relationships/image" Target="../media/image19.png"/><Relationship Id="rId4" Type="http://schemas.openxmlformats.org/officeDocument/2006/relationships/image" Target="../media/image28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sms.com.br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4" descr="VectorBackgroun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163" y="0"/>
            <a:ext cx="9301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m 8" descr="back cit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13" y="4338638"/>
            <a:ext cx="942975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-214313"/>
            <a:ext cx="6929438" cy="622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266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266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o 44"/>
          <p:cNvGrpSpPr>
            <a:grpSpLocks/>
          </p:cNvGrpSpPr>
          <p:nvPr/>
        </p:nvGrpSpPr>
        <p:grpSpPr bwMode="auto">
          <a:xfrm>
            <a:off x="1500188" y="2428875"/>
            <a:ext cx="801687" cy="831850"/>
            <a:chOff x="1571604" y="3071810"/>
            <a:chExt cx="801689" cy="831851"/>
          </a:xfrm>
        </p:grpSpPr>
        <p:grpSp>
          <p:nvGrpSpPr>
            <p:cNvPr id="26640" name="Grupo 97"/>
            <p:cNvGrpSpPr>
              <a:grpSpLocks/>
            </p:cNvGrpSpPr>
            <p:nvPr/>
          </p:nvGrpSpPr>
          <p:grpSpPr bwMode="auto">
            <a:xfrm>
              <a:off x="1571604" y="3071810"/>
              <a:ext cx="649289" cy="679451"/>
              <a:chOff x="6728041" y="1434594"/>
              <a:chExt cx="649289" cy="679451"/>
            </a:xfrm>
          </p:grpSpPr>
          <p:pic>
            <p:nvPicPr>
              <p:cNvPr id="2664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728041" y="1434594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5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870917" y="1577470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41" name="Grupo 97"/>
            <p:cNvGrpSpPr>
              <a:grpSpLocks/>
            </p:cNvGrpSpPr>
            <p:nvPr/>
          </p:nvGrpSpPr>
          <p:grpSpPr bwMode="auto">
            <a:xfrm>
              <a:off x="1724004" y="3224210"/>
              <a:ext cx="649289" cy="679451"/>
              <a:chOff x="6728041" y="1434594"/>
              <a:chExt cx="649289" cy="679451"/>
            </a:xfrm>
          </p:grpSpPr>
          <p:pic>
            <p:nvPicPr>
              <p:cNvPr id="2664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728041" y="1434594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43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1371654">
                <a:off x="6870917" y="1577470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1654">
            <a:off x="4941888" y="5006975"/>
            <a:ext cx="50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571736" y="250030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1857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2071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2357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5013" y="27289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25" y="32146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3861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643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0225" y="38576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143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4357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429388" y="36433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:35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de cantos arredondados 25"/>
          <p:cNvSpPr/>
          <p:nvPr/>
        </p:nvSpPr>
        <p:spPr>
          <a:xfrm>
            <a:off x="5857875" y="4786313"/>
            <a:ext cx="500063" cy="31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6929454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72132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643688" y="4786313"/>
            <a:ext cx="57150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278606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525" y="30718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6463" y="32861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3357563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33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40719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-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43 -0.0104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0.25191 0.13621 " pathEditMode="relative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071538" y="1928802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500" dirty="0" smtClean="0">
                <a:latin typeface="Arial Rounded MT Bold" pitchFamily="34" charset="0"/>
              </a:rPr>
              <a:t>     </a:t>
            </a:r>
            <a:r>
              <a:rPr lang="en-US" sz="2500" dirty="0" smtClean="0">
                <a:latin typeface="Arial Rounded MT Bold" pitchFamily="34" charset="0"/>
              </a:rPr>
              <a:t>“</a:t>
            </a:r>
            <a:r>
              <a:rPr lang="pt-BR" sz="2500" dirty="0" smtClean="0">
                <a:latin typeface="Arial Rounded MT Bold" pitchFamily="34" charset="0"/>
              </a:rPr>
              <a:t>Prefiro </a:t>
            </a:r>
            <a:r>
              <a:rPr lang="pt-BR" sz="2500" dirty="0">
                <a:latin typeface="Arial Rounded MT Bold" pitchFamily="34" charset="0"/>
              </a:rPr>
              <a:t>não ir </a:t>
            </a:r>
            <a:r>
              <a:rPr lang="pt-BR" sz="2500" dirty="0" smtClean="0">
                <a:latin typeface="Arial Rounded MT Bold" pitchFamily="34" charset="0"/>
              </a:rPr>
              <a:t>para o </a:t>
            </a:r>
            <a:r>
              <a:rPr lang="pt-BR" sz="2500" dirty="0" err="1" smtClean="0">
                <a:latin typeface="Arial Rounded MT Bold" pitchFamily="34" charset="0"/>
              </a:rPr>
              <a:t>PubShow</a:t>
            </a:r>
            <a:r>
              <a:rPr lang="pt-BR" sz="2500" dirty="0" smtClean="0">
                <a:latin typeface="Arial Rounded MT Bold" pitchFamily="34" charset="0"/>
              </a:rPr>
              <a:t>, odeio filas.”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5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000125" y="3786190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500" dirty="0">
                <a:latin typeface="Arial Rounded MT Bold" pitchFamily="34" charset="0"/>
              </a:rPr>
              <a:t>	</a:t>
            </a:r>
            <a:r>
              <a:rPr lang="pt-BR" sz="2500" dirty="0" smtClean="0">
                <a:latin typeface="Arial Rounded MT Bold" pitchFamily="34" charset="0"/>
              </a:rPr>
              <a:t> “Vou sair mais cedo para não enfrentar fila.”</a:t>
            </a: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500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500" dirty="0">
              <a:latin typeface="Arial Rounded MT Bold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>
                <a:latin typeface="Myriad Pro Light"/>
              </a:rPr>
              <a:t>Cenário Atual - Conclusão</a:t>
            </a:r>
            <a:endParaRPr lang="en-US" sz="5000" b="1">
              <a:latin typeface="Myriad Pro Light"/>
              <a:ea typeface="Aharoni"/>
              <a:cs typeface="Aharoni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572" y="250030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42844" y="43576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000240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dirty="0" smtClean="0">
                <a:latin typeface="Arial Rounded MT Bold" pitchFamily="34" charset="0"/>
              </a:rPr>
              <a:t>	A </a:t>
            </a:r>
            <a:r>
              <a:rPr lang="pt-BR" sz="4000" dirty="0" err="1" smtClean="0">
                <a:latin typeface="Arial Rounded MT Bold" pitchFamily="34" charset="0"/>
              </a:rPr>
              <a:t>PubShow</a:t>
            </a:r>
            <a:r>
              <a:rPr lang="pt-BR" sz="4000" dirty="0" smtClean="0">
                <a:latin typeface="Arial Rounded MT Bold" pitchFamily="34" charset="0"/>
              </a:rPr>
              <a:t> deixou de lucrar!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dirty="0" smtClean="0">
              <a:latin typeface="Arial Rounded MT Bold" pitchFamily="34" charset="0"/>
            </a:endParaRP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4000496" y="4071940"/>
            <a:ext cx="1016263" cy="2246768"/>
            <a:chOff x="115569" y="5260669"/>
            <a:chExt cx="572801" cy="1265534"/>
          </a:xfrm>
        </p:grpSpPr>
        <p:sp>
          <p:nvSpPr>
            <p:cNvPr id="14" name="Retângulo 13"/>
            <p:cNvSpPr/>
            <p:nvPr/>
          </p:nvSpPr>
          <p:spPr>
            <a:xfrm>
              <a:off x="115569" y="5260669"/>
              <a:ext cx="572801" cy="1265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4000" b="1" dirty="0">
                  <a:ln w="19050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$</a:t>
              </a:r>
            </a:p>
          </p:txBody>
        </p:sp>
        <p:pic>
          <p:nvPicPr>
            <p:cNvPr id="32779" name="Picture 3" descr="C:\Users\Bruno\Desktop\1251780879_Thumbs_dow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834" y="5743536"/>
              <a:ext cx="442914" cy="442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Cenário Atual - Conclusão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1142976" y="1857364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000" b="1" dirty="0" smtClean="0">
                <a:latin typeface="Arial Rounded MT Bold" pitchFamily="34" charset="0"/>
              </a:rPr>
              <a:t>	</a:t>
            </a:r>
            <a:r>
              <a:rPr lang="pt-BR" sz="6000" b="1" dirty="0" smtClean="0">
                <a:latin typeface="Myriad Pro Light" pitchFamily="34" charset="0"/>
              </a:rPr>
              <a:t>Dados Estatísticos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2500" b="1" dirty="0" smtClean="0">
              <a:latin typeface="Arial Rounded MT Bold" pitchFamily="34" charset="0"/>
            </a:endParaRPr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2700" b="1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Questionário e Entrevista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8625" y="2071688"/>
            <a:ext cx="4357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b="1" dirty="0" smtClean="0">
                <a:latin typeface="Arial Rounded MT Bold" pitchFamily="34" charset="0"/>
              </a:rPr>
              <a:t>Perfil:</a:t>
            </a:r>
            <a:endParaRPr lang="pt-BR" sz="3200" b="1" dirty="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28624" y="1285875"/>
            <a:ext cx="714377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250 pessoas </a:t>
            </a:r>
            <a:r>
              <a:rPr lang="pt-BR" sz="3200" dirty="0" smtClean="0">
                <a:latin typeface="Arial Rounded MT Bold" pitchFamily="34" charset="0"/>
              </a:rPr>
              <a:t>entrevistadas</a:t>
            </a:r>
            <a:r>
              <a:rPr lang="pt-BR" sz="3200" dirty="0">
                <a:latin typeface="Arial Rounded MT Bold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2700" dirty="0">
                <a:latin typeface="Arial Rounded MT Bold" pitchFamily="34" charset="0"/>
              </a:rPr>
              <a:t>	</a:t>
            </a:r>
            <a:r>
              <a:rPr lang="pt-BR" sz="3200" dirty="0">
                <a:latin typeface="Arial Rounded MT Bold" pitchFamily="34" charset="0"/>
              </a:rPr>
              <a:t>Faixa etária: </a:t>
            </a:r>
            <a:r>
              <a:rPr lang="pt-BR" sz="3200" dirty="0" smtClean="0">
                <a:latin typeface="Arial Rounded MT Bold" pitchFamily="34" charset="0"/>
              </a:rPr>
              <a:t>18 </a:t>
            </a:r>
            <a:r>
              <a:rPr lang="pt-BR" sz="3200" dirty="0">
                <a:latin typeface="Arial Rounded MT Bold" pitchFamily="34" charset="0"/>
              </a:rPr>
              <a:t>a </a:t>
            </a:r>
            <a:r>
              <a:rPr lang="pt-BR" sz="3200" dirty="0" smtClean="0">
                <a:latin typeface="Arial Rounded MT Bold" pitchFamily="34" charset="0"/>
              </a:rPr>
              <a:t>30 </a:t>
            </a:r>
            <a:r>
              <a:rPr lang="pt-BR" sz="3200" dirty="0">
                <a:latin typeface="Arial Rounded MT Bold" pitchFamily="34" charset="0"/>
              </a:rPr>
              <a:t>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3200" dirty="0">
                <a:latin typeface="Arial Rounded MT Bold" pitchFamily="34" charset="0"/>
              </a:rPr>
              <a:t> </a:t>
            </a: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	Freqüentadores de boates de Recife.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smtClean="0">
                <a:latin typeface="Myriad Pro Light"/>
                <a:ea typeface="Aharoni"/>
                <a:cs typeface="Aharoni"/>
              </a:rPr>
              <a:t>Resultados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785926"/>
            <a:ext cx="75009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571604" y="3429000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3071802" y="4929198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43174" y="3571876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00628" y="3929066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86182" y="3429000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b="1" dirty="0">
                <a:latin typeface="Arial Rounded MT Bold" pitchFamily="34" charset="0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4214810" y="4000504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357422" y="3643314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789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>
                <a:latin typeface="Myriad Pro Light"/>
                <a:ea typeface="Aharoni"/>
                <a:cs typeface="Aharoni"/>
              </a:rPr>
              <a:t>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10" descr="Maraca DEFINITI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4429125"/>
            <a:ext cx="42148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1571612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4000" i="1" dirty="0" smtClean="0">
                <a:latin typeface="Arial Rounded MT Bold"/>
              </a:rPr>
              <a:t>“Criar </a:t>
            </a:r>
            <a:r>
              <a:rPr lang="pt-BR" sz="4000" i="1" dirty="0">
                <a:latin typeface="Arial Rounded MT Bold"/>
              </a:rPr>
              <a:t>soluções </a:t>
            </a:r>
            <a:r>
              <a:rPr lang="pt-BR" sz="4000" i="1" dirty="0" smtClean="0">
                <a:latin typeface="Arial Rounded MT Bold"/>
              </a:rPr>
              <a:t>móveis </a:t>
            </a:r>
            <a:r>
              <a:rPr lang="pt-BR" sz="4000" i="1" dirty="0">
                <a:latin typeface="Arial Rounded MT Bold"/>
              </a:rPr>
              <a:t>inteligentes para aumentar a rentabilidade dos nossos </a:t>
            </a:r>
            <a:r>
              <a:rPr lang="pt-BR" sz="4000" i="1" dirty="0" smtClean="0">
                <a:latin typeface="Arial Rounded MT Bold"/>
              </a:rPr>
              <a:t>clientes.”</a:t>
            </a:r>
            <a:endParaRPr lang="pt-BR" sz="4000" i="1" dirty="0">
              <a:latin typeface="Arial Rounded MT Bold"/>
            </a:endParaRPr>
          </a:p>
        </p:txBody>
      </p:sp>
      <p:sp>
        <p:nvSpPr>
          <p:cNvPr id="16390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Missão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da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Empresa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 Rounded MT Bold" pitchFamily="34" charset="0"/>
              </a:rPr>
              <a:t>Você deixa de consumir produtos ou </a:t>
            </a:r>
            <a:r>
              <a:rPr lang="pt-BR" sz="3200" b="1" dirty="0" err="1">
                <a:latin typeface="Arial Rounded MT Bold" pitchFamily="34" charset="0"/>
              </a:rPr>
              <a:t>frequentar</a:t>
            </a:r>
            <a:r>
              <a:rPr lang="pt-BR" sz="3200" b="1" dirty="0">
                <a:latin typeface="Arial Rounded MT Bold" pitchFamily="34" charset="0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4714876" y="464344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85984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389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>
                <a:latin typeface="Myriad Pro Light"/>
                <a:ea typeface="Aharoni"/>
                <a:cs typeface="Aharoni"/>
              </a:rPr>
              <a:t>Resultados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428596" y="500042"/>
            <a:ext cx="8072493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latin typeface="Myriad Pro Light" pitchFamily="34" charset="0"/>
              </a:rPr>
              <a:t>Problema</a:t>
            </a:r>
          </a:p>
          <a:p>
            <a:pPr algn="just"/>
            <a:endParaRPr lang="pt-BR" sz="5400" dirty="0" smtClean="0">
              <a:latin typeface="Myriad Pro Light" pitchFamily="34" charset="0"/>
            </a:endParaRPr>
          </a:p>
          <a:p>
            <a:pPr algn="ctr"/>
            <a:r>
              <a:rPr lang="pt-BR" sz="5000" dirty="0" smtClean="0">
                <a:latin typeface="Myriad Pro Light" pitchFamily="34" charset="0"/>
              </a:rPr>
              <a:t>As boates perdem clientes e deixam de vender, devido às formas de pagamentos existentes. </a:t>
            </a:r>
            <a:endParaRPr lang="pt-BR" sz="5000" dirty="0">
              <a:latin typeface="Myriad Pro Light" pitchFamily="34" charset="0"/>
            </a:endParaRPr>
          </a:p>
          <a:p>
            <a:pPr algn="just"/>
            <a:endParaRPr lang="pt-BR" sz="24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dirty="0"/>
          </a:p>
          <a:p>
            <a:pPr algn="just">
              <a:buFont typeface="Arial" charset="0"/>
              <a:buChar char="•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Formas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pagamento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184548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786190"/>
            <a:ext cx="2571736" cy="189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285860"/>
            <a:ext cx="2500330" cy="215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Pagamentos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Móveis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929066"/>
            <a:ext cx="240347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72074"/>
            <a:ext cx="21844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5357826"/>
            <a:ext cx="24717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285992"/>
            <a:ext cx="2062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428596" y="1357298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Vantagens </a:t>
            </a:r>
          </a:p>
          <a:p>
            <a:pPr>
              <a:buBlip>
                <a:blip r:embed="rId7"/>
              </a:buBlip>
            </a:pPr>
            <a:r>
              <a:rPr lang="pt-BR" sz="2800" dirty="0" smtClean="0"/>
              <a:t>Comodidade e Praticidade</a:t>
            </a:r>
          </a:p>
          <a:p>
            <a:pPr lvl="0">
              <a:buBlip>
                <a:blip r:embed="rId7"/>
              </a:buBlip>
            </a:pPr>
            <a:r>
              <a:rPr lang="pt-BR" sz="2800" dirty="0" smtClean="0"/>
              <a:t>Segurança</a:t>
            </a:r>
          </a:p>
          <a:p>
            <a:pPr lvl="0"/>
            <a:endParaRPr lang="pt-BR" sz="2800" dirty="0" smtClean="0"/>
          </a:p>
          <a:p>
            <a:r>
              <a:rPr lang="pt-BR" sz="2800" b="1" dirty="0" smtClean="0"/>
              <a:t>Desvantagens </a:t>
            </a:r>
          </a:p>
          <a:p>
            <a:pPr lvl="0">
              <a:buBlip>
                <a:blip r:embed="rId7"/>
              </a:buBlip>
            </a:pPr>
            <a:r>
              <a:rPr lang="pt-BR" sz="2800" dirty="0" smtClean="0"/>
              <a:t>Não evita a fila.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Dinheiro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em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Espécie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5720" y="1285860"/>
            <a:ext cx="85725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Estabelecimento não paga comissão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Aceitabilidade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4"/>
              </a:buBlip>
            </a:pPr>
            <a:r>
              <a:rPr lang="pt-BR" sz="2600" dirty="0" smtClean="0"/>
              <a:t>Insegurança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Cartão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de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Crédito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720" y="1428736"/>
            <a:ext cx="85725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Confiável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Portabilidade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Segurança</a:t>
            </a:r>
          </a:p>
          <a:p>
            <a:pPr lvl="0"/>
            <a:endParaRPr lang="pt-BR" sz="2600" dirty="0" smtClean="0"/>
          </a:p>
          <a:p>
            <a:r>
              <a:rPr lang="pt-BR" sz="2600" b="1" dirty="0" smtClean="0"/>
              <a:t>Desvantagens 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Não evita a fila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Aceitabilidade</a:t>
            </a:r>
          </a:p>
          <a:p>
            <a:pPr lvl="0">
              <a:buBlip>
                <a:blip r:embed="rId3"/>
              </a:buBlip>
            </a:pPr>
            <a:r>
              <a:rPr lang="pt-BR" sz="2600" dirty="0" smtClean="0"/>
              <a:t>Custo para estabelecimento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3214710" cy="27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47788"/>
            <a:ext cx="88582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pt-BR" sz="2400" dirty="0" smtClean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Disponibilidade </a:t>
            </a:r>
            <a:r>
              <a:rPr lang="pt-BR" sz="24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– Capacidade do sistema fornecer o serviço proposto quando preciso.</a:t>
            </a:r>
          </a:p>
          <a:p>
            <a:pPr>
              <a:buBlip>
                <a:blip r:embed="rId3"/>
              </a:buBlip>
            </a:pPr>
            <a:endParaRPr lang="en-US" sz="2400" dirty="0">
              <a:latin typeface="Arial Rounded MT Bold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Custo ($) – Custo de implementação e uso do sistema.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Segurança – Segurança no ambiente de utilização do serviço (antes e durante).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Praticidade – Facilidade em utilizar o serviço.</a:t>
            </a:r>
          </a:p>
          <a:p>
            <a:pPr eaLnBrk="0" hangingPunct="0">
              <a:buBlip>
                <a:blip r:embed="rId3"/>
              </a:buBlip>
            </a:pP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>
              <a:buBlip>
                <a:blip r:embed="rId3"/>
              </a:buBlip>
            </a:pPr>
            <a:r>
              <a:rPr lang="pt-BR" sz="2400" dirty="0">
                <a:latin typeface="Arial Rounded MT Bold" pitchFamily="34" charset="0"/>
              </a:rPr>
              <a:t>Espera para saída – Tempo gasto entre a decisão e o ato de sair do local.</a:t>
            </a:r>
            <a:endParaRPr lang="en-US" sz="2400" dirty="0">
              <a:latin typeface="Arial Rounded MT Bold" pitchFamily="34" charset="0"/>
              <a:cs typeface="Arial" charset="0"/>
            </a:endParaRP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4813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pt-BR" sz="5000" b="1" dirty="0" smtClean="0">
                <a:latin typeface="Myriad Pro Light"/>
                <a:ea typeface="Aharoni"/>
                <a:cs typeface="Aharoni"/>
              </a:rPr>
              <a:t>Valores</a:t>
            </a:r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Comparados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>
                <a:latin typeface="Myriad Pro Light"/>
                <a:ea typeface="Aharoni"/>
                <a:cs typeface="Aharoni"/>
              </a:rPr>
              <a:t>Curva de Valores</a:t>
            </a:r>
          </a:p>
        </p:txBody>
      </p:sp>
      <p:graphicFrame>
        <p:nvGraphicFramePr>
          <p:cNvPr id="3" name="Gráfico 2"/>
          <p:cNvGraphicFramePr/>
          <p:nvPr/>
        </p:nvGraphicFramePr>
        <p:xfrm>
          <a:off x="214282" y="1142984"/>
          <a:ext cx="871543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itle 9"/>
          <p:cNvSpPr>
            <a:spLocks/>
          </p:cNvSpPr>
          <p:nvPr/>
        </p:nvSpPr>
        <p:spPr bwMode="auto">
          <a:xfrm>
            <a:off x="0" y="2500306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smtClean="0">
                <a:latin typeface="Myriad Pro Light"/>
                <a:ea typeface="Aharoni"/>
                <a:cs typeface="Aharoni"/>
              </a:rPr>
              <a:t>E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interessados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6000" b="1" dirty="0">
              <a:latin typeface="Myriad Pro Ligh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412875"/>
            <a:ext cx="85725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Boates (Cliente)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 Maior público no estabelecimento.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 Aumentar o consumo.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err="1">
                <a:latin typeface="Arial Rounded MT Bold" pitchFamily="34" charset="0"/>
              </a:rPr>
              <a:t>Frequentadores</a:t>
            </a:r>
            <a:r>
              <a:rPr lang="pt-BR" sz="3200" dirty="0">
                <a:latin typeface="Arial Rounded MT Bold" pitchFamily="34" charset="0"/>
              </a:rPr>
              <a:t> de boate (Usuários)</a:t>
            </a:r>
          </a:p>
          <a:p>
            <a:pPr lvl="1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Forma prática, rápida e segura de fazer pagamentos.</a:t>
            </a: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5000" b="1" dirty="0">
                <a:latin typeface="Myriad Pro Ligh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 err="1" smtClean="0">
                <a:latin typeface="Myriad Pro Light"/>
                <a:ea typeface="Aharoni"/>
                <a:cs typeface="Aharoni"/>
              </a:rPr>
              <a:t>Roteiro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17412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00187"/>
            <a:ext cx="6429375" cy="4500581"/>
          </a:xfrm>
        </p:spPr>
        <p:txBody>
          <a:bodyPr/>
          <a:lstStyle/>
          <a:p>
            <a:pPr eaLnBrk="1" hangingPunct="1">
              <a:spcBef>
                <a:spcPts val="1000"/>
              </a:spcBef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Contextualização</a:t>
            </a:r>
          </a:p>
          <a:p>
            <a:pPr eaLnBrk="1" hangingPunct="1">
              <a:spcBef>
                <a:spcPts val="1000"/>
              </a:spcBef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Cenário Atual</a:t>
            </a:r>
          </a:p>
          <a:p>
            <a:pPr eaLnBrk="1" hangingPunct="1">
              <a:spcBef>
                <a:spcPts val="1000"/>
              </a:spcBef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Questionários e estatísticas</a:t>
            </a:r>
          </a:p>
          <a:p>
            <a:pPr eaLnBrk="1" hangingPunct="1">
              <a:spcBef>
                <a:spcPts val="1000"/>
              </a:spcBef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Concorrentes e curva de Valores</a:t>
            </a:r>
          </a:p>
          <a:p>
            <a:pPr eaLnBrk="1" hangingPunct="1">
              <a:spcBef>
                <a:spcPts val="1000"/>
              </a:spcBef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Nossa Solução</a:t>
            </a:r>
          </a:p>
          <a:p>
            <a:pPr eaLnBrk="1" hangingPunct="1">
              <a:spcBef>
                <a:spcPts val="1000"/>
              </a:spcBef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Andamento</a:t>
            </a:r>
          </a:p>
          <a:p>
            <a:pPr eaLnBrk="1" hangingPunct="1">
              <a:spcBef>
                <a:spcPts val="1000"/>
              </a:spcBef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Planejamento da 3ª Iteração.</a:t>
            </a:r>
          </a:p>
          <a:p>
            <a:pPr eaLnBrk="1" hangingPunct="1">
              <a:spcBef>
                <a:spcPts val="1000"/>
              </a:spcBef>
              <a:buFont typeface="Arial" charset="0"/>
              <a:buNone/>
            </a:pPr>
            <a:endParaRPr lang="pt-BR" sz="2800" dirty="0" smtClean="0">
              <a:latin typeface="Berlin Sans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5929322" y="-150022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  <a:ea typeface="Aharoni"/>
                <a:cs typeface="Aharoni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1428728" y="-157166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Menos</a:t>
            </a:r>
            <a:r>
              <a:rPr lang="en-US" sz="2000" kern="1200" dirty="0" smtClean="0"/>
              <a:t> 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3857620" y="-124570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18507 0.7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7326 0.575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0967 0.475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2357489" y="1428737"/>
            <a:ext cx="4525472" cy="157163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vre 12"/>
          <p:cNvSpPr/>
          <p:nvPr/>
        </p:nvSpPr>
        <p:spPr>
          <a:xfrm>
            <a:off x="4214810" y="3214686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Mais</a:t>
            </a:r>
            <a:r>
              <a:rPr lang="en-US" sz="1400" kern="12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 smtClean="0"/>
              <a:t>Consumo</a:t>
            </a:r>
            <a:endParaRPr lang="en-US" sz="1400" kern="1200" dirty="0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Nossa Solução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3000364" y="2357430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 smtClean="0"/>
              <a:t>Menos</a:t>
            </a:r>
            <a:r>
              <a:rPr lang="en-US" sz="2000" dirty="0" smtClean="0"/>
              <a:t>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Fila</a:t>
            </a:r>
            <a:endParaRPr lang="en-US" sz="20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714876" y="1928802"/>
            <a:ext cx="1245700" cy="1245700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Comodidade</a:t>
            </a:r>
            <a:endParaRPr lang="en-US" sz="2000" kern="1200" dirty="0"/>
          </a:p>
        </p:txBody>
      </p:sp>
      <p:pic>
        <p:nvPicPr>
          <p:cNvPr id="10" name="Imagem 46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3193505" cy="28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rma 13"/>
          <p:cNvSpPr/>
          <p:nvPr/>
        </p:nvSpPr>
        <p:spPr>
          <a:xfrm>
            <a:off x="2143108" y="1214422"/>
            <a:ext cx="4857784" cy="3886227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02899 0.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1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0382 0.4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8368 0.484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2500306"/>
            <a:ext cx="821531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dirty="0">
                <a:latin typeface="Arial Rounded MT Bold" pitchFamily="34" charset="0"/>
              </a:rPr>
              <a:t> </a:t>
            </a:r>
            <a:r>
              <a:rPr lang="pt-BR" sz="2800" dirty="0" smtClean="0">
                <a:latin typeface="Arial Rounded MT Bold" pitchFamily="34" charset="0"/>
              </a:rPr>
              <a:t>Sistema Web.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Fácil </a:t>
            </a:r>
            <a:r>
              <a:rPr lang="pt-BR" sz="2800" dirty="0">
                <a:latin typeface="Arial Rounded MT Bold" pitchFamily="34" charset="0"/>
              </a:rPr>
              <a:t>integração com </a:t>
            </a:r>
            <a:r>
              <a:rPr lang="pt-BR" sz="2800" dirty="0" smtClean="0">
                <a:latin typeface="Arial Rounded MT Bold" pitchFamily="34" charset="0"/>
              </a:rPr>
              <a:t>sistemas financeiros.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Pagamento pelo celular.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Elimina a fila para pagar.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2800" dirty="0" smtClean="0">
                <a:latin typeface="Arial Rounded MT Bold" pitchFamily="34" charset="0"/>
              </a:rPr>
              <a:t>Serviços Agregados.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54277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-785842"/>
            <a:ext cx="4429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292350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64318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 smtClean="0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2444750"/>
            <a:ext cx="857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4143375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50" y="4143375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214678" y="4286256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63" y="71437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357290" y="17144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22014 -0.2250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0643E-6 L 0.6552 0.2685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13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dirty="0">
                <a:latin typeface="Myriad Pro Light" pitchFamily="34" charset="0"/>
                <a:ea typeface="+mj-ea"/>
                <a:cs typeface="+mj-cs"/>
              </a:rPr>
              <a:t>2 horas depois...</a:t>
            </a:r>
            <a:endParaRPr lang="en-US" sz="5400" b="1" dirty="0">
              <a:latin typeface="Myriad Pro Light" pitchFamily="34" charset="0"/>
              <a:ea typeface="+mj-ea"/>
              <a:cs typeface="Aharoni" pitchFamily="2" charset="-79"/>
            </a:endParaRPr>
          </a:p>
        </p:txBody>
      </p:sp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o explicativo em forma de nuvem 33"/>
          <p:cNvSpPr/>
          <p:nvPr/>
        </p:nvSpPr>
        <p:spPr bwMode="auto">
          <a:xfrm>
            <a:off x="2357438" y="3786188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Picture 25" descr="C:\Documents and Settings\bics\Desktop\figuras\fil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63" y="3929063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Texto explicativo em forma de nuvem 47"/>
          <p:cNvSpPr/>
          <p:nvPr/>
        </p:nvSpPr>
        <p:spPr bwMode="auto">
          <a:xfrm>
            <a:off x="4429125" y="4857750"/>
            <a:ext cx="1709738" cy="119538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9" name="Texto explicativo em forma de nuvem 48"/>
          <p:cNvSpPr/>
          <p:nvPr/>
        </p:nvSpPr>
        <p:spPr bwMode="auto">
          <a:xfrm>
            <a:off x="1214438" y="2571750"/>
            <a:ext cx="1428750" cy="99853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Texto explicativo em forma de nuvem 49"/>
          <p:cNvSpPr/>
          <p:nvPr/>
        </p:nvSpPr>
        <p:spPr bwMode="auto">
          <a:xfrm>
            <a:off x="3214688" y="1000125"/>
            <a:ext cx="1428750" cy="998538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2" name="Texto explicativo em forma de nuvem 51"/>
          <p:cNvSpPr/>
          <p:nvPr/>
        </p:nvSpPr>
        <p:spPr bwMode="auto">
          <a:xfrm>
            <a:off x="5786438" y="977900"/>
            <a:ext cx="1357312" cy="9493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53" name="Imagem 52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00750" y="1022350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1071563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0" y="2643188"/>
            <a:ext cx="9286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000625"/>
            <a:ext cx="92868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66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70" name="Grupo 69"/>
          <p:cNvGrpSpPr/>
          <p:nvPr/>
        </p:nvGrpSpPr>
        <p:grpSpPr>
          <a:xfrm>
            <a:off x="1500166" y="1142984"/>
            <a:ext cx="5357850" cy="4757771"/>
            <a:chOff x="1500166" y="1142984"/>
            <a:chExt cx="5357850" cy="4757771"/>
          </a:xfrm>
        </p:grpSpPr>
        <p:pic>
          <p:nvPicPr>
            <p:cNvPr id="1024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500166" y="2786058"/>
              <a:ext cx="714380" cy="642942"/>
            </a:xfrm>
            <a:prstGeom prst="rect">
              <a:avLst/>
            </a:prstGeom>
            <a:noFill/>
          </p:spPr>
        </p:pic>
        <p:pic>
          <p:nvPicPr>
            <p:cNvPr id="6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86050" y="4000504"/>
              <a:ext cx="857256" cy="771530"/>
            </a:xfrm>
            <a:prstGeom prst="rect">
              <a:avLst/>
            </a:prstGeom>
            <a:noFill/>
          </p:spPr>
        </p:pic>
        <p:pic>
          <p:nvPicPr>
            <p:cNvPr id="67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6314" y="5129224"/>
              <a:ext cx="857256" cy="771531"/>
            </a:xfrm>
            <a:prstGeom prst="rect">
              <a:avLst/>
            </a:prstGeom>
            <a:noFill/>
          </p:spPr>
        </p:pic>
        <p:pic>
          <p:nvPicPr>
            <p:cNvPr id="68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43636" y="1142984"/>
              <a:ext cx="714380" cy="642943"/>
            </a:xfrm>
            <a:prstGeom prst="rect">
              <a:avLst/>
            </a:prstGeom>
            <a:noFill/>
          </p:spPr>
        </p:pic>
        <p:pic>
          <p:nvPicPr>
            <p:cNvPr id="69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00430" y="1214422"/>
              <a:ext cx="785818" cy="6429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0" animBg="1"/>
      <p:bldP spid="48" grpId="0" animBg="1"/>
      <p:bldP spid="49" grpId="0" animBg="1"/>
      <p:bldP spid="50" grpId="0" animBg="1"/>
      <p:bldP spid="52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42875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250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4688" y="1143000"/>
            <a:ext cx="963612" cy="993775"/>
            <a:chOff x="2441762" y="1506033"/>
            <a:chExt cx="963613" cy="993775"/>
          </a:xfrm>
        </p:grpSpPr>
        <p:pic>
          <p:nvPicPr>
            <p:cNvPr id="625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441762" y="15060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594162" y="16584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740413" y="179764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2898962" y="1963233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249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24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247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285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143000"/>
            <a:ext cx="935038" cy="965200"/>
            <a:chOff x="6728041" y="4792179"/>
            <a:chExt cx="935041" cy="965204"/>
          </a:xfrm>
        </p:grpSpPr>
        <p:pic>
          <p:nvPicPr>
            <p:cNvPr id="624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upo 97"/>
          <p:cNvGrpSpPr>
            <a:grpSpLocks/>
          </p:cNvGrpSpPr>
          <p:nvPr/>
        </p:nvGrpSpPr>
        <p:grpSpPr bwMode="auto">
          <a:xfrm>
            <a:off x="3571875" y="928688"/>
            <a:ext cx="649288" cy="679450"/>
            <a:chOff x="6728041" y="1434594"/>
            <a:chExt cx="649289" cy="679451"/>
          </a:xfrm>
        </p:grpSpPr>
        <p:pic>
          <p:nvPicPr>
            <p:cNvPr id="6248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Grupo 97"/>
          <p:cNvGrpSpPr>
            <a:grpSpLocks/>
          </p:cNvGrpSpPr>
          <p:nvPr/>
        </p:nvGrpSpPr>
        <p:grpSpPr bwMode="auto">
          <a:xfrm>
            <a:off x="1571625" y="3071813"/>
            <a:ext cx="649288" cy="679450"/>
            <a:chOff x="6728041" y="1434594"/>
            <a:chExt cx="649289" cy="679451"/>
          </a:xfrm>
        </p:grpSpPr>
        <p:pic>
          <p:nvPicPr>
            <p:cNvPr id="6248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upo 97"/>
          <p:cNvGrpSpPr>
            <a:grpSpLocks/>
          </p:cNvGrpSpPr>
          <p:nvPr/>
        </p:nvGrpSpPr>
        <p:grpSpPr bwMode="auto">
          <a:xfrm>
            <a:off x="2714625" y="4000500"/>
            <a:ext cx="649288" cy="679450"/>
            <a:chOff x="6728041" y="1434594"/>
            <a:chExt cx="649289" cy="679451"/>
          </a:xfrm>
        </p:grpSpPr>
        <p:pic>
          <p:nvPicPr>
            <p:cNvPr id="6248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4" name="Grupo 97"/>
          <p:cNvGrpSpPr>
            <a:grpSpLocks/>
          </p:cNvGrpSpPr>
          <p:nvPr/>
        </p:nvGrpSpPr>
        <p:grpSpPr bwMode="auto">
          <a:xfrm>
            <a:off x="4929188" y="4929188"/>
            <a:ext cx="649287" cy="679450"/>
            <a:chOff x="6728041" y="1434594"/>
            <a:chExt cx="649289" cy="679451"/>
          </a:xfrm>
        </p:grpSpPr>
        <p:pic>
          <p:nvPicPr>
            <p:cNvPr id="6248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510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57752" y="214311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53" name="CaixaDeTexto 5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3071802" y="2428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tângulo 64"/>
          <p:cNvSpPr/>
          <p:nvPr/>
        </p:nvSpPr>
        <p:spPr>
          <a:xfrm>
            <a:off x="6572264" y="1571612"/>
            <a:ext cx="1450191" cy="85725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6976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:00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786188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7200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578645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2149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5572140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928813" y="4000500"/>
            <a:ext cx="2143125" cy="119697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646040" y="4696613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3079840" y="5132177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2080666" y="5270504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2163051" y="3349605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418492" y="4517248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929063"/>
            <a:ext cx="1357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12" y="385762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285750" y="-21431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en-US" sz="5000" b="1" dirty="0">
                <a:latin typeface="Myriad Pro Light"/>
                <a:ea typeface="Aharoni"/>
                <a:cs typeface="Aharoni"/>
              </a:rPr>
              <a:t>C</a:t>
            </a:r>
            <a:r>
              <a:rPr lang="pt-BR" sz="5000" b="1" dirty="0" err="1">
                <a:latin typeface="Myriad Pro Light"/>
              </a:rPr>
              <a:t>enário</a:t>
            </a:r>
            <a:r>
              <a:rPr lang="pt-BR" sz="5000" b="1" dirty="0">
                <a:latin typeface="Myriad Pro Light"/>
              </a:rPr>
              <a:t> com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43438" y="578645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71868" y="6488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71472" y="6488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00034" y="39290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4282" y="57864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2861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3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4" y="2357430"/>
            <a:ext cx="928694" cy="928694"/>
          </a:xfrm>
          <a:prstGeom prst="rect">
            <a:avLst/>
          </a:prstGeom>
          <a:noFill/>
        </p:spPr>
      </p:pic>
      <p:pic>
        <p:nvPicPr>
          <p:cNvPr id="44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2714620"/>
            <a:ext cx="1000132" cy="1000132"/>
          </a:xfrm>
          <a:prstGeom prst="rect">
            <a:avLst/>
          </a:prstGeom>
          <a:noFill/>
        </p:spPr>
      </p:pic>
      <p:pic>
        <p:nvPicPr>
          <p:cNvPr id="45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260563">
            <a:off x="4754114" y="3028818"/>
            <a:ext cx="1011328" cy="1011328"/>
          </a:xfrm>
          <a:prstGeom prst="rect">
            <a:avLst/>
          </a:prstGeom>
          <a:noFill/>
        </p:spPr>
      </p:pic>
      <p:pic>
        <p:nvPicPr>
          <p:cNvPr id="46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92933">
            <a:off x="5096779" y="3376564"/>
            <a:ext cx="1005984" cy="100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42031 -0.09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2483 -0.1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7466 -0.1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9618 -0.02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70781 0.15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pt-BR" sz="6000" b="1" dirty="0" smtClean="0">
                <a:latin typeface="Myriad Pro Light"/>
              </a:rPr>
              <a:t>Funcionamento</a:t>
            </a:r>
            <a:endParaRPr lang="en-US" sz="6000" b="1" dirty="0" smtClean="0">
              <a:latin typeface="Myriad Pro Light"/>
              <a:ea typeface="Aharoni"/>
              <a:cs typeface="Aharoni"/>
            </a:endParaRPr>
          </a:p>
        </p:txBody>
      </p:sp>
    </p:spTree>
    <p:controls>
      <p:control spid="4100" name="ShockwaveFlash1" r:id="rId2" imgW="5329449" imgH="518369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de cantos arredondados 38"/>
          <p:cNvSpPr/>
          <p:nvPr/>
        </p:nvSpPr>
        <p:spPr>
          <a:xfrm>
            <a:off x="642910" y="1357298"/>
            <a:ext cx="8143932" cy="4357718"/>
          </a:xfrm>
          <a:prstGeom prst="roundRect">
            <a:avLst>
              <a:gd name="adj" fmla="val 7765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29"/>
          <p:cNvGrpSpPr/>
          <p:nvPr/>
        </p:nvGrpSpPr>
        <p:grpSpPr>
          <a:xfrm>
            <a:off x="857224" y="1357298"/>
            <a:ext cx="7723053" cy="2798846"/>
            <a:chOff x="214282" y="642918"/>
            <a:chExt cx="8884095" cy="3219610"/>
          </a:xfrm>
        </p:grpSpPr>
        <p:pic>
          <p:nvPicPr>
            <p:cNvPr id="16" name="Picture 18" descr="server.png"/>
            <p:cNvPicPr>
              <a:picLocks noChangeAspect="1"/>
            </p:cNvPicPr>
            <p:nvPr/>
          </p:nvPicPr>
          <p:blipFill>
            <a:blip r:embed="rId3" cstate="print"/>
            <a:srcRect r="75245"/>
            <a:stretch>
              <a:fillRect/>
            </a:stretch>
          </p:blipFill>
          <p:spPr>
            <a:xfrm>
              <a:off x="3419209" y="642918"/>
              <a:ext cx="571504" cy="1245388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2761788" y="971628"/>
              <a:ext cx="1887302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/>
                <a:t>Nosso Servidor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377602" y="1793404"/>
              <a:ext cx="2720775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Estabelecimento</a:t>
              </a:r>
              <a:endParaRPr lang="pt-BR" sz="1400" b="1" dirty="0"/>
            </a:p>
          </p:txBody>
        </p:sp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992" y="2204293"/>
              <a:ext cx="9620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CaixaDeTexto 22"/>
            <p:cNvSpPr txBox="1"/>
            <p:nvPr/>
          </p:nvSpPr>
          <p:spPr>
            <a:xfrm>
              <a:off x="214282" y="3108246"/>
              <a:ext cx="1972263" cy="354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Usuário</a:t>
              </a:r>
            </a:p>
          </p:txBody>
        </p:sp>
        <p:pic>
          <p:nvPicPr>
            <p:cNvPr id="27" name="Picture 4" descr="C:\Documents and Settings\Vinícius_2\Desktop\Image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8892" y="2110907"/>
              <a:ext cx="2737920" cy="1751621"/>
            </a:xfrm>
            <a:prstGeom prst="rect">
              <a:avLst/>
            </a:prstGeom>
            <a:noFill/>
          </p:spPr>
        </p:pic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143248"/>
            <a:ext cx="13811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itle 9"/>
          <p:cNvSpPr>
            <a:spLocks/>
          </p:cNvSpPr>
          <p:nvPr/>
        </p:nvSpPr>
        <p:spPr bwMode="auto">
          <a:xfrm>
            <a:off x="50006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dirty="0" smtClean="0">
                <a:latin typeface="Myriad Pro Light"/>
                <a:ea typeface="Aharoni"/>
                <a:cs typeface="Aharoni"/>
              </a:rPr>
              <a:t>Processo de pagamento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5072074"/>
            <a:ext cx="857256" cy="56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3231301" y="4643446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 smtClean="0"/>
              <a:t>Cartão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Crédito</a:t>
            </a:r>
            <a:endParaRPr lang="en-US" sz="1400" b="1" dirty="0"/>
          </a:p>
        </p:txBody>
      </p:sp>
      <p:cxnSp>
        <p:nvCxnSpPr>
          <p:cNvPr id="15" name="Conector em curva 14"/>
          <p:cNvCxnSpPr/>
          <p:nvPr/>
        </p:nvCxnSpPr>
        <p:spPr>
          <a:xfrm flipV="1">
            <a:off x="2071670" y="2071678"/>
            <a:ext cx="1285884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4357686" y="2071678"/>
            <a:ext cx="1571636" cy="114300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em curva 36"/>
          <p:cNvCxnSpPr/>
          <p:nvPr/>
        </p:nvCxnSpPr>
        <p:spPr>
          <a:xfrm rot="10800000">
            <a:off x="4357686" y="2285992"/>
            <a:ext cx="1500198" cy="1214446"/>
          </a:xfrm>
          <a:prstGeom prst="curvedConnector3">
            <a:avLst>
              <a:gd name="adj1" fmla="val 6200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10800000" flipV="1">
            <a:off x="2143108" y="2357430"/>
            <a:ext cx="1285884" cy="7858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5400000">
            <a:off x="2892412" y="3536157"/>
            <a:ext cx="178674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5400000" flipH="1" flipV="1">
            <a:off x="3071404" y="3500041"/>
            <a:ext cx="18573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142976" y="2151869"/>
            <a:ext cx="185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Solicita o pagamento</a:t>
            </a:r>
            <a:endParaRPr lang="pt-BR" sz="1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143504" y="207167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Solicita a Conta</a:t>
            </a:r>
            <a:endParaRPr lang="pt-BR" sz="1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643306" y="2928934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Manda a Conta</a:t>
            </a:r>
            <a:endParaRPr lang="pt-BR" sz="1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928926" y="2714620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a Conta</a:t>
            </a:r>
            <a:endParaRPr lang="pt-BR" sz="1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3000372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Pode sair</a:t>
            </a:r>
            <a:endParaRPr lang="pt-BR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223307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Efetua o pagamento</a:t>
            </a:r>
            <a:endParaRPr lang="pt-BR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357422" y="328612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 smtClean="0"/>
              <a:t>Contacta</a:t>
            </a:r>
            <a:r>
              <a:rPr lang="pt-BR" sz="1200" dirty="0" smtClean="0"/>
              <a:t> o Cartão de Crédito</a:t>
            </a:r>
            <a:endParaRPr lang="pt-BR" sz="1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143372" y="342900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sucesso do pagamento</a:t>
            </a:r>
            <a:endParaRPr lang="pt-BR" sz="12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786314" y="1857364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Informa o pagamento</a:t>
            </a:r>
            <a:endParaRPr lang="pt-BR" sz="12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143240" y="3214686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Libera o Cartão da Boate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9"/>
          <p:cNvSpPr>
            <a:spLocks noGrp="1"/>
          </p:cNvSpPr>
          <p:nvPr>
            <p:ph type="title" idx="4294967295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eaLnBrk="1" hangingPunct="1"/>
            <a:r>
              <a:rPr lang="pt-BR" sz="5000" b="1" dirty="0" smtClean="0">
                <a:latin typeface="Myriad Pro Light"/>
                <a:ea typeface="Aharoni"/>
                <a:cs typeface="Aharoni"/>
              </a:rPr>
              <a:t>Breve História das Formas de Pagamento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110828" y="1928802"/>
            <a:ext cx="6922342" cy="35719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sp>
      <p:sp>
        <p:nvSpPr>
          <p:cNvPr id="9" name="Forma livre 8"/>
          <p:cNvSpPr/>
          <p:nvPr/>
        </p:nvSpPr>
        <p:spPr>
          <a:xfrm>
            <a:off x="500580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Troca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(9000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0" name="Forma livre 9"/>
          <p:cNvSpPr/>
          <p:nvPr/>
        </p:nvSpPr>
        <p:spPr>
          <a:xfrm>
            <a:off x="2583909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(1000 </a:t>
            </a:r>
            <a:r>
              <a:rPr lang="en-US" sz="2300" kern="1200" dirty="0" err="1" smtClean="0"/>
              <a:t>a.C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667237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Papel</a:t>
            </a:r>
            <a:r>
              <a:rPr lang="en-US" sz="2300" kern="1200" dirty="0" smtClean="0"/>
              <a:t> </a:t>
            </a:r>
            <a:r>
              <a:rPr lang="en-US" sz="2300" kern="1200" dirty="0" err="1" smtClean="0"/>
              <a:t>Moeda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(800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6750566" y="3000372"/>
            <a:ext cx="1892852" cy="1428760"/>
          </a:xfrm>
          <a:custGeom>
            <a:avLst/>
            <a:gdLst>
              <a:gd name="connsiteX0" fmla="*/ 0 w 1892852"/>
              <a:gd name="connsiteY0" fmla="*/ 238131 h 1428760"/>
              <a:gd name="connsiteX1" fmla="*/ 69747 w 1892852"/>
              <a:gd name="connsiteY1" fmla="*/ 69747 h 1428760"/>
              <a:gd name="connsiteX2" fmla="*/ 238131 w 1892852"/>
              <a:gd name="connsiteY2" fmla="*/ 0 h 1428760"/>
              <a:gd name="connsiteX3" fmla="*/ 1654721 w 1892852"/>
              <a:gd name="connsiteY3" fmla="*/ 0 h 1428760"/>
              <a:gd name="connsiteX4" fmla="*/ 1823105 w 1892852"/>
              <a:gd name="connsiteY4" fmla="*/ 69747 h 1428760"/>
              <a:gd name="connsiteX5" fmla="*/ 1892852 w 1892852"/>
              <a:gd name="connsiteY5" fmla="*/ 238131 h 1428760"/>
              <a:gd name="connsiteX6" fmla="*/ 1892852 w 1892852"/>
              <a:gd name="connsiteY6" fmla="*/ 1190629 h 1428760"/>
              <a:gd name="connsiteX7" fmla="*/ 1823105 w 1892852"/>
              <a:gd name="connsiteY7" fmla="*/ 1359013 h 1428760"/>
              <a:gd name="connsiteX8" fmla="*/ 1654721 w 1892852"/>
              <a:gd name="connsiteY8" fmla="*/ 1428760 h 1428760"/>
              <a:gd name="connsiteX9" fmla="*/ 238131 w 1892852"/>
              <a:gd name="connsiteY9" fmla="*/ 1428760 h 1428760"/>
              <a:gd name="connsiteX10" fmla="*/ 69747 w 1892852"/>
              <a:gd name="connsiteY10" fmla="*/ 1359013 h 1428760"/>
              <a:gd name="connsiteX11" fmla="*/ 0 w 1892852"/>
              <a:gd name="connsiteY11" fmla="*/ 1190629 h 1428760"/>
              <a:gd name="connsiteX12" fmla="*/ 0 w 1892852"/>
              <a:gd name="connsiteY12" fmla="*/ 238131 h 142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92852" h="1428760">
                <a:moveTo>
                  <a:pt x="0" y="238131"/>
                </a:moveTo>
                <a:cubicBezTo>
                  <a:pt x="0" y="174975"/>
                  <a:pt x="25089" y="114405"/>
                  <a:pt x="69747" y="69747"/>
                </a:cubicBezTo>
                <a:cubicBezTo>
                  <a:pt x="114405" y="25089"/>
                  <a:pt x="174975" y="0"/>
                  <a:pt x="238131" y="0"/>
                </a:cubicBezTo>
                <a:lnTo>
                  <a:pt x="1654721" y="0"/>
                </a:lnTo>
                <a:cubicBezTo>
                  <a:pt x="1717877" y="0"/>
                  <a:pt x="1778447" y="25089"/>
                  <a:pt x="1823105" y="69747"/>
                </a:cubicBezTo>
                <a:cubicBezTo>
                  <a:pt x="1867763" y="114405"/>
                  <a:pt x="1892852" y="174975"/>
                  <a:pt x="1892852" y="238131"/>
                </a:cubicBezTo>
                <a:lnTo>
                  <a:pt x="1892852" y="1190629"/>
                </a:lnTo>
                <a:cubicBezTo>
                  <a:pt x="1892852" y="1253785"/>
                  <a:pt x="1867763" y="1314355"/>
                  <a:pt x="1823105" y="1359013"/>
                </a:cubicBezTo>
                <a:cubicBezTo>
                  <a:pt x="1778447" y="1403671"/>
                  <a:pt x="1717877" y="1428760"/>
                  <a:pt x="1654721" y="1428760"/>
                </a:cubicBezTo>
                <a:lnTo>
                  <a:pt x="238131" y="1428760"/>
                </a:lnTo>
                <a:cubicBezTo>
                  <a:pt x="174975" y="1428760"/>
                  <a:pt x="114405" y="1403671"/>
                  <a:pt x="69747" y="1359013"/>
                </a:cubicBezTo>
                <a:cubicBezTo>
                  <a:pt x="25089" y="1314355"/>
                  <a:pt x="0" y="1253785"/>
                  <a:pt x="0" y="1190629"/>
                </a:cubicBezTo>
                <a:lnTo>
                  <a:pt x="0" y="23813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7376" tIns="157376" rIns="157376" bIns="157376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err="1" smtClean="0"/>
              <a:t>Cartão</a:t>
            </a:r>
            <a:r>
              <a:rPr lang="en-US" sz="2300" kern="1200" dirty="0" smtClean="0"/>
              <a:t> de </a:t>
            </a:r>
            <a:r>
              <a:rPr lang="en-US" sz="2300" kern="1200" dirty="0" err="1" smtClean="0"/>
              <a:t>Crédito</a:t>
            </a:r>
            <a:endParaRPr lang="en-US" sz="2300" kern="1200" dirty="0" smtClean="0"/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00" kern="1200" dirty="0" smtClean="0"/>
              <a:t>(1950 </a:t>
            </a:r>
            <a:r>
              <a:rPr lang="en-US" sz="2300" kern="1200" dirty="0" err="1" smtClean="0"/>
              <a:t>d.C</a:t>
            </a:r>
            <a:r>
              <a:rPr lang="en-US" sz="2300" kern="1200" dirty="0" smtClean="0"/>
              <a:t>)</a:t>
            </a:r>
            <a:endParaRPr lang="en-US" sz="23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Curva com o </a:t>
            </a:r>
            <a:r>
              <a:rPr lang="pt-BR" sz="5000" b="1" dirty="0" err="1">
                <a:latin typeface="Myriad Pro Light"/>
              </a:rPr>
              <a:t>mobiCLUB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14282" y="1428736"/>
          <a:ext cx="878687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Dados Estatísticos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“O número de pessoas </a:t>
            </a:r>
            <a:r>
              <a:rPr lang="pt-BR" sz="2800" dirty="0" err="1">
                <a:latin typeface="Arial Rounded MT Bold" pitchFamily="34" charset="0"/>
              </a:rPr>
              <a:t>utilizadoras</a:t>
            </a:r>
            <a:r>
              <a:rPr lang="pt-BR" sz="2800" dirty="0">
                <a:latin typeface="Arial Rounded MT Bold" pitchFamily="34" charset="0"/>
              </a:rPr>
              <a:t> de serviços financeiros via </a:t>
            </a:r>
            <a:r>
              <a:rPr lang="pt-BR" sz="2800" dirty="0" err="1">
                <a:latin typeface="Arial Rounded MT Bold" pitchFamily="34" charset="0"/>
              </a:rPr>
              <a:t>telemóvel</a:t>
            </a:r>
            <a:r>
              <a:rPr lang="pt-BR" sz="2800" dirty="0">
                <a:latin typeface="Arial Rounded MT Bold" pitchFamily="34" charset="0"/>
              </a:rPr>
              <a:t> vai crescer em média 89% ao ano, de 20 milhões no ano passado para 913 milhões em 2014. “</a:t>
            </a:r>
          </a:p>
          <a:p>
            <a:pPr lvl="1"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Fonte: empresa de pesquisas - Berg Insight</a:t>
            </a: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itle 9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defTabSz="914400"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Dados Estatísticos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1857364"/>
            <a:ext cx="8429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/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Dispositivos móveis serão a principal ferramenta de conexão à internet, para a maioria das pessoas, em 2020.</a:t>
            </a:r>
          </a:p>
          <a:p>
            <a:pPr lvl="1" algn="just">
              <a:buFont typeface="Arial" charset="0"/>
              <a:buChar char="•"/>
            </a:pPr>
            <a:r>
              <a:rPr lang="pt-BR" sz="2800" dirty="0">
                <a:latin typeface="Arial Rounded MT Bold" pitchFamily="34" charset="0"/>
              </a:rPr>
              <a:t>Fonte: Relatório do </a:t>
            </a:r>
            <a:r>
              <a:rPr lang="pt-BR" sz="2800" dirty="0" err="1">
                <a:latin typeface="Arial Rounded MT Bold" pitchFamily="34" charset="0"/>
              </a:rPr>
              <a:t>Pew</a:t>
            </a:r>
            <a:r>
              <a:rPr lang="pt-BR" sz="2800" dirty="0">
                <a:latin typeface="Arial Rounded MT Bold" pitchFamily="34" charset="0"/>
              </a:rPr>
              <a:t> Internet Project. </a:t>
            </a: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313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 smtClean="0">
                <a:latin typeface="Myriad Pro Light"/>
              </a:rPr>
              <a:t>Modelo de Negócio</a:t>
            </a:r>
            <a:endParaRPr lang="en-US" sz="5000" b="1" dirty="0" smtClean="0">
              <a:latin typeface="Myriad Pro Ligh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34" y="2357430"/>
            <a:ext cx="8215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3"/>
              </a:buBlip>
            </a:pPr>
            <a:r>
              <a:rPr lang="pt-BR" sz="3200" dirty="0">
                <a:latin typeface="Arial Rounded MT Bold" pitchFamily="34" charset="0"/>
              </a:rPr>
              <a:t>Publicidade no site do </a:t>
            </a:r>
            <a:r>
              <a:rPr lang="pt-BR" sz="3200" dirty="0" err="1">
                <a:latin typeface="Arial Rounded MT Bold" pitchFamily="34" charset="0"/>
              </a:rPr>
              <a:t>mobiCLUB</a:t>
            </a:r>
            <a:r>
              <a:rPr lang="pt-BR" sz="3200" dirty="0">
                <a:latin typeface="Arial Rounded MT Bold" pitchFamily="34" charset="0"/>
              </a:rPr>
              <a:t>.</a:t>
            </a: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algn="just"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Propaganda </a:t>
            </a:r>
            <a:r>
              <a:rPr lang="pt-BR" sz="3200" dirty="0">
                <a:latin typeface="Arial Rounded MT Bold" pitchFamily="34" charset="0"/>
              </a:rPr>
              <a:t>de </a:t>
            </a:r>
            <a:r>
              <a:rPr lang="pt-BR" sz="3200" dirty="0" smtClean="0">
                <a:latin typeface="Arial Rounded MT Bold" pitchFamily="34" charset="0"/>
              </a:rPr>
              <a:t>produtos.</a:t>
            </a: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r>
              <a:rPr lang="pt-BR" sz="3200" dirty="0" smtClean="0">
                <a:latin typeface="Arial Rounded MT Bold" pitchFamily="34" charset="0"/>
              </a:rPr>
              <a:t>Mensalidade.</a:t>
            </a:r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ta para a direita 10"/>
          <p:cNvSpPr/>
          <p:nvPr/>
        </p:nvSpPr>
        <p:spPr>
          <a:xfrm>
            <a:off x="142908" y="1714488"/>
            <a:ext cx="8929686" cy="3500462"/>
          </a:xfrm>
          <a:prstGeom prst="rightArrow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r>
              <a:rPr lang="pt-BR" sz="5000" b="1" dirty="0" smtClean="0">
                <a:latin typeface="Myriad Pro Light"/>
              </a:rPr>
              <a:t>Andamento</a:t>
            </a:r>
            <a:endParaRPr lang="pt-BR" sz="5000" b="1" dirty="0">
              <a:latin typeface="Myriad Pro Light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500694" y="2714620"/>
            <a:ext cx="1571636" cy="150019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2ª Iteração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285720" y="2714620"/>
            <a:ext cx="6226025" cy="3083976"/>
            <a:chOff x="285720" y="2714620"/>
            <a:chExt cx="6226025" cy="3083976"/>
          </a:xfrm>
        </p:grpSpPr>
        <p:grpSp>
          <p:nvGrpSpPr>
            <p:cNvPr id="16" name="Grupo 15"/>
            <p:cNvGrpSpPr/>
            <p:nvPr/>
          </p:nvGrpSpPr>
          <p:grpSpPr>
            <a:xfrm>
              <a:off x="285720" y="2714620"/>
              <a:ext cx="5072098" cy="3083976"/>
              <a:chOff x="285720" y="2714620"/>
              <a:chExt cx="5072098" cy="3083976"/>
            </a:xfrm>
          </p:grpSpPr>
          <p:sp>
            <p:nvSpPr>
              <p:cNvPr id="6" name="Retângulo de cantos arredondados 5"/>
              <p:cNvSpPr/>
              <p:nvPr/>
            </p:nvSpPr>
            <p:spPr>
              <a:xfrm>
                <a:off x="285720" y="2714620"/>
                <a:ext cx="1714512" cy="150019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Planejamento</a:t>
                </a:r>
                <a:endParaRPr lang="pt-BR" dirty="0"/>
              </a:p>
            </p:txBody>
          </p:sp>
          <p:sp>
            <p:nvSpPr>
              <p:cNvPr id="7" name="Retângulo de cantos arredondados 6"/>
              <p:cNvSpPr/>
              <p:nvPr/>
            </p:nvSpPr>
            <p:spPr>
              <a:xfrm>
                <a:off x="2143108" y="2714620"/>
                <a:ext cx="1571636" cy="150019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Elaboração</a:t>
                </a:r>
                <a:endParaRPr lang="pt-BR" dirty="0"/>
              </a:p>
            </p:txBody>
          </p:sp>
          <p:sp>
            <p:nvSpPr>
              <p:cNvPr id="8" name="Retângulo de cantos arredondados 7"/>
              <p:cNvSpPr/>
              <p:nvPr/>
            </p:nvSpPr>
            <p:spPr>
              <a:xfrm>
                <a:off x="3786182" y="2714620"/>
                <a:ext cx="1571636" cy="150019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smtClean="0"/>
                  <a:t>1ª Iteração</a:t>
                </a:r>
                <a:endParaRPr lang="pt-BR" dirty="0"/>
              </a:p>
            </p:txBody>
          </p:sp>
          <p:cxnSp>
            <p:nvCxnSpPr>
              <p:cNvPr id="13" name="Conector reto 12"/>
              <p:cNvCxnSpPr/>
              <p:nvPr/>
            </p:nvCxnSpPr>
            <p:spPr>
              <a:xfrm rot="5400000">
                <a:off x="750067" y="4036223"/>
                <a:ext cx="2643206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CaixaDeTexto 13"/>
              <p:cNvSpPr txBox="1"/>
              <p:nvPr/>
            </p:nvSpPr>
            <p:spPr>
              <a:xfrm>
                <a:off x="1142976" y="5429264"/>
                <a:ext cx="1937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/>
                  <a:t>Defesa do Tema</a:t>
                </a:r>
                <a:endParaRPr lang="pt-BR" b="1" dirty="0"/>
              </a:p>
            </p:txBody>
          </p:sp>
        </p:grpSp>
        <p:cxnSp>
          <p:nvCxnSpPr>
            <p:cNvPr id="12" name="Conector reto 11"/>
            <p:cNvCxnSpPr/>
            <p:nvPr/>
          </p:nvCxnSpPr>
          <p:spPr>
            <a:xfrm rot="5400000">
              <a:off x="4107653" y="4036223"/>
              <a:ext cx="264320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4429124" y="5429264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Status </a:t>
              </a:r>
              <a:r>
                <a:rPr lang="pt-BR" b="1" dirty="0" err="1" smtClean="0"/>
                <a:t>Report</a:t>
              </a:r>
              <a:r>
                <a:rPr lang="pt-BR" b="1" dirty="0" smtClean="0"/>
                <a:t> 1.1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1571612"/>
          <a:ext cx="8215370" cy="42861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0199"/>
                <a:gridCol w="1297164"/>
                <a:gridCol w="1467611"/>
                <a:gridCol w="1000132"/>
                <a:gridCol w="2000264"/>
              </a:tblGrid>
              <a:tr h="40369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Tarefa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Prazo</a:t>
                      </a:r>
                      <a:r>
                        <a:rPr lang="pt-BR" sz="1600" baseline="0" dirty="0" smtClean="0"/>
                        <a:t> inicial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Pré-requisito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Semáforo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Responsável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Testes das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10000"/>
                          </a:solidFill>
                          <a:latin typeface="+mn-lt"/>
                        </a:rPr>
                        <a:t> funcionalidades desenvolvidas na 1ª Iteração.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24/09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Desenvolvedores</a:t>
                      </a:r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Requisitos</a:t>
                      </a:r>
                      <a:r>
                        <a:rPr lang="pt-BR" sz="1600" baseline="0" dirty="0" smtClean="0"/>
                        <a:t> do administrador.</a:t>
                      </a:r>
                      <a:endParaRPr lang="pt-BR" sz="1600" dirty="0" smtClean="0"/>
                    </a:p>
                    <a:p>
                      <a:pPr algn="l"/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02/10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Desenvolvedores</a:t>
                      </a:r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Requisitos</a:t>
                      </a:r>
                      <a:r>
                        <a:rPr lang="pt-BR" sz="1600" baseline="0" dirty="0" smtClean="0"/>
                        <a:t> das boates.</a:t>
                      </a:r>
                      <a:endParaRPr lang="pt-BR" sz="1600" dirty="0" smtClean="0"/>
                    </a:p>
                    <a:p>
                      <a:pPr algn="l"/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02/10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Desenvolvedores</a:t>
                      </a:r>
                    </a:p>
                  </a:txBody>
                  <a:tcPr/>
                </a:tc>
              </a:tr>
              <a:tr h="8344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Requisitos</a:t>
                      </a:r>
                      <a:r>
                        <a:rPr lang="pt-BR" sz="1600" baseline="0" dirty="0" smtClean="0"/>
                        <a:t> do usuário.</a:t>
                      </a:r>
                      <a:endParaRPr lang="pt-BR" sz="16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02/10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</a:t>
                      </a:r>
                      <a:r>
                        <a:rPr lang="pt-BR" sz="1600" baseline="0" dirty="0" smtClean="0"/>
                        <a:t> de Tecnologia</a:t>
                      </a:r>
                      <a:endParaRPr lang="pt-BR" sz="1600" dirty="0" smtClean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/>
                        <a:t>Testar</a:t>
                      </a:r>
                      <a:r>
                        <a:rPr lang="pt-BR" sz="1600" baseline="0" dirty="0" smtClean="0"/>
                        <a:t> e Integrar as</a:t>
                      </a:r>
                      <a:r>
                        <a:rPr lang="pt-BR" sz="1600" dirty="0" smtClean="0"/>
                        <a:t> Funcionalidades</a:t>
                      </a:r>
                    </a:p>
                    <a:p>
                      <a:pPr algn="just"/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04/10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 de Tecnologia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 flipH="1">
            <a:off x="1785918" y="357166"/>
            <a:ext cx="55264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b="1" dirty="0" smtClean="0">
                <a:latin typeface="Myriad Pro Light"/>
              </a:rPr>
              <a:t>2ª Iteração</a:t>
            </a:r>
            <a:endParaRPr lang="pt-BR" sz="5000" b="1" dirty="0">
              <a:latin typeface="Myriad Pro Ligh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2910" y="1142984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Período: 21 de Setembro  a 05 de Outubro</a:t>
            </a:r>
            <a:endParaRPr lang="pt-BR" sz="2400" dirty="0"/>
          </a:p>
        </p:txBody>
      </p:sp>
      <p:sp>
        <p:nvSpPr>
          <p:cNvPr id="7" name="Elipse 6"/>
          <p:cNvSpPr/>
          <p:nvPr/>
        </p:nvSpPr>
        <p:spPr>
          <a:xfrm>
            <a:off x="6215074" y="2214554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215074" y="307181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215074" y="378619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215074" y="450057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215074" y="5286388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2ª Iteração</a:t>
            </a:r>
            <a:endParaRPr lang="pt-BR" sz="5000" b="1" dirty="0">
              <a:latin typeface="Myriad Pro Ligh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2910" y="1571612"/>
          <a:ext cx="8215370" cy="41337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0199"/>
                <a:gridCol w="1297164"/>
                <a:gridCol w="1467611"/>
                <a:gridCol w="1000132"/>
                <a:gridCol w="2000264"/>
              </a:tblGrid>
              <a:tr h="40369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Tarefa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Prazo</a:t>
                      </a:r>
                      <a:r>
                        <a:rPr lang="pt-BR" sz="1600" baseline="0" dirty="0" smtClean="0"/>
                        <a:t> inicial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Pré-requisito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Semáforo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Responsável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5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Implementação</a:t>
                      </a:r>
                      <a:r>
                        <a:rPr lang="pt-BR" sz="1600" baseline="0" dirty="0" smtClean="0"/>
                        <a:t> da comunicação do sistema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02/10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Desenvolvedores</a:t>
                      </a:r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/>
                        <a:t>Pesquisa sobre sistemas financeiros </a:t>
                      </a:r>
                      <a:r>
                        <a:rPr lang="pt-BR" sz="1600" u="none" strike="noStrike" dirty="0" err="1" smtClean="0"/>
                        <a:t>OpenSource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03/10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Desenvolvedores</a:t>
                      </a:r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/>
                        <a:t>Criar páginas do usuário depois de </a:t>
                      </a:r>
                      <a:r>
                        <a:rPr lang="pt-BR" sz="1600" u="none" strike="noStrike" dirty="0" err="1" smtClean="0"/>
                        <a:t>logado</a:t>
                      </a:r>
                      <a:r>
                        <a:rPr lang="pt-BR" sz="1600" u="none" strike="noStrike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30/09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/>
                        <a:t>Criar páginas do administrador.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04/10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Desenvolvedores</a:t>
                      </a:r>
                    </a:p>
                  </a:txBody>
                  <a:tcPr/>
                </a:tc>
              </a:tr>
              <a:tr h="8344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/>
                        <a:t>Transação pelo cartão.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04/10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</a:t>
                      </a:r>
                      <a:r>
                        <a:rPr lang="pt-BR" sz="1600" baseline="0" dirty="0" smtClean="0"/>
                        <a:t> de Tecnologia</a:t>
                      </a:r>
                      <a:endParaRPr lang="pt-BR" sz="1600" dirty="0" smtClean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/>
                        <a:t>Envio de SMS</a:t>
                      </a:r>
                      <a:endParaRPr lang="pt-BR" sz="1600" b="0" i="0" u="none" strike="noStrike" dirty="0" smtClean="0">
                        <a:solidFill>
                          <a:srgbClr val="010000"/>
                        </a:solidFill>
                        <a:latin typeface="+mn-lt"/>
                      </a:endParaRPr>
                    </a:p>
                    <a:p>
                      <a:pPr algn="just"/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04/10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 de Tecnologia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6143636" y="2143116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6143636" y="2643182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143636" y="3286124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143636" y="3857628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143636" y="4500570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143636" y="5214950"/>
            <a:ext cx="357190" cy="28575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2357422" y="1000108"/>
            <a:ext cx="4000528" cy="3357586"/>
          </a:xfrm>
          <a:prstGeom prst="wedgeRoundRectCallout">
            <a:avLst>
              <a:gd name="adj1" fmla="val 46438"/>
              <a:gd name="adj2" fmla="val 6045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 smtClean="0"/>
          </a:p>
          <a:p>
            <a:r>
              <a:rPr lang="pt-BR" b="1" dirty="0" smtClean="0"/>
              <a:t>Motivo: </a:t>
            </a:r>
            <a:r>
              <a:rPr lang="pt-BR" dirty="0" smtClean="0"/>
              <a:t>Burocracia na liberação, do kit para desenvolvimento.</a:t>
            </a:r>
          </a:p>
          <a:p>
            <a:endParaRPr lang="pt-BR" dirty="0" smtClean="0"/>
          </a:p>
          <a:p>
            <a:r>
              <a:rPr lang="pt-BR" b="1" dirty="0" smtClean="0"/>
              <a:t>Plano de Mitigação: </a:t>
            </a:r>
            <a:r>
              <a:rPr lang="pt-BR" dirty="0" smtClean="0"/>
              <a:t>Procurar outras redes de transferência pela web.</a:t>
            </a:r>
            <a:endParaRPr lang="pt-BR" dirty="0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2428860" y="1714488"/>
            <a:ext cx="4000528" cy="3357586"/>
          </a:xfrm>
          <a:prstGeom prst="wedgeRoundRectCallout">
            <a:avLst>
              <a:gd name="adj1" fmla="val 46438"/>
              <a:gd name="adj2" fmla="val 6045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dirty="0" smtClean="0"/>
          </a:p>
          <a:p>
            <a:r>
              <a:rPr lang="pt-BR" b="1" dirty="0" smtClean="0"/>
              <a:t>Motivo: </a:t>
            </a:r>
            <a:r>
              <a:rPr lang="pt-BR" dirty="0" smtClean="0"/>
              <a:t> Dificuldade para encontrar um web </a:t>
            </a:r>
            <a:r>
              <a:rPr lang="pt-BR" dirty="0" err="1" smtClean="0"/>
              <a:t>Service</a:t>
            </a:r>
            <a:r>
              <a:rPr lang="pt-BR" dirty="0" smtClean="0"/>
              <a:t> que realmente funcionasse.</a:t>
            </a:r>
          </a:p>
          <a:p>
            <a:endParaRPr lang="pt-BR" dirty="0" smtClean="0"/>
          </a:p>
          <a:p>
            <a:r>
              <a:rPr lang="pt-BR" b="1" dirty="0" smtClean="0"/>
              <a:t>Plano de Mitigação: </a:t>
            </a:r>
            <a:r>
              <a:rPr lang="pt-BR" dirty="0" smtClean="0"/>
              <a:t>Aloca para próxima iteração mais um integrante para terminar a tarefa o mais rápido possível.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2ª Iteração - Resultados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/>
          <a:p>
            <a:r>
              <a:rPr lang="pt-BR" dirty="0" smtClean="0"/>
              <a:t>Protótipos das páginas</a:t>
            </a:r>
            <a:endParaRPr lang="pt-BR" dirty="0"/>
          </a:p>
        </p:txBody>
      </p:sp>
      <p:pic>
        <p:nvPicPr>
          <p:cNvPr id="96258" name="Picture 2" descr="C:\Users\Tiago\Desktop\prototipoev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9402"/>
            <a:ext cx="9144000" cy="5419196"/>
          </a:xfrm>
          <a:prstGeom prst="rect">
            <a:avLst/>
          </a:prstGeom>
          <a:noFill/>
        </p:spPr>
      </p:pic>
      <p:pic>
        <p:nvPicPr>
          <p:cNvPr id="96260" name="Picture 4" descr="C:\Users\Tiago\Desktop\prototipo perfil usuar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9402"/>
            <a:ext cx="9144000" cy="5419196"/>
          </a:xfrm>
          <a:prstGeom prst="rect">
            <a:avLst/>
          </a:prstGeom>
          <a:noFill/>
        </p:spPr>
      </p:pic>
      <p:pic>
        <p:nvPicPr>
          <p:cNvPr id="96261" name="Picture 5" descr="C:\Users\Tiago\Desktop\prototipo perfil usuario cart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9402"/>
            <a:ext cx="9144000" cy="5419196"/>
          </a:xfrm>
          <a:prstGeom prst="rect">
            <a:avLst/>
          </a:prstGeom>
          <a:noFill/>
        </p:spPr>
      </p:pic>
      <p:pic>
        <p:nvPicPr>
          <p:cNvPr id="96262" name="Picture 6" descr="C:\Users\Tiago\Desktop\prototipoconfiguraco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9402"/>
            <a:ext cx="9144000" cy="541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Myriad Pro Light"/>
              </a:rPr>
              <a:t>2ª Iteração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administrador terá acesso aos dados por uma página web.</a:t>
            </a:r>
          </a:p>
          <a:p>
            <a:r>
              <a:rPr lang="pt-BR" dirty="0" smtClean="0"/>
              <a:t>Requisitos dos administrador</a:t>
            </a:r>
          </a:p>
          <a:p>
            <a:pPr lvl="1"/>
            <a:r>
              <a:rPr lang="pt-BR" dirty="0" smtClean="0"/>
              <a:t>Cadastrar Boates</a:t>
            </a:r>
          </a:p>
          <a:p>
            <a:pPr lvl="1"/>
            <a:r>
              <a:rPr lang="pt-BR" dirty="0" smtClean="0"/>
              <a:t>Visualizar Boates/Usuários</a:t>
            </a:r>
          </a:p>
          <a:p>
            <a:pPr lvl="1"/>
            <a:r>
              <a:rPr lang="pt-BR" dirty="0" smtClean="0"/>
              <a:t>Remover Boates/Usuários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Myriad Pro Light"/>
              </a:rPr>
              <a:t>2ª Iteração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3900501"/>
          </a:xfrm>
        </p:spPr>
        <p:txBody>
          <a:bodyPr/>
          <a:lstStyle/>
          <a:p>
            <a:r>
              <a:rPr lang="pt-BR" dirty="0" smtClean="0"/>
              <a:t>Requisitos do Usuário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Editar Informações Pessoais.</a:t>
            </a:r>
          </a:p>
          <a:p>
            <a:pPr lvl="1">
              <a:buNone/>
            </a:pPr>
            <a:endParaRPr lang="pt-BR" dirty="0" smtClean="0"/>
          </a:p>
          <a:p>
            <a:pPr lvl="1"/>
            <a:r>
              <a:rPr lang="pt-BR" dirty="0" smtClean="0"/>
              <a:t>Cadastrar/Remover/Editar </a:t>
            </a:r>
            <a:r>
              <a:rPr lang="pt-BR" dirty="0" smtClean="0"/>
              <a:t>Cartão.</a:t>
            </a:r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214290"/>
            <a:ext cx="872963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Consequência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: FILAS!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3075" name="Picture 3" descr="E:\Fotos\205485212_95e8c73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7"/>
            <a:ext cx="5357850" cy="39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Myriad Pro Light"/>
              </a:rPr>
              <a:t>2ª Iteração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3900501"/>
          </a:xfrm>
        </p:spPr>
        <p:txBody>
          <a:bodyPr/>
          <a:lstStyle/>
          <a:p>
            <a:r>
              <a:rPr lang="pt-BR" dirty="0" smtClean="0"/>
              <a:t>Requisitos das boates: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Efetuar </a:t>
            </a:r>
            <a:r>
              <a:rPr lang="pt-BR" dirty="0" err="1" smtClean="0"/>
              <a:t>Login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Fechar Conta.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Myriad Pro Light"/>
              </a:rPr>
              <a:t>2ª Iteração -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114815"/>
          </a:xfrm>
        </p:spPr>
        <p:txBody>
          <a:bodyPr/>
          <a:lstStyle/>
          <a:p>
            <a:r>
              <a:rPr lang="pt-BR" dirty="0" smtClean="0"/>
              <a:t>Iremos implementar um sistema financeiro.</a:t>
            </a:r>
          </a:p>
          <a:p>
            <a:endParaRPr lang="pt-BR" dirty="0" smtClean="0"/>
          </a:p>
          <a:p>
            <a:r>
              <a:rPr lang="pt-BR" dirty="0" smtClean="0"/>
              <a:t>Web </a:t>
            </a:r>
            <a:r>
              <a:rPr lang="pt-BR" dirty="0" err="1" smtClean="0"/>
              <a:t>Service</a:t>
            </a:r>
            <a:r>
              <a:rPr lang="pt-BR" dirty="0" smtClean="0"/>
              <a:t> para envio de SMS : </a:t>
            </a:r>
            <a:r>
              <a:rPr lang="pt-BR" dirty="0" smtClean="0">
                <a:hlinkClick r:id="rId3"/>
              </a:rPr>
              <a:t>http://www.rapidsms.com.br/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2ª Iteração - Dificuldades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Conciliação de horários dos membros do grupo.</a:t>
            </a:r>
          </a:p>
          <a:p>
            <a:pPr algn="just"/>
            <a:r>
              <a:rPr lang="pt-BR" dirty="0" smtClean="0"/>
              <a:t>Enfermidade de dois membros.</a:t>
            </a:r>
          </a:p>
          <a:p>
            <a:pPr algn="just"/>
            <a:r>
              <a:rPr lang="pt-BR" dirty="0" smtClean="0"/>
              <a:t>Conciliação de outras atividades da faculdade (Provas, Projetos...).</a:t>
            </a:r>
          </a:p>
          <a:p>
            <a:pPr algn="just"/>
            <a:r>
              <a:rPr lang="pt-BR" dirty="0" smtClean="0"/>
              <a:t>Desmotivação de alguns integrantes.</a:t>
            </a:r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2ª Iteração – Pontos Positivos</a:t>
            </a:r>
            <a:endParaRPr lang="pt-BR" sz="5000" b="1" dirty="0">
              <a:latin typeface="Myriad Pro Ligh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Grupo coeso.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Atividades bem definidas.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000" b="1" dirty="0" smtClean="0">
                <a:latin typeface="Myriad Pro Light"/>
              </a:rPr>
              <a:t>Próxima Iteração</a:t>
            </a:r>
            <a:endParaRPr lang="pt-BR" sz="5000" b="1" dirty="0">
              <a:latin typeface="Myriad Pro Ligh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7158" y="1643050"/>
          <a:ext cx="8429684" cy="379963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5298659"/>
                <a:gridCol w="3131025"/>
              </a:tblGrid>
              <a:tr h="5468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/>
                        <a:t>Tarefas</a:t>
                      </a:r>
                      <a:endParaRPr lang="pt-BR" sz="2400" b="1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/>
                        <a:t>Responsáveis</a:t>
                      </a:r>
                      <a:endParaRPr lang="pt-BR" sz="2400" b="1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312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/>
                        <a:t>Criação do plano de iteração 3</a:t>
                      </a:r>
                      <a:endParaRPr lang="pt-BR" sz="1800" b="0" i="0" u="none" strike="noStrike" dirty="0" smtClean="0">
                        <a:solidFill>
                          <a:srgbClr val="010000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 smtClean="0">
                        <a:solidFill>
                          <a:srgbClr val="01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5312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Desenvolvimento do sistema financeiro</a:t>
                      </a:r>
                      <a:endParaRPr lang="pt-BR" sz="1800" b="0" i="0" u="none" strike="noStrike" dirty="0" smtClean="0">
                        <a:solidFill>
                          <a:srgbClr val="01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Desenvolvedores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8134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Enviar SMS do nosso sistema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Desenvolvedores</a:t>
                      </a:r>
                    </a:p>
                  </a:txBody>
                  <a:tcPr marL="0" marR="0" marT="0" marB="0" anchor="b"/>
                </a:tc>
              </a:tr>
              <a:tr h="39770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páginas </a:t>
                      </a:r>
                      <a:r>
                        <a:rPr lang="pt-BR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Gerente de Iteração</a:t>
                      </a:r>
                      <a:r>
                        <a:rPr lang="pt-BR" sz="1800" u="none" strike="noStrike" baseline="0" dirty="0" smtClean="0"/>
                        <a:t> com Usuário</a:t>
                      </a:r>
                      <a:r>
                        <a:rPr lang="pt-BR" sz="1800" u="none" strike="noStrike" dirty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2239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Comunicação Servidor Boate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Desenvolvedores</a:t>
                      </a:r>
                      <a:r>
                        <a:rPr lang="pt-BR" sz="1800" u="none" strike="noStrike" dirty="0" smtClean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053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Efetuar Pagamento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Desenvolvedores</a:t>
                      </a:r>
                    </a:p>
                  </a:txBody>
                  <a:tcPr marL="0" marR="0" marT="0" marB="0" anchor="b"/>
                </a:tc>
              </a:tr>
              <a:tr h="53123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Refazer Slides para 1º Release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 txBox="1">
            <a:spLocks/>
          </p:cNvSpPr>
          <p:nvPr/>
        </p:nvSpPr>
        <p:spPr>
          <a:xfrm>
            <a:off x="1428750" y="1143000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dirty="0">
                <a:latin typeface="Myriad Pro Light"/>
              </a:rPr>
              <a:t>Dúvidas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44312"/>
            <a:ext cx="3357586" cy="141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982" y="5715016"/>
            <a:ext cx="156701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6143644"/>
            <a:ext cx="914584" cy="29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929330"/>
            <a:ext cx="1214446" cy="3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7929586" y="6143644"/>
            <a:ext cx="11192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78" name="Imagem 46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72008"/>
            <a:ext cx="278193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214282" y="1857364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Onde</a:t>
            </a:r>
            <a:r>
              <a:rPr lang="en-US" sz="6000" b="1" dirty="0" smtClean="0">
                <a:latin typeface="Myriad Pro Light"/>
                <a:ea typeface="Aharoni"/>
                <a:cs typeface="Aharoni"/>
              </a:rPr>
              <a:t>?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8195" name="Picture 3" descr="E:\Fotos\Jorge-f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3143272" cy="2090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E:\Fotos\GD7775933@BULAWAYO,-ZIMBABWE----9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929066"/>
            <a:ext cx="3624126" cy="243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E:\Fotos\que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57166"/>
            <a:ext cx="285750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itle 9"/>
          <p:cNvSpPr>
            <a:spLocks/>
          </p:cNvSpPr>
          <p:nvPr/>
        </p:nvSpPr>
        <p:spPr bwMode="auto">
          <a:xfrm>
            <a:off x="142844" y="-142900"/>
            <a:ext cx="87296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6000" b="1" dirty="0" err="1" smtClean="0">
                <a:latin typeface="Myriad Pro Light"/>
                <a:ea typeface="Aharoni"/>
                <a:cs typeface="Aharoni"/>
              </a:rPr>
              <a:t>Boates</a:t>
            </a:r>
            <a:endParaRPr lang="en-US" sz="5000" b="1" dirty="0">
              <a:latin typeface="Myriad Pro Ligh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00240"/>
            <a:ext cx="6286544" cy="368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</a:t>
            </a:r>
            <a:r>
              <a:rPr lang="pt-BR" sz="5000" smtClean="0">
                <a:latin typeface="Myriad Pro Light"/>
              </a:rPr>
              <a:t> </a:t>
            </a:r>
            <a:r>
              <a:rPr lang="pt-BR" sz="5000" b="1" smtClean="0">
                <a:latin typeface="Myriad Pro Light"/>
              </a:rPr>
              <a:t>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071688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54292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2714625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5357813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643438" y="928688"/>
            <a:ext cx="3714750" cy="4357687"/>
            <a:chOff x="4643438" y="928670"/>
            <a:chExt cx="3714776" cy="4357718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8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4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4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8" y="928670"/>
              <a:ext cx="1285884" cy="1071570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38" y="119697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171450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38" y="450056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286520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64344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143372" y="285749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715140" y="37147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5857884" y="64172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9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defTabSz="914400" eaLnBrk="1" hangingPunct="1"/>
            <a:r>
              <a:rPr lang="en-US" sz="6000" b="1" smtClean="0">
                <a:latin typeface="Myriad Pro Light"/>
                <a:ea typeface="Aharoni"/>
                <a:cs typeface="Aharoni"/>
              </a:rPr>
              <a:t> </a:t>
            </a:r>
            <a:r>
              <a:rPr lang="pt-BR" sz="5000" b="1" smtClean="0">
                <a:latin typeface="Myriad Pro Light"/>
              </a:rPr>
              <a:t>Cenário Atual</a:t>
            </a:r>
            <a:endParaRPr lang="en-US" sz="5000" b="1" smtClean="0">
              <a:latin typeface="Myriad Pro Ligh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grpSp>
        <p:nvGrpSpPr>
          <p:cNvPr id="74" name="Grupo 73"/>
          <p:cNvGrpSpPr>
            <a:grpSpLocks/>
          </p:cNvGrpSpPr>
          <p:nvPr/>
        </p:nvGrpSpPr>
        <p:grpSpPr bwMode="auto">
          <a:xfrm>
            <a:off x="4429125" y="2357438"/>
            <a:ext cx="1357313" cy="628650"/>
            <a:chOff x="4429124" y="2357430"/>
            <a:chExt cx="1357322" cy="628742"/>
          </a:xfrm>
        </p:grpSpPr>
        <p:pic>
          <p:nvPicPr>
            <p:cNvPr id="2256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29124" y="2357430"/>
              <a:ext cx="571504" cy="5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1129" y="2357430"/>
              <a:ext cx="428628" cy="55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48319" y="2571744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4" y="2643182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929188" y="3429000"/>
            <a:ext cx="57150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71538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857356" y="32146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214942" y="407194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0.24116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2790</TotalTime>
  <Words>1378</Words>
  <Application>Microsoft Office PowerPoint</Application>
  <PresentationFormat>Apresentação na tela (4:3)</PresentationFormat>
  <Paragraphs>481</Paragraphs>
  <Slides>55</Slides>
  <Notes>55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Slide 1</vt:lpstr>
      <vt:lpstr>Slide 2</vt:lpstr>
      <vt:lpstr> Roteiro</vt:lpstr>
      <vt:lpstr>Breve História das Formas de Pagamento</vt:lpstr>
      <vt:lpstr>Slide 5</vt:lpstr>
      <vt:lpstr>Slide 6</vt:lpstr>
      <vt:lpstr>Slide 7</vt:lpstr>
      <vt:lpstr> Cenário Atual</vt:lpstr>
      <vt:lpstr> Cenário Atual</vt:lpstr>
      <vt:lpstr> Cenário Atual</vt:lpstr>
      <vt:lpstr> Cenário Atual</vt:lpstr>
      <vt:lpstr> Cenário Atual</vt:lpstr>
      <vt:lpstr> Cenário Atual</vt:lpstr>
      <vt:lpstr>Slide 14</vt:lpstr>
      <vt:lpstr>Slide 15</vt:lpstr>
      <vt:lpstr>Slide 16</vt:lpstr>
      <vt:lpstr> Questionário e Entrevista</vt:lpstr>
      <vt:lpstr> Resultados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Funcionamento</vt:lpstr>
      <vt:lpstr>Slide 39</vt:lpstr>
      <vt:lpstr>Slide 40</vt:lpstr>
      <vt:lpstr> Dados Estatísticos</vt:lpstr>
      <vt:lpstr> Dados Estatísticos</vt:lpstr>
      <vt:lpstr> Modelo de Negócio</vt:lpstr>
      <vt:lpstr>Andamento</vt:lpstr>
      <vt:lpstr>Slide 45</vt:lpstr>
      <vt:lpstr>2ª Iteração</vt:lpstr>
      <vt:lpstr>2ª Iteração - Resultados</vt:lpstr>
      <vt:lpstr>2ª Iteração - Resultados</vt:lpstr>
      <vt:lpstr>2ª Iteração - Resultados</vt:lpstr>
      <vt:lpstr>2ª Iteração - Resultados</vt:lpstr>
      <vt:lpstr>2ª Iteração - Resultados</vt:lpstr>
      <vt:lpstr>2ª Iteração - Dificuldades</vt:lpstr>
      <vt:lpstr>2ª Iteração – Pontos Positivos</vt:lpstr>
      <vt:lpstr>Próxima Iteração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Tiago</cp:lastModifiedBy>
  <cp:revision>372</cp:revision>
  <dcterms:created xsi:type="dcterms:W3CDTF">2008-03-12T12:45:45Z</dcterms:created>
  <dcterms:modified xsi:type="dcterms:W3CDTF">2009-10-05T00:13:43Z</dcterms:modified>
</cp:coreProperties>
</file>