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activeX/activeX1.xml" ContentType="application/vnd.ms-office.activeX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Default Extension="package" ContentType="application/vnd.openxmlformats-officedocument.package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7"/>
  </p:notesMasterIdLst>
  <p:handoutMasterIdLst>
    <p:handoutMasterId r:id="rId58"/>
  </p:handoutMasterIdLst>
  <p:sldIdLst>
    <p:sldId id="283" r:id="rId2"/>
    <p:sldId id="322" r:id="rId3"/>
    <p:sldId id="285" r:id="rId4"/>
    <p:sldId id="400" r:id="rId5"/>
    <p:sldId id="334" r:id="rId6"/>
    <p:sldId id="344" r:id="rId7"/>
    <p:sldId id="346" r:id="rId8"/>
    <p:sldId id="291" r:id="rId9"/>
    <p:sldId id="306" r:id="rId10"/>
    <p:sldId id="307" r:id="rId11"/>
    <p:sldId id="309" r:id="rId12"/>
    <p:sldId id="311" r:id="rId13"/>
    <p:sldId id="312" r:id="rId14"/>
    <p:sldId id="396" r:id="rId15"/>
    <p:sldId id="313" r:id="rId16"/>
    <p:sldId id="347" r:id="rId17"/>
    <p:sldId id="295" r:id="rId18"/>
    <p:sldId id="325" r:id="rId19"/>
    <p:sldId id="323" r:id="rId20"/>
    <p:sldId id="324" r:id="rId21"/>
    <p:sldId id="353" r:id="rId22"/>
    <p:sldId id="293" r:id="rId23"/>
    <p:sldId id="342" r:id="rId24"/>
    <p:sldId id="329" r:id="rId25"/>
    <p:sldId id="348" r:id="rId26"/>
    <p:sldId id="292" r:id="rId27"/>
    <p:sldId id="321" r:id="rId28"/>
    <p:sldId id="349" r:id="rId29"/>
    <p:sldId id="294" r:id="rId30"/>
    <p:sldId id="338" r:id="rId31"/>
    <p:sldId id="339" r:id="rId32"/>
    <p:sldId id="326" r:id="rId33"/>
    <p:sldId id="389" r:id="rId34"/>
    <p:sldId id="315" r:id="rId35"/>
    <p:sldId id="316" r:id="rId36"/>
    <p:sldId id="398" r:id="rId37"/>
    <p:sldId id="411" r:id="rId38"/>
    <p:sldId id="410" r:id="rId39"/>
    <p:sldId id="412" r:id="rId40"/>
    <p:sldId id="413" r:id="rId41"/>
    <p:sldId id="319" r:id="rId42"/>
    <p:sldId id="327" r:id="rId43"/>
    <p:sldId id="365" r:id="rId44"/>
    <p:sldId id="391" r:id="rId45"/>
    <p:sldId id="314" r:id="rId46"/>
    <p:sldId id="298" r:id="rId47"/>
    <p:sldId id="394" r:id="rId48"/>
    <p:sldId id="395" r:id="rId49"/>
    <p:sldId id="401" r:id="rId50"/>
    <p:sldId id="402" r:id="rId51"/>
    <p:sldId id="403" r:id="rId52"/>
    <p:sldId id="404" r:id="rId53"/>
    <p:sldId id="405" r:id="rId54"/>
    <p:sldId id="406" r:id="rId55"/>
    <p:sldId id="383" r:id="rId56"/>
  </p:sldIdLst>
  <p:sldSz cx="9144000" cy="6858000" type="screen4x3"/>
  <p:notesSz cx="6718300" cy="98552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31" autoAdjust="0"/>
    <p:restoredTop sz="79298" autoAdjust="0"/>
  </p:normalViewPr>
  <p:slideViewPr>
    <p:cSldViewPr>
      <p:cViewPr varScale="1">
        <p:scale>
          <a:sx n="82" d="100"/>
          <a:sy n="82" d="100"/>
        </p:scale>
        <p:origin x="-270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15403"/>
  <ax:ocxPr ax:name="_cy" ax:value="13401"/>
  <ax:ocxPr ax:name="FlashVars" ax:value=""/>
  <ax:ocxPr ax:name="Movie" ax:value="simulador.swf"/>
  <ax:ocxPr ax:name="Src" ax:value="simulador.swf"/>
  <ax:ocxPr ax:name="WMode" ax:value="Window"/>
  <ax:ocxPr ax:name="Play" ax:value="-1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0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.package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2.package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3.package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ipojuca.cin.ufpe.br\maraca\privado\Apresenta&#231;&#227;o\curva%202.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ipojuca.cin.ufpe.br\maraca\privado\Apresenta&#231;&#227;o\curva%202.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0715535662891608E-2"/>
          <c:y val="0"/>
          <c:w val="0.6750437042276406"/>
          <c:h val="1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explosion val="25"/>
          <c:dPt>
            <c:idx val="2"/>
            <c:explosion val="18"/>
          </c:dPt>
          <c:dPt>
            <c:idx val="3"/>
            <c:explosion val="13"/>
          </c:dPt>
          <c:cat>
            <c:strRef>
              <c:f>Plan1!$A$2:$A$5</c:f>
              <c:strCache>
                <c:ptCount val="4"/>
                <c:pt idx="0">
                  <c:v>Não enfrento filas</c:v>
                </c:pt>
                <c:pt idx="1">
                  <c:v>Menos de 10 min</c:v>
                </c:pt>
                <c:pt idx="2">
                  <c:v>Entre 10 e 30 min</c:v>
                </c:pt>
                <c:pt idx="3">
                  <c:v>Mais de 30 min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6</c:v>
                </c:pt>
                <c:pt idx="1">
                  <c:v>26</c:v>
                </c:pt>
                <c:pt idx="2">
                  <c:v>49</c:v>
                </c:pt>
                <c:pt idx="3">
                  <c:v>19</c:v>
                </c:pt>
              </c:numCache>
            </c:numRef>
          </c:val>
        </c:ser>
      </c:pie3DChart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0.69373640505540268"/>
          <c:y val="0.27284751567955118"/>
          <c:w val="0.30239888769465584"/>
          <c:h val="0.45430464643079815"/>
        </c:manualLayout>
      </c:layout>
      <c:txPr>
        <a:bodyPr/>
        <a:lstStyle/>
        <a:p>
          <a:pPr>
            <a:defRPr lang="pt-BR"/>
          </a:pPr>
          <a:endParaRPr lang="pt-BR"/>
        </a:p>
      </c:txPr>
    </c:legend>
    <c:plotVisOnly val="1"/>
    <c:dispBlanksAs val="zero"/>
  </c:chart>
  <c:txPr>
    <a:bodyPr/>
    <a:lstStyle/>
    <a:p>
      <a:pPr>
        <a:defRPr sz="18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explosion val="25"/>
          <c:cat>
            <c:strRef>
              <c:f>Plan1!$A$2:$A$3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62</c:v>
                </c:pt>
                <c:pt idx="1">
                  <c:v>38</c:v>
                </c:pt>
              </c:numCache>
            </c:numRef>
          </c:val>
        </c:ser>
      </c:pie3DChart>
      <c:spPr>
        <a:noFill/>
        <a:ln w="25401">
          <a:noFill/>
        </a:ln>
      </c:spPr>
    </c:plotArea>
    <c:legend>
      <c:legendPos val="r"/>
      <c:layout/>
      <c:txPr>
        <a:bodyPr/>
        <a:lstStyle/>
        <a:p>
          <a:pPr>
            <a:defRPr lang="pt-BR"/>
          </a:pPr>
          <a:endParaRPr lang="pt-BR"/>
        </a:p>
      </c:txPr>
    </c:legend>
    <c:plotVisOnly val="1"/>
    <c:dispBlanksAs val="zero"/>
  </c:chart>
  <c:txPr>
    <a:bodyPr/>
    <a:lstStyle/>
    <a:p>
      <a:pPr>
        <a:defRPr sz="18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explosion val="25"/>
          <c:dPt>
            <c:idx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Plan1!$A$2:$A$3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62</c:v>
                </c:pt>
                <c:pt idx="1">
                  <c:v>38</c:v>
                </c:pt>
              </c:numCache>
            </c:numRef>
          </c:val>
        </c:ser>
      </c:pie3DChart>
      <c:spPr>
        <a:noFill/>
        <a:ln w="25401">
          <a:noFill/>
        </a:ln>
      </c:spPr>
    </c:plotArea>
    <c:legend>
      <c:legendPos val="r"/>
      <c:layout/>
      <c:txPr>
        <a:bodyPr/>
        <a:lstStyle/>
        <a:p>
          <a:pPr>
            <a:defRPr lang="pt-BR"/>
          </a:pPr>
          <a:endParaRPr lang="pt-BR"/>
        </a:p>
      </c:txPr>
    </c:legend>
    <c:plotVisOnly val="1"/>
    <c:dispBlanksAs val="zero"/>
  </c:chart>
  <c:txPr>
    <a:bodyPr/>
    <a:lstStyle/>
    <a:p>
      <a:pPr>
        <a:defRPr sz="1800"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lineChart>
        <c:grouping val="standard"/>
        <c:ser>
          <c:idx val="0"/>
          <c:order val="0"/>
          <c:tx>
            <c:strRef>
              <c:f>mobiCLUB!$A$2</c:f>
              <c:strCache>
                <c:ptCount val="1"/>
                <c:pt idx="0">
                  <c:v>Pagamentos em Espécie</c:v>
                </c:pt>
              </c:strCache>
            </c:strRef>
          </c:tx>
          <c:cat>
            <c:strRef>
              <c:f>mobiCLUB!$B$1:$F$1</c:f>
              <c:strCache>
                <c:ptCount val="5"/>
                <c:pt idx="0">
                  <c:v>Custo ($)</c:v>
                </c:pt>
                <c:pt idx="1">
                  <c:v>Disponibilidade</c:v>
                </c:pt>
                <c:pt idx="2">
                  <c:v>Segurança</c:v>
                </c:pt>
                <c:pt idx="3">
                  <c:v>Praticidade</c:v>
                </c:pt>
                <c:pt idx="4">
                  <c:v>Espera para saida</c:v>
                </c:pt>
              </c:strCache>
            </c:strRef>
          </c:cat>
          <c:val>
            <c:numRef>
              <c:f>mobiCLUB!$B$2:$F$2</c:f>
              <c:numCache>
                <c:formatCode>General</c:formatCode>
                <c:ptCount val="5"/>
                <c:pt idx="0">
                  <c:v>5</c:v>
                </c:pt>
                <c:pt idx="1">
                  <c:v>6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mobiCLUB!$A$3</c:f>
              <c:strCache>
                <c:ptCount val="1"/>
                <c:pt idx="0">
                  <c:v>Serviços cartões de crédito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cat>
            <c:strRef>
              <c:f>mobiCLUB!$B$1:$F$1</c:f>
              <c:strCache>
                <c:ptCount val="5"/>
                <c:pt idx="0">
                  <c:v>Custo ($)</c:v>
                </c:pt>
                <c:pt idx="1">
                  <c:v>Disponibilidade</c:v>
                </c:pt>
                <c:pt idx="2">
                  <c:v>Segurança</c:v>
                </c:pt>
                <c:pt idx="3">
                  <c:v>Praticidade</c:v>
                </c:pt>
                <c:pt idx="4">
                  <c:v>Espera para saida</c:v>
                </c:pt>
              </c:strCache>
            </c:strRef>
          </c:cat>
          <c:val>
            <c:numRef>
              <c:f>mobiCLUB!$B$3:$F$3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mobiCLUB!$A$4</c:f>
              <c:strCache>
                <c:ptCount val="1"/>
                <c:pt idx="0">
                  <c:v>Pagamentos Móveis</c:v>
                </c:pt>
              </c:strCache>
            </c:strRef>
          </c:tx>
          <c:cat>
            <c:strRef>
              <c:f>mobiCLUB!$B$1:$F$1</c:f>
              <c:strCache>
                <c:ptCount val="5"/>
                <c:pt idx="0">
                  <c:v>Custo ($)</c:v>
                </c:pt>
                <c:pt idx="1">
                  <c:v>Disponibilidade</c:v>
                </c:pt>
                <c:pt idx="2">
                  <c:v>Segurança</c:v>
                </c:pt>
                <c:pt idx="3">
                  <c:v>Praticidade</c:v>
                </c:pt>
                <c:pt idx="4">
                  <c:v>Espera para saida</c:v>
                </c:pt>
              </c:strCache>
            </c:strRef>
          </c:cat>
          <c:val>
            <c:numRef>
              <c:f>mobiCLUB!$B$4:$F$4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</c:ser>
        <c:marker val="1"/>
        <c:axId val="53113216"/>
        <c:axId val="53114752"/>
      </c:lineChart>
      <c:catAx>
        <c:axId val="53113216"/>
        <c:scaling>
          <c:orientation val="minMax"/>
        </c:scaling>
        <c:axPos val="b"/>
        <c:tickLblPos val="nextTo"/>
        <c:crossAx val="53114752"/>
        <c:crosses val="autoZero"/>
        <c:auto val="1"/>
        <c:lblAlgn val="ctr"/>
        <c:lblOffset val="100"/>
      </c:catAx>
      <c:valAx>
        <c:axId val="53114752"/>
        <c:scaling>
          <c:orientation val="minMax"/>
        </c:scaling>
        <c:axPos val="l"/>
        <c:majorGridlines/>
        <c:numFmt formatCode="General" sourceLinked="1"/>
        <c:tickLblPos val="nextTo"/>
        <c:crossAx val="53113216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bg1"/>
    </a:solidFill>
    <a:effectLst>
      <a:outerShdw blurRad="50800" dist="38100" dir="8100000" algn="tr" rotWithShape="0">
        <a:prstClr val="black">
          <a:alpha val="40000"/>
        </a:prstClr>
      </a:outerShdw>
    </a:effectLst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6.9596754951086318E-2"/>
          <c:y val="5.8944700877907506E-2"/>
          <c:w val="0.64047712644080024"/>
          <c:h val="0.73264584459467252"/>
        </c:manualLayout>
      </c:layout>
      <c:lineChart>
        <c:grouping val="standard"/>
        <c:ser>
          <c:idx val="0"/>
          <c:order val="0"/>
          <c:tx>
            <c:strRef>
              <c:f>mobiCLUB!$A$2</c:f>
              <c:strCache>
                <c:ptCount val="1"/>
                <c:pt idx="0">
                  <c:v>Pagamentos em Espécie</c:v>
                </c:pt>
              </c:strCache>
            </c:strRef>
          </c:tx>
          <c:cat>
            <c:strRef>
              <c:f>mobiCLUB!$B$1:$F$1</c:f>
              <c:strCache>
                <c:ptCount val="5"/>
                <c:pt idx="0">
                  <c:v>Custo ($)</c:v>
                </c:pt>
                <c:pt idx="1">
                  <c:v>Disponibilidade</c:v>
                </c:pt>
                <c:pt idx="2">
                  <c:v>Segurança</c:v>
                </c:pt>
                <c:pt idx="3">
                  <c:v>Praticidade</c:v>
                </c:pt>
                <c:pt idx="4">
                  <c:v>Espera para saida</c:v>
                </c:pt>
              </c:strCache>
            </c:strRef>
          </c:cat>
          <c:val>
            <c:numRef>
              <c:f>mobiCLUB!$B$2:$F$2</c:f>
              <c:numCache>
                <c:formatCode>General</c:formatCode>
                <c:ptCount val="5"/>
                <c:pt idx="0">
                  <c:v>5</c:v>
                </c:pt>
                <c:pt idx="1">
                  <c:v>6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mobiCLUB!$A$3</c:f>
              <c:strCache>
                <c:ptCount val="1"/>
                <c:pt idx="0">
                  <c:v>Serviços cartões de crédito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cat>
            <c:strRef>
              <c:f>mobiCLUB!$B$1:$F$1</c:f>
              <c:strCache>
                <c:ptCount val="5"/>
                <c:pt idx="0">
                  <c:v>Custo ($)</c:v>
                </c:pt>
                <c:pt idx="1">
                  <c:v>Disponibilidade</c:v>
                </c:pt>
                <c:pt idx="2">
                  <c:v>Segurança</c:v>
                </c:pt>
                <c:pt idx="3">
                  <c:v>Praticidade</c:v>
                </c:pt>
                <c:pt idx="4">
                  <c:v>Espera para saida</c:v>
                </c:pt>
              </c:strCache>
            </c:strRef>
          </c:cat>
          <c:val>
            <c:numRef>
              <c:f>mobiCLUB!$B$3:$F$3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mobiCLUB!$A$4</c:f>
              <c:strCache>
                <c:ptCount val="1"/>
                <c:pt idx="0">
                  <c:v>Pagamentos Móveis</c:v>
                </c:pt>
              </c:strCache>
            </c:strRef>
          </c:tx>
          <c:cat>
            <c:strRef>
              <c:f>mobiCLUB!$B$1:$F$1</c:f>
              <c:strCache>
                <c:ptCount val="5"/>
                <c:pt idx="0">
                  <c:v>Custo ($)</c:v>
                </c:pt>
                <c:pt idx="1">
                  <c:v>Disponibilidade</c:v>
                </c:pt>
                <c:pt idx="2">
                  <c:v>Segurança</c:v>
                </c:pt>
                <c:pt idx="3">
                  <c:v>Praticidade</c:v>
                </c:pt>
                <c:pt idx="4">
                  <c:v>Espera para saida</c:v>
                </c:pt>
              </c:strCache>
            </c:strRef>
          </c:cat>
          <c:val>
            <c:numRef>
              <c:f>mobiCLUB!$B$4:$F$4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mobiCLUB!$A$5</c:f>
              <c:strCache>
                <c:ptCount val="1"/>
                <c:pt idx="0">
                  <c:v>mobiCLUB</c:v>
                </c:pt>
              </c:strCache>
            </c:strRef>
          </c:tx>
          <c:spPr>
            <a:ln w="50800"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 w="38100">
                <a:solidFill>
                  <a:schemeClr val="accent6"/>
                </a:solidFill>
              </a:ln>
            </c:spPr>
          </c:marker>
          <c:cat>
            <c:strRef>
              <c:f>mobiCLUB!$B$1:$F$1</c:f>
              <c:strCache>
                <c:ptCount val="5"/>
                <c:pt idx="0">
                  <c:v>Custo ($)</c:v>
                </c:pt>
                <c:pt idx="1">
                  <c:v>Disponibilidade</c:v>
                </c:pt>
                <c:pt idx="2">
                  <c:v>Segurança</c:v>
                </c:pt>
                <c:pt idx="3">
                  <c:v>Praticidade</c:v>
                </c:pt>
                <c:pt idx="4">
                  <c:v>Espera para saida</c:v>
                </c:pt>
              </c:strCache>
            </c:strRef>
          </c:cat>
          <c:val>
            <c:numRef>
              <c:f>mobiCLUB!$B$5:$F$5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  <c:marker val="1"/>
        <c:axId val="53818496"/>
        <c:axId val="53820416"/>
      </c:lineChart>
      <c:catAx>
        <c:axId val="53818496"/>
        <c:scaling>
          <c:orientation val="minMax"/>
        </c:scaling>
        <c:axPos val="b"/>
        <c:tickLblPos val="nextTo"/>
        <c:crossAx val="53820416"/>
        <c:crosses val="autoZero"/>
        <c:auto val="1"/>
        <c:lblAlgn val="ctr"/>
        <c:lblOffset val="100"/>
      </c:catAx>
      <c:valAx>
        <c:axId val="53820416"/>
        <c:scaling>
          <c:orientation val="minMax"/>
        </c:scaling>
        <c:axPos val="l"/>
        <c:majorGridlines/>
        <c:numFmt formatCode="General" sourceLinked="1"/>
        <c:tickLblPos val="nextTo"/>
        <c:crossAx val="53818496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bg1"/>
    </a:solidFill>
    <a:effectLst>
      <a:outerShdw blurRad="50800" dist="38100" dir="8100000" algn="tr" rotWithShape="0">
        <a:prstClr val="black">
          <a:alpha val="40000"/>
        </a:prstClr>
      </a:outerShdw>
    </a:effectLst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 sz="1400"/>
      </a:pPr>
      <a:endParaRPr lang="pt-BR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8276EDB-2D28-4C72-8193-A05BE64EA2DE}" type="datetimeFigureOut">
              <a:rPr lang="pt-BR"/>
              <a:pPr>
                <a:defRPr/>
              </a:pPr>
              <a:t>4/11/2009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3C4C139-63E2-4465-8C81-E311F479A8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728E802-4F4D-4FEF-B816-A9DB37075DB2}" type="datetimeFigureOut">
              <a:rPr lang="pt-BR"/>
              <a:pPr>
                <a:defRPr/>
              </a:pPr>
              <a:t>4/11/2009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1513" y="4681538"/>
            <a:ext cx="5375275" cy="4433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D1BC254-0725-4129-9865-C48CBA5CB9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Inojosa</a:t>
            </a:r>
            <a:r>
              <a:rPr lang="en-US" dirty="0" smtClean="0"/>
              <a:t> </a:t>
            </a:r>
            <a:r>
              <a:rPr lang="en-US" baseline="0" dirty="0" smtClean="0"/>
              <a:t> e Ana</a:t>
            </a:r>
          </a:p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Inojosa</a:t>
            </a:r>
            <a:r>
              <a:rPr lang="en-US" baseline="0" dirty="0" smtClean="0"/>
              <a:t> : ‘</a:t>
            </a:r>
            <a:r>
              <a:rPr lang="en-US" baseline="0" dirty="0" err="1" smtClean="0"/>
              <a:t>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bebesse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cervejas</a:t>
            </a:r>
            <a:r>
              <a:rPr lang="en-US" baseline="0" dirty="0" smtClean="0"/>
              <a:t>?’</a:t>
            </a:r>
          </a:p>
          <a:p>
            <a:r>
              <a:rPr lang="en-US" dirty="0" smtClean="0"/>
              <a:t>Ana: ‘so 2 ate agora, é </a:t>
            </a:r>
            <a:r>
              <a:rPr lang="en-US" dirty="0" err="1" smtClean="0"/>
              <a:t>muito</a:t>
            </a:r>
            <a:r>
              <a:rPr lang="en-US" dirty="0" smtClean="0"/>
              <a:t> </a:t>
            </a:r>
            <a:r>
              <a:rPr lang="en-US" dirty="0" err="1" smtClean="0"/>
              <a:t>caro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’</a:t>
            </a:r>
          </a:p>
          <a:p>
            <a:r>
              <a:rPr lang="en-US" dirty="0" err="1" smtClean="0"/>
              <a:t>Inojosa</a:t>
            </a:r>
            <a:r>
              <a:rPr lang="en-US" baseline="0" dirty="0" smtClean="0"/>
              <a:t> : ‘</a:t>
            </a:r>
            <a:r>
              <a:rPr lang="en-US" baseline="0" dirty="0" err="1" smtClean="0"/>
              <a:t>oche</a:t>
            </a:r>
            <a:r>
              <a:rPr lang="en-US" baseline="0" dirty="0" smtClean="0"/>
              <a:t>! </a:t>
            </a:r>
            <a:r>
              <a:rPr lang="en-US" baseline="0" dirty="0" err="1" smtClean="0"/>
              <a:t>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sabendo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promoção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nao</a:t>
            </a:r>
            <a:r>
              <a:rPr lang="en-US" baseline="0" dirty="0" smtClean="0"/>
              <a:t>?’</a:t>
            </a:r>
          </a:p>
          <a:p>
            <a:r>
              <a:rPr lang="en-US" baseline="0" dirty="0" smtClean="0"/>
              <a:t>Ana: ‘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promoção</a:t>
            </a:r>
            <a:r>
              <a:rPr lang="en-US" baseline="0" dirty="0" smtClean="0"/>
              <a:t>?’</a:t>
            </a:r>
          </a:p>
          <a:p>
            <a:r>
              <a:rPr lang="en-US" baseline="0" dirty="0" err="1" smtClean="0"/>
              <a:t>Inojosa</a:t>
            </a:r>
            <a:r>
              <a:rPr lang="en-US" baseline="0" dirty="0" smtClean="0"/>
              <a:t>: ‘</a:t>
            </a:r>
            <a:r>
              <a:rPr lang="en-US" baseline="0" dirty="0" err="1" smtClean="0"/>
              <a:t>tava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metade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preço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cerveja</a:t>
            </a:r>
            <a:r>
              <a:rPr lang="en-US" baseline="0" dirty="0" smtClean="0"/>
              <a:t> premium </a:t>
            </a:r>
            <a:r>
              <a:rPr lang="en-US" baseline="0" dirty="0" err="1" smtClean="0"/>
              <a:t>até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manha</a:t>
            </a:r>
            <a:r>
              <a:rPr lang="en-US" baseline="0" dirty="0" smtClean="0"/>
              <a:t>!’</a:t>
            </a:r>
            <a:endParaRPr lang="en-US" dirty="0" smtClean="0"/>
          </a:p>
        </p:txBody>
      </p:sp>
      <p:sp>
        <p:nvSpPr>
          <p:cNvPr id="2560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353219E7-A40C-4E6C-935C-08C550C8DF2F}" type="slidenum">
              <a:rPr lang="pt-BR" smtClean="0"/>
              <a:pPr defTabSz="912813"/>
              <a:t>10</a:t>
            </a:fld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2765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E0BB8610-D014-4FFA-8332-E1B0CB043D90}" type="slidenum">
              <a:rPr lang="pt-BR" smtClean="0"/>
              <a:pPr defTabSz="912813"/>
              <a:t>11</a:t>
            </a:fld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2969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67936B53-BAF0-4CD7-90E9-3A781DB525AC}" type="slidenum">
              <a:rPr lang="pt-BR" smtClean="0"/>
              <a:pPr defTabSz="912813"/>
              <a:t>12</a:t>
            </a:fld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3174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DEF775F0-6F32-407C-9327-D1B83AE01368}" type="slidenum">
              <a:rPr lang="pt-BR" smtClean="0"/>
              <a:pPr defTabSz="912813"/>
              <a:t>13</a:t>
            </a:fld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a casa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nao</a:t>
            </a:r>
            <a:r>
              <a:rPr lang="en-US" baseline="0" dirty="0" smtClean="0"/>
              <a:t> tem um feedback </a:t>
            </a:r>
            <a:r>
              <a:rPr lang="en-US" baseline="0" dirty="0" err="1" smtClean="0"/>
              <a:t>muito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bom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foi</a:t>
            </a:r>
            <a:r>
              <a:rPr lang="en-US" baseline="0" dirty="0" smtClean="0"/>
              <a:t> o show e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meios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divulgação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atuais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alcançam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muito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frequentadores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eles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precisam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atrás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saber do show, e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as </a:t>
            </a:r>
            <a:r>
              <a:rPr lang="en-US" baseline="0" dirty="0" err="1" smtClean="0"/>
              <a:t>pessoas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gostariam</a:t>
            </a:r>
            <a:r>
              <a:rPr lang="en-US" baseline="0" dirty="0" smtClean="0"/>
              <a:t> de saber </a:t>
            </a:r>
            <a:r>
              <a:rPr lang="en-US" baseline="0" dirty="0" err="1" smtClean="0"/>
              <a:t>quando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teria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mesmo</a:t>
            </a:r>
            <a:r>
              <a:rPr lang="en-US" baseline="0" dirty="0" smtClean="0"/>
              <a:t> show </a:t>
            </a:r>
            <a:r>
              <a:rPr lang="en-US" baseline="0" dirty="0" err="1" smtClean="0"/>
              <a:t>daquela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banda</a:t>
            </a:r>
            <a:endParaRPr lang="en-US" dirty="0" smtClean="0"/>
          </a:p>
        </p:txBody>
      </p:sp>
      <p:sp>
        <p:nvSpPr>
          <p:cNvPr id="3174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DEF775F0-6F32-407C-9327-D1B83AE01368}" type="slidenum">
              <a:rPr lang="pt-BR" smtClean="0"/>
              <a:pPr defTabSz="912813"/>
              <a:t>14</a:t>
            </a:fld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3379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63966BAF-D5E4-460D-8AA8-D4B6C4BD4806}" type="slidenum">
              <a:rPr lang="pt-BR" smtClean="0"/>
              <a:pPr defTabSz="912813"/>
              <a:t>15</a:t>
            </a:fld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3379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63966BAF-D5E4-460D-8AA8-D4B6C4BD4806}" type="slidenum">
              <a:rPr lang="pt-BR" smtClean="0"/>
              <a:pPr defTabSz="912813"/>
              <a:t>16</a:t>
            </a:fld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Resultados da pesquisa efetuada pelo email</a:t>
            </a:r>
          </a:p>
        </p:txBody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C5606AF2-0C17-48B2-A6B4-0759D4B2FDD4}" type="slidenum">
              <a:rPr lang="pt-BR" smtClean="0"/>
              <a:pPr defTabSz="912813"/>
              <a:t>17</a:t>
            </a:fld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Resultados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pesquisa</a:t>
            </a:r>
            <a:r>
              <a:rPr lang="en-US" dirty="0" smtClean="0"/>
              <a:t> </a:t>
            </a:r>
            <a:r>
              <a:rPr lang="en-US" dirty="0" err="1" smtClean="0"/>
              <a:t>efetuada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email</a:t>
            </a:r>
          </a:p>
        </p:txBody>
      </p:sp>
      <p:sp>
        <p:nvSpPr>
          <p:cNvPr id="83972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6A79B252-9017-48E2-ACA8-F7928A3C2894}" type="slidenum">
              <a:rPr lang="pt-BR" sz="1200"/>
              <a:pPr algn="r" defTabSz="912813"/>
              <a:t>21</a:t>
            </a:fld>
            <a:endParaRPr lang="pt-BR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301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5021505A-F900-47E9-AAF9-4510BDA803C5}" type="slidenum">
              <a:rPr lang="pt-BR" smtClean="0"/>
              <a:pPr defTabSz="912813"/>
              <a:t>22</a:t>
            </a:fld>
            <a:endParaRPr 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/>
              <a:t> </a:t>
            </a:r>
            <a:r>
              <a:rPr lang="pt-BR" sz="1200" dirty="0" smtClean="0"/>
              <a:t>Uso de aparelhos celulares para efetuação do pagamento de contas de estabelecimentos comerciais.</a:t>
            </a:r>
            <a:endParaRPr lang="pt-BR" sz="1200" b="1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Confiável (dificuldade na falsificação das cédulas)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Insegurança (roubos, furtos e perda)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/>
          </a:p>
          <a:p>
            <a:endParaRPr lang="en-US" dirty="0" smtClean="0"/>
          </a:p>
        </p:txBody>
      </p:sp>
      <p:sp>
        <p:nvSpPr>
          <p:cNvPr id="4505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0B103100-0123-41B1-9289-36E86DA04BC9}" type="slidenum">
              <a:rPr lang="pt-BR" smtClean="0"/>
              <a:pPr defTabSz="912813"/>
              <a:t>24</a:t>
            </a:fld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Confiável (dificuldade na falsificação das cédulas)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Insegurança (roubos, furtos e perda)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/>
          </a:p>
          <a:p>
            <a:endParaRPr lang="en-US" dirty="0" smtClean="0"/>
          </a:p>
        </p:txBody>
      </p:sp>
      <p:sp>
        <p:nvSpPr>
          <p:cNvPr id="4505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0B103100-0123-41B1-9289-36E86DA04BC9}" type="slidenum">
              <a:rPr lang="pt-BR" smtClean="0"/>
              <a:pPr defTabSz="912813"/>
              <a:t>25</a:t>
            </a:fld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Curva de valores sem o mobiclub	</a:t>
            </a:r>
          </a:p>
        </p:txBody>
      </p:sp>
      <p:sp>
        <p:nvSpPr>
          <p:cNvPr id="4915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1C4177F9-9975-4E2B-B64F-678BD89F1083}" type="slidenum">
              <a:rPr lang="pt-BR" smtClean="0"/>
              <a:pPr defTabSz="912813"/>
              <a:t>26</a:t>
            </a:fld>
            <a:endParaRPr 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Curva de valores sem o mobiclub	</a:t>
            </a:r>
          </a:p>
        </p:txBody>
      </p:sp>
      <p:sp>
        <p:nvSpPr>
          <p:cNvPr id="5120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AB971242-0855-4D8C-AC70-1BCC542A5C69}" type="slidenum">
              <a:rPr lang="pt-BR" smtClean="0"/>
              <a:pPr defTabSz="912813"/>
              <a:t>27</a:t>
            </a:fld>
            <a:endParaRPr lang="pt-B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Curva de valores sem o mobiclub	</a:t>
            </a:r>
          </a:p>
        </p:txBody>
      </p:sp>
      <p:sp>
        <p:nvSpPr>
          <p:cNvPr id="5120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AB971242-0855-4D8C-AC70-1BCC542A5C69}" type="slidenum">
              <a:rPr lang="pt-BR" smtClean="0"/>
              <a:pPr defTabSz="912813"/>
              <a:t>28</a:t>
            </a:fld>
            <a:endParaRPr 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25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9934BAB2-7494-4E8C-94DD-F6958E033820}" type="slidenum">
              <a:rPr lang="pt-BR" smtClean="0"/>
              <a:pPr defTabSz="912813"/>
              <a:t>29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 contexto das boates</a:t>
            </a:r>
          </a:p>
        </p:txBody>
      </p:sp>
      <p:sp>
        <p:nvSpPr>
          <p:cNvPr id="81924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EF9D6C9-A229-46A2-856B-176AD6121F39}" type="slidenum">
              <a:rPr lang="pt-BR" sz="1200"/>
              <a:pPr algn="r" defTabSz="912813"/>
              <a:t>30</a:t>
            </a:fld>
            <a:endParaRPr lang="pt-BR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 contexto das boates</a:t>
            </a:r>
          </a:p>
        </p:txBody>
      </p:sp>
      <p:sp>
        <p:nvSpPr>
          <p:cNvPr id="81924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EF9D6C9-A229-46A2-856B-176AD6121F39}" type="slidenum">
              <a:rPr lang="pt-BR" sz="1200"/>
              <a:pPr algn="r" defTabSz="912813"/>
              <a:t>31</a:t>
            </a:fld>
            <a:endParaRPr lang="pt-BR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29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6D9DDCE1-7AA9-44A8-9D72-94F06CB0AF7C}" type="slidenum">
              <a:rPr lang="pt-BR" smtClean="0"/>
              <a:pPr defTabSz="912813"/>
              <a:t>32</a:t>
            </a:fld>
            <a:endParaRPr lang="pt-B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5734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E03A5155-F0A9-4C42-A19A-FDDD5239D684}" type="slidenum">
              <a:rPr lang="pt-BR" smtClean="0"/>
              <a:pPr defTabSz="912813"/>
              <a:t>34</a:t>
            </a:fld>
            <a:endParaRPr lang="pt-B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5939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0F043FC1-966A-4259-96B4-094B1C89E41A}" type="slidenum">
              <a:rPr lang="pt-BR" smtClean="0"/>
              <a:pPr defTabSz="912813"/>
              <a:t>35</a:t>
            </a:fld>
            <a:endParaRPr lang="pt-B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encontram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boates,filas,formas</a:t>
            </a:r>
            <a:r>
              <a:rPr lang="en-US" dirty="0" smtClean="0"/>
              <a:t> de </a:t>
            </a:r>
            <a:r>
              <a:rPr lang="en-US" dirty="0" err="1" smtClean="0"/>
              <a:t>pagamento</a:t>
            </a:r>
            <a:endParaRPr lang="en-US" dirty="0" smtClean="0"/>
          </a:p>
        </p:txBody>
      </p:sp>
      <p:sp>
        <p:nvSpPr>
          <p:cNvPr id="6144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30908215-23B2-4B3C-A6A2-9D8719D2A5CC}" type="slidenum">
              <a:rPr lang="pt-BR" smtClean="0"/>
              <a:pPr defTabSz="912813"/>
              <a:t>36</a:t>
            </a:fld>
            <a:endParaRPr lang="pt-B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6349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B567CC12-4D56-4131-B1A3-004A84F0E9DF}" type="slidenum">
              <a:rPr lang="pt-BR" smtClean="0"/>
              <a:pPr defTabSz="912813"/>
              <a:t>37</a:t>
            </a:fld>
            <a:endParaRPr lang="pt-B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encontram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boates,filas,formas</a:t>
            </a:r>
            <a:r>
              <a:rPr lang="en-US" dirty="0" smtClean="0"/>
              <a:t> de </a:t>
            </a:r>
            <a:r>
              <a:rPr lang="en-US" dirty="0" err="1" smtClean="0"/>
              <a:t>pagamento</a:t>
            </a:r>
            <a:endParaRPr lang="en-US" dirty="0" smtClean="0"/>
          </a:p>
        </p:txBody>
      </p:sp>
      <p:sp>
        <p:nvSpPr>
          <p:cNvPr id="6144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30908215-23B2-4B3C-A6A2-9D8719D2A5CC}" type="slidenum">
              <a:rPr lang="pt-BR" smtClean="0"/>
              <a:pPr defTabSz="912813"/>
              <a:t>38</a:t>
            </a:fld>
            <a:endParaRPr lang="pt-B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encontram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boates,filas,formas</a:t>
            </a:r>
            <a:r>
              <a:rPr lang="en-US" dirty="0" smtClean="0"/>
              <a:t> de </a:t>
            </a:r>
            <a:r>
              <a:rPr lang="en-US" dirty="0" err="1" smtClean="0"/>
              <a:t>pagamento</a:t>
            </a:r>
            <a:endParaRPr lang="en-US" dirty="0" smtClean="0"/>
          </a:p>
        </p:txBody>
      </p:sp>
      <p:sp>
        <p:nvSpPr>
          <p:cNvPr id="6144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30908215-23B2-4B3C-A6A2-9D8719D2A5CC}" type="slidenum">
              <a:rPr lang="pt-BR" smtClean="0"/>
              <a:pPr defTabSz="912813"/>
              <a:t>39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partir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momento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teve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alternativas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diferentes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formas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pagamentos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ocasionou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aumento</a:t>
            </a:r>
            <a:r>
              <a:rPr lang="en-US" baseline="0" dirty="0" smtClean="0"/>
              <a:t> do</a:t>
            </a:r>
          </a:p>
          <a:p>
            <a:r>
              <a:rPr lang="en-US" baseline="0" dirty="0" err="1" smtClean="0"/>
              <a:t>Consumo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consequentemente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hora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pagar</a:t>
            </a:r>
            <a:r>
              <a:rPr lang="en-US" baseline="0" dirty="0" smtClean="0"/>
              <a:t>.</a:t>
            </a:r>
          </a:p>
        </p:txBody>
      </p:sp>
      <p:sp>
        <p:nvSpPr>
          <p:cNvPr id="77828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7D8164F9-24F4-452D-B349-B6352CFCD90D}" type="slidenum">
              <a:rPr lang="pt-BR" sz="1200"/>
              <a:pPr algn="r" defTabSz="912813"/>
              <a:t>4</a:t>
            </a:fld>
            <a:endParaRPr lang="pt-BR" sz="12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6553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43C2AEFD-9E11-4C9C-ABDF-953614CF3E5E}" type="slidenum">
              <a:rPr lang="pt-BR" smtClean="0"/>
              <a:pPr defTabSz="912813"/>
              <a:t>41</a:t>
            </a:fld>
            <a:endParaRPr lang="pt-BR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42</a:t>
            </a:fld>
            <a:endParaRPr lang="pt-B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29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6D9DDCE1-7AA9-44A8-9D72-94F06CB0AF7C}" type="slidenum">
              <a:rPr lang="pt-BR" smtClean="0"/>
              <a:pPr defTabSz="912813"/>
              <a:t>43</a:t>
            </a:fld>
            <a:endParaRPr lang="pt-BR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44</a:t>
            </a:fld>
            <a:endParaRPr lang="pt-B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Como seria o cenario com o mobiclub no mercado</a:t>
            </a:r>
          </a:p>
        </p:txBody>
      </p:sp>
      <p:sp>
        <p:nvSpPr>
          <p:cNvPr id="6861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A3313565-320E-4F94-A8AE-6CDD19B6C789}" type="slidenum">
              <a:rPr lang="pt-BR" smtClean="0"/>
              <a:pPr defTabSz="912813"/>
              <a:t>45</a:t>
            </a:fld>
            <a:endParaRPr lang="pt-BR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46</a:t>
            </a:fld>
            <a:endParaRPr lang="pt-B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Resultados da pesquisa efetuada pelo email</a:t>
            </a:r>
          </a:p>
        </p:txBody>
      </p:sp>
      <p:sp>
        <p:nvSpPr>
          <p:cNvPr id="86020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80883E8-2CD8-4E01-B35C-9C092918BA00}" type="slidenum">
              <a:rPr lang="pt-BR" sz="1200"/>
              <a:pPr algn="r" defTabSz="912813"/>
              <a:t>47</a:t>
            </a:fld>
            <a:endParaRPr lang="pt-BR" sz="120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Resultados da pesquisa efetuada pelo email</a:t>
            </a:r>
          </a:p>
        </p:txBody>
      </p:sp>
      <p:sp>
        <p:nvSpPr>
          <p:cNvPr id="86020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80883E8-2CD8-4E01-B35C-9C092918BA00}" type="slidenum">
              <a:rPr lang="pt-BR" sz="1200"/>
              <a:pPr algn="r" defTabSz="912813"/>
              <a:t>48</a:t>
            </a:fld>
            <a:endParaRPr lang="pt-BR" sz="120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55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o </a:t>
            </a:r>
            <a:r>
              <a:rPr lang="en-US" dirty="0" err="1" smtClean="0"/>
              <a:t>contexto</a:t>
            </a:r>
            <a:r>
              <a:rPr lang="en-US" dirty="0" smtClean="0"/>
              <a:t> das </a:t>
            </a:r>
            <a:r>
              <a:rPr lang="en-US" dirty="0" err="1" smtClean="0"/>
              <a:t>boates</a:t>
            </a:r>
            <a:endParaRPr lang="en-US" dirty="0" smtClean="0"/>
          </a:p>
        </p:txBody>
      </p:sp>
      <p:sp>
        <p:nvSpPr>
          <p:cNvPr id="81924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EF9D6C9-A229-46A2-856B-176AD6121F39}" type="slidenum">
              <a:rPr lang="pt-BR" sz="1200"/>
              <a:pPr algn="r" defTabSz="912813"/>
              <a:t>5</a:t>
            </a:fld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o </a:t>
            </a:r>
            <a:r>
              <a:rPr lang="en-US" dirty="0" err="1" smtClean="0"/>
              <a:t>contexto</a:t>
            </a:r>
            <a:r>
              <a:rPr lang="en-US" dirty="0" smtClean="0"/>
              <a:t> das </a:t>
            </a:r>
            <a:r>
              <a:rPr lang="en-US" dirty="0" err="1" smtClean="0"/>
              <a:t>boates</a:t>
            </a:r>
            <a:endParaRPr lang="en-US" dirty="0" smtClean="0"/>
          </a:p>
        </p:txBody>
      </p:sp>
      <p:sp>
        <p:nvSpPr>
          <p:cNvPr id="81924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EF9D6C9-A229-46A2-856B-176AD6121F39}" type="slidenum">
              <a:rPr lang="pt-BR" sz="1200"/>
              <a:pPr algn="r" defTabSz="912813"/>
              <a:t>6</a:t>
            </a:fld>
            <a:endParaRPr lang="pt-B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o </a:t>
            </a:r>
            <a:r>
              <a:rPr lang="en-US" dirty="0" err="1" smtClean="0"/>
              <a:t>contexto</a:t>
            </a:r>
            <a:r>
              <a:rPr lang="en-US" dirty="0" smtClean="0"/>
              <a:t> das </a:t>
            </a:r>
            <a:r>
              <a:rPr lang="en-US" dirty="0" err="1" smtClean="0"/>
              <a:t>boates</a:t>
            </a:r>
            <a:endParaRPr lang="en-US" dirty="0" smtClean="0"/>
          </a:p>
        </p:txBody>
      </p:sp>
      <p:sp>
        <p:nvSpPr>
          <p:cNvPr id="81924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EF9D6C9-A229-46A2-856B-176AD6121F39}" type="slidenum">
              <a:rPr lang="pt-BR" sz="1200"/>
              <a:pPr algn="r" defTabSz="912813"/>
              <a:t>7</a:t>
            </a:fld>
            <a:endParaRPr lang="pt-B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3408CF0D-4988-4E4F-A9FF-AAE97F46A81B}" type="slidenum">
              <a:rPr lang="pt-BR" smtClean="0"/>
              <a:pPr defTabSz="912813"/>
              <a:t>8</a:t>
            </a:fld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2355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24C18434-45E2-4E2C-9B7B-A2234E91F54F}" type="slidenum">
              <a:rPr lang="pt-BR" smtClean="0"/>
              <a:pPr defTabSz="912813"/>
              <a:t>9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AA11B7-14B1-470D-A868-422BB03D2A3A}" type="datetimeFigureOut">
              <a:rPr lang="fr-FR"/>
              <a:pPr/>
              <a:t>04/11/2009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F2802-615B-454B-9368-7F29ADEE8B22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7F2F29-89D2-4E35-BCA6-5AF9F0CD3A25}" type="datetimeFigureOut">
              <a:rPr lang="fr-FR"/>
              <a:pPr/>
              <a:t>04/11/2009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2B5B9-3A79-4C50-83E0-05C079865E9B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D2C1EF-CB5F-4978-B1C5-D56372FCDCEF}" type="datetimeFigureOut">
              <a:rPr lang="fr-FR"/>
              <a:pPr/>
              <a:t>04/11/2009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216A0-BE39-4780-9BD1-47480C10B446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C0F174-2DBE-4BC3-B3DC-D358620133E8}" type="datetimeFigureOut">
              <a:rPr lang="fr-FR"/>
              <a:pPr/>
              <a:t>04/11/2009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B7733-D3FA-43C0-A14D-60E0C93C6F9E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42CF3F-D1D7-41D9-976B-052DA3A4FC40}" type="datetimeFigureOut">
              <a:rPr lang="fr-FR"/>
              <a:pPr/>
              <a:t>04/11/2009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B92D8-FD6C-481C-BB62-B6AB6B65AC5E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D25551-B1BA-4507-96AC-C5768325B556}" type="datetimeFigureOut">
              <a:rPr lang="fr-FR"/>
              <a:pPr/>
              <a:t>04/11/2009</a:t>
            </a:fld>
            <a:endParaRPr lang="fr-CA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3976E-6389-45D2-B85F-7F25ED3713F8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92095C-8DF1-4C35-94EA-5FD1519D8233}" type="datetimeFigureOut">
              <a:rPr lang="fr-FR"/>
              <a:pPr/>
              <a:t>04/11/2009</a:t>
            </a:fld>
            <a:endParaRPr lang="fr-CA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39090-FCF0-4B53-BB5B-610FEEFD5269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8588D-FD29-402E-83F7-B9457CC833C5}" type="datetimeFigureOut">
              <a:rPr lang="fr-FR"/>
              <a:pPr/>
              <a:t>04/11/2009</a:t>
            </a:fld>
            <a:endParaRPr lang="fr-CA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8309F-07DF-4B60-810A-992F0831AF23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AE2885-BAC8-4418-A5EB-A67808FFCB50}" type="datetimeFigureOut">
              <a:rPr lang="fr-FR"/>
              <a:pPr/>
              <a:t>04/11/2009</a:t>
            </a:fld>
            <a:endParaRPr lang="fr-CA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73364-B898-4BB1-A86A-427FE7223C82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8BFFE6-57D5-4F7D-AE11-C3E4AB284C5E}" type="datetimeFigureOut">
              <a:rPr lang="fr-FR"/>
              <a:pPr/>
              <a:t>04/11/2009</a:t>
            </a:fld>
            <a:endParaRPr lang="fr-CA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4CE10-4203-4124-8102-11A72617B7D4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2C51F4-CF28-4F7B-8D34-BD48CBA19745}" type="datetimeFigureOut">
              <a:rPr lang="fr-FR"/>
              <a:pPr/>
              <a:t>04/11/2009</a:t>
            </a:fld>
            <a:endParaRPr lang="fr-CA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D558A-BB37-47DA-B4C0-2480C6B3C6F9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C856B454-7856-45BC-A72E-6420367840DF}" type="datetimeFigureOut">
              <a:rPr lang="fr-FR"/>
              <a:pPr/>
              <a:t>04/11/2009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AD42078-98F2-4B73-A868-27AD84ACC464}" type="slidenum">
              <a:rPr lang="fr-CA"/>
              <a:pPr/>
              <a:t>‹nº›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2" r:id="rId2"/>
    <p:sldLayoutId id="2147483741" r:id="rId3"/>
    <p:sldLayoutId id="2147483740" r:id="rId4"/>
    <p:sldLayoutId id="2147483739" r:id="rId5"/>
    <p:sldLayoutId id="2147483738" r:id="rId6"/>
    <p:sldLayoutId id="2147483737" r:id="rId7"/>
    <p:sldLayoutId id="2147483736" r:id="rId8"/>
    <p:sldLayoutId id="2147483735" r:id="rId9"/>
    <p:sldLayoutId id="2147483734" r:id="rId10"/>
    <p:sldLayoutId id="2147483733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4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4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3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image" Target="../media/image42.png"/><Relationship Id="rId7" Type="http://schemas.openxmlformats.org/officeDocument/2006/relationships/image" Target="../media/image44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8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48.png"/><Relationship Id="rId5" Type="http://schemas.openxmlformats.org/officeDocument/2006/relationships/image" Target="../media/image18.png"/><Relationship Id="rId10" Type="http://schemas.openxmlformats.org/officeDocument/2006/relationships/image" Target="../media/image47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50.png"/><Relationship Id="rId4" Type="http://schemas.openxmlformats.org/officeDocument/2006/relationships/image" Target="../media/image16.png"/><Relationship Id="rId9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51.png"/><Relationship Id="rId5" Type="http://schemas.openxmlformats.org/officeDocument/2006/relationships/image" Target="../media/image19.png"/><Relationship Id="rId10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9.png"/><Relationship Id="rId7" Type="http://schemas.openxmlformats.org/officeDocument/2006/relationships/image" Target="../media/image19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53.gif"/><Relationship Id="rId5" Type="http://schemas.openxmlformats.org/officeDocument/2006/relationships/image" Target="../media/image16.png"/><Relationship Id="rId10" Type="http://schemas.openxmlformats.org/officeDocument/2006/relationships/image" Target="../media/image52.png"/><Relationship Id="rId4" Type="http://schemas.openxmlformats.org/officeDocument/2006/relationships/image" Target="../media/image21.png"/><Relationship Id="rId9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9.png"/><Relationship Id="rId7" Type="http://schemas.openxmlformats.org/officeDocument/2006/relationships/image" Target="../media/image19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53.gif"/><Relationship Id="rId5" Type="http://schemas.openxmlformats.org/officeDocument/2006/relationships/image" Target="../media/image16.png"/><Relationship Id="rId10" Type="http://schemas.openxmlformats.org/officeDocument/2006/relationships/image" Target="../media/image52.png"/><Relationship Id="rId4" Type="http://schemas.openxmlformats.org/officeDocument/2006/relationships/image" Target="../media/image21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4.png"/><Relationship Id="rId7" Type="http://schemas.openxmlformats.org/officeDocument/2006/relationships/image" Target="../media/image2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18.png"/><Relationship Id="rId10" Type="http://schemas.openxmlformats.org/officeDocument/2006/relationships/image" Target="../media/image56.png"/><Relationship Id="rId4" Type="http://schemas.openxmlformats.org/officeDocument/2006/relationships/image" Target="../media/image16.png"/><Relationship Id="rId9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23.png"/><Relationship Id="rId4" Type="http://schemas.openxmlformats.org/officeDocument/2006/relationships/image" Target="../media/image33.png"/><Relationship Id="rId9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7.png"/><Relationship Id="rId5" Type="http://schemas.openxmlformats.org/officeDocument/2006/relationships/image" Target="../media/image19.png"/><Relationship Id="rId10" Type="http://schemas.openxmlformats.org/officeDocument/2006/relationships/image" Target="../media/image26.png"/><Relationship Id="rId4" Type="http://schemas.openxmlformats.org/officeDocument/2006/relationships/image" Target="../media/image17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m 4" descr="VectorBackground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7163" y="0"/>
            <a:ext cx="9301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Imagem 8" descr="back city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13" y="4338638"/>
            <a:ext cx="9429751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Imagem 7" descr="versao 2.4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" y="-214313"/>
            <a:ext cx="6929438" cy="622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Imagem 10" descr="Maraca DEFINITIV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2750" y="130175"/>
            <a:ext cx="2238375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9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defTabSz="914400" eaLnBrk="1" hangingPunct="1"/>
            <a:r>
              <a:rPr lang="en-US" sz="6000" b="1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smtClean="0">
                <a:latin typeface="Myriad Pro Light"/>
              </a:rPr>
              <a:t>Cenário Atual</a:t>
            </a:r>
            <a:endParaRPr lang="en-US" sz="5000" b="1" smtClean="0">
              <a:latin typeface="Myriad Pro Light"/>
              <a:ea typeface="Aharoni"/>
              <a:cs typeface="Aharoni"/>
            </a:endParaRPr>
          </a:p>
        </p:txBody>
      </p:sp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5929313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75" y="4929188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3357563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50" y="1428750"/>
            <a:ext cx="785813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itle 9"/>
          <p:cNvSpPr txBox="1">
            <a:spLocks/>
          </p:cNvSpPr>
          <p:nvPr/>
        </p:nvSpPr>
        <p:spPr>
          <a:xfrm>
            <a:off x="1928813" y="3214688"/>
            <a:ext cx="5143500" cy="7143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5400" dirty="0">
                <a:latin typeface="Myriad Pro Light" pitchFamily="34" charset="0"/>
                <a:ea typeface="+mj-ea"/>
                <a:cs typeface="+mj-cs"/>
              </a:rPr>
              <a:t>2 horas depois...</a:t>
            </a:r>
            <a:endParaRPr lang="en-US" sz="5400" b="1" dirty="0">
              <a:latin typeface="Myriad Pro Light" pitchFamily="34" charset="0"/>
              <a:ea typeface="+mj-ea"/>
              <a:cs typeface="Aharoni" pitchFamily="2" charset="-79"/>
            </a:endParaRPr>
          </a:p>
        </p:txBody>
      </p:sp>
      <p:grpSp>
        <p:nvGrpSpPr>
          <p:cNvPr id="98" name="Grupo 97"/>
          <p:cNvGrpSpPr>
            <a:grpSpLocks/>
          </p:cNvGrpSpPr>
          <p:nvPr/>
        </p:nvGrpSpPr>
        <p:grpSpPr bwMode="auto">
          <a:xfrm>
            <a:off x="1357290" y="3071810"/>
            <a:ext cx="649288" cy="679450"/>
            <a:chOff x="6728041" y="1434594"/>
            <a:chExt cx="649289" cy="679451"/>
          </a:xfrm>
        </p:grpSpPr>
        <p:pic>
          <p:nvPicPr>
            <p:cNvPr id="2460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5" name="Grupo 94"/>
          <p:cNvGrpSpPr>
            <a:grpSpLocks/>
          </p:cNvGrpSpPr>
          <p:nvPr/>
        </p:nvGrpSpPr>
        <p:grpSpPr bwMode="auto">
          <a:xfrm>
            <a:off x="3214688" y="1143000"/>
            <a:ext cx="963612" cy="993775"/>
            <a:chOff x="2441762" y="1506033"/>
            <a:chExt cx="963613" cy="993775"/>
          </a:xfrm>
        </p:grpSpPr>
        <p:pic>
          <p:nvPicPr>
            <p:cNvPr id="2459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441762" y="15060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594162" y="16584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740413" y="179764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898962" y="19632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1" name="Grupo 100"/>
          <p:cNvGrpSpPr>
            <a:grpSpLocks/>
          </p:cNvGrpSpPr>
          <p:nvPr/>
        </p:nvGrpSpPr>
        <p:grpSpPr bwMode="auto">
          <a:xfrm>
            <a:off x="2428875" y="4286250"/>
            <a:ext cx="974725" cy="1131888"/>
            <a:chOff x="3071802" y="4214817"/>
            <a:chExt cx="974329" cy="1131293"/>
          </a:xfrm>
        </p:grpSpPr>
        <p:pic>
          <p:nvPicPr>
            <p:cNvPr id="2459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071802" y="4214817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214677" y="435769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357554" y="45720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7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539718" y="480953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7" name="Grupo 96"/>
          <p:cNvGrpSpPr>
            <a:grpSpLocks/>
          </p:cNvGrpSpPr>
          <p:nvPr/>
        </p:nvGrpSpPr>
        <p:grpSpPr bwMode="auto">
          <a:xfrm>
            <a:off x="4643438" y="5286375"/>
            <a:ext cx="935037" cy="965200"/>
            <a:chOff x="6728041" y="4792179"/>
            <a:chExt cx="935041" cy="965204"/>
          </a:xfrm>
        </p:grpSpPr>
        <p:pic>
          <p:nvPicPr>
            <p:cNvPr id="2459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13" y="1357313"/>
            <a:ext cx="2928937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CaixaDeTexto 28"/>
          <p:cNvSpPr txBox="1"/>
          <p:nvPr/>
        </p:nvSpPr>
        <p:spPr>
          <a:xfrm>
            <a:off x="785786" y="442913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2571736" y="250030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1643042" y="607220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5072066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33" name="Texto explicativo em forma de nuvem 32"/>
          <p:cNvSpPr/>
          <p:nvPr/>
        </p:nvSpPr>
        <p:spPr bwMode="auto">
          <a:xfrm>
            <a:off x="2857488" y="3500438"/>
            <a:ext cx="1285875" cy="1071562"/>
          </a:xfrm>
          <a:prstGeom prst="cloudCallou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4" name="Retângulo 33"/>
          <p:cNvSpPr/>
          <p:nvPr/>
        </p:nvSpPr>
        <p:spPr>
          <a:xfrm>
            <a:off x="3214678" y="3571876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pt-B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5" name="Texto explicativo em forma de nuvem 34"/>
          <p:cNvSpPr/>
          <p:nvPr/>
        </p:nvSpPr>
        <p:spPr bwMode="auto">
          <a:xfrm>
            <a:off x="571472" y="1928802"/>
            <a:ext cx="1285875" cy="1071562"/>
          </a:xfrm>
          <a:prstGeom prst="cloudCallou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6" name="Retângulo 35"/>
          <p:cNvSpPr/>
          <p:nvPr/>
        </p:nvSpPr>
        <p:spPr>
          <a:xfrm>
            <a:off x="1024842" y="2000240"/>
            <a:ext cx="415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pt-B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928662" y="200024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pt-B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3286116" y="3571876"/>
            <a:ext cx="415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pt-B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4500562" y="2143116"/>
            <a:ext cx="1450191" cy="85725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tângulo 43"/>
          <p:cNvSpPr/>
          <p:nvPr/>
        </p:nvSpPr>
        <p:spPr>
          <a:xfrm>
            <a:off x="4429124" y="2071678"/>
            <a:ext cx="156966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:30</a:t>
            </a:r>
            <a:endParaRPr lang="pt-B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3490" name="AutoShape 2" descr="https://mail.google.com/mail/?ui=2&amp;ik=33bab19274&amp;view=att&amp;th=124bc08bad3846a4&amp;attid=0.1&amp;disp=inline&amp;realattid=f_g1l73ouz1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3492" name="AutoShape 4" descr="https://mail.google.com/mail/?ui=2&amp;ik=33bab19274&amp;view=att&amp;th=124bc08bad3846a4&amp;attid=0.1&amp;disp=inline&amp;realattid=f_g1l73ouz1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7224" y="2143116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29" grpId="0"/>
      <p:bldP spid="30" grpId="0"/>
      <p:bldP spid="31" grpId="0"/>
      <p:bldP spid="32" grpId="0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4" grpId="0"/>
      <p:bldP spid="34" grpId="1"/>
      <p:bldP spid="34" grpId="2"/>
      <p:bldP spid="34" grpId="3"/>
      <p:bldP spid="35" grpId="0" animBg="1"/>
      <p:bldP spid="35" grpId="1" animBg="1"/>
      <p:bldP spid="35" grpId="2" animBg="1"/>
      <p:bldP spid="35" grpId="3" animBg="1"/>
      <p:bldP spid="35" grpId="4" animBg="1"/>
      <p:bldP spid="36" grpId="0"/>
      <p:bldP spid="36" grpId="1"/>
      <p:bldP spid="40" grpId="0"/>
      <p:bldP spid="40" grpId="1"/>
      <p:bldP spid="40" grpId="4"/>
      <p:bldP spid="40" grpId="5"/>
      <p:bldP spid="41" grpId="0"/>
      <p:bldP spid="41" grpId="1"/>
      <p:bldP spid="41" grpId="4"/>
      <p:bldP spid="41" grpId="5"/>
      <p:bldP spid="43" grpId="0" animBg="1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9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defTabSz="914400" eaLnBrk="1" hangingPunct="1"/>
            <a:r>
              <a:rPr lang="en-US" sz="6000" b="1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smtClean="0">
                <a:latin typeface="Myriad Pro Light"/>
              </a:rPr>
              <a:t>Cenário Atual</a:t>
            </a:r>
            <a:endParaRPr lang="en-US" sz="5000" b="1" smtClean="0">
              <a:latin typeface="Myriad Pro Light"/>
              <a:ea typeface="Aharoni"/>
              <a:cs typeface="Aharoni"/>
            </a:endParaRPr>
          </a:p>
        </p:txBody>
      </p:sp>
      <p:pic>
        <p:nvPicPr>
          <p:cNvPr id="26628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5929313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75" y="4929188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3357563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50" y="1428750"/>
            <a:ext cx="785813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97"/>
          <p:cNvGrpSpPr>
            <a:grpSpLocks/>
          </p:cNvGrpSpPr>
          <p:nvPr/>
        </p:nvGrpSpPr>
        <p:grpSpPr bwMode="auto">
          <a:xfrm>
            <a:off x="1285875" y="2786063"/>
            <a:ext cx="649288" cy="679450"/>
            <a:chOff x="6728041" y="1434594"/>
            <a:chExt cx="649289" cy="679451"/>
          </a:xfrm>
        </p:grpSpPr>
        <p:pic>
          <p:nvPicPr>
            <p:cNvPr id="2666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o 94"/>
          <p:cNvGrpSpPr>
            <a:grpSpLocks/>
          </p:cNvGrpSpPr>
          <p:nvPr/>
        </p:nvGrpSpPr>
        <p:grpSpPr bwMode="auto">
          <a:xfrm>
            <a:off x="3214688" y="1143000"/>
            <a:ext cx="963612" cy="993775"/>
            <a:chOff x="2441762" y="1506033"/>
            <a:chExt cx="963613" cy="993775"/>
          </a:xfrm>
        </p:grpSpPr>
        <p:pic>
          <p:nvPicPr>
            <p:cNvPr id="2665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441762" y="15060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7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594162" y="16584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740413" y="179764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898962" y="19632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o 100"/>
          <p:cNvGrpSpPr>
            <a:grpSpLocks/>
          </p:cNvGrpSpPr>
          <p:nvPr/>
        </p:nvGrpSpPr>
        <p:grpSpPr bwMode="auto">
          <a:xfrm>
            <a:off x="2428875" y="4286250"/>
            <a:ext cx="974725" cy="1131888"/>
            <a:chOff x="3071802" y="4214817"/>
            <a:chExt cx="974329" cy="1131293"/>
          </a:xfrm>
        </p:grpSpPr>
        <p:pic>
          <p:nvPicPr>
            <p:cNvPr id="2665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071802" y="4214817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214677" y="435769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357554" y="45720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539718" y="480953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upo 96"/>
          <p:cNvGrpSpPr>
            <a:grpSpLocks/>
          </p:cNvGrpSpPr>
          <p:nvPr/>
        </p:nvGrpSpPr>
        <p:grpSpPr bwMode="auto">
          <a:xfrm>
            <a:off x="4643438" y="5286375"/>
            <a:ext cx="935037" cy="965200"/>
            <a:chOff x="6728041" y="4792179"/>
            <a:chExt cx="935041" cy="965204"/>
          </a:xfrm>
        </p:grpSpPr>
        <p:pic>
          <p:nvPicPr>
            <p:cNvPr id="2664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Grupo 101"/>
          <p:cNvGrpSpPr>
            <a:grpSpLocks/>
          </p:cNvGrpSpPr>
          <p:nvPr/>
        </p:nvGrpSpPr>
        <p:grpSpPr bwMode="auto">
          <a:xfrm>
            <a:off x="2428875" y="4000500"/>
            <a:ext cx="1357313" cy="1131888"/>
            <a:chOff x="2308488" y="3798091"/>
            <a:chExt cx="1357322" cy="1131102"/>
          </a:xfrm>
        </p:grpSpPr>
        <p:sp>
          <p:nvSpPr>
            <p:cNvPr id="34" name="Texto explicativo em forma de nuvem 33"/>
            <p:cNvSpPr/>
            <p:nvPr/>
          </p:nvSpPr>
          <p:spPr bwMode="auto">
            <a:xfrm>
              <a:off x="2308488" y="3798091"/>
              <a:ext cx="1357322" cy="1131102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26647" name="Picture 25" descr="C:\Documents and Settings\bics\Desktop\figuras\fila.bmp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43174" y="3929066"/>
              <a:ext cx="736884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64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228346">
            <a:off x="1584505" y="3077668"/>
            <a:ext cx="506411" cy="53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1371654">
            <a:off x="4941888" y="5006975"/>
            <a:ext cx="50641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29313" y="1357313"/>
            <a:ext cx="2928937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CaixaDeTexto 38"/>
          <p:cNvSpPr txBox="1"/>
          <p:nvPr/>
        </p:nvSpPr>
        <p:spPr>
          <a:xfrm>
            <a:off x="5072066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785786" y="442913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2571736" y="250030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1643042" y="607220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35" name="Retângulo 34"/>
          <p:cNvSpPr/>
          <p:nvPr/>
        </p:nvSpPr>
        <p:spPr>
          <a:xfrm>
            <a:off x="4500562" y="2143116"/>
            <a:ext cx="1450191" cy="85725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etângulo 35"/>
          <p:cNvSpPr/>
          <p:nvPr/>
        </p:nvSpPr>
        <p:spPr>
          <a:xfrm>
            <a:off x="4429124" y="2071678"/>
            <a:ext cx="156966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:30</a:t>
            </a:r>
            <a:endParaRPr lang="pt-B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0167E-6 L -0.33507 0.1544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7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5" grpId="0" animBg="1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9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defTabSz="914400" eaLnBrk="1" hangingPunct="1"/>
            <a:r>
              <a:rPr lang="en-US" sz="6000" b="1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smtClean="0">
                <a:latin typeface="Myriad Pro Light"/>
              </a:rPr>
              <a:t>Cenário Atual</a:t>
            </a:r>
            <a:endParaRPr lang="en-US" sz="5000" b="1" smtClean="0">
              <a:latin typeface="Myriad Pro Light"/>
              <a:ea typeface="Aharoni"/>
              <a:cs typeface="Aharoni"/>
            </a:endParaRPr>
          </a:p>
        </p:txBody>
      </p:sp>
      <p:pic>
        <p:nvPicPr>
          <p:cNvPr id="28676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4286250"/>
            <a:ext cx="1662112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tângulo 64"/>
          <p:cNvSpPr/>
          <p:nvPr/>
        </p:nvSpPr>
        <p:spPr>
          <a:xfrm>
            <a:off x="6572264" y="1571612"/>
            <a:ext cx="1450191" cy="85725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etângulo 66"/>
          <p:cNvSpPr/>
          <p:nvPr/>
        </p:nvSpPr>
        <p:spPr>
          <a:xfrm>
            <a:off x="6500826" y="1576976"/>
            <a:ext cx="156966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:00</a:t>
            </a:r>
            <a:endParaRPr lang="pt-B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868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4143375"/>
            <a:ext cx="68421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1857375"/>
            <a:ext cx="9461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3" y="2071688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38" y="2357438"/>
            <a:ext cx="1255712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5013" y="2728913"/>
            <a:ext cx="923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25" y="321468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88" y="3386138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8" y="3643313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25" y="4357688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ixaDeTexto 18"/>
          <p:cNvSpPr txBox="1"/>
          <p:nvPr/>
        </p:nvSpPr>
        <p:spPr>
          <a:xfrm>
            <a:off x="6429388" y="364331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Atendente</a:t>
            </a:r>
            <a:endParaRPr lang="en-US" b="1" dirty="0"/>
          </a:p>
        </p:txBody>
      </p:sp>
      <p:pic>
        <p:nvPicPr>
          <p:cNvPr id="18" name="Picture 2" descr="C:\Users\tcpc\Downloads\1254577452_user_femal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628" y="4071942"/>
            <a:ext cx="928694" cy="928694"/>
          </a:xfrm>
          <a:prstGeom prst="rect">
            <a:avLst/>
          </a:prstGeom>
          <a:noFill/>
        </p:spPr>
      </p:pic>
      <p:pic>
        <p:nvPicPr>
          <p:cNvPr id="20" name="Picture 2" descr="C:\Users\tcpc\Downloads\1254577452_user_femal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7686" y="3857628"/>
            <a:ext cx="928694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9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defTabSz="914400" eaLnBrk="1" hangingPunct="1"/>
            <a:r>
              <a:rPr lang="en-US" sz="6000" b="1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smtClean="0">
                <a:latin typeface="Myriad Pro Light"/>
              </a:rPr>
              <a:t>Cenário Atual</a:t>
            </a:r>
            <a:endParaRPr lang="en-US" sz="5000" b="1" smtClean="0">
              <a:latin typeface="Myriad Pro Light"/>
              <a:ea typeface="Aharoni"/>
              <a:cs typeface="Aharoni"/>
            </a:endParaRPr>
          </a:p>
        </p:txBody>
      </p:sp>
      <p:sp>
        <p:nvSpPr>
          <p:cNvPr id="65" name="Retângulo 64"/>
          <p:cNvSpPr/>
          <p:nvPr/>
        </p:nvSpPr>
        <p:spPr>
          <a:xfrm>
            <a:off x="6572264" y="1571612"/>
            <a:ext cx="1450191" cy="85725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etângulo 66"/>
          <p:cNvSpPr/>
          <p:nvPr/>
        </p:nvSpPr>
        <p:spPr>
          <a:xfrm>
            <a:off x="6500826" y="1576976"/>
            <a:ext cx="156966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:35</a:t>
            </a:r>
            <a:endParaRPr lang="pt-B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4143375"/>
            <a:ext cx="68421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tângulo de cantos arredondados 25"/>
          <p:cNvSpPr/>
          <p:nvPr/>
        </p:nvSpPr>
        <p:spPr>
          <a:xfrm>
            <a:off x="5857875" y="4786313"/>
            <a:ext cx="500063" cy="312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tângulo 26"/>
          <p:cNvSpPr/>
          <p:nvPr/>
        </p:nvSpPr>
        <p:spPr>
          <a:xfrm>
            <a:off x="6929454" y="3214686"/>
            <a:ext cx="33233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$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5572132" y="3214686"/>
            <a:ext cx="33233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$</a:t>
            </a: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6643688" y="4786313"/>
            <a:ext cx="571500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3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63" y="2786063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3525" y="3071813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6463" y="3286125"/>
            <a:ext cx="9461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8" y="3357563"/>
            <a:ext cx="1255712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7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188" y="4286250"/>
            <a:ext cx="1662112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643313"/>
            <a:ext cx="923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75" y="407193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226 -0.04209 " pathEditMode="relative" ptsTypes="AA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965 0.14685 " pathEditMode="relative" ptsTypes="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243 -0.0104 " pathEditMode="relative" ptsTypes="AA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019E-7 L 0.25191 0.13621 " pathEditMode="relative" ptsTypes="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0" grpId="0" animBg="1"/>
      <p:bldP spid="3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9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defTabSz="914400" eaLnBrk="1" hangingPunct="1"/>
            <a:r>
              <a:rPr lang="en-US" sz="6000" b="1" dirty="0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dirty="0" smtClean="0">
                <a:latin typeface="Myriad Pro Light"/>
              </a:rPr>
              <a:t>Cenário Atual</a:t>
            </a:r>
            <a:endParaRPr lang="en-US" sz="5000" b="1" dirty="0" smtClean="0">
              <a:latin typeface="Myriad Pro Light"/>
              <a:ea typeface="Aharoni"/>
              <a:cs typeface="Aharoni"/>
            </a:endParaRPr>
          </a:p>
        </p:txBody>
      </p:sp>
      <p:pic>
        <p:nvPicPr>
          <p:cNvPr id="3073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357430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214818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143380"/>
            <a:ext cx="9461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714752"/>
            <a:ext cx="1255712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30737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86322"/>
            <a:ext cx="1662112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4786322"/>
            <a:ext cx="923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3000372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285860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Users\tcpc\Downloads\1254577452_user_femal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5984" y="1071546"/>
            <a:ext cx="928694" cy="928694"/>
          </a:xfrm>
          <a:prstGeom prst="rect">
            <a:avLst/>
          </a:prstGeom>
          <a:noFill/>
        </p:spPr>
      </p:pic>
      <p:pic>
        <p:nvPicPr>
          <p:cNvPr id="19" name="Picture 2" descr="C:\Users\tcpc\Downloads\1254577452_user_femal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8794" y="4643446"/>
            <a:ext cx="928694" cy="928694"/>
          </a:xfrm>
          <a:prstGeom prst="rect">
            <a:avLst/>
          </a:prstGeom>
          <a:noFill/>
        </p:spPr>
      </p:pic>
      <p:sp>
        <p:nvSpPr>
          <p:cNvPr id="20" name="CaixaDeTexto 19"/>
          <p:cNvSpPr txBox="1"/>
          <p:nvPr/>
        </p:nvSpPr>
        <p:spPr>
          <a:xfrm>
            <a:off x="8143900" y="435769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3286116" y="34290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4357686" y="607220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grpSp>
        <p:nvGrpSpPr>
          <p:cNvPr id="38" name="Grupo 37"/>
          <p:cNvGrpSpPr/>
          <p:nvPr/>
        </p:nvGrpSpPr>
        <p:grpSpPr>
          <a:xfrm>
            <a:off x="6072197" y="1571612"/>
            <a:ext cx="2320931" cy="1785950"/>
            <a:chOff x="6072197" y="1571612"/>
            <a:chExt cx="2320931" cy="1785950"/>
          </a:xfrm>
        </p:grpSpPr>
        <p:sp>
          <p:nvSpPr>
            <p:cNvPr id="23" name="Texto explicativo em forma de nuvem 22"/>
            <p:cNvSpPr/>
            <p:nvPr/>
          </p:nvSpPr>
          <p:spPr bwMode="auto">
            <a:xfrm flipH="1">
              <a:off x="6072197" y="1571612"/>
              <a:ext cx="2320931" cy="1785950"/>
            </a:xfrm>
            <a:prstGeom prst="cloudCallou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500826" y="1714488"/>
              <a:ext cx="965032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etângulo 27"/>
            <p:cNvSpPr/>
            <p:nvPr/>
          </p:nvSpPr>
          <p:spPr>
            <a:xfrm>
              <a:off x="7358082" y="2000240"/>
              <a:ext cx="87716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pt-BR" sz="54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!!!</a:t>
              </a:r>
              <a:endParaRPr lang="pt-BR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5143504" y="3786190"/>
            <a:ext cx="1285875" cy="1071562"/>
            <a:chOff x="5500694" y="3857628"/>
            <a:chExt cx="1285875" cy="1071562"/>
          </a:xfrm>
        </p:grpSpPr>
        <p:sp>
          <p:nvSpPr>
            <p:cNvPr id="33" name="Texto explicativo em forma de nuvem 32"/>
            <p:cNvSpPr/>
            <p:nvPr/>
          </p:nvSpPr>
          <p:spPr bwMode="auto">
            <a:xfrm>
              <a:off x="5500694" y="3857628"/>
              <a:ext cx="1285875" cy="1071562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34" name="Retângulo 33"/>
            <p:cNvSpPr/>
            <p:nvPr/>
          </p:nvSpPr>
          <p:spPr>
            <a:xfrm>
              <a:off x="5786446" y="3929066"/>
              <a:ext cx="64633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pt-BR" sz="54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!!</a:t>
              </a:r>
              <a:endParaRPr lang="pt-BR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4357686" y="2143116"/>
            <a:ext cx="1279132" cy="769441"/>
            <a:chOff x="4357686" y="2143116"/>
            <a:chExt cx="1279132" cy="769441"/>
          </a:xfrm>
        </p:grpSpPr>
        <p:sp>
          <p:nvSpPr>
            <p:cNvPr id="35" name="Texto explicativo em forma de nuvem 34"/>
            <p:cNvSpPr/>
            <p:nvPr/>
          </p:nvSpPr>
          <p:spPr bwMode="auto">
            <a:xfrm>
              <a:off x="4357686" y="2143116"/>
              <a:ext cx="1279132" cy="698167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36" name="Retângulo 35"/>
            <p:cNvSpPr/>
            <p:nvPr/>
          </p:nvSpPr>
          <p:spPr>
            <a:xfrm>
              <a:off x="4714876" y="2143116"/>
              <a:ext cx="57150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pt-BR" sz="44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!!</a:t>
              </a:r>
              <a:endParaRPr lang="pt-BR" sz="3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 txBox="1">
            <a:spLocks/>
          </p:cNvSpPr>
          <p:nvPr/>
        </p:nvSpPr>
        <p:spPr bwMode="auto">
          <a:xfrm>
            <a:off x="928662" y="3643314"/>
            <a:ext cx="814387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r>
              <a:rPr lang="pt-BR" sz="2500" dirty="0">
                <a:latin typeface="Arial Rounded MT Bold" pitchFamily="34" charset="0"/>
              </a:rPr>
              <a:t>	</a:t>
            </a:r>
            <a:r>
              <a:rPr lang="pt-BR" sz="2500" dirty="0" smtClean="0">
                <a:latin typeface="Arial Rounded MT Bold" pitchFamily="34" charset="0"/>
              </a:rPr>
              <a:t> “Vou sair mais cedo para não enfrentar fila.”</a:t>
            </a:r>
            <a:endParaRPr lang="pt-BR" sz="2500" dirty="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pt-BR" sz="2500" dirty="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500" dirty="0">
              <a:latin typeface="Arial Rounded MT Bold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214688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1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>
                <a:latin typeface="Myriad Pro Light"/>
              </a:rPr>
              <a:t>Cenário Atual - Conclusão</a:t>
            </a:r>
            <a:endParaRPr lang="en-US" sz="5000" b="1">
              <a:latin typeface="Myriad Pro Light"/>
              <a:ea typeface="Aharoni"/>
              <a:cs typeface="Aharoni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85720" y="435769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500174"/>
            <a:ext cx="134972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0" name="CaixaDeTexto 9"/>
          <p:cNvSpPr txBox="1"/>
          <p:nvPr/>
        </p:nvSpPr>
        <p:spPr>
          <a:xfrm>
            <a:off x="468197" y="2571744"/>
            <a:ext cx="746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 bwMode="auto">
          <a:xfrm>
            <a:off x="1000100" y="1785926"/>
            <a:ext cx="742955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pt-BR" sz="2500" dirty="0">
                <a:latin typeface="Arial Rounded MT Bold" pitchFamily="34" charset="0"/>
              </a:rPr>
              <a:t>	</a:t>
            </a:r>
            <a:r>
              <a:rPr lang="pt-BR" sz="2500" dirty="0" smtClean="0">
                <a:latin typeface="Arial Rounded MT Bold" pitchFamily="34" charset="0"/>
              </a:rPr>
              <a:t> “O Show foi muito bom, quero voltar na próxima semana se essa banda tocar novamente.”</a:t>
            </a:r>
            <a:endParaRPr lang="pt-BR" sz="2500" dirty="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pt-BR" sz="2500" dirty="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500" dirty="0">
              <a:latin typeface="Arial Rounded MT Bold" pitchFamily="34" charset="0"/>
            </a:endParaRPr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 bwMode="auto">
          <a:xfrm>
            <a:off x="785786" y="5143512"/>
            <a:ext cx="778674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 dirty="0">
              <a:latin typeface="Arial Rounded MT Bold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pt-BR" sz="2500" dirty="0" smtClean="0">
                <a:latin typeface="Arial Rounded MT Bold" pitchFamily="34" charset="0"/>
              </a:rPr>
              <a:t>     </a:t>
            </a:r>
            <a:r>
              <a:rPr lang="en-US" sz="2500" dirty="0" smtClean="0">
                <a:latin typeface="Arial Rounded MT Bold" pitchFamily="34" charset="0"/>
              </a:rPr>
              <a:t>“</a:t>
            </a:r>
            <a:r>
              <a:rPr lang="pt-BR" sz="2500" dirty="0" smtClean="0">
                <a:latin typeface="Arial Rounded MT Bold" pitchFamily="34" charset="0"/>
              </a:rPr>
              <a:t>Prefiro </a:t>
            </a:r>
            <a:r>
              <a:rPr lang="pt-BR" sz="2500" dirty="0">
                <a:latin typeface="Arial Rounded MT Bold" pitchFamily="34" charset="0"/>
              </a:rPr>
              <a:t>não ir </a:t>
            </a:r>
            <a:r>
              <a:rPr lang="pt-BR" sz="2500" dirty="0" smtClean="0">
                <a:latin typeface="Arial Rounded MT Bold" pitchFamily="34" charset="0"/>
              </a:rPr>
              <a:t>para o </a:t>
            </a:r>
            <a:r>
              <a:rPr lang="pt-BR" sz="2500" dirty="0" err="1" smtClean="0">
                <a:latin typeface="Arial Rounded MT Bold" pitchFamily="34" charset="0"/>
              </a:rPr>
              <a:t>PubShow</a:t>
            </a:r>
            <a:r>
              <a:rPr lang="pt-BR" sz="2500" dirty="0" smtClean="0">
                <a:latin typeface="Arial Rounded MT Bold" pitchFamily="34" charset="0"/>
              </a:rPr>
              <a:t>, odeio filas.”</a:t>
            </a:r>
            <a:endParaRPr lang="pt-BR" sz="2500" dirty="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2500" dirty="0">
              <a:latin typeface="Arial Rounded MT Bold" pitchFamily="34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64" y="5072074"/>
            <a:ext cx="8572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ixaDeTexto 17"/>
          <p:cNvSpPr txBox="1"/>
          <p:nvPr/>
        </p:nvSpPr>
        <p:spPr>
          <a:xfrm>
            <a:off x="285720" y="6000768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0" grpId="0"/>
      <p:bldP spid="11" grpId="0"/>
      <p:bldP spid="14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Conteúdo 2"/>
          <p:cNvSpPr>
            <a:spLocks noGrp="1"/>
          </p:cNvSpPr>
          <p:nvPr>
            <p:ph idx="1"/>
          </p:nvPr>
        </p:nvSpPr>
        <p:spPr>
          <a:xfrm>
            <a:off x="785786" y="2000240"/>
            <a:ext cx="7929618" cy="2071687"/>
          </a:xfrm>
        </p:spPr>
        <p:txBody>
          <a:bodyPr/>
          <a:lstStyle/>
          <a:p>
            <a:pPr marL="342900" indent="-342900" defTabSz="914400" eaLnBrk="1" hangingPunct="1">
              <a:lnSpc>
                <a:spcPct val="80000"/>
              </a:lnSpc>
              <a:buFont typeface="Arial" charset="0"/>
              <a:buNone/>
            </a:pPr>
            <a:endParaRPr lang="pt-BR" sz="2700" dirty="0" smtClean="0">
              <a:latin typeface="Arial Rounded MT Bold" pitchFamily="34" charset="0"/>
            </a:endParaRPr>
          </a:p>
          <a:p>
            <a:pPr marL="342900" indent="-342900" algn="just" defTabSz="914400" eaLnBrk="1" hangingPunct="1">
              <a:lnSpc>
                <a:spcPct val="80000"/>
              </a:lnSpc>
            </a:pPr>
            <a:endParaRPr lang="pt-BR" sz="2500" dirty="0" smtClean="0">
              <a:latin typeface="Arial Rounded MT Bold" pitchFamily="34" charset="0"/>
            </a:endParaRPr>
          </a:p>
          <a:p>
            <a:pPr marL="342900" indent="-342900" algn="just" defTabSz="914400" eaLnBrk="1" hangingPunct="1">
              <a:lnSpc>
                <a:spcPct val="80000"/>
              </a:lnSpc>
              <a:buFont typeface="Arial" charset="0"/>
              <a:buNone/>
            </a:pPr>
            <a:r>
              <a:rPr lang="pt-BR" sz="4000" dirty="0" smtClean="0">
                <a:latin typeface="Arial Rounded MT Bold" pitchFamily="34" charset="0"/>
              </a:rPr>
              <a:t>	A </a:t>
            </a:r>
            <a:r>
              <a:rPr lang="pt-BR" sz="4000" dirty="0" err="1" smtClean="0">
                <a:latin typeface="Arial Rounded MT Bold" pitchFamily="34" charset="0"/>
              </a:rPr>
              <a:t>PubShow</a:t>
            </a:r>
            <a:r>
              <a:rPr lang="pt-BR" sz="4000" dirty="0" smtClean="0">
                <a:latin typeface="Arial Rounded MT Bold" pitchFamily="34" charset="0"/>
              </a:rPr>
              <a:t> deixou de lucrar! </a:t>
            </a:r>
          </a:p>
          <a:p>
            <a:pPr marL="342900" indent="-342900" algn="just" defTabSz="914400" eaLnBrk="1" hangingPunct="1">
              <a:lnSpc>
                <a:spcPct val="80000"/>
              </a:lnSpc>
            </a:pPr>
            <a:endParaRPr lang="pt-BR" sz="2500" dirty="0" smtClean="0">
              <a:latin typeface="Arial Rounded MT Bold" pitchFamily="34" charset="0"/>
            </a:endParaRPr>
          </a:p>
          <a:p>
            <a:pPr marL="342900" indent="-342900" algn="just" defTabSz="914400" eaLnBrk="1" hangingPunct="1">
              <a:lnSpc>
                <a:spcPct val="80000"/>
              </a:lnSpc>
              <a:buFont typeface="Arial" charset="0"/>
              <a:buNone/>
            </a:pPr>
            <a:endParaRPr lang="pt-BR" sz="2700" dirty="0" smtClean="0">
              <a:latin typeface="Arial Rounded MT Bold" pitchFamily="34" charset="0"/>
            </a:endParaRPr>
          </a:p>
        </p:txBody>
      </p:sp>
      <p:grpSp>
        <p:nvGrpSpPr>
          <p:cNvPr id="2" name="Grupo 15"/>
          <p:cNvGrpSpPr>
            <a:grpSpLocks/>
          </p:cNvGrpSpPr>
          <p:nvPr/>
        </p:nvGrpSpPr>
        <p:grpSpPr bwMode="auto">
          <a:xfrm>
            <a:off x="4000496" y="4071940"/>
            <a:ext cx="1016263" cy="2246768"/>
            <a:chOff x="115569" y="5260669"/>
            <a:chExt cx="572801" cy="1265534"/>
          </a:xfrm>
        </p:grpSpPr>
        <p:sp>
          <p:nvSpPr>
            <p:cNvPr id="14" name="Retângulo 13"/>
            <p:cNvSpPr/>
            <p:nvPr/>
          </p:nvSpPr>
          <p:spPr>
            <a:xfrm>
              <a:off x="115569" y="5260669"/>
              <a:ext cx="572801" cy="12655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t-BR" sz="140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$</a:t>
              </a:r>
            </a:p>
          </p:txBody>
        </p:sp>
        <p:pic>
          <p:nvPicPr>
            <p:cNvPr id="32779" name="Picture 3" descr="C:\Users\Bruno\Desktop\1251780879_Thumbs_dow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5834" y="5743536"/>
              <a:ext cx="442914" cy="442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781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dirty="0">
                <a:latin typeface="Myriad Pro Light"/>
              </a:rPr>
              <a:t>Cenário Atual - Conclusão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313"/>
          </a:xfrm>
        </p:spPr>
        <p:txBody>
          <a:bodyPr/>
          <a:lstStyle/>
          <a:p>
            <a:pPr defTabSz="914400" eaLnBrk="1" hangingPunct="1"/>
            <a:r>
              <a:rPr lang="en-US" sz="6000" b="1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smtClean="0">
                <a:latin typeface="Myriad Pro Light"/>
              </a:rPr>
              <a:t>Questionário e Entrevista</a:t>
            </a:r>
            <a:endParaRPr lang="en-US" sz="5000" b="1" smtClean="0">
              <a:latin typeface="Myriad Pro Light"/>
              <a:ea typeface="Aharoni"/>
              <a:cs typeface="Aharoni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428625" y="2071688"/>
            <a:ext cx="43576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 dirty="0">
              <a:latin typeface="Arial Rounded MT Bold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pt-BR" sz="3200" b="1" dirty="0" smtClean="0">
                <a:latin typeface="Arial Rounded MT Bold" pitchFamily="34" charset="0"/>
              </a:rPr>
              <a:t>Perfil:</a:t>
            </a:r>
            <a:endParaRPr lang="pt-BR" sz="3200" b="1" dirty="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2700" dirty="0">
              <a:latin typeface="Arial Rounded MT Bold" pitchFamily="34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 bwMode="auto">
          <a:xfrm>
            <a:off x="428624" y="1285875"/>
            <a:ext cx="7143771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 dirty="0">
              <a:latin typeface="Arial Rounded MT Bold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pt-BR" sz="3200" dirty="0">
                <a:latin typeface="Arial Rounded MT Bold" pitchFamily="34" charset="0"/>
              </a:rPr>
              <a:t>250 pessoas </a:t>
            </a:r>
            <a:r>
              <a:rPr lang="pt-BR" sz="3200" dirty="0" smtClean="0">
                <a:latin typeface="Arial Rounded MT Bold" pitchFamily="34" charset="0"/>
              </a:rPr>
              <a:t>entrevistadas</a:t>
            </a:r>
            <a:r>
              <a:rPr lang="pt-BR" sz="3200" dirty="0">
                <a:latin typeface="Arial Rounded MT Bold" pitchFamily="34" charset="0"/>
              </a:rPr>
              <a:t>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3200" dirty="0">
              <a:latin typeface="Arial Rounded MT Bold" pitchFamily="34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428625" y="2714625"/>
            <a:ext cx="842965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 dirty="0">
              <a:latin typeface="Arial Rounded MT Bold" pitchFamily="34" charset="0"/>
            </a:endParaRPr>
          </a:p>
          <a:p>
            <a:pPr marL="798513" lvl="1" indent="-342900">
              <a:lnSpc>
                <a:spcPct val="8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pt-BR" sz="2700" dirty="0">
                <a:latin typeface="Arial Rounded MT Bold" pitchFamily="34" charset="0"/>
              </a:rPr>
              <a:t>	</a:t>
            </a:r>
            <a:r>
              <a:rPr lang="pt-BR" sz="3200" dirty="0">
                <a:latin typeface="Arial Rounded MT Bold" pitchFamily="34" charset="0"/>
              </a:rPr>
              <a:t>Faixa etária: </a:t>
            </a:r>
            <a:r>
              <a:rPr lang="pt-BR" sz="3200" dirty="0" smtClean="0">
                <a:latin typeface="Arial Rounded MT Bold" pitchFamily="34" charset="0"/>
              </a:rPr>
              <a:t>18 </a:t>
            </a:r>
            <a:r>
              <a:rPr lang="pt-BR" sz="3200" dirty="0">
                <a:latin typeface="Arial Rounded MT Bold" pitchFamily="34" charset="0"/>
              </a:rPr>
              <a:t>a </a:t>
            </a:r>
            <a:r>
              <a:rPr lang="pt-BR" sz="3200" dirty="0" smtClean="0">
                <a:latin typeface="Arial Rounded MT Bold" pitchFamily="34" charset="0"/>
              </a:rPr>
              <a:t>30 </a:t>
            </a:r>
            <a:r>
              <a:rPr lang="pt-BR" sz="3200" dirty="0">
                <a:latin typeface="Arial Rounded MT Bold" pitchFamily="34" charset="0"/>
              </a:rPr>
              <a:t>anos.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pt-BR" sz="3200" dirty="0">
                <a:latin typeface="Arial Rounded MT Bold" pitchFamily="34" charset="0"/>
              </a:rPr>
              <a:t> </a:t>
            </a:r>
          </a:p>
          <a:p>
            <a:pPr marL="798513" lvl="1" indent="-342900">
              <a:lnSpc>
                <a:spcPct val="8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pt-BR" sz="3200" dirty="0">
                <a:latin typeface="Arial Rounded MT Bold" pitchFamily="34" charset="0"/>
              </a:rPr>
              <a:t>	Freqüentadores de </a:t>
            </a:r>
            <a:r>
              <a:rPr lang="pt-BR" sz="3200" dirty="0" smtClean="0">
                <a:latin typeface="Arial Rounded MT Bold" pitchFamily="34" charset="0"/>
              </a:rPr>
              <a:t>boates.</a:t>
            </a:r>
            <a:endParaRPr lang="pt-BR" sz="3200" dirty="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32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313"/>
          </a:xfrm>
        </p:spPr>
        <p:txBody>
          <a:bodyPr/>
          <a:lstStyle/>
          <a:p>
            <a:pPr defTabSz="914400" eaLnBrk="1" hangingPunct="1"/>
            <a:r>
              <a:rPr lang="en-US" sz="6000" b="1" smtClean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smtClean="0">
                <a:latin typeface="Myriad Pro Light"/>
                <a:ea typeface="Aharoni"/>
                <a:cs typeface="Aharoni"/>
              </a:rPr>
              <a:t>Resultados</a:t>
            </a:r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857224" y="1785926"/>
            <a:ext cx="75009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>
                <a:latin typeface="Arial Rounded MT Bold" pitchFamily="34" charset="0"/>
              </a:rPr>
              <a:t>Quanto tempo você acha, em média, que perde na fila do caixa de uma boate ?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1571604" y="3429000"/>
          <a:ext cx="6858048" cy="3103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tângulo 7"/>
          <p:cNvSpPr/>
          <p:nvPr/>
        </p:nvSpPr>
        <p:spPr>
          <a:xfrm>
            <a:off x="3071802" y="4929198"/>
            <a:ext cx="16430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49%</a:t>
            </a:r>
          </a:p>
        </p:txBody>
      </p:sp>
      <p:sp>
        <p:nvSpPr>
          <p:cNvPr id="9" name="Retângulo 8"/>
          <p:cNvSpPr/>
          <p:nvPr/>
        </p:nvSpPr>
        <p:spPr>
          <a:xfrm>
            <a:off x="2643174" y="3571876"/>
            <a:ext cx="121444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19%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000628" y="3929066"/>
            <a:ext cx="1214446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26%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786182" y="3429000"/>
            <a:ext cx="1214446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928715" y="1643050"/>
            <a:ext cx="75009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600" b="1" dirty="0">
                <a:latin typeface="Arial Rounded MT Bold" pitchFamily="34" charset="0"/>
              </a:rPr>
              <a:t>Você sai mais cedo de um local para não enfrentar uma fila? 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1142976" y="2500306"/>
          <a:ext cx="6715172" cy="4160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tângulo 8"/>
          <p:cNvSpPr/>
          <p:nvPr/>
        </p:nvSpPr>
        <p:spPr>
          <a:xfrm>
            <a:off x="4214810" y="4000504"/>
            <a:ext cx="17859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62%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357422" y="3643314"/>
            <a:ext cx="121444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38%</a:t>
            </a:r>
          </a:p>
        </p:txBody>
      </p:sp>
      <p:sp>
        <p:nvSpPr>
          <p:cNvPr id="37896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>
                <a:latin typeface="Myriad Pro Light"/>
                <a:ea typeface="Aharoni"/>
                <a:cs typeface="Aharoni"/>
              </a:rPr>
              <a:t>Resultados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8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0" descr="Maraca DEFINITIV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4429125"/>
            <a:ext cx="421481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CaixaDeTexto 6"/>
          <p:cNvSpPr txBox="1">
            <a:spLocks noChangeArrowheads="1"/>
          </p:cNvSpPr>
          <p:nvPr/>
        </p:nvSpPr>
        <p:spPr bwMode="auto">
          <a:xfrm>
            <a:off x="214282" y="1571612"/>
            <a:ext cx="87154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4000" i="1" dirty="0" smtClean="0">
                <a:latin typeface="Arial Rounded MT Bold"/>
              </a:rPr>
              <a:t>“Criar </a:t>
            </a:r>
            <a:r>
              <a:rPr lang="pt-BR" sz="4000" i="1" dirty="0">
                <a:latin typeface="Arial Rounded MT Bold"/>
              </a:rPr>
              <a:t>soluções </a:t>
            </a:r>
            <a:r>
              <a:rPr lang="pt-BR" sz="4000" i="1" dirty="0" smtClean="0">
                <a:latin typeface="Arial Rounded MT Bold"/>
              </a:rPr>
              <a:t>móveis </a:t>
            </a:r>
            <a:r>
              <a:rPr lang="pt-BR" sz="4000" i="1" dirty="0">
                <a:latin typeface="Arial Rounded MT Bold"/>
              </a:rPr>
              <a:t>inteligentes para aumentar a rentabilidade dos nossos </a:t>
            </a:r>
            <a:r>
              <a:rPr lang="pt-BR" sz="4000" i="1" dirty="0" smtClean="0">
                <a:latin typeface="Arial Rounded MT Bold"/>
              </a:rPr>
              <a:t>clientes.”</a:t>
            </a:r>
            <a:endParaRPr lang="pt-BR" sz="4000" i="1" dirty="0">
              <a:latin typeface="Arial Rounded MT Bold"/>
            </a:endParaRPr>
          </a:p>
        </p:txBody>
      </p:sp>
      <p:sp>
        <p:nvSpPr>
          <p:cNvPr id="16390" name="Title 9"/>
          <p:cNvSpPr>
            <a:spLocks/>
          </p:cNvSpPr>
          <p:nvPr/>
        </p:nvSpPr>
        <p:spPr bwMode="auto">
          <a:xfrm>
            <a:off x="50006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5000" b="1" dirty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 err="1">
                <a:latin typeface="Myriad Pro Light"/>
                <a:ea typeface="Aharoni"/>
                <a:cs typeface="Aharoni"/>
              </a:rPr>
              <a:t>Missão</a:t>
            </a:r>
            <a:r>
              <a:rPr lang="en-US" sz="5000" b="1" dirty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 err="1">
                <a:latin typeface="Myriad Pro Light"/>
                <a:ea typeface="Aharoni"/>
                <a:cs typeface="Aharoni"/>
              </a:rPr>
              <a:t>da</a:t>
            </a:r>
            <a:r>
              <a:rPr lang="en-US" sz="5000" b="1" dirty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 err="1">
                <a:latin typeface="Myriad Pro Light"/>
                <a:ea typeface="Aharoni"/>
                <a:cs typeface="Aharoni"/>
              </a:rPr>
              <a:t>Empresa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571472" y="1643050"/>
            <a:ext cx="82153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>
                <a:latin typeface="Arial Rounded MT Bold" pitchFamily="34" charset="0"/>
              </a:rPr>
              <a:t>Você deixa de consumir produtos ou </a:t>
            </a:r>
            <a:r>
              <a:rPr lang="pt-BR" sz="3200" b="1" dirty="0" err="1">
                <a:latin typeface="Arial Rounded MT Bold" pitchFamily="34" charset="0"/>
              </a:rPr>
              <a:t>frequentar</a:t>
            </a:r>
            <a:r>
              <a:rPr lang="pt-BR" sz="3200" b="1" dirty="0">
                <a:latin typeface="Arial Rounded MT Bold" pitchFamily="34" charset="0"/>
              </a:rPr>
              <a:t> estabelecimentos que costumam ter fila na hora de pagar ?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1643042" y="3286124"/>
          <a:ext cx="5786478" cy="3175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tângulo 7"/>
          <p:cNvSpPr/>
          <p:nvPr/>
        </p:nvSpPr>
        <p:spPr>
          <a:xfrm>
            <a:off x="4714876" y="4643446"/>
            <a:ext cx="121444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62%</a:t>
            </a:r>
          </a:p>
        </p:txBody>
      </p:sp>
      <p:sp>
        <p:nvSpPr>
          <p:cNvPr id="9" name="Retângulo 8"/>
          <p:cNvSpPr/>
          <p:nvPr/>
        </p:nvSpPr>
        <p:spPr>
          <a:xfrm>
            <a:off x="2285984" y="3929066"/>
            <a:ext cx="121444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38%</a:t>
            </a:r>
          </a:p>
        </p:txBody>
      </p:sp>
      <p:sp>
        <p:nvSpPr>
          <p:cNvPr id="38920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 err="1">
                <a:latin typeface="Myriad Pro Light"/>
                <a:ea typeface="Aharoni"/>
                <a:cs typeface="Aharoni"/>
              </a:rPr>
              <a:t>Resultados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428625" y="2714625"/>
            <a:ext cx="52863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2700">
              <a:latin typeface="Arial Rounded MT Bold" pitchFamily="34" charset="0"/>
            </a:endParaRPr>
          </a:p>
        </p:txBody>
      </p:sp>
      <p:sp>
        <p:nvSpPr>
          <p:cNvPr id="82950" name="CaixaDeTexto 13"/>
          <p:cNvSpPr txBox="1">
            <a:spLocks noChangeArrowheads="1"/>
          </p:cNvSpPr>
          <p:nvPr/>
        </p:nvSpPr>
        <p:spPr bwMode="auto">
          <a:xfrm>
            <a:off x="428625" y="1571625"/>
            <a:ext cx="7929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82951" name="CaixaDeTexto 14"/>
          <p:cNvSpPr txBox="1">
            <a:spLocks noChangeArrowheads="1"/>
          </p:cNvSpPr>
          <p:nvPr/>
        </p:nvSpPr>
        <p:spPr bwMode="auto">
          <a:xfrm>
            <a:off x="428596" y="500042"/>
            <a:ext cx="8072493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6000" b="1" dirty="0" smtClean="0">
                <a:latin typeface="Myriad Pro Light" pitchFamily="34" charset="0"/>
              </a:rPr>
              <a:t>Problema</a:t>
            </a:r>
          </a:p>
          <a:p>
            <a:pPr algn="just"/>
            <a:endParaRPr lang="pt-BR" sz="5400" dirty="0" smtClean="0">
              <a:latin typeface="Myriad Pro Light" pitchFamily="34" charset="0"/>
            </a:endParaRPr>
          </a:p>
          <a:p>
            <a:pPr algn="ctr"/>
            <a:r>
              <a:rPr lang="pt-BR" sz="5000" dirty="0" smtClean="0">
                <a:latin typeface="Myriad Pro Light" pitchFamily="34" charset="0"/>
              </a:rPr>
              <a:t>As boates perdem clientes e deixam de vender, devido às formas de pagamentos existentes. </a:t>
            </a:r>
            <a:endParaRPr lang="pt-BR" sz="5000" dirty="0">
              <a:latin typeface="Myriad Pro Light" pitchFamily="34" charset="0"/>
            </a:endParaRPr>
          </a:p>
          <a:p>
            <a:pPr algn="just"/>
            <a:endParaRPr lang="pt-BR" sz="2400" dirty="0">
              <a:latin typeface="Arial Rounded MT Bold" pitchFamily="34" charset="0"/>
            </a:endParaRPr>
          </a:p>
          <a:p>
            <a:pPr algn="just">
              <a:buFont typeface="Arial" charset="0"/>
              <a:buChar char="•"/>
            </a:pPr>
            <a:endParaRPr lang="pt-BR" dirty="0"/>
          </a:p>
          <a:p>
            <a:pPr algn="just">
              <a:buFont typeface="Arial" charset="0"/>
              <a:buChar char="•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 err="1" smtClean="0">
                <a:latin typeface="Myriad Pro Light"/>
                <a:ea typeface="Aharoni"/>
                <a:cs typeface="Aharoni"/>
              </a:rPr>
              <a:t>Formas</a:t>
            </a:r>
            <a:r>
              <a:rPr lang="en-US" sz="6000" b="1" dirty="0" smtClean="0">
                <a:latin typeface="Myriad Pro Light"/>
                <a:ea typeface="Aharoni"/>
                <a:cs typeface="Aharoni"/>
              </a:rPr>
              <a:t> de </a:t>
            </a:r>
            <a:r>
              <a:rPr lang="en-US" sz="6000" b="1" dirty="0" err="1" smtClean="0">
                <a:latin typeface="Myriad Pro Light"/>
                <a:ea typeface="Aharoni"/>
                <a:cs typeface="Aharoni"/>
              </a:rPr>
              <a:t>pagamento</a:t>
            </a:r>
            <a:endParaRPr lang="en-US" sz="6000" b="1" dirty="0">
              <a:latin typeface="Myriad Pro Light"/>
              <a:ea typeface="Aharoni"/>
              <a:cs typeface="Aharon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285860"/>
            <a:ext cx="2062163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071942"/>
            <a:ext cx="184548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3786190"/>
            <a:ext cx="2571736" cy="189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1285860"/>
            <a:ext cx="2500330" cy="215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5000" b="1" dirty="0" err="1" smtClean="0">
                <a:latin typeface="Myriad Pro Light"/>
                <a:ea typeface="Aharoni"/>
                <a:cs typeface="Aharoni"/>
              </a:rPr>
              <a:t>Pagamentos</a:t>
            </a:r>
            <a:r>
              <a:rPr lang="en-US" sz="5000" b="1" dirty="0" smtClean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 err="1" smtClean="0">
                <a:latin typeface="Myriad Pro Light"/>
                <a:ea typeface="Aharoni"/>
                <a:cs typeface="Aharoni"/>
              </a:rPr>
              <a:t>Móveis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72074"/>
            <a:ext cx="21844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5357826"/>
            <a:ext cx="2471737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2285992"/>
            <a:ext cx="2062163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tângulo 13"/>
          <p:cNvSpPr/>
          <p:nvPr/>
        </p:nvSpPr>
        <p:spPr>
          <a:xfrm>
            <a:off x="428596" y="1357298"/>
            <a:ext cx="82153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Vantagens </a:t>
            </a:r>
          </a:p>
          <a:p>
            <a:pPr>
              <a:buBlip>
                <a:blip r:embed="rId6"/>
              </a:buBlip>
            </a:pPr>
            <a:r>
              <a:rPr lang="pt-BR" sz="2800" dirty="0" smtClean="0"/>
              <a:t>Comodidade e Praticidade</a:t>
            </a:r>
          </a:p>
          <a:p>
            <a:pPr lvl="0">
              <a:buBlip>
                <a:blip r:embed="rId6"/>
              </a:buBlip>
            </a:pPr>
            <a:r>
              <a:rPr lang="pt-BR" sz="2800" dirty="0" smtClean="0"/>
              <a:t>Segurança</a:t>
            </a:r>
          </a:p>
          <a:p>
            <a:pPr lvl="0"/>
            <a:endParaRPr lang="pt-BR" sz="2800" dirty="0" smtClean="0"/>
          </a:p>
          <a:p>
            <a:r>
              <a:rPr lang="pt-BR" sz="2800" b="1" dirty="0" smtClean="0"/>
              <a:t>Desvantagens </a:t>
            </a:r>
          </a:p>
          <a:p>
            <a:pPr lvl="0">
              <a:buBlip>
                <a:blip r:embed="rId6"/>
              </a:buBlip>
            </a:pPr>
            <a:r>
              <a:rPr lang="pt-BR" sz="2800" dirty="0" smtClean="0"/>
              <a:t>Não evita a fila.</a:t>
            </a:r>
          </a:p>
          <a:p>
            <a:pPr lvl="0"/>
            <a:endParaRPr lang="pt-BR" sz="2800" dirty="0" smtClean="0"/>
          </a:p>
          <a:p>
            <a:pPr lvl="0"/>
            <a:endParaRPr lang="pt-BR" sz="2800" dirty="0"/>
          </a:p>
        </p:txBody>
      </p:sp>
      <p:pic>
        <p:nvPicPr>
          <p:cNvPr id="32772" name="Picture 4" descr="http://corrosionx.toaqui.com/images/logo_oipagg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3357562"/>
            <a:ext cx="1928826" cy="1535024"/>
          </a:xfrm>
          <a:prstGeom prst="rect">
            <a:avLst/>
          </a:prstGeom>
          <a:noFill/>
        </p:spPr>
      </p:pic>
      <p:pic>
        <p:nvPicPr>
          <p:cNvPr id="32784" name="Picture 16" descr="http://www.gestaovanbarcin.com/portal/pagseguro_logo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4429132"/>
            <a:ext cx="17907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5000" b="1" dirty="0" err="1" smtClean="0">
                <a:latin typeface="Myriad Pro Light"/>
                <a:ea typeface="Aharoni"/>
                <a:cs typeface="Aharoni"/>
              </a:rPr>
              <a:t>Dinheiro</a:t>
            </a:r>
            <a:r>
              <a:rPr lang="en-US" sz="5000" b="1" dirty="0" smtClean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 err="1" smtClean="0">
                <a:latin typeface="Myriad Pro Light"/>
                <a:ea typeface="Aharoni"/>
                <a:cs typeface="Aharoni"/>
              </a:rPr>
              <a:t>em</a:t>
            </a:r>
            <a:r>
              <a:rPr lang="en-US" sz="5000" b="1" dirty="0" smtClean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 err="1" smtClean="0">
                <a:latin typeface="Myriad Pro Light"/>
                <a:ea typeface="Aharoni"/>
                <a:cs typeface="Aharoni"/>
              </a:rPr>
              <a:t>Espécie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43447"/>
            <a:ext cx="3010343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285720" y="1285860"/>
            <a:ext cx="857256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/>
              <a:t>Vantagens </a:t>
            </a:r>
          </a:p>
          <a:p>
            <a:pPr lvl="0">
              <a:buBlip>
                <a:blip r:embed="rId4"/>
              </a:buBlip>
            </a:pPr>
            <a:r>
              <a:rPr lang="pt-BR" sz="2600" dirty="0" smtClean="0"/>
              <a:t>Confiável</a:t>
            </a:r>
          </a:p>
          <a:p>
            <a:pPr lvl="0">
              <a:buBlip>
                <a:blip r:embed="rId4"/>
              </a:buBlip>
            </a:pPr>
            <a:r>
              <a:rPr lang="pt-BR" sz="2600" dirty="0" smtClean="0"/>
              <a:t>Estabelecimento não paga comissão</a:t>
            </a:r>
          </a:p>
          <a:p>
            <a:pPr lvl="0">
              <a:buBlip>
                <a:blip r:embed="rId4"/>
              </a:buBlip>
            </a:pPr>
            <a:r>
              <a:rPr lang="pt-BR" sz="2600" dirty="0" smtClean="0"/>
              <a:t>Aceitabilidade</a:t>
            </a:r>
          </a:p>
          <a:p>
            <a:pPr lvl="0">
              <a:buFont typeface="Arial" pitchFamily="34" charset="0"/>
              <a:buChar char="•"/>
            </a:pPr>
            <a:endParaRPr lang="pt-BR" sz="2600" dirty="0" smtClean="0"/>
          </a:p>
          <a:p>
            <a:r>
              <a:rPr lang="pt-BR" sz="2600" b="1" dirty="0" smtClean="0"/>
              <a:t>Desvantagens </a:t>
            </a:r>
          </a:p>
          <a:p>
            <a:pPr lvl="0">
              <a:buBlip>
                <a:blip r:embed="rId4"/>
              </a:buBlip>
            </a:pPr>
            <a:r>
              <a:rPr lang="pt-BR" sz="2600" dirty="0" smtClean="0"/>
              <a:t>Não evita a fila</a:t>
            </a:r>
          </a:p>
          <a:p>
            <a:pPr lvl="0">
              <a:buBlip>
                <a:blip r:embed="rId4"/>
              </a:buBlip>
            </a:pPr>
            <a:r>
              <a:rPr lang="pt-BR" sz="2600" dirty="0" smtClean="0"/>
              <a:t>Insegurança</a:t>
            </a:r>
          </a:p>
          <a:p>
            <a:r>
              <a:rPr lang="pt-BR" sz="2800" dirty="0" smtClean="0"/>
              <a:t> </a:t>
            </a:r>
          </a:p>
          <a:p>
            <a:pPr lvl="0"/>
            <a:endParaRPr lang="pt-BR" sz="2800" dirty="0" smtClean="0"/>
          </a:p>
          <a:p>
            <a:pPr lvl="0"/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5000" b="1" dirty="0" err="1" smtClean="0">
                <a:latin typeface="Myriad Pro Light"/>
                <a:ea typeface="Aharoni"/>
                <a:cs typeface="Aharoni"/>
              </a:rPr>
              <a:t>Cartão</a:t>
            </a:r>
            <a:r>
              <a:rPr lang="en-US" sz="5000" b="1" dirty="0" smtClean="0">
                <a:latin typeface="Myriad Pro Light"/>
                <a:ea typeface="Aharoni"/>
                <a:cs typeface="Aharoni"/>
              </a:rPr>
              <a:t> de </a:t>
            </a:r>
            <a:r>
              <a:rPr lang="en-US" sz="5000" b="1" dirty="0" err="1" smtClean="0">
                <a:latin typeface="Myriad Pro Light"/>
                <a:ea typeface="Aharoni"/>
                <a:cs typeface="Aharoni"/>
              </a:rPr>
              <a:t>Crédito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85720" y="1428736"/>
            <a:ext cx="857256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/>
              <a:t>Vantagens </a:t>
            </a:r>
          </a:p>
          <a:p>
            <a:pPr lvl="0">
              <a:buBlip>
                <a:blip r:embed="rId3"/>
              </a:buBlip>
            </a:pPr>
            <a:r>
              <a:rPr lang="pt-BR" sz="2600" dirty="0" smtClean="0"/>
              <a:t>Confiável</a:t>
            </a:r>
          </a:p>
          <a:p>
            <a:pPr lvl="0">
              <a:buBlip>
                <a:blip r:embed="rId3"/>
              </a:buBlip>
            </a:pPr>
            <a:r>
              <a:rPr lang="pt-BR" sz="2600" dirty="0" smtClean="0"/>
              <a:t>Portabilidade</a:t>
            </a:r>
          </a:p>
          <a:p>
            <a:pPr lvl="0">
              <a:buBlip>
                <a:blip r:embed="rId3"/>
              </a:buBlip>
            </a:pPr>
            <a:r>
              <a:rPr lang="pt-BR" sz="2600" dirty="0" smtClean="0"/>
              <a:t>Segurança</a:t>
            </a:r>
          </a:p>
          <a:p>
            <a:pPr lvl="0"/>
            <a:endParaRPr lang="pt-BR" sz="2600" dirty="0" smtClean="0"/>
          </a:p>
          <a:p>
            <a:r>
              <a:rPr lang="pt-BR" sz="2600" b="1" dirty="0" smtClean="0"/>
              <a:t>Desvantagens </a:t>
            </a:r>
          </a:p>
          <a:p>
            <a:pPr lvl="0">
              <a:buBlip>
                <a:blip r:embed="rId3"/>
              </a:buBlip>
            </a:pPr>
            <a:r>
              <a:rPr lang="pt-BR" sz="2600" dirty="0" smtClean="0"/>
              <a:t>Não evita a fila</a:t>
            </a:r>
          </a:p>
          <a:p>
            <a:pPr lvl="0">
              <a:buBlip>
                <a:blip r:embed="rId3"/>
              </a:buBlip>
            </a:pPr>
            <a:r>
              <a:rPr lang="pt-BR" sz="2600" dirty="0" smtClean="0"/>
              <a:t>Aceitabilidade</a:t>
            </a:r>
          </a:p>
          <a:p>
            <a:pPr lvl="0">
              <a:buBlip>
                <a:blip r:embed="rId3"/>
              </a:buBlip>
            </a:pPr>
            <a:r>
              <a:rPr lang="pt-BR" sz="2600" dirty="0" smtClean="0"/>
              <a:t>Custo para estabelecimento</a:t>
            </a:r>
          </a:p>
          <a:p>
            <a:r>
              <a:rPr lang="pt-BR" sz="2800" dirty="0" smtClean="0"/>
              <a:t> </a:t>
            </a:r>
          </a:p>
          <a:p>
            <a:pPr lvl="0"/>
            <a:endParaRPr lang="pt-BR" sz="2800" dirty="0" smtClean="0"/>
          </a:p>
          <a:p>
            <a:pPr lvl="0"/>
            <a:endParaRPr lang="pt-BR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714488"/>
            <a:ext cx="3214710" cy="277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1"/>
          <p:cNvSpPr>
            <a:spLocks noChangeArrowheads="1"/>
          </p:cNvSpPr>
          <p:nvPr/>
        </p:nvSpPr>
        <p:spPr bwMode="auto">
          <a:xfrm>
            <a:off x="214313" y="1347788"/>
            <a:ext cx="885825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Blip>
                <a:blip r:embed="rId3"/>
              </a:buBlip>
            </a:pPr>
            <a:r>
              <a:rPr lang="pt-BR" sz="2400" dirty="0" smtClean="0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Custo ($) – Custo de implementação e uso do sistema.</a:t>
            </a:r>
          </a:p>
          <a:p>
            <a:pPr>
              <a:buBlip>
                <a:blip r:embed="rId3"/>
              </a:buBlip>
            </a:pPr>
            <a:endParaRPr lang="pt-BR" sz="2400" dirty="0" smtClean="0">
              <a:latin typeface="Arial Rounded MT Bold" pitchFamily="34" charset="0"/>
              <a:ea typeface="Calibri" pitchFamily="34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r>
              <a:rPr lang="pt-BR" sz="2400" dirty="0" smtClean="0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Disponibilidade </a:t>
            </a:r>
            <a:r>
              <a:rPr lang="pt-BR" sz="2400" dirty="0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– Capacidade do sistema fornecer o serviço proposto quando preciso.</a:t>
            </a:r>
          </a:p>
          <a:p>
            <a:pPr eaLnBrk="0" hangingPunct="0">
              <a:buBlip>
                <a:blip r:embed="rId3"/>
              </a:buBlip>
            </a:pPr>
            <a:endParaRPr lang="en-US" sz="2400" dirty="0">
              <a:latin typeface="Arial Rounded MT Bold" pitchFamily="34" charset="0"/>
              <a:cs typeface="Arial" charset="0"/>
            </a:endParaRPr>
          </a:p>
          <a:p>
            <a:pPr eaLnBrk="0" hangingPunct="0">
              <a:buBlip>
                <a:blip r:embed="rId3"/>
              </a:buBlip>
            </a:pPr>
            <a:r>
              <a:rPr lang="pt-BR" sz="2400" dirty="0">
                <a:latin typeface="Arial Rounded MT Bold" pitchFamily="34" charset="0"/>
              </a:rPr>
              <a:t>Segurança – Segurança no ambiente de utilização do serviço (antes e durante).</a:t>
            </a:r>
          </a:p>
          <a:p>
            <a:pPr eaLnBrk="0" hangingPunct="0">
              <a:buBlip>
                <a:blip r:embed="rId3"/>
              </a:buBlip>
            </a:pPr>
            <a:endParaRPr lang="en-US" sz="2400" dirty="0">
              <a:latin typeface="Arial Rounded MT Bold" pitchFamily="34" charset="0"/>
              <a:cs typeface="Arial" charset="0"/>
            </a:endParaRPr>
          </a:p>
          <a:p>
            <a:pPr eaLnBrk="0" hangingPunct="0">
              <a:buBlip>
                <a:blip r:embed="rId3"/>
              </a:buBlip>
            </a:pPr>
            <a:r>
              <a:rPr lang="pt-BR" sz="2400" dirty="0">
                <a:latin typeface="Arial Rounded MT Bold" pitchFamily="34" charset="0"/>
              </a:rPr>
              <a:t>Praticidade – Facilidade em utilizar o serviço.</a:t>
            </a:r>
          </a:p>
          <a:p>
            <a:pPr eaLnBrk="0" hangingPunct="0">
              <a:buBlip>
                <a:blip r:embed="rId3"/>
              </a:buBlip>
            </a:pPr>
            <a:endParaRPr lang="en-US" sz="2400" dirty="0">
              <a:latin typeface="Arial Rounded MT Bold" pitchFamily="34" charset="0"/>
              <a:cs typeface="Arial" charset="0"/>
            </a:endParaRPr>
          </a:p>
          <a:p>
            <a:pPr eaLnBrk="0" hangingPunct="0">
              <a:buBlip>
                <a:blip r:embed="rId3"/>
              </a:buBlip>
            </a:pPr>
            <a:r>
              <a:rPr lang="pt-BR" sz="2400" dirty="0">
                <a:latin typeface="Arial Rounded MT Bold" pitchFamily="34" charset="0"/>
              </a:rPr>
              <a:t>Espera para saída – Tempo gasto entre a decisão e o ato de sair do local.</a:t>
            </a:r>
            <a:endParaRPr lang="en-US" sz="2400" dirty="0">
              <a:latin typeface="Arial Rounded MT Bold" pitchFamily="34" charset="0"/>
              <a:cs typeface="Arial" charset="0"/>
            </a:endParaRPr>
          </a:p>
          <a:p>
            <a:pPr eaLnBrk="0" hangingPunct="0"/>
            <a:r>
              <a:rPr lang="pt-BR" sz="2400" dirty="0">
                <a:latin typeface="Arial Rounded MT Bold" pitchFamily="34" charset="0"/>
              </a:rPr>
              <a:t>	</a:t>
            </a:r>
          </a:p>
        </p:txBody>
      </p:sp>
      <p:sp>
        <p:nvSpPr>
          <p:cNvPr id="48135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pt-BR" sz="5000" b="1" dirty="0" smtClean="0">
                <a:latin typeface="Myriad Pro Light"/>
                <a:ea typeface="Aharoni"/>
                <a:cs typeface="Aharoni"/>
              </a:rPr>
              <a:t>Valores</a:t>
            </a:r>
            <a:r>
              <a:rPr lang="en-US" sz="5000" b="1" dirty="0" smtClean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 err="1" smtClean="0">
                <a:latin typeface="Myriad Pro Light"/>
                <a:ea typeface="Aharoni"/>
                <a:cs typeface="Aharoni"/>
              </a:rPr>
              <a:t>Comparados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5000" b="1">
                <a:latin typeface="Myriad Pro Light"/>
                <a:ea typeface="Aharoni"/>
                <a:cs typeface="Aharoni"/>
              </a:rPr>
              <a:t>Curva de Valores</a:t>
            </a:r>
          </a:p>
        </p:txBody>
      </p:sp>
      <p:graphicFrame>
        <p:nvGraphicFramePr>
          <p:cNvPr id="4" name="Gráfico 3"/>
          <p:cNvGraphicFramePr/>
          <p:nvPr/>
        </p:nvGraphicFramePr>
        <p:xfrm>
          <a:off x="285720" y="1571612"/>
          <a:ext cx="8572560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Title 9"/>
          <p:cNvSpPr>
            <a:spLocks/>
          </p:cNvSpPr>
          <p:nvPr/>
        </p:nvSpPr>
        <p:spPr bwMode="auto">
          <a:xfrm>
            <a:off x="0" y="2500306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 smtClean="0">
                <a:latin typeface="Myriad Pro Light"/>
                <a:ea typeface="Aharoni"/>
                <a:cs typeface="Aharoni"/>
              </a:rPr>
              <a:t>E </a:t>
            </a:r>
            <a:r>
              <a:rPr lang="en-US" sz="6000" b="1" dirty="0" err="1" smtClean="0">
                <a:latin typeface="Myriad Pro Light"/>
                <a:ea typeface="Aharoni"/>
                <a:cs typeface="Aharoni"/>
              </a:rPr>
              <a:t>os</a:t>
            </a:r>
            <a:r>
              <a:rPr lang="en-US" sz="6000" b="1" dirty="0" smtClean="0">
                <a:latin typeface="Myriad Pro Light"/>
                <a:ea typeface="Aharoni"/>
                <a:cs typeface="Aharoni"/>
              </a:rPr>
              <a:t> </a:t>
            </a:r>
            <a:r>
              <a:rPr lang="en-US" sz="6000" b="1" dirty="0" err="1" smtClean="0">
                <a:latin typeface="Myriad Pro Light"/>
                <a:ea typeface="Aharoni"/>
                <a:cs typeface="Aharoni"/>
              </a:rPr>
              <a:t>interessados</a:t>
            </a:r>
            <a:r>
              <a:rPr lang="en-US" sz="6000" b="1" dirty="0" smtClean="0">
                <a:latin typeface="Myriad Pro Light"/>
                <a:ea typeface="Aharoni"/>
                <a:cs typeface="Aharoni"/>
              </a:rPr>
              <a:t>?</a:t>
            </a:r>
            <a:endParaRPr lang="en-US" sz="6000" b="1" dirty="0">
              <a:latin typeface="Myriad Pro Ligh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CaixaDeTexto 4"/>
          <p:cNvSpPr txBox="1">
            <a:spLocks noChangeArrowheads="1"/>
          </p:cNvSpPr>
          <p:nvPr/>
        </p:nvSpPr>
        <p:spPr bwMode="auto">
          <a:xfrm>
            <a:off x="250825" y="1412875"/>
            <a:ext cx="85725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buBlip>
                <a:blip r:embed="rId3"/>
              </a:buBlip>
            </a:pPr>
            <a:r>
              <a:rPr lang="pt-BR" sz="3200" dirty="0">
                <a:latin typeface="Arial Rounded MT Bold" pitchFamily="34" charset="0"/>
              </a:rPr>
              <a:t>Boates (Cliente)</a:t>
            </a:r>
          </a:p>
          <a:p>
            <a:pPr lvl="1" defTabSz="912813">
              <a:buBlip>
                <a:blip r:embed="rId3"/>
              </a:buBlip>
            </a:pPr>
            <a:r>
              <a:rPr lang="pt-BR" sz="3200" dirty="0" smtClean="0">
                <a:latin typeface="Arial Rounded MT Bold" pitchFamily="34" charset="0"/>
              </a:rPr>
              <a:t> Maior público no estabelecimento.</a:t>
            </a:r>
          </a:p>
          <a:p>
            <a:pPr lvl="1" defTabSz="912813">
              <a:buBlip>
                <a:blip r:embed="rId3"/>
              </a:buBlip>
            </a:pPr>
            <a:r>
              <a:rPr lang="pt-BR" sz="3200" dirty="0" smtClean="0">
                <a:latin typeface="Arial Rounded MT Bold" pitchFamily="34" charset="0"/>
              </a:rPr>
              <a:t> Aumentar o consumo.</a:t>
            </a:r>
            <a:endParaRPr lang="pt-BR" sz="3200" dirty="0">
              <a:latin typeface="Arial Rounded MT Bold" pitchFamily="34" charset="0"/>
            </a:endParaRPr>
          </a:p>
          <a:p>
            <a:pPr defTabSz="912813">
              <a:buBlip>
                <a:blip r:embed="rId3"/>
              </a:buBlip>
            </a:pPr>
            <a:endParaRPr lang="pt-BR" sz="3200" dirty="0">
              <a:latin typeface="Arial Rounded MT Bold" pitchFamily="34" charset="0"/>
            </a:endParaRPr>
          </a:p>
          <a:p>
            <a:pPr defTabSz="912813">
              <a:buBlip>
                <a:blip r:embed="rId3"/>
              </a:buBlip>
            </a:pPr>
            <a:r>
              <a:rPr lang="pt-BR" sz="3200" dirty="0" err="1">
                <a:latin typeface="Arial Rounded MT Bold" pitchFamily="34" charset="0"/>
              </a:rPr>
              <a:t>Frequentadores</a:t>
            </a:r>
            <a:r>
              <a:rPr lang="pt-BR" sz="3200" dirty="0">
                <a:latin typeface="Arial Rounded MT Bold" pitchFamily="34" charset="0"/>
              </a:rPr>
              <a:t> de boate (Usuários)</a:t>
            </a:r>
          </a:p>
          <a:p>
            <a:pPr marL="809625" lvl="1" indent="-352425" defTabSz="912813">
              <a:buBlip>
                <a:blip r:embed="rId3"/>
              </a:buBlip>
            </a:pPr>
            <a:r>
              <a:rPr lang="pt-BR" sz="3200" dirty="0" smtClean="0">
                <a:latin typeface="Arial Rounded MT Bold" pitchFamily="34" charset="0"/>
              </a:rPr>
              <a:t>Forma prática, rápida e segura de fazer pagamentos.</a:t>
            </a:r>
            <a:endParaRPr lang="pt-BR" sz="3200" dirty="0">
              <a:latin typeface="Arial Rounded MT Bold" pitchFamily="34" charset="0"/>
            </a:endParaRPr>
          </a:p>
        </p:txBody>
      </p:sp>
      <p:sp>
        <p:nvSpPr>
          <p:cNvPr id="52230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5000" b="1" dirty="0">
                <a:latin typeface="Myriad Pro Light"/>
                <a:ea typeface="Aharoni"/>
                <a:cs typeface="Aharoni"/>
              </a:rPr>
              <a:t>Stakeholders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9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5000" b="1" dirty="0" smtClean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 err="1" smtClean="0">
                <a:latin typeface="Myriad Pro Light"/>
                <a:ea typeface="Aharoni"/>
                <a:cs typeface="Aharoni"/>
              </a:rPr>
              <a:t>Roteiro</a:t>
            </a:r>
            <a:endParaRPr lang="en-US" sz="5000" b="1" dirty="0" smtClean="0">
              <a:latin typeface="Myriad Pro Light"/>
              <a:ea typeface="Aharoni"/>
              <a:cs typeface="Aharoni"/>
            </a:endParaRPr>
          </a:p>
        </p:txBody>
      </p:sp>
      <p:sp>
        <p:nvSpPr>
          <p:cNvPr id="17412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714488"/>
            <a:ext cx="6929486" cy="4500581"/>
          </a:xfrm>
        </p:spPr>
        <p:txBody>
          <a:bodyPr/>
          <a:lstStyle/>
          <a:p>
            <a:pPr eaLnBrk="1" hangingPunct="1">
              <a:spcBef>
                <a:spcPts val="1000"/>
              </a:spcBef>
              <a:spcAft>
                <a:spcPts val="600"/>
              </a:spcAft>
              <a:buBlip>
                <a:blip r:embed="rId3"/>
              </a:buBlip>
            </a:pPr>
            <a:r>
              <a:rPr lang="pt-BR" sz="2800" dirty="0" smtClean="0">
                <a:latin typeface="Arial Rounded MT Bold" pitchFamily="34" charset="0"/>
              </a:rPr>
              <a:t>Contextualização</a:t>
            </a:r>
          </a:p>
          <a:p>
            <a:pPr eaLnBrk="1" hangingPunct="1">
              <a:spcBef>
                <a:spcPts val="1000"/>
              </a:spcBef>
              <a:spcAft>
                <a:spcPts val="600"/>
              </a:spcAft>
              <a:buBlip>
                <a:blip r:embed="rId3"/>
              </a:buBlip>
            </a:pPr>
            <a:r>
              <a:rPr lang="pt-BR" sz="2800" dirty="0" smtClean="0">
                <a:latin typeface="Arial Rounded MT Bold" pitchFamily="34" charset="0"/>
              </a:rPr>
              <a:t>Cenário Atual</a:t>
            </a:r>
          </a:p>
          <a:p>
            <a:pPr eaLnBrk="1" hangingPunct="1">
              <a:spcBef>
                <a:spcPts val="1000"/>
              </a:spcBef>
              <a:spcAft>
                <a:spcPts val="600"/>
              </a:spcAft>
              <a:buBlip>
                <a:blip r:embed="rId3"/>
              </a:buBlip>
            </a:pPr>
            <a:r>
              <a:rPr lang="pt-BR" sz="2800" dirty="0" smtClean="0">
                <a:latin typeface="Arial Rounded MT Bold" pitchFamily="34" charset="0"/>
              </a:rPr>
              <a:t>Questionários e estatísticas</a:t>
            </a:r>
          </a:p>
          <a:p>
            <a:pPr eaLnBrk="1" hangingPunct="1">
              <a:spcBef>
                <a:spcPts val="1000"/>
              </a:spcBef>
              <a:spcAft>
                <a:spcPts val="600"/>
              </a:spcAft>
              <a:buBlip>
                <a:blip r:embed="rId3"/>
              </a:buBlip>
            </a:pPr>
            <a:r>
              <a:rPr lang="pt-BR" sz="2800" dirty="0" smtClean="0">
                <a:latin typeface="Arial Rounded MT Bold" pitchFamily="34" charset="0"/>
              </a:rPr>
              <a:t>Concorrentes e curva de Valores</a:t>
            </a:r>
          </a:p>
          <a:p>
            <a:pPr eaLnBrk="1" hangingPunct="1">
              <a:spcBef>
                <a:spcPts val="1000"/>
              </a:spcBef>
              <a:spcAft>
                <a:spcPts val="600"/>
              </a:spcAft>
              <a:buBlip>
                <a:blip r:embed="rId3"/>
              </a:buBlip>
            </a:pPr>
            <a:r>
              <a:rPr lang="pt-BR" sz="2800" dirty="0" smtClean="0">
                <a:latin typeface="Arial Rounded MT Bold" pitchFamily="34" charset="0"/>
              </a:rPr>
              <a:t>Requisitos para o 2º Release</a:t>
            </a:r>
          </a:p>
          <a:p>
            <a:pPr eaLnBrk="1" hangingPunct="1">
              <a:spcBef>
                <a:spcPts val="1000"/>
              </a:spcBef>
              <a:spcAft>
                <a:spcPts val="600"/>
              </a:spcAft>
              <a:buBlip>
                <a:blip r:embed="rId3"/>
              </a:buBlip>
            </a:pPr>
            <a:r>
              <a:rPr lang="pt-BR" sz="2800" dirty="0" smtClean="0">
                <a:latin typeface="Arial Rounded MT Bold" pitchFamily="34" charset="0"/>
              </a:rPr>
              <a:t>Cronograma para as próximas Iterações</a:t>
            </a:r>
          </a:p>
          <a:p>
            <a:pPr eaLnBrk="1" hangingPunct="1">
              <a:spcBef>
                <a:spcPts val="1000"/>
              </a:spcBef>
              <a:buFont typeface="Arial" charset="0"/>
              <a:buNone/>
            </a:pPr>
            <a:endParaRPr lang="pt-BR" sz="2800" dirty="0" smtClean="0">
              <a:latin typeface="Berlin Sans F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2357489" y="1428737"/>
            <a:ext cx="4525472" cy="1571636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orma livre 12"/>
          <p:cNvSpPr/>
          <p:nvPr/>
        </p:nvSpPr>
        <p:spPr>
          <a:xfrm>
            <a:off x="5929322" y="-1500222"/>
            <a:ext cx="1245700" cy="1245700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err="1" smtClean="0"/>
              <a:t>Mais</a:t>
            </a:r>
            <a:r>
              <a:rPr lang="en-US" sz="1400" kern="1200" dirty="0" smtClean="0"/>
              <a:t> </a:t>
            </a:r>
            <a:r>
              <a:rPr lang="en-US" sz="1400" kern="1200" dirty="0" err="1" smtClean="0"/>
              <a:t>Consumo</a:t>
            </a:r>
            <a:endParaRPr lang="en-US" sz="1400" kern="1200" dirty="0"/>
          </a:p>
        </p:txBody>
      </p:sp>
      <p:sp>
        <p:nvSpPr>
          <p:cNvPr id="80902" name="Title 9"/>
          <p:cNvSpPr>
            <a:spLocks/>
          </p:cNvSpPr>
          <p:nvPr/>
        </p:nvSpPr>
        <p:spPr bwMode="auto">
          <a:xfrm>
            <a:off x="50006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dirty="0" smtClean="0">
                <a:latin typeface="Myriad Pro Light"/>
                <a:ea typeface="Aharoni"/>
                <a:cs typeface="Aharoni"/>
              </a:rPr>
              <a:t>Nossa Solução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sp>
        <p:nvSpPr>
          <p:cNvPr id="12" name="Forma livre 11"/>
          <p:cNvSpPr/>
          <p:nvPr/>
        </p:nvSpPr>
        <p:spPr>
          <a:xfrm>
            <a:off x="1428728" y="-1571660"/>
            <a:ext cx="1245700" cy="1245700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/>
              <a:t>Menos</a:t>
            </a:r>
            <a:r>
              <a:rPr lang="en-US" sz="2000" kern="1200" dirty="0" smtClean="0"/>
              <a:t> Fila</a:t>
            </a:r>
            <a:endParaRPr lang="en-US" sz="2000" kern="1200" dirty="0"/>
          </a:p>
        </p:txBody>
      </p:sp>
      <p:sp>
        <p:nvSpPr>
          <p:cNvPr id="11" name="Forma livre 10"/>
          <p:cNvSpPr/>
          <p:nvPr/>
        </p:nvSpPr>
        <p:spPr>
          <a:xfrm>
            <a:off x="3857620" y="-1245700"/>
            <a:ext cx="1245700" cy="1245700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/>
              <a:t>Comodidade</a:t>
            </a:r>
            <a:endParaRPr lang="en-US" sz="2000" kern="1200" dirty="0"/>
          </a:p>
        </p:txBody>
      </p:sp>
      <p:sp>
        <p:nvSpPr>
          <p:cNvPr id="14" name="Forma 13"/>
          <p:cNvSpPr/>
          <p:nvPr/>
        </p:nvSpPr>
        <p:spPr>
          <a:xfrm>
            <a:off x="2143108" y="1214422"/>
            <a:ext cx="4857784" cy="3886227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-0.18507 0.7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3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0.17326 0.575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L 0.0967 0.475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2357489" y="1428737"/>
            <a:ext cx="4525472" cy="1571636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orma livre 12"/>
          <p:cNvSpPr/>
          <p:nvPr/>
        </p:nvSpPr>
        <p:spPr>
          <a:xfrm>
            <a:off x="4214810" y="3214686"/>
            <a:ext cx="1245700" cy="1245700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err="1" smtClean="0"/>
              <a:t>Mais</a:t>
            </a:r>
            <a:r>
              <a:rPr lang="en-US" sz="1400" kern="1200" dirty="0" smtClean="0"/>
              <a:t>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err="1" smtClean="0"/>
              <a:t>Consumo</a:t>
            </a:r>
            <a:endParaRPr lang="en-US" sz="1400" kern="1200" dirty="0"/>
          </a:p>
        </p:txBody>
      </p:sp>
      <p:sp>
        <p:nvSpPr>
          <p:cNvPr id="80902" name="Title 9"/>
          <p:cNvSpPr>
            <a:spLocks/>
          </p:cNvSpPr>
          <p:nvPr/>
        </p:nvSpPr>
        <p:spPr bwMode="auto">
          <a:xfrm>
            <a:off x="50006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dirty="0" smtClean="0">
                <a:latin typeface="Myriad Pro Light"/>
              </a:rPr>
              <a:t>Nossa Solução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sp>
        <p:nvSpPr>
          <p:cNvPr id="12" name="Forma livre 11"/>
          <p:cNvSpPr/>
          <p:nvPr/>
        </p:nvSpPr>
        <p:spPr>
          <a:xfrm>
            <a:off x="3000364" y="2357430"/>
            <a:ext cx="1245700" cy="1245700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err="1" smtClean="0"/>
              <a:t>Menos</a:t>
            </a:r>
            <a:r>
              <a:rPr lang="en-US" sz="2000" dirty="0" smtClean="0"/>
              <a:t>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Fila</a:t>
            </a:r>
            <a:endParaRPr lang="en-US" sz="2000" kern="1200" dirty="0"/>
          </a:p>
        </p:txBody>
      </p:sp>
      <p:sp>
        <p:nvSpPr>
          <p:cNvPr id="11" name="Forma livre 10"/>
          <p:cNvSpPr/>
          <p:nvPr/>
        </p:nvSpPr>
        <p:spPr>
          <a:xfrm>
            <a:off x="4714876" y="1928802"/>
            <a:ext cx="1245700" cy="1245700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/>
              <a:t>Comodidade</a:t>
            </a:r>
            <a:endParaRPr lang="en-US" sz="2000" kern="1200" dirty="0"/>
          </a:p>
        </p:txBody>
      </p:sp>
      <p:pic>
        <p:nvPicPr>
          <p:cNvPr id="10" name="Imagem 46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357694"/>
            <a:ext cx="3193505" cy="28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orma 13"/>
          <p:cNvSpPr/>
          <p:nvPr/>
        </p:nvSpPr>
        <p:spPr>
          <a:xfrm>
            <a:off x="2143108" y="1214422"/>
            <a:ext cx="4857784" cy="3886227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L -0.02899 0.3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15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10382 0.43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-0.08368 0.484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2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CaixaDeTexto 7"/>
          <p:cNvSpPr txBox="1">
            <a:spLocks noChangeArrowheads="1"/>
          </p:cNvSpPr>
          <p:nvPr/>
        </p:nvSpPr>
        <p:spPr bwMode="auto">
          <a:xfrm>
            <a:off x="357158" y="2500306"/>
            <a:ext cx="821531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185738" algn="just" defTabSz="912813">
              <a:buBlip>
                <a:blip r:embed="rId3"/>
              </a:buBlip>
            </a:pPr>
            <a:r>
              <a:rPr lang="pt-BR" sz="2800" dirty="0" smtClean="0">
                <a:latin typeface="Arial Rounded MT Bold" pitchFamily="34" charset="0"/>
              </a:rPr>
              <a:t>Sistema Web.</a:t>
            </a:r>
          </a:p>
          <a:p>
            <a:pPr marL="358775" indent="-185738" algn="just" defTabSz="912813">
              <a:buBlip>
                <a:blip r:embed="rId3"/>
              </a:buBlip>
            </a:pPr>
            <a:endParaRPr lang="pt-BR" sz="2800" dirty="0" smtClean="0">
              <a:latin typeface="Arial Rounded MT Bold" pitchFamily="34" charset="0"/>
            </a:endParaRPr>
          </a:p>
          <a:p>
            <a:pPr marL="358775" indent="-185738" algn="just" defTabSz="912813">
              <a:buBlip>
                <a:blip r:embed="rId3"/>
              </a:buBlip>
            </a:pPr>
            <a:r>
              <a:rPr lang="pt-BR" sz="2800" dirty="0" smtClean="0">
                <a:latin typeface="Arial Rounded MT Bold" pitchFamily="34" charset="0"/>
              </a:rPr>
              <a:t>Fácil de integrar com sistemas financeiros.</a:t>
            </a:r>
          </a:p>
          <a:p>
            <a:pPr marL="358775" indent="-185738" algn="just" defTabSz="912813">
              <a:buBlip>
                <a:blip r:embed="rId3"/>
              </a:buBlip>
            </a:pPr>
            <a:endParaRPr lang="pt-BR" sz="2800" dirty="0" smtClean="0">
              <a:latin typeface="Arial Rounded MT Bold" pitchFamily="34" charset="0"/>
            </a:endParaRPr>
          </a:p>
          <a:p>
            <a:pPr marL="358775" indent="-185738" algn="just" defTabSz="912813">
              <a:buBlip>
                <a:blip r:embed="rId3"/>
              </a:buBlip>
            </a:pPr>
            <a:r>
              <a:rPr lang="pt-BR" sz="2800" dirty="0" smtClean="0">
                <a:latin typeface="Arial Rounded MT Bold" pitchFamily="34" charset="0"/>
              </a:rPr>
              <a:t>Pagamento pelo celular.</a:t>
            </a:r>
          </a:p>
          <a:p>
            <a:pPr marL="358775" indent="-185738" algn="just" defTabSz="912813"/>
            <a:endParaRPr lang="pt-BR" sz="2800" dirty="0" smtClean="0">
              <a:latin typeface="Arial Rounded MT Bold" pitchFamily="34" charset="0"/>
            </a:endParaRPr>
          </a:p>
          <a:p>
            <a:pPr marL="358775" indent="-185738" algn="just" defTabSz="912813">
              <a:buBlip>
                <a:blip r:embed="rId3"/>
              </a:buBlip>
            </a:pPr>
            <a:r>
              <a:rPr lang="pt-BR" sz="2800" dirty="0" smtClean="0">
                <a:latin typeface="Arial Rounded MT Bold" pitchFamily="34" charset="0"/>
              </a:rPr>
              <a:t>Serviços Agregados.</a:t>
            </a:r>
          </a:p>
          <a:p>
            <a:pPr algn="just" defTabSz="912813">
              <a:buBlip>
                <a:blip r:embed="rId3"/>
              </a:buBlip>
            </a:pPr>
            <a:endParaRPr lang="pt-BR" sz="2800" dirty="0" smtClean="0">
              <a:latin typeface="Arial Rounded MT Bold" pitchFamily="34" charset="0"/>
            </a:endParaRPr>
          </a:p>
          <a:p>
            <a:pPr algn="just" defTabSz="912813"/>
            <a:endParaRPr lang="pt-BR" sz="2800" dirty="0">
              <a:latin typeface="Arial Rounded MT Bold" pitchFamily="34" charset="0"/>
            </a:endParaRPr>
          </a:p>
        </p:txBody>
      </p:sp>
      <p:pic>
        <p:nvPicPr>
          <p:cNvPr id="54277" name="Imagem 46" descr="versao 2.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-785842"/>
            <a:ext cx="442912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313"/>
          </a:xfrm>
        </p:spPr>
        <p:txBody>
          <a:bodyPr/>
          <a:lstStyle/>
          <a:p>
            <a:pPr eaLnBrk="1" hangingPunct="1"/>
            <a:r>
              <a:rPr lang="en-US" sz="6000" b="1" dirty="0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dirty="0" smtClean="0">
                <a:latin typeface="Myriad Pro Light"/>
              </a:rPr>
              <a:t>Serviços Agregados</a:t>
            </a:r>
            <a:endParaRPr lang="en-US" sz="5000" b="1" dirty="0" smtClean="0">
              <a:latin typeface="Myriad Pro Light"/>
              <a:ea typeface="Aharoni"/>
              <a:cs typeface="Aharoni"/>
            </a:endParaRPr>
          </a:p>
        </p:txBody>
      </p:sp>
      <p:sp>
        <p:nvSpPr>
          <p:cNvPr id="69636" name="CaixaDeTexto 5"/>
          <p:cNvSpPr txBox="1">
            <a:spLocks noChangeArrowheads="1"/>
          </p:cNvSpPr>
          <p:nvPr/>
        </p:nvSpPr>
        <p:spPr bwMode="auto">
          <a:xfrm>
            <a:off x="428596" y="1428736"/>
            <a:ext cx="8215312" cy="522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buBlip>
                <a:blip r:embed="rId3"/>
              </a:buBlip>
            </a:pPr>
            <a:r>
              <a:rPr lang="pt-BR" sz="3200" dirty="0" smtClean="0">
                <a:latin typeface="Arial Rounded MT Bold" pitchFamily="34" charset="0"/>
              </a:rPr>
              <a:t>Divulgação de Eventos</a:t>
            </a:r>
          </a:p>
          <a:p>
            <a:pPr marL="441325" defTabSz="912813">
              <a:buBlip>
                <a:blip r:embed="rId3"/>
              </a:buBlip>
            </a:pPr>
            <a:r>
              <a:rPr lang="pt-BR" sz="2400" dirty="0" smtClean="0">
                <a:latin typeface="Arial Rounded MT Bold" pitchFamily="34" charset="0"/>
              </a:rPr>
              <a:t>SMS e site.</a:t>
            </a:r>
          </a:p>
          <a:p>
            <a:pPr marL="441325" defTabSz="912813">
              <a:buBlip>
                <a:blip r:embed="rId3"/>
              </a:buBlip>
            </a:pPr>
            <a:r>
              <a:rPr lang="pt-BR" sz="2400" dirty="0" smtClean="0">
                <a:latin typeface="Arial Rounded MT Bold" pitchFamily="34" charset="0"/>
              </a:rPr>
              <a:t>Facilidade de publicação.</a:t>
            </a:r>
            <a:endParaRPr lang="pt-BR" sz="2400" dirty="0">
              <a:latin typeface="Arial Rounded MT Bold" pitchFamily="34" charset="0"/>
            </a:endParaRPr>
          </a:p>
          <a:p>
            <a:pPr defTabSz="912813"/>
            <a:endParaRPr lang="pt-BR" sz="4400" baseline="-25000" dirty="0">
              <a:latin typeface="Arial Rounded MT Bold" pitchFamily="34" charset="0"/>
            </a:endParaRPr>
          </a:p>
          <a:p>
            <a:pPr algn="just" defTabSz="912813">
              <a:buBlip>
                <a:blip r:embed="rId3"/>
              </a:buBlip>
            </a:pPr>
            <a:r>
              <a:rPr lang="pt-BR" sz="3200" dirty="0" smtClean="0">
                <a:latin typeface="Arial Rounded MT Bold" pitchFamily="34" charset="0"/>
              </a:rPr>
              <a:t>Propaganda </a:t>
            </a:r>
            <a:r>
              <a:rPr lang="pt-BR" sz="3200" dirty="0">
                <a:latin typeface="Arial Rounded MT Bold" pitchFamily="34" charset="0"/>
              </a:rPr>
              <a:t>de </a:t>
            </a:r>
            <a:r>
              <a:rPr lang="pt-BR" sz="3200" dirty="0" smtClean="0">
                <a:latin typeface="Arial Rounded MT Bold" pitchFamily="34" charset="0"/>
              </a:rPr>
              <a:t>produtos</a:t>
            </a:r>
          </a:p>
          <a:p>
            <a:pPr marL="441325" indent="179388" algn="just" defTabSz="912813">
              <a:buBlip>
                <a:blip r:embed="rId3"/>
              </a:buBlip>
            </a:pPr>
            <a:r>
              <a:rPr lang="pt-BR" sz="2400" dirty="0" smtClean="0">
                <a:latin typeface="Arial Rounded MT Bold" pitchFamily="34" charset="0"/>
              </a:rPr>
              <a:t>SMS.</a:t>
            </a:r>
          </a:p>
          <a:p>
            <a:pPr marL="441325" indent="179388" algn="just" defTabSz="912813">
              <a:buBlip>
                <a:blip r:embed="rId3"/>
              </a:buBlip>
            </a:pPr>
            <a:r>
              <a:rPr lang="pt-BR" sz="2400" dirty="0" smtClean="0">
                <a:latin typeface="Arial Rounded MT Bold" pitchFamily="34" charset="0"/>
              </a:rPr>
              <a:t>Durante a noite do evento.</a:t>
            </a:r>
            <a:endParaRPr lang="pt-BR" sz="2400" dirty="0">
              <a:latin typeface="Arial Rounded MT Bold" pitchFamily="34" charset="0"/>
            </a:endParaRPr>
          </a:p>
          <a:p>
            <a:pPr defTabSz="912813">
              <a:buBlip>
                <a:blip r:embed="rId3"/>
              </a:buBlip>
            </a:pPr>
            <a:endParaRPr lang="pt-BR" sz="3200" dirty="0">
              <a:latin typeface="Arial Rounded MT Bold" pitchFamily="34" charset="0"/>
            </a:endParaRPr>
          </a:p>
          <a:p>
            <a:pPr defTabSz="912813">
              <a:buBlip>
                <a:blip r:embed="rId3"/>
              </a:buBlip>
            </a:pPr>
            <a:r>
              <a:rPr lang="pt-BR" sz="3200" dirty="0" smtClean="0">
                <a:latin typeface="Arial Rounded MT Bold" pitchFamily="34" charset="0"/>
              </a:rPr>
              <a:t>Enquetes</a:t>
            </a:r>
          </a:p>
          <a:p>
            <a:pPr marL="441325" defTabSz="912813">
              <a:buBlip>
                <a:blip r:embed="rId3"/>
              </a:buBlip>
            </a:pPr>
            <a:r>
              <a:rPr lang="pt-BR" sz="2400" dirty="0" smtClean="0">
                <a:latin typeface="Arial Rounded MT Bold" pitchFamily="34" charset="0"/>
              </a:rPr>
              <a:t>Site móvel.</a:t>
            </a:r>
          </a:p>
          <a:p>
            <a:pPr marL="441325" defTabSz="912813">
              <a:buBlip>
                <a:blip r:embed="rId3"/>
              </a:buBlip>
            </a:pPr>
            <a:r>
              <a:rPr lang="pt-BR" sz="2400" dirty="0" smtClean="0">
                <a:latin typeface="Arial Rounded MT Bold" pitchFamily="34" charset="0"/>
              </a:rPr>
              <a:t>Opcional, livre escolha </a:t>
            </a:r>
            <a:r>
              <a:rPr lang="pt-BR" sz="2400" smtClean="0">
                <a:latin typeface="Arial Rounded MT Bold" pitchFamily="34" charset="0"/>
              </a:rPr>
              <a:t>do usuário.</a:t>
            </a:r>
            <a:endParaRPr lang="pt-BR" sz="2400" dirty="0" smtClean="0">
              <a:latin typeface="Arial Rounded MT Bold" pitchFamily="34" charset="0"/>
            </a:endParaRPr>
          </a:p>
          <a:p>
            <a:pPr defTabSz="912813">
              <a:buBlip>
                <a:blip r:embed="rId3"/>
              </a:buBlip>
            </a:pPr>
            <a:endParaRPr lang="pt-BR" sz="32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9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96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96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96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2071688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8700" y="3467100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63" y="5429250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50" y="2714625"/>
            <a:ext cx="10810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50" y="5357813"/>
            <a:ext cx="785813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o explicativo em forma de nuvem 43"/>
          <p:cNvSpPr/>
          <p:nvPr/>
        </p:nvSpPr>
        <p:spPr bwMode="auto">
          <a:xfrm>
            <a:off x="2857500" y="3929063"/>
            <a:ext cx="1709738" cy="1195387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3929058" y="4071942"/>
            <a:ext cx="44829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?</a:t>
            </a:r>
          </a:p>
        </p:txBody>
      </p:sp>
      <p:sp>
        <p:nvSpPr>
          <p:cNvPr id="27" name="Texto explicativo em forma de nuvem 26"/>
          <p:cNvSpPr/>
          <p:nvPr/>
        </p:nvSpPr>
        <p:spPr bwMode="auto">
          <a:xfrm>
            <a:off x="1247775" y="2292350"/>
            <a:ext cx="1466850" cy="102552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1500166" y="2643182"/>
            <a:ext cx="958493" cy="29035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PubShow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3000364" y="4357694"/>
            <a:ext cx="1117615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PubShow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3" name="Grupo 48"/>
          <p:cNvGrpSpPr>
            <a:grpSpLocks/>
          </p:cNvGrpSpPr>
          <p:nvPr/>
        </p:nvGrpSpPr>
        <p:grpSpPr bwMode="auto">
          <a:xfrm>
            <a:off x="3286125" y="3929063"/>
            <a:ext cx="812800" cy="1092200"/>
            <a:chOff x="7929586" y="2857496"/>
            <a:chExt cx="812800" cy="1092607"/>
          </a:xfrm>
        </p:grpSpPr>
        <p:pic>
          <p:nvPicPr>
            <p:cNvPr id="56351" name="Picture 25" descr="C:\Documents and Settings\bics\Desktop\figuras\fila.bmp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929586" y="3000372"/>
              <a:ext cx="812800" cy="86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tângulo 34"/>
            <p:cNvSpPr/>
            <p:nvPr/>
          </p:nvSpPr>
          <p:spPr>
            <a:xfrm>
              <a:off x="8001024" y="2857496"/>
              <a:ext cx="642937" cy="109260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6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61" name="Retângulo 60"/>
          <p:cNvSpPr/>
          <p:nvPr/>
        </p:nvSpPr>
        <p:spPr>
          <a:xfrm>
            <a:off x="1500166" y="2643182"/>
            <a:ext cx="958493" cy="29035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PubShow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5" name="Grupo 71"/>
          <p:cNvGrpSpPr>
            <a:grpSpLocks/>
          </p:cNvGrpSpPr>
          <p:nvPr/>
        </p:nvGrpSpPr>
        <p:grpSpPr bwMode="auto">
          <a:xfrm>
            <a:off x="4643438" y="928688"/>
            <a:ext cx="3714750" cy="4357687"/>
            <a:chOff x="4643438" y="928670"/>
            <a:chExt cx="3714776" cy="4357718"/>
          </a:xfrm>
        </p:grpSpPr>
        <p:sp>
          <p:nvSpPr>
            <p:cNvPr id="65" name="Texto explicativo em forma de nuvem 64"/>
            <p:cNvSpPr/>
            <p:nvPr/>
          </p:nvSpPr>
          <p:spPr bwMode="auto">
            <a:xfrm>
              <a:off x="6286511" y="4214818"/>
              <a:ext cx="1285884" cy="1071570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67" name="Retângulo 66"/>
            <p:cNvSpPr/>
            <p:nvPr/>
          </p:nvSpPr>
          <p:spPr>
            <a:xfrm>
              <a:off x="6429388" y="4572008"/>
              <a:ext cx="958493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68" name="Texto explicativo em forma de nuvem 67"/>
            <p:cNvSpPr/>
            <p:nvPr/>
          </p:nvSpPr>
          <p:spPr bwMode="auto">
            <a:xfrm>
              <a:off x="7072330" y="1500174"/>
              <a:ext cx="1285884" cy="1071570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69" name="Retângulo 68"/>
            <p:cNvSpPr/>
            <p:nvPr/>
          </p:nvSpPr>
          <p:spPr>
            <a:xfrm>
              <a:off x="7215206" y="1857364"/>
              <a:ext cx="958493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70" name="Texto explicativo em forma de nuvem 69"/>
            <p:cNvSpPr/>
            <p:nvPr/>
          </p:nvSpPr>
          <p:spPr bwMode="auto">
            <a:xfrm>
              <a:off x="4643438" y="928670"/>
              <a:ext cx="1285884" cy="1071570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71" name="Retângulo 70"/>
            <p:cNvSpPr/>
            <p:nvPr/>
          </p:nvSpPr>
          <p:spPr>
            <a:xfrm>
              <a:off x="4786314" y="1285860"/>
              <a:ext cx="958493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6438" y="1196975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15313" y="1714500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0938" y="4500563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0313" y="2500313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40" name="Title 9"/>
          <p:cNvSpPr txBox="1">
            <a:spLocks/>
          </p:cNvSpPr>
          <p:nvPr/>
        </p:nvSpPr>
        <p:spPr bwMode="auto">
          <a:xfrm>
            <a:off x="285750" y="-214313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>
                <a:latin typeface="Myriad Pro Light"/>
                <a:ea typeface="Aharoni"/>
                <a:cs typeface="Aharoni"/>
              </a:rPr>
              <a:t>C</a:t>
            </a:r>
            <a:r>
              <a:rPr lang="pt-BR" sz="5000" b="1" dirty="0" err="1">
                <a:latin typeface="Myriad Pro Light"/>
              </a:rPr>
              <a:t>enário</a:t>
            </a:r>
            <a:r>
              <a:rPr lang="pt-BR" sz="5000" b="1" dirty="0">
                <a:latin typeface="Myriad Pro Light"/>
              </a:rPr>
              <a:t> com </a:t>
            </a:r>
            <a:r>
              <a:rPr lang="pt-BR" sz="5000" b="1" dirty="0" err="1" smtClean="0">
                <a:latin typeface="Myriad Pro Light"/>
              </a:rPr>
              <a:t>mobiCLUB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pic>
        <p:nvPicPr>
          <p:cNvPr id="38" name="Imagem 37" descr="versao 2.4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750" y="2444750"/>
            <a:ext cx="8572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29000" y="4143375"/>
            <a:ext cx="5016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6250" y="4143375"/>
            <a:ext cx="35718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tângulo 42"/>
          <p:cNvSpPr/>
          <p:nvPr/>
        </p:nvSpPr>
        <p:spPr>
          <a:xfrm>
            <a:off x="3214678" y="4286256"/>
            <a:ext cx="958493" cy="29035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PubShow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2643174" y="6215082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857224" y="450057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4143372" y="27146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6715140" y="371475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5929322" y="635795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16386" name="AutoShape 2" descr="https://mail.google.com/mail/?ui=2&amp;ik=33bab19274&amp;view=att&amp;th=124bc00b04bbefad&amp;attid=0.1&amp;disp=inline&amp;realattid=f_g1kza9r50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28860" y="3214686"/>
            <a:ext cx="3429024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Seta dobrada 58"/>
          <p:cNvSpPr/>
          <p:nvPr/>
        </p:nvSpPr>
        <p:spPr>
          <a:xfrm rot="16200000">
            <a:off x="5286380" y="5572140"/>
            <a:ext cx="571504" cy="57150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0" name="Seta dobrada 59"/>
          <p:cNvSpPr/>
          <p:nvPr/>
        </p:nvSpPr>
        <p:spPr>
          <a:xfrm rot="5400000">
            <a:off x="5000628" y="2500306"/>
            <a:ext cx="571504" cy="57150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2" name="Seta dobrada 61"/>
          <p:cNvSpPr/>
          <p:nvPr/>
        </p:nvSpPr>
        <p:spPr>
          <a:xfrm rot="10800000">
            <a:off x="6513436" y="4084553"/>
            <a:ext cx="571504" cy="57150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3" name="Seta dobrada 62"/>
          <p:cNvSpPr/>
          <p:nvPr/>
        </p:nvSpPr>
        <p:spPr>
          <a:xfrm rot="5400000">
            <a:off x="4000496" y="5572140"/>
            <a:ext cx="571504" cy="571504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4" name="Seta dobrada 63"/>
          <p:cNvSpPr/>
          <p:nvPr/>
        </p:nvSpPr>
        <p:spPr>
          <a:xfrm rot="10800000">
            <a:off x="1571604" y="4857760"/>
            <a:ext cx="571504" cy="571504"/>
          </a:xfrm>
          <a:prstGeom prst="bentArrow">
            <a:avLst/>
          </a:prstGeom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2" animBg="1"/>
      <p:bldP spid="44" grpId="3" animBg="1"/>
      <p:bldP spid="27" grpId="0" animBg="1"/>
      <p:bldP spid="27" grpId="1" animBg="1"/>
      <p:bldP spid="27" grpId="2" animBg="1"/>
      <p:bldP spid="59" grpId="0" animBg="1"/>
      <p:bldP spid="59" grpId="1" animBg="1"/>
      <p:bldP spid="60" grpId="0" animBg="1"/>
      <p:bldP spid="60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5857875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3" y="6000750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75" y="4500563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813" y="1357313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63" y="2714625"/>
            <a:ext cx="785812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o explicativo em forma de nuvem 30"/>
          <p:cNvSpPr/>
          <p:nvPr/>
        </p:nvSpPr>
        <p:spPr bwMode="auto">
          <a:xfrm flipH="1">
            <a:off x="857250" y="714375"/>
            <a:ext cx="1249363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837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688" y="3214688"/>
            <a:ext cx="6223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tângulo 58"/>
          <p:cNvSpPr/>
          <p:nvPr/>
        </p:nvSpPr>
        <p:spPr>
          <a:xfrm>
            <a:off x="1020477" y="906645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88930921</a:t>
            </a:r>
          </a:p>
        </p:txBody>
      </p:sp>
      <p:sp>
        <p:nvSpPr>
          <p:cNvPr id="60" name="Texto explicativo em forma de nuvem 59"/>
          <p:cNvSpPr/>
          <p:nvPr/>
        </p:nvSpPr>
        <p:spPr bwMode="auto">
          <a:xfrm flipH="1">
            <a:off x="214313" y="1928813"/>
            <a:ext cx="1249362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2" name="Texto explicativo em forma de nuvem 61"/>
          <p:cNvSpPr/>
          <p:nvPr/>
        </p:nvSpPr>
        <p:spPr bwMode="auto">
          <a:xfrm flipH="1">
            <a:off x="285750" y="3857625"/>
            <a:ext cx="1249363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3" name="Texto explicativo em forma de nuvem 62"/>
          <p:cNvSpPr/>
          <p:nvPr/>
        </p:nvSpPr>
        <p:spPr bwMode="auto">
          <a:xfrm flipH="1">
            <a:off x="2357438" y="5214938"/>
            <a:ext cx="1160462" cy="6635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4" name="Texto explicativo em forma de nuvem 63"/>
          <p:cNvSpPr/>
          <p:nvPr/>
        </p:nvSpPr>
        <p:spPr bwMode="auto">
          <a:xfrm flipH="1">
            <a:off x="4197350" y="2214563"/>
            <a:ext cx="1625600" cy="928687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4875" y="2428875"/>
            <a:ext cx="4873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tângulo 64"/>
          <p:cNvSpPr/>
          <p:nvPr/>
        </p:nvSpPr>
        <p:spPr>
          <a:xfrm>
            <a:off x="5143504" y="2214554"/>
            <a:ext cx="5138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pt-B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7" name="Retângulo 66"/>
          <p:cNvSpPr/>
          <p:nvPr/>
        </p:nvSpPr>
        <p:spPr>
          <a:xfrm>
            <a:off x="357158" y="2143116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99829833</a:t>
            </a:r>
          </a:p>
        </p:txBody>
      </p:sp>
      <p:sp>
        <p:nvSpPr>
          <p:cNvPr id="68" name="Retângulo 67"/>
          <p:cNvSpPr/>
          <p:nvPr/>
        </p:nvSpPr>
        <p:spPr>
          <a:xfrm>
            <a:off x="428596" y="4071942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98218822</a:t>
            </a:r>
          </a:p>
        </p:txBody>
      </p:sp>
      <p:sp>
        <p:nvSpPr>
          <p:cNvPr id="69" name="Retângulo 68"/>
          <p:cNvSpPr/>
          <p:nvPr/>
        </p:nvSpPr>
        <p:spPr>
          <a:xfrm>
            <a:off x="2500298" y="5407239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99657261</a:t>
            </a:r>
          </a:p>
        </p:txBody>
      </p:sp>
      <p:sp>
        <p:nvSpPr>
          <p:cNvPr id="82" name="Retângulo de cantos arredondados 81"/>
          <p:cNvSpPr/>
          <p:nvPr/>
        </p:nvSpPr>
        <p:spPr>
          <a:xfrm>
            <a:off x="4714875" y="3571875"/>
            <a:ext cx="57150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Retângulo de cantos arredondados 82"/>
          <p:cNvSpPr/>
          <p:nvPr/>
        </p:nvSpPr>
        <p:spPr>
          <a:xfrm>
            <a:off x="4714875" y="3571875"/>
            <a:ext cx="57150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Retângulo de cantos arredondados 89"/>
          <p:cNvSpPr/>
          <p:nvPr/>
        </p:nvSpPr>
        <p:spPr>
          <a:xfrm>
            <a:off x="4714875" y="3571875"/>
            <a:ext cx="57150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Retângulo de cantos arredondados 90"/>
          <p:cNvSpPr/>
          <p:nvPr/>
        </p:nvSpPr>
        <p:spPr>
          <a:xfrm>
            <a:off x="4714875" y="3571875"/>
            <a:ext cx="57150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Texto explicativo em forma de nuvem 50"/>
          <p:cNvSpPr/>
          <p:nvPr/>
        </p:nvSpPr>
        <p:spPr bwMode="auto">
          <a:xfrm flipH="1">
            <a:off x="4643438" y="5072063"/>
            <a:ext cx="1160462" cy="6635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2" name="Retângulo 51"/>
          <p:cNvSpPr/>
          <p:nvPr/>
        </p:nvSpPr>
        <p:spPr>
          <a:xfrm>
            <a:off x="4786314" y="5264363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91653071</a:t>
            </a:r>
          </a:p>
        </p:txBody>
      </p:sp>
      <p:pic>
        <p:nvPicPr>
          <p:cNvPr id="54" name="Imagem 53" descr="versao 2.4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6313" y="5000625"/>
            <a:ext cx="78581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Imagem 54" descr="versao 2.4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71750" y="5143500"/>
            <a:ext cx="78581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Imagem 55" descr="versao 2.4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63" y="3857625"/>
            <a:ext cx="78581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Imagem 56" descr="versao 2.4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625" y="1928813"/>
            <a:ext cx="785813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Imagem 57" descr="versao 2.4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1563" y="714375"/>
            <a:ext cx="78581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tângulo de cantos arredondados 60"/>
          <p:cNvSpPr/>
          <p:nvPr/>
        </p:nvSpPr>
        <p:spPr>
          <a:xfrm>
            <a:off x="4714875" y="3571875"/>
            <a:ext cx="57150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8400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43813" y="2786063"/>
            <a:ext cx="1662112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403" name="Title 9"/>
          <p:cNvSpPr txBox="1">
            <a:spLocks/>
          </p:cNvSpPr>
          <p:nvPr/>
        </p:nvSpPr>
        <p:spPr bwMode="auto">
          <a:xfrm>
            <a:off x="285750" y="-214313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>
                <a:latin typeface="Myriad Pro Light"/>
                <a:ea typeface="Aharoni"/>
                <a:cs typeface="Aharoni"/>
              </a:rPr>
              <a:t>C</a:t>
            </a:r>
            <a:r>
              <a:rPr lang="pt-BR" sz="5000" b="1" dirty="0" err="1">
                <a:latin typeface="Myriad Pro Light"/>
              </a:rPr>
              <a:t>enário</a:t>
            </a:r>
            <a:r>
              <a:rPr lang="pt-BR" sz="5000" b="1" dirty="0">
                <a:latin typeface="Myriad Pro Light"/>
              </a:rPr>
              <a:t> com </a:t>
            </a:r>
            <a:r>
              <a:rPr lang="pt-BR" sz="5000" b="1" dirty="0" err="1">
                <a:latin typeface="Myriad Pro Light"/>
              </a:rPr>
              <a:t>mobiCLUB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143636" y="6215082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1000100" y="571501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3714744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1357290" y="171448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285720" y="314324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6072198" y="2857496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Atendente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1177E-7 L -0.22014 -0.22508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1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1177E-7 L -0.3382 -0.05714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"/>
                                            </p:cond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1177E-7 L -0.30678 0.18413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9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"/>
                                            </p:cond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1177E-7 L -0.13351 0.36248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1177E-7 L 0.01615 0.3835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19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132 -0.37775 " pathEditMode="relative" ptsTypes="AA">
                                      <p:cBhvr>
                                        <p:cTn id="15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46981E-7 L 0.54757 -0.37798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" y="-18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89151E-7 L 0.73542 -0.19223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" y="-96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63012E-6 L 0.7651 0.08235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41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0643E-6 L 0.6552 0.2685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" y="134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60" grpId="0" animBg="1"/>
      <p:bldP spid="60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82" grpId="0" animBg="1"/>
      <p:bldP spid="82" grpId="1" animBg="1"/>
      <p:bldP spid="83" grpId="0" animBg="1"/>
      <p:bldP spid="83" grpId="1" animBg="1"/>
      <p:bldP spid="90" grpId="0" animBg="1"/>
      <p:bldP spid="90" grpId="1" animBg="1"/>
      <p:bldP spid="91" grpId="0" animBg="1"/>
      <p:bldP spid="91" grpId="1" animBg="1"/>
      <p:bldP spid="51" grpId="0" animBg="1"/>
      <p:bldP spid="51" grpId="1" animBg="1"/>
      <p:bldP spid="61" grpId="0" animBg="1"/>
      <p:bldP spid="61" grpId="1" animBg="1"/>
      <p:bldP spid="35" grpId="0"/>
      <p:bldP spid="36" grpId="0"/>
      <p:bldP spid="37" grpId="0"/>
      <p:bldP spid="38" grpId="0"/>
      <p:bldP spid="3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5929313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75" y="4929188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3357563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50" y="1428750"/>
            <a:ext cx="785813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97"/>
          <p:cNvGrpSpPr>
            <a:grpSpLocks/>
          </p:cNvGrpSpPr>
          <p:nvPr/>
        </p:nvGrpSpPr>
        <p:grpSpPr bwMode="auto">
          <a:xfrm>
            <a:off x="1285875" y="2786063"/>
            <a:ext cx="649288" cy="679450"/>
            <a:chOff x="6728041" y="1434594"/>
            <a:chExt cx="649289" cy="679451"/>
          </a:xfrm>
        </p:grpSpPr>
        <p:pic>
          <p:nvPicPr>
            <p:cNvPr id="6046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6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o 94"/>
          <p:cNvGrpSpPr>
            <a:grpSpLocks/>
          </p:cNvGrpSpPr>
          <p:nvPr/>
        </p:nvGrpSpPr>
        <p:grpSpPr bwMode="auto">
          <a:xfrm>
            <a:off x="3214688" y="1143000"/>
            <a:ext cx="963612" cy="993775"/>
            <a:chOff x="2441762" y="1506033"/>
            <a:chExt cx="963613" cy="993775"/>
          </a:xfrm>
        </p:grpSpPr>
        <p:pic>
          <p:nvPicPr>
            <p:cNvPr id="6045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441762" y="15060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6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594162" y="16584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6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740413" y="179764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6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898962" y="19632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o 100"/>
          <p:cNvGrpSpPr>
            <a:grpSpLocks/>
          </p:cNvGrpSpPr>
          <p:nvPr/>
        </p:nvGrpSpPr>
        <p:grpSpPr bwMode="auto">
          <a:xfrm>
            <a:off x="2428875" y="4286250"/>
            <a:ext cx="974725" cy="1131888"/>
            <a:chOff x="3071802" y="4214817"/>
            <a:chExt cx="974329" cy="1131293"/>
          </a:xfrm>
        </p:grpSpPr>
        <p:pic>
          <p:nvPicPr>
            <p:cNvPr id="6045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071802" y="4214817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214677" y="435769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7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357554" y="45720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539718" y="480953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upo 96"/>
          <p:cNvGrpSpPr>
            <a:grpSpLocks/>
          </p:cNvGrpSpPr>
          <p:nvPr/>
        </p:nvGrpSpPr>
        <p:grpSpPr bwMode="auto">
          <a:xfrm>
            <a:off x="4643438" y="5286375"/>
            <a:ext cx="935037" cy="965200"/>
            <a:chOff x="6728041" y="4792179"/>
            <a:chExt cx="935041" cy="965204"/>
          </a:xfrm>
        </p:grpSpPr>
        <p:pic>
          <p:nvPicPr>
            <p:cNvPr id="6045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13" y="1357313"/>
            <a:ext cx="2928937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2063" y="1285875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o 96"/>
          <p:cNvGrpSpPr>
            <a:grpSpLocks/>
          </p:cNvGrpSpPr>
          <p:nvPr/>
        </p:nvGrpSpPr>
        <p:grpSpPr bwMode="auto">
          <a:xfrm>
            <a:off x="5572125" y="1143000"/>
            <a:ext cx="935038" cy="965200"/>
            <a:chOff x="6728041" y="4792179"/>
            <a:chExt cx="935041" cy="965204"/>
          </a:xfrm>
        </p:grpSpPr>
        <p:pic>
          <p:nvPicPr>
            <p:cNvPr id="60447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4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4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466" name="Title 9"/>
          <p:cNvSpPr txBox="1">
            <a:spLocks/>
          </p:cNvSpPr>
          <p:nvPr/>
        </p:nvSpPr>
        <p:spPr bwMode="auto">
          <a:xfrm>
            <a:off x="285750" y="-214313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>
                <a:latin typeface="Myriad Pro Light"/>
                <a:ea typeface="Aharoni"/>
                <a:cs typeface="Aharoni"/>
              </a:rPr>
              <a:t>C</a:t>
            </a:r>
            <a:r>
              <a:rPr lang="pt-BR" sz="5000" b="1" dirty="0" err="1">
                <a:latin typeface="Myriad Pro Light"/>
              </a:rPr>
              <a:t>enário</a:t>
            </a:r>
            <a:r>
              <a:rPr lang="pt-BR" sz="5000" b="1" dirty="0">
                <a:latin typeface="Myriad Pro Light"/>
              </a:rPr>
              <a:t> com </a:t>
            </a:r>
            <a:r>
              <a:rPr lang="pt-BR" sz="5000" b="1" dirty="0" err="1">
                <a:latin typeface="Myriad Pro Light"/>
              </a:rPr>
              <a:t>mobiCLUB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4857752" y="2143116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62" name="CaixaDeTexto 61"/>
          <p:cNvSpPr txBox="1"/>
          <p:nvPr/>
        </p:nvSpPr>
        <p:spPr>
          <a:xfrm>
            <a:off x="1714480" y="607220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63" name="CaixaDeTexto 62"/>
          <p:cNvSpPr txBox="1"/>
          <p:nvPr/>
        </p:nvSpPr>
        <p:spPr>
          <a:xfrm>
            <a:off x="5000628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64" name="CaixaDeTexto 63"/>
          <p:cNvSpPr txBox="1"/>
          <p:nvPr/>
        </p:nvSpPr>
        <p:spPr>
          <a:xfrm>
            <a:off x="928662" y="442913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65" name="CaixaDeTexto 64"/>
          <p:cNvSpPr txBox="1"/>
          <p:nvPr/>
        </p:nvSpPr>
        <p:spPr>
          <a:xfrm>
            <a:off x="3071802" y="2428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71604" y="3571876"/>
            <a:ext cx="4873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3108" y="2071678"/>
            <a:ext cx="4873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1571612"/>
            <a:ext cx="4873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9058" y="5286388"/>
            <a:ext cx="4873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488" y="5572140"/>
            <a:ext cx="4873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43372" y="2500306"/>
            <a:ext cx="1785951" cy="267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9" name="Grupo 78"/>
          <p:cNvGrpSpPr/>
          <p:nvPr/>
        </p:nvGrpSpPr>
        <p:grpSpPr>
          <a:xfrm>
            <a:off x="3286116" y="1142984"/>
            <a:ext cx="3571900" cy="5357849"/>
            <a:chOff x="3286116" y="1142984"/>
            <a:chExt cx="3571900" cy="5357849"/>
          </a:xfrm>
        </p:grpSpPr>
        <p:pic>
          <p:nvPicPr>
            <p:cNvPr id="116745" name="Picture 9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286116" y="1142984"/>
              <a:ext cx="3571900" cy="5357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CaixaDeTexto 76"/>
            <p:cNvSpPr txBox="1"/>
            <p:nvPr/>
          </p:nvSpPr>
          <p:spPr>
            <a:xfrm>
              <a:off x="3500430" y="1928802"/>
              <a:ext cx="1967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err="1" smtClean="0"/>
                <a:t>From</a:t>
              </a:r>
              <a:r>
                <a:rPr lang="pt-BR" dirty="0" smtClean="0"/>
                <a:t>: </a:t>
              </a:r>
              <a:r>
                <a:rPr lang="pt-BR" dirty="0" err="1" smtClean="0"/>
                <a:t>mobiCLUB</a:t>
              </a:r>
              <a:endParaRPr lang="pt-BR" dirty="0"/>
            </a:p>
          </p:txBody>
        </p:sp>
        <p:sp>
          <p:nvSpPr>
            <p:cNvPr id="78" name="CaixaDeTexto 77"/>
            <p:cNvSpPr txBox="1"/>
            <p:nvPr/>
          </p:nvSpPr>
          <p:spPr>
            <a:xfrm>
              <a:off x="3500430" y="2571744"/>
              <a:ext cx="321471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err="1" smtClean="0"/>
                <a:t>PubShow</a:t>
              </a:r>
              <a:r>
                <a:rPr lang="pt-BR" sz="1400" dirty="0" smtClean="0"/>
                <a:t>: cerveja Premium pela metade do preço até 1:30 AM de hoje! Aproveite! Bom show!</a:t>
              </a:r>
              <a:endParaRPr lang="pt-BR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26735E-6 C 0.00052 0.00231 0.00295 0.00578 0.00139 0.0067 C -0.01372 0.01434 -0.01042 0.0067 -0.00886 1.26735E-6 C -0.00764 0.00046 -0.00486 0.00347 -0.00504 0.00162 C -0.00556 -0.00231 -0.01007 -0.00856 -0.01007 -0.00856 C -0.00886 -0.00902 -0.00747 -0.01087 -0.00625 -0.01018 C -0.00486 -0.00948 -0.00521 -0.00509 -0.00365 -0.00509 C -0.00226 -0.00509 -0.00452 -0.00856 -0.00504 -0.01018 C -0.00573 -0.01203 -0.0066 -0.01365 -0.00747 -0.01527 C -0.00625 -0.00509 -0.00608 -0.00162 0.00139 0.00162 C 0.00225 0.00324 0.00416 0.00485 0.00382 0.0067 C 0.00347 0.00879 0.00104 0.00879 4.72222E-6 0.01017 C -0.00573 0.01781 0.00121 0.01318 -0.00625 0.01688 C -0.01163 0.0148 -0.02275 0.01318 -0.00886 -0.00347 C -0.00608 -0.00694 -0.00122 -0.00231 0.0026 -0.00162 C 0.00798 0.003 0.0118 0.00393 0.00521 0.01017 C 0.00312 0.00948 0.00052 0.00994 -0.00122 0.00832 C -0.00226 0.0074 -0.00365 0.00393 -0.00243 0.00324 C -0.00139 0.00254 0.00538 0.01156 0.00521 0.01179 C 0.00364 0.01387 0.00087 0.01064 -0.00122 0.01017 C -0.004 0.00439 -0.00903 -0.00301 -0.01389 -0.00509 C -0.01215 0.00208 -0.0066 0.00763 -0.00122 0.01017 C -0.00365 0.01226 -0.01511 0.01757 -0.00504 0.00832 C -0.00538 0.00601 -0.00521 0.00347 -0.00625 0.00162 C -0.00834 -0.00185 -0.01441 0.00185 -0.00625 -0.00162 C -0.01719 -0.00694 -0.00104 -0.00023 4.72222E-6 1.26735E-6 Z " pathEditMode="relative" ptsTypes="ffffffffffffffffffffffffff">
                                      <p:cBhvr>
                                        <p:cTn id="7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4709E-6 C -0.00625 -0.00602 -0.00851 -0.00555 -0.00243 -0.01365 C -0.00382 -0.02128 -0.00278 -0.02035 -0.00747 -0.02544 C -0.00868 -0.02683 -0.01128 -0.0266 -0.01128 -0.02868 C -0.01128 -0.03053 -0.00868 -0.02752 -0.00747 -0.02706 C -0.00712 -0.02544 -0.00712 -0.02313 -0.00625 -0.02197 C -0.00382 -0.01874 0.00156 -0.02197 -0.00625 -0.01874 C 0.00365 -0.00972 -0.00625 -0.02059 -0.00747 -0.01365 C -0.00781 -0.01133 -0.00486 -0.01018 -0.00365 -0.00856 C -0.00538 -0.0081 -0.01007 -0.00879 -0.00885 -0.00694 C -0.00712 -0.0044 0.00052 -0.00763 -0.00122 -0.00509 C -0.00347 -0.00185 -0.00799 -0.00393 -0.01128 -0.00347 C -0.00955 -0.00232 -0.00816 -0.00047 -0.00625 1.14709E-6 C -0.00208 0.00115 0.0026 -0.00093 0.00642 0.00162 C 0.00868 0.003 0.00139 0.00323 -0.00122 0.00323 C -0.0026 0.00323 0.00139 0.00208 0.0026 0.00162 C -0.01024 -0.01133 0.00087 0.00254 0.0026 -0.00509 C 0.00312 -0.00717 -0.00451 -0.00995 -0.00503 -0.01018 C -0.00538 -0.01249 -0.00712 -0.0148 -0.00625 -0.01689 C -0.00451 -0.02082 0.00538 -0.01665 -0.00625 -0.02035 C 0.00243 -0.02405 -0.00608 -0.01897 -0.00747 -0.02706 C -0.00781 -0.02868 -0.00486 -0.02822 -0.00365 -0.02868 C -0.0158 -0.04047 -0.00313 -0.03146 -2.22222E-6 -0.02706 C -0.01493 -0.02429 -0.00677 -0.02868 -0.00365 -0.01689 C -0.00486 -0.01642 -0.00747 -0.01712 -0.00747 -0.01527 C -0.00747 -0.01295 -0.00469 -0.01226 -0.00365 -0.01018 C 0.00226 0.00162 -0.00972 -0.01249 0.0026 1.14709E-6 C -0.00174 0.00185 -0.00208 0.00277 -2.22222E-6 1.14709E-6 Z " pathEditMode="relative" ptsTypes="ffffffffffffffffffffffffffff">
                                      <p:cBhvr>
                                        <p:cTn id="7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6.89177E-6 C 0.00833 -0.00764 0.00173 0.00022 -0.00122 -0.0051 C -0.00209 -0.00648 -0.00035 -0.00855 2.22222E-6 -0.01018 C 0.00347 -0.00047 0.00069 0.00254 0.00885 -6.89177E-6 C 0.00156 -0.00648 0.00225 -0.01065 -0.00122 -0.00186 C -0.00191 -0.00024 -0.00209 0.00161 -0.00261 0.00323 C -0.00209 -0.00186 -0.0033 -0.00764 -0.00122 -0.0118 C 0.00017 -0.01458 -0.00122 -0.00486 2.22222E-6 -0.00186 C 0.00017 -0.00139 0.00729 0.00161 0.00763 0.00161 C 0.00052 0.01109 0.00503 0.0067 0.00503 0.00161 C 0.00503 -0.0007 0.00416 -0.00278 0.00381 -0.0051 C 0.0026 -0.00463 2.22222E-6 -0.00163 2.22222E-6 -0.00348 C 2.22222E-6 -0.00579 0.00381 -0.01088 0.00381 -0.00855 C 0.00381 -0.00232 -0.00487 0.00022 0.00381 -0.00348 C 0.00416 -0.0051 0.00625 -0.00787 0.00503 -0.00855 C 0.00364 -0.00949 0.00121 -0.00718 0.00121 -0.0051 C 0.00121 -0.00324 0.00798 -0.00047 0.00885 -6.89177E-6 C 0.00798 0.00161 0.0052 0.00369 0.00625 0.00508 C 0.00729 0.00647 0.01163 0.00207 0.01006 0.00161 C 0.00711 0.00046 0.00416 0.00277 0.00121 0.00323 C -0.00678 -0.00348 -0.00139 0.00161 0.00121 0.00161 C 0.00173 0.00161 0.00034 0.00046 2.22222E-6 -6.89177E-6 Z " pathEditMode="relative" ptsTypes="ffffffffffffffffffffff">
                                      <p:cBhvr>
                                        <p:cTn id="7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6.07771E-6 C 0.00122 -0.00046 0.00382 0.00024 0.00382 -0.00161 C 0.00382 -0.00369 0.00139 -0.00601 5.55556E-7 -0.00508 C -0.00121 -0.00439 0.00035 -0.00115 0.00139 6.07771E-6 C 0.00243 0.00116 0.004 0.00116 0.00521 0.00163 C 0.004 0.00278 0.00139 0.00509 0.00139 0.00509 C -0.00035 0.0044 -0.00208 0.00417 -0.00364 0.00324 C -0.00503 0.00255 -0.00885 0.00093 -0.00746 6.07771E-6 C -0.00451 -0.00231 -0.00069 -0.00115 0.00261 -0.00161 C 0.00261 -0.00161 -0.00503 -0.00647 -0.00503 -0.00161 C -0.00503 0.00787 -0.00069 0.00093 5.55556E-7 6.07771E-6 Z " pathEditMode="relative" ptsTypes="fffffffffff">
                                      <p:cBhvr>
                                        <p:cTn id="8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8575E-6 C -0.00503 -0.00208 -0.00503 -0.00116 -4.44444E-6 -0.00324 C 0.00157 -0.00393 0.0033 -0.00208 0.00504 -0.00162 C 0.00122 -0.00116 -0.0052 -0.00486 -0.00642 3.38575E-6 C -0.00746 0.0044 0.00035 0.00347 0.00382 0.00347 C 0.00938 0.00347 -0.01059 -0.00439 0.00382 0.00162 C 0.01285 -0.00069 0.01129 0.00093 0.00504 -0.00162 C 0.00244 -0.00254 -0.00017 -0.00347 -0.0026 -0.00509 C -0.00416 -0.00601 0.0007 -0.00393 0.00244 -0.00324 C 0.00122 -0.00439 -0.00243 -0.00532 -0.00138 -0.00671 C 0.00053 -0.00925 0.00434 -0.00578 0.00625 -0.00832 C 0.00747 -0.00994 0.00296 -0.01017 0.00122 -0.01017 C -0.00017 -0.01017 0.00382 -0.00902 0.00504 -0.00832 C -0.00086 -0.00786 -0.0085 -0.01226 -0.01267 -0.00671 C -0.01545 -0.00301 -0.00607 -0.00116 -0.0026 0.00162 C -0.00104 0.00301 0.00244 0.00763 0.00244 0.00509 C 0.00244 0.00231 -0.0026 0.00278 -0.0026 3.38575E-6 C -0.0026 -0.00139 0.00921 0.00971 -0.00138 3.38575E-6 C -0.00312 0.00046 -0.00746 -0.00023 -0.00642 0.00162 C -0.00486 0.00463 -0.00138 0.00509 0.00122 0.00509 C 0.00278 0.00509 -0.00364 0.00023 -0.0026 0.00162 C -0.00104 0.0037 0.00105 0.00463 0.00244 0.00671 C 0.00348 0.00833 -0.00138 0.00555 -0.00138 0.00347 C -0.00138 0.00162 0.00122 0.00463 0.00244 0.00509 C -0.01579 0.00902 0.00296 0.00416 0.00747 0.00856 C 0.00955 0.01064 0.00244 0.01064 -4.44444E-6 0.0118 C 0.00226 0.01249 0.01632 0.01781 0.01771 0.01688 C 0.01945 0.01573 0.01441 0.01457 0.01268 0.01365 C 0.01094 0.01272 0.00921 0.01249 0.00747 0.0118 C 0.00539 0.01018 0.00348 0.0081 0.00122 0.00671 C -0.00381 0.0037 -0.00937 0.00625 0.00382 0.00347 C -0.00329 -0.00301 -0.01197 -0.00046 0.00382 -0.00324 C -0.00572 -0.00948 -0.01909 -0.00694 0.00382 -0.01017 C -0.00069 -0.01295 -0.01527 -0.01688 0.00122 -0.01341 C -0.00104 -0.02289 -0.00763 -0.02081 -0.01406 -0.02359 C 0.00244 -0.00763 -0.01892 -0.02683 -0.00381 -0.01688 C 0.00122 -0.01364 0.00452 -0.00902 0.01007 -0.00671 C 0.00417 -0.00624 -0.00277 -0.00948 -0.00763 -0.00509 C -0.00781 -0.00486 0.01702 0.00786 0.00244 -0.00162 C -0.00295 0.0007 -0.00312 -0.00069 0.00382 0.00509 C 0.00869 0.00902 0.0191 0.01064 0.00747 0.00671 C 0.00417 0.00555 0.0007 0.00555 -0.0026 0.00509 C -0.01284 0.0007 0.00139 0.01064 0.00244 0.0118 C 0.004 0.01318 -0.00104 0.00971 -0.0026 0.00856 C -0.0092 0.0037 -0.00364 0.00601 -0.01145 0.00162 C -0.01267 0.00093 -0.01666 3.38575E-6 -0.01527 3.38575E-6 C 0.00035 3.38575E-6 -4.44444E-6 0.00856 -4.44444E-6 3.38575E-6 Z " pathEditMode="relative" ptsTypes="fffffffffffffffffffffffffffffffffffffffffffffff">
                                      <p:cBhvr>
                                        <p:cTn id="8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7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5929313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75" y="4929188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3357563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50" y="1428750"/>
            <a:ext cx="785813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97"/>
          <p:cNvGrpSpPr>
            <a:grpSpLocks/>
          </p:cNvGrpSpPr>
          <p:nvPr/>
        </p:nvGrpSpPr>
        <p:grpSpPr bwMode="auto">
          <a:xfrm>
            <a:off x="1285875" y="2786063"/>
            <a:ext cx="649288" cy="679450"/>
            <a:chOff x="6728041" y="1434594"/>
            <a:chExt cx="649289" cy="679451"/>
          </a:xfrm>
        </p:grpSpPr>
        <p:pic>
          <p:nvPicPr>
            <p:cNvPr id="62507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50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o 94"/>
          <p:cNvGrpSpPr>
            <a:grpSpLocks/>
          </p:cNvGrpSpPr>
          <p:nvPr/>
        </p:nvGrpSpPr>
        <p:grpSpPr bwMode="auto">
          <a:xfrm>
            <a:off x="3214688" y="1143000"/>
            <a:ext cx="963612" cy="993775"/>
            <a:chOff x="2441762" y="1506033"/>
            <a:chExt cx="963613" cy="993775"/>
          </a:xfrm>
        </p:grpSpPr>
        <p:pic>
          <p:nvPicPr>
            <p:cNvPr id="6250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441762" y="15060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50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594162" y="16584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50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740413" y="179764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50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898962" y="19632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o 100"/>
          <p:cNvGrpSpPr>
            <a:grpSpLocks/>
          </p:cNvGrpSpPr>
          <p:nvPr/>
        </p:nvGrpSpPr>
        <p:grpSpPr bwMode="auto">
          <a:xfrm>
            <a:off x="2428875" y="4286250"/>
            <a:ext cx="974725" cy="1131888"/>
            <a:chOff x="3071802" y="4214817"/>
            <a:chExt cx="974329" cy="1131293"/>
          </a:xfrm>
        </p:grpSpPr>
        <p:pic>
          <p:nvPicPr>
            <p:cNvPr id="6249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071802" y="4214817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50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214677" y="435769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50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357554" y="45720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50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539718" y="480953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upo 96"/>
          <p:cNvGrpSpPr>
            <a:grpSpLocks/>
          </p:cNvGrpSpPr>
          <p:nvPr/>
        </p:nvGrpSpPr>
        <p:grpSpPr bwMode="auto">
          <a:xfrm>
            <a:off x="4643438" y="5286375"/>
            <a:ext cx="935037" cy="965200"/>
            <a:chOff x="6728041" y="4792179"/>
            <a:chExt cx="935041" cy="965204"/>
          </a:xfrm>
        </p:grpSpPr>
        <p:pic>
          <p:nvPicPr>
            <p:cNvPr id="6249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7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247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13" y="1357313"/>
            <a:ext cx="2928937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6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2063" y="1285875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o 96"/>
          <p:cNvGrpSpPr>
            <a:grpSpLocks/>
          </p:cNvGrpSpPr>
          <p:nvPr/>
        </p:nvGrpSpPr>
        <p:grpSpPr bwMode="auto">
          <a:xfrm>
            <a:off x="5572125" y="1143000"/>
            <a:ext cx="935038" cy="965200"/>
            <a:chOff x="6728041" y="4792179"/>
            <a:chExt cx="935041" cy="965204"/>
          </a:xfrm>
        </p:grpSpPr>
        <p:pic>
          <p:nvPicPr>
            <p:cNvPr id="6249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upo 97"/>
          <p:cNvGrpSpPr>
            <a:grpSpLocks/>
          </p:cNvGrpSpPr>
          <p:nvPr/>
        </p:nvGrpSpPr>
        <p:grpSpPr bwMode="auto">
          <a:xfrm>
            <a:off x="3571875" y="928688"/>
            <a:ext cx="649288" cy="679450"/>
            <a:chOff x="6728041" y="1434594"/>
            <a:chExt cx="649289" cy="679451"/>
          </a:xfrm>
        </p:grpSpPr>
        <p:pic>
          <p:nvPicPr>
            <p:cNvPr id="6248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upo 97"/>
          <p:cNvGrpSpPr>
            <a:grpSpLocks/>
          </p:cNvGrpSpPr>
          <p:nvPr/>
        </p:nvGrpSpPr>
        <p:grpSpPr bwMode="auto">
          <a:xfrm>
            <a:off x="1571625" y="3071813"/>
            <a:ext cx="649288" cy="679450"/>
            <a:chOff x="6728041" y="1434594"/>
            <a:chExt cx="649289" cy="679451"/>
          </a:xfrm>
        </p:grpSpPr>
        <p:pic>
          <p:nvPicPr>
            <p:cNvPr id="62487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8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upo 97"/>
          <p:cNvGrpSpPr>
            <a:grpSpLocks/>
          </p:cNvGrpSpPr>
          <p:nvPr/>
        </p:nvGrpSpPr>
        <p:grpSpPr bwMode="auto">
          <a:xfrm>
            <a:off x="2714625" y="4000500"/>
            <a:ext cx="649288" cy="679450"/>
            <a:chOff x="6728041" y="1434594"/>
            <a:chExt cx="649289" cy="679451"/>
          </a:xfrm>
        </p:grpSpPr>
        <p:pic>
          <p:nvPicPr>
            <p:cNvPr id="6248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8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upo 97"/>
          <p:cNvGrpSpPr>
            <a:grpSpLocks/>
          </p:cNvGrpSpPr>
          <p:nvPr/>
        </p:nvGrpSpPr>
        <p:grpSpPr bwMode="auto">
          <a:xfrm>
            <a:off x="4929188" y="4929188"/>
            <a:ext cx="649287" cy="679450"/>
            <a:chOff x="6728041" y="1434594"/>
            <a:chExt cx="649289" cy="679451"/>
          </a:xfrm>
        </p:grpSpPr>
        <p:pic>
          <p:nvPicPr>
            <p:cNvPr id="6248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8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2510" name="Title 9"/>
          <p:cNvSpPr txBox="1">
            <a:spLocks/>
          </p:cNvSpPr>
          <p:nvPr/>
        </p:nvSpPr>
        <p:spPr bwMode="auto">
          <a:xfrm>
            <a:off x="285750" y="-214313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 smtClean="0">
                <a:latin typeface="Myriad Pro Light"/>
                <a:ea typeface="Aharoni"/>
                <a:cs typeface="Aharoni"/>
              </a:rPr>
              <a:t>C</a:t>
            </a:r>
            <a:r>
              <a:rPr lang="pt-BR" sz="5000" b="1" dirty="0" err="1" smtClean="0">
                <a:latin typeface="Myriad Pro Light"/>
              </a:rPr>
              <a:t>enário</a:t>
            </a:r>
            <a:r>
              <a:rPr lang="pt-BR" sz="5000" b="1" dirty="0" smtClean="0">
                <a:latin typeface="Myriad Pro Light"/>
              </a:rPr>
              <a:t> com </a:t>
            </a:r>
            <a:r>
              <a:rPr lang="pt-BR" sz="5000" b="1" dirty="0" err="1" smtClean="0">
                <a:latin typeface="Myriad Pro Light"/>
              </a:rPr>
              <a:t>mobiCLUB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4857752" y="2143116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52" name="CaixaDeTexto 51"/>
          <p:cNvSpPr txBox="1"/>
          <p:nvPr/>
        </p:nvSpPr>
        <p:spPr>
          <a:xfrm>
            <a:off x="1714480" y="607220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53" name="CaixaDeTexto 52"/>
          <p:cNvSpPr txBox="1"/>
          <p:nvPr/>
        </p:nvSpPr>
        <p:spPr>
          <a:xfrm>
            <a:off x="5000628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54" name="CaixaDeTexto 53"/>
          <p:cNvSpPr txBox="1"/>
          <p:nvPr/>
        </p:nvSpPr>
        <p:spPr>
          <a:xfrm>
            <a:off x="928662" y="442913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55" name="CaixaDeTexto 54"/>
          <p:cNvSpPr txBox="1"/>
          <p:nvPr/>
        </p:nvSpPr>
        <p:spPr>
          <a:xfrm>
            <a:off x="3071802" y="2428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2 horas depois..."/>
          <p:cNvSpPr txBox="1">
            <a:spLocks/>
          </p:cNvSpPr>
          <p:nvPr/>
        </p:nvSpPr>
        <p:spPr>
          <a:xfrm>
            <a:off x="1928813" y="3214688"/>
            <a:ext cx="5143500" cy="7143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5400" dirty="0">
                <a:latin typeface="Myriad Pro Light" pitchFamily="34" charset="0"/>
                <a:ea typeface="+mj-ea"/>
                <a:cs typeface="+mj-cs"/>
              </a:rPr>
              <a:t>2 horas depois...</a:t>
            </a:r>
            <a:endParaRPr lang="en-US" sz="5400" b="1" dirty="0">
              <a:latin typeface="Myriad Pro Light" pitchFamily="34" charset="0"/>
              <a:ea typeface="+mj-ea"/>
              <a:cs typeface="Aharoni" pitchFamily="2" charset="-79"/>
            </a:endParaRPr>
          </a:p>
        </p:txBody>
      </p:sp>
      <p:pic>
        <p:nvPicPr>
          <p:cNvPr id="105" name="Ban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1357313"/>
            <a:ext cx="2928937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nuvem Inojosa"/>
          <p:cNvSpPr/>
          <p:nvPr/>
        </p:nvSpPr>
        <p:spPr bwMode="auto">
          <a:xfrm>
            <a:off x="2357438" y="3786188"/>
            <a:ext cx="1709737" cy="1195387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36" name="fala inojosa FILA" descr="C:\Documents and Settings\bics\Desktop\figuras\fila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63" y="3929063"/>
            <a:ext cx="8128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2" name="Bonecos"/>
          <p:cNvGrpSpPr/>
          <p:nvPr/>
        </p:nvGrpSpPr>
        <p:grpSpPr>
          <a:xfrm>
            <a:off x="642938" y="1285875"/>
            <a:ext cx="5226050" cy="5262563"/>
            <a:chOff x="642938" y="1285875"/>
            <a:chExt cx="5226050" cy="5262563"/>
          </a:xfrm>
        </p:grpSpPr>
        <p:pic>
          <p:nvPicPr>
            <p:cNvPr id="15" name="Picture 16" descr="C:\Documents and Settings\bics\Desktop\figuras\clislin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6250" y="5929313"/>
              <a:ext cx="619125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57375" y="4929188"/>
              <a:ext cx="755650" cy="1069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2938" y="3357563"/>
              <a:ext cx="1081087" cy="103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71750" y="1428750"/>
              <a:ext cx="785813" cy="1020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072063" y="1285875"/>
              <a:ext cx="796925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9" name="Nuvens outros"/>
          <p:cNvGrpSpPr/>
          <p:nvPr/>
        </p:nvGrpSpPr>
        <p:grpSpPr>
          <a:xfrm>
            <a:off x="1214438" y="977900"/>
            <a:ext cx="5929312" cy="5075238"/>
            <a:chOff x="1214438" y="977900"/>
            <a:chExt cx="5929312" cy="5075238"/>
          </a:xfrm>
        </p:grpSpPr>
        <p:sp>
          <p:nvSpPr>
            <p:cNvPr id="48" name="Texto explicativo em forma de nuvem 47"/>
            <p:cNvSpPr/>
            <p:nvPr/>
          </p:nvSpPr>
          <p:spPr bwMode="auto">
            <a:xfrm>
              <a:off x="4429125" y="4857750"/>
              <a:ext cx="1709738" cy="1195388"/>
            </a:xfrm>
            <a:prstGeom prst="cloudCallou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>
                <a:solidFill>
                  <a:schemeClr val="tx1"/>
                </a:solidFill>
              </a:endParaRPr>
            </a:p>
          </p:txBody>
        </p:sp>
        <p:sp>
          <p:nvSpPr>
            <p:cNvPr id="49" name="Texto explicativo em forma de nuvem 48"/>
            <p:cNvSpPr/>
            <p:nvPr/>
          </p:nvSpPr>
          <p:spPr bwMode="auto">
            <a:xfrm>
              <a:off x="1214438" y="2571750"/>
              <a:ext cx="1428750" cy="998538"/>
            </a:xfrm>
            <a:prstGeom prst="cloudCallou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Texto explicativo em forma de nuvem 49"/>
            <p:cNvSpPr/>
            <p:nvPr/>
          </p:nvSpPr>
          <p:spPr bwMode="auto">
            <a:xfrm>
              <a:off x="3214688" y="1000125"/>
              <a:ext cx="1428750" cy="998538"/>
            </a:xfrm>
            <a:prstGeom prst="cloudCallou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Texto explicativo em forma de nuvem 51"/>
            <p:cNvSpPr/>
            <p:nvPr/>
          </p:nvSpPr>
          <p:spPr bwMode="auto">
            <a:xfrm>
              <a:off x="5786438" y="977900"/>
              <a:ext cx="1357312" cy="949325"/>
            </a:xfrm>
            <a:prstGeom prst="cloudCallou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mobiCLUBs"/>
          <p:cNvGrpSpPr/>
          <p:nvPr/>
        </p:nvGrpSpPr>
        <p:grpSpPr>
          <a:xfrm>
            <a:off x="1428750" y="1022350"/>
            <a:ext cx="5500688" cy="4813300"/>
            <a:chOff x="1428750" y="1022350"/>
            <a:chExt cx="5500688" cy="4813300"/>
          </a:xfrm>
        </p:grpSpPr>
        <p:pic>
          <p:nvPicPr>
            <p:cNvPr id="53" name="Imagem 52" descr="versao 2.4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00750" y="1022350"/>
              <a:ext cx="928688" cy="83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Imagem 53" descr="versao 2.4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429000" y="1071563"/>
              <a:ext cx="928688" cy="83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Imagem 54" descr="versao 2.4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428750" y="2643188"/>
              <a:ext cx="928688" cy="83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Imagem 55" descr="versao 2.4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786313" y="5000625"/>
              <a:ext cx="928687" cy="83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466" name="Título"/>
          <p:cNvSpPr txBox="1">
            <a:spLocks/>
          </p:cNvSpPr>
          <p:nvPr/>
        </p:nvSpPr>
        <p:spPr bwMode="auto">
          <a:xfrm>
            <a:off x="285750" y="-214313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>
                <a:latin typeface="Myriad Pro Light"/>
                <a:ea typeface="Aharoni"/>
                <a:cs typeface="Aharoni"/>
              </a:rPr>
              <a:t>C</a:t>
            </a:r>
            <a:r>
              <a:rPr lang="pt-BR" sz="5000" b="1" dirty="0" err="1">
                <a:latin typeface="Myriad Pro Light"/>
              </a:rPr>
              <a:t>enário</a:t>
            </a:r>
            <a:r>
              <a:rPr lang="pt-BR" sz="5000" b="1" dirty="0">
                <a:latin typeface="Myriad Pro Light"/>
              </a:rPr>
              <a:t> com </a:t>
            </a:r>
            <a:r>
              <a:rPr lang="pt-BR" sz="5000" b="1" dirty="0" err="1">
                <a:latin typeface="Myriad Pro Light"/>
              </a:rPr>
              <a:t>mobiCLUB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grpSp>
        <p:nvGrpSpPr>
          <p:cNvPr id="57" name="Nomes"/>
          <p:cNvGrpSpPr/>
          <p:nvPr/>
        </p:nvGrpSpPr>
        <p:grpSpPr>
          <a:xfrm>
            <a:off x="928662" y="2143116"/>
            <a:ext cx="4981494" cy="4512736"/>
            <a:chOff x="928662" y="2143116"/>
            <a:chExt cx="4981494" cy="4512736"/>
          </a:xfrm>
        </p:grpSpPr>
        <p:sp>
          <p:nvSpPr>
            <p:cNvPr id="61" name="CaixaDeTexto 60"/>
            <p:cNvSpPr txBox="1"/>
            <p:nvPr/>
          </p:nvSpPr>
          <p:spPr>
            <a:xfrm>
              <a:off x="4857752" y="2143116"/>
              <a:ext cx="1052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Tavinho</a:t>
              </a:r>
              <a:endParaRPr lang="en-US" b="1" dirty="0"/>
            </a:p>
          </p:txBody>
        </p:sp>
        <p:sp>
          <p:nvSpPr>
            <p:cNvPr id="62" name="CaixaDeTexto 61"/>
            <p:cNvSpPr txBox="1"/>
            <p:nvPr/>
          </p:nvSpPr>
          <p:spPr>
            <a:xfrm>
              <a:off x="1714480" y="6072206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Inojosa</a:t>
              </a:r>
              <a:endParaRPr lang="en-US" b="1" dirty="0"/>
            </a:p>
          </p:txBody>
        </p:sp>
        <p:sp>
          <p:nvSpPr>
            <p:cNvPr id="63" name="CaixaDeTexto 62"/>
            <p:cNvSpPr txBox="1"/>
            <p:nvPr/>
          </p:nvSpPr>
          <p:spPr>
            <a:xfrm>
              <a:off x="5000628" y="6286520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Maria</a:t>
              </a:r>
              <a:endParaRPr lang="en-US" b="1" dirty="0"/>
            </a:p>
          </p:txBody>
        </p:sp>
        <p:sp>
          <p:nvSpPr>
            <p:cNvPr id="64" name="CaixaDeTexto 63"/>
            <p:cNvSpPr txBox="1"/>
            <p:nvPr/>
          </p:nvSpPr>
          <p:spPr>
            <a:xfrm>
              <a:off x="928662" y="4429132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Ana</a:t>
              </a:r>
              <a:endParaRPr lang="en-US" b="1" dirty="0"/>
            </a:p>
          </p:txBody>
        </p:sp>
        <p:sp>
          <p:nvSpPr>
            <p:cNvPr id="65" name="CaixaDeTexto 64"/>
            <p:cNvSpPr txBox="1"/>
            <p:nvPr/>
          </p:nvSpPr>
          <p:spPr>
            <a:xfrm>
              <a:off x="3071802" y="2428868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José</a:t>
              </a:r>
              <a:endParaRPr lang="en-US" b="1" dirty="0"/>
            </a:p>
          </p:txBody>
        </p:sp>
      </p:grpSp>
      <p:grpSp>
        <p:nvGrpSpPr>
          <p:cNvPr id="7" name="TEM mobiCLUB!!!"/>
          <p:cNvGrpSpPr/>
          <p:nvPr/>
        </p:nvGrpSpPr>
        <p:grpSpPr>
          <a:xfrm>
            <a:off x="1500166" y="1142984"/>
            <a:ext cx="5357850" cy="4757771"/>
            <a:chOff x="1500166" y="1142984"/>
            <a:chExt cx="5357850" cy="4757771"/>
          </a:xfrm>
        </p:grpSpPr>
        <p:pic>
          <p:nvPicPr>
            <p:cNvPr id="10246" name="Picture 6" descr="\\cin01\scratch_dtf$\gifs\20070605_Dando Pulos de Alegria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00166" y="2786058"/>
              <a:ext cx="714380" cy="642942"/>
            </a:xfrm>
            <a:prstGeom prst="rect">
              <a:avLst/>
            </a:prstGeom>
            <a:noFill/>
          </p:spPr>
        </p:pic>
        <p:pic>
          <p:nvPicPr>
            <p:cNvPr id="66" name="Picture 6" descr="\\cin01\scratch_dtf$\gifs\20070605_Dando Pulos de Alegria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786050" y="4000504"/>
              <a:ext cx="857256" cy="771530"/>
            </a:xfrm>
            <a:prstGeom prst="rect">
              <a:avLst/>
            </a:prstGeom>
            <a:noFill/>
          </p:spPr>
        </p:pic>
        <p:pic>
          <p:nvPicPr>
            <p:cNvPr id="67" name="Picture 6" descr="\\cin01\scratch_dtf$\gifs\20070605_Dando Pulos de Alegria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786314" y="5129224"/>
              <a:ext cx="857256" cy="771531"/>
            </a:xfrm>
            <a:prstGeom prst="rect">
              <a:avLst/>
            </a:prstGeom>
            <a:noFill/>
          </p:spPr>
        </p:pic>
        <p:pic>
          <p:nvPicPr>
            <p:cNvPr id="68" name="Picture 6" descr="\\cin01\scratch_dtf$\gifs\20070605_Dando Pulos de Alegria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143636" y="1142984"/>
              <a:ext cx="714380" cy="642943"/>
            </a:xfrm>
            <a:prstGeom prst="rect">
              <a:avLst/>
            </a:prstGeom>
            <a:noFill/>
          </p:spPr>
        </p:pic>
        <p:pic>
          <p:nvPicPr>
            <p:cNvPr id="69" name="Picture 6" descr="\\cin01\scratch_dtf$\gifs\20070605_Dando Pulos de Alegria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500430" y="1214422"/>
              <a:ext cx="785818" cy="642942"/>
            </a:xfrm>
            <a:prstGeom prst="rect">
              <a:avLst/>
            </a:prstGeom>
            <a:noFill/>
          </p:spPr>
        </p:pic>
      </p:grpSp>
      <p:grpSp>
        <p:nvGrpSpPr>
          <p:cNvPr id="94" name="Cervejas Ino"/>
          <p:cNvGrpSpPr/>
          <p:nvPr/>
        </p:nvGrpSpPr>
        <p:grpSpPr>
          <a:xfrm>
            <a:off x="2428875" y="4006361"/>
            <a:ext cx="1252726" cy="1411777"/>
            <a:chOff x="2428875" y="4006361"/>
            <a:chExt cx="1252726" cy="1411777"/>
          </a:xfrm>
        </p:grpSpPr>
        <p:grpSp>
          <p:nvGrpSpPr>
            <p:cNvPr id="83" name="Cervejas Inojosa"/>
            <p:cNvGrpSpPr/>
            <p:nvPr/>
          </p:nvGrpSpPr>
          <p:grpSpPr>
            <a:xfrm>
              <a:off x="2428875" y="4006361"/>
              <a:ext cx="974725" cy="1411777"/>
              <a:chOff x="2428875" y="4006361"/>
              <a:chExt cx="974725" cy="1411777"/>
            </a:xfrm>
          </p:grpSpPr>
          <p:grpSp>
            <p:nvGrpSpPr>
              <p:cNvPr id="4" name="Cervejas Inojosa"/>
              <p:cNvGrpSpPr>
                <a:grpSpLocks/>
              </p:cNvGrpSpPr>
              <p:nvPr/>
            </p:nvGrpSpPr>
            <p:grpSpPr bwMode="auto">
              <a:xfrm>
                <a:off x="2428875" y="4286250"/>
                <a:ext cx="974725" cy="1131888"/>
                <a:chOff x="3071802" y="4214817"/>
                <a:chExt cx="974329" cy="1131293"/>
              </a:xfrm>
            </p:grpSpPr>
            <p:pic>
              <p:nvPicPr>
                <p:cNvPr id="60455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-1371654">
                  <a:off x="3071802" y="4214817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456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-1371654">
                  <a:off x="3214677" y="4357692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457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-1371654">
                  <a:off x="3357554" y="4572008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458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-1371654">
                  <a:off x="3539718" y="4809535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79" name="Picture 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 rot="20228346">
                <a:off x="2727513" y="4006361"/>
                <a:ext cx="506412" cy="536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" name="Picture 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 rot="20228346">
                <a:off x="2870389" y="4149238"/>
                <a:ext cx="506412" cy="536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7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20228346">
              <a:off x="3022789" y="4301638"/>
              <a:ext cx="506412" cy="53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20228346">
              <a:off x="3175189" y="4454038"/>
              <a:ext cx="506412" cy="53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6" name="Cervejas galera"/>
          <p:cNvGrpSpPr/>
          <p:nvPr/>
        </p:nvGrpSpPr>
        <p:grpSpPr>
          <a:xfrm>
            <a:off x="1214414" y="857232"/>
            <a:ext cx="5445149" cy="5394343"/>
            <a:chOff x="1214414" y="857232"/>
            <a:chExt cx="5445149" cy="5394343"/>
          </a:xfrm>
        </p:grpSpPr>
        <p:grpSp>
          <p:nvGrpSpPr>
            <p:cNvPr id="93" name="Cervejas Jose"/>
            <p:cNvGrpSpPr/>
            <p:nvPr/>
          </p:nvGrpSpPr>
          <p:grpSpPr>
            <a:xfrm>
              <a:off x="3214688" y="857232"/>
              <a:ext cx="1087430" cy="1279543"/>
              <a:chOff x="3214688" y="857232"/>
              <a:chExt cx="1087430" cy="1279543"/>
            </a:xfrm>
          </p:grpSpPr>
          <p:grpSp>
            <p:nvGrpSpPr>
              <p:cNvPr id="73" name="Cervejas Jose"/>
              <p:cNvGrpSpPr/>
              <p:nvPr/>
            </p:nvGrpSpPr>
            <p:grpSpPr>
              <a:xfrm>
                <a:off x="3214688" y="857232"/>
                <a:ext cx="963612" cy="1279543"/>
                <a:chOff x="3214688" y="857232"/>
                <a:chExt cx="963612" cy="1279543"/>
              </a:xfrm>
            </p:grpSpPr>
            <p:grpSp>
              <p:nvGrpSpPr>
                <p:cNvPr id="3" name="Cervejas José"/>
                <p:cNvGrpSpPr>
                  <a:grpSpLocks/>
                </p:cNvGrpSpPr>
                <p:nvPr/>
              </p:nvGrpSpPr>
              <p:grpSpPr bwMode="auto">
                <a:xfrm>
                  <a:off x="3214688" y="1143000"/>
                  <a:ext cx="963612" cy="993775"/>
                  <a:chOff x="2441762" y="1506033"/>
                  <a:chExt cx="963613" cy="993775"/>
                </a:xfrm>
              </p:grpSpPr>
              <p:pic>
                <p:nvPicPr>
                  <p:cNvPr id="60459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 rot="-1371654">
                    <a:off x="2441762" y="1506033"/>
                    <a:ext cx="506413" cy="5365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6046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 rot="-1371654">
                    <a:off x="2594162" y="1658433"/>
                    <a:ext cx="506413" cy="5365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60461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 rot="-1371654">
                    <a:off x="2740413" y="1797642"/>
                    <a:ext cx="506413" cy="5365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6046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 rot="-1371654">
                    <a:off x="2898962" y="1963233"/>
                    <a:ext cx="506413" cy="5365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60" name="Cervejas Jose2"/>
                <p:cNvGrpSpPr>
                  <a:grpSpLocks/>
                </p:cNvGrpSpPr>
                <p:nvPr/>
              </p:nvGrpSpPr>
              <p:grpSpPr bwMode="auto">
                <a:xfrm>
                  <a:off x="3500430" y="857232"/>
                  <a:ext cx="649288" cy="679450"/>
                  <a:chOff x="6728041" y="1434594"/>
                  <a:chExt cx="649289" cy="679451"/>
                </a:xfrm>
              </p:grpSpPr>
              <p:pic>
                <p:nvPicPr>
                  <p:cNvPr id="7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 rot="-1371654">
                    <a:off x="6728041" y="1434594"/>
                    <a:ext cx="506413" cy="5365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71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 rot="-1371654">
                    <a:off x="6870917" y="1577470"/>
                    <a:ext cx="506413" cy="5365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pic>
            <p:nvPicPr>
              <p:cNvPr id="85" name="Picture 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 rot="20228346">
                <a:off x="3795706" y="1152508"/>
                <a:ext cx="506412" cy="536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2" name="Cervejas Tavinho"/>
            <p:cNvGrpSpPr/>
            <p:nvPr/>
          </p:nvGrpSpPr>
          <p:grpSpPr>
            <a:xfrm>
              <a:off x="5572125" y="1143000"/>
              <a:ext cx="1087438" cy="1117600"/>
              <a:chOff x="5572125" y="1143000"/>
              <a:chExt cx="1087438" cy="1117600"/>
            </a:xfrm>
          </p:grpSpPr>
          <p:grpSp>
            <p:nvGrpSpPr>
              <p:cNvPr id="6" name="Cervejas Tavinho"/>
              <p:cNvGrpSpPr>
                <a:grpSpLocks/>
              </p:cNvGrpSpPr>
              <p:nvPr/>
            </p:nvGrpSpPr>
            <p:grpSpPr bwMode="auto">
              <a:xfrm>
                <a:off x="5572125" y="1143000"/>
                <a:ext cx="935038" cy="965200"/>
                <a:chOff x="6728041" y="4792179"/>
                <a:chExt cx="935041" cy="965204"/>
              </a:xfrm>
            </p:grpSpPr>
            <p:pic>
              <p:nvPicPr>
                <p:cNvPr id="60447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-1371654">
                  <a:off x="6728041" y="4792179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448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-1371654">
                  <a:off x="6870917" y="4935055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449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-1371654">
                  <a:off x="7013793" y="5077932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450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-1371654">
                  <a:off x="7156669" y="5220808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86" name="Picture 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 rot="20228346">
                <a:off x="6153152" y="1724027"/>
                <a:ext cx="506411" cy="5365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5" name="Cervejas Maria"/>
            <p:cNvGrpSpPr/>
            <p:nvPr/>
          </p:nvGrpSpPr>
          <p:grpSpPr>
            <a:xfrm>
              <a:off x="4643438" y="4935056"/>
              <a:ext cx="1028903" cy="1316519"/>
              <a:chOff x="4643438" y="4935056"/>
              <a:chExt cx="1028903" cy="1316519"/>
            </a:xfrm>
          </p:grpSpPr>
          <p:grpSp>
            <p:nvGrpSpPr>
              <p:cNvPr id="84" name="Cervejas Maria"/>
              <p:cNvGrpSpPr/>
              <p:nvPr/>
            </p:nvGrpSpPr>
            <p:grpSpPr>
              <a:xfrm>
                <a:off x="4643438" y="4935056"/>
                <a:ext cx="935037" cy="1316519"/>
                <a:chOff x="4643438" y="4935056"/>
                <a:chExt cx="935037" cy="1316519"/>
              </a:xfrm>
            </p:grpSpPr>
            <p:grpSp>
              <p:nvGrpSpPr>
                <p:cNvPr id="5" name="Cervejas Maria"/>
                <p:cNvGrpSpPr>
                  <a:grpSpLocks/>
                </p:cNvGrpSpPr>
                <p:nvPr/>
              </p:nvGrpSpPr>
              <p:grpSpPr bwMode="auto">
                <a:xfrm>
                  <a:off x="4643438" y="5286375"/>
                  <a:ext cx="935037" cy="965200"/>
                  <a:chOff x="6728041" y="4792179"/>
                  <a:chExt cx="935041" cy="965204"/>
                </a:xfrm>
              </p:grpSpPr>
              <p:pic>
                <p:nvPicPr>
                  <p:cNvPr id="60451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 rot="-1371654">
                    <a:off x="6728041" y="4792179"/>
                    <a:ext cx="506413" cy="5365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6045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 rot="-1371654">
                    <a:off x="6870917" y="4935055"/>
                    <a:ext cx="506413" cy="5365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6045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 rot="-1371654">
                    <a:off x="7013793" y="5077932"/>
                    <a:ext cx="506413" cy="5365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60454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 rot="-1371654">
                    <a:off x="7156669" y="5220808"/>
                    <a:ext cx="506413" cy="5365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81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20228346">
                  <a:off x="4870653" y="4935056"/>
                  <a:ext cx="506412" cy="5365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20228346">
                  <a:off x="5013529" y="5077933"/>
                  <a:ext cx="506412" cy="5365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89" name="Picture 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 rot="20228346">
                <a:off x="5165929" y="5230333"/>
                <a:ext cx="506412" cy="536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1" name="Cervejas Ana"/>
            <p:cNvGrpSpPr/>
            <p:nvPr/>
          </p:nvGrpSpPr>
          <p:grpSpPr>
            <a:xfrm>
              <a:off x="1214414" y="2506192"/>
              <a:ext cx="974725" cy="1340316"/>
              <a:chOff x="1214414" y="2506192"/>
              <a:chExt cx="974725" cy="1340316"/>
            </a:xfrm>
          </p:grpSpPr>
          <p:grpSp>
            <p:nvGrpSpPr>
              <p:cNvPr id="74" name="Cervejas Inojosa"/>
              <p:cNvGrpSpPr>
                <a:grpSpLocks/>
              </p:cNvGrpSpPr>
              <p:nvPr/>
            </p:nvGrpSpPr>
            <p:grpSpPr bwMode="auto">
              <a:xfrm>
                <a:off x="1214414" y="2714620"/>
                <a:ext cx="974725" cy="1131888"/>
                <a:chOff x="3071802" y="4214817"/>
                <a:chExt cx="974329" cy="1131293"/>
              </a:xfrm>
            </p:grpSpPr>
            <p:pic>
              <p:nvPicPr>
                <p:cNvPr id="75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-1371654">
                  <a:off x="3071802" y="4214817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6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-1371654">
                  <a:off x="3214677" y="4357692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7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-1371654">
                  <a:off x="3357554" y="4572008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8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-1371654">
                  <a:off x="3539718" y="4809535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90" name="Picture 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 rot="20228346">
                <a:off x="1513114" y="2506192"/>
                <a:ext cx="506619" cy="536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34" grpId="1" animBg="1"/>
      <p:bldP spid="34" grpId="3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2 horas depois..." hidden="1"/>
          <p:cNvSpPr txBox="1">
            <a:spLocks/>
          </p:cNvSpPr>
          <p:nvPr/>
        </p:nvSpPr>
        <p:spPr>
          <a:xfrm>
            <a:off x="1928813" y="3214688"/>
            <a:ext cx="5143500" cy="7143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5400" dirty="0">
                <a:latin typeface="Myriad Pro Light" pitchFamily="34" charset="0"/>
                <a:ea typeface="+mj-ea"/>
                <a:cs typeface="+mj-cs"/>
              </a:rPr>
              <a:t>2 horas depois...</a:t>
            </a:r>
            <a:endParaRPr lang="en-US" sz="5400" b="1" dirty="0">
              <a:latin typeface="Myriad Pro Light" pitchFamily="34" charset="0"/>
              <a:ea typeface="+mj-ea"/>
              <a:cs typeface="Aharoni" pitchFamily="2" charset="-79"/>
            </a:endParaRPr>
          </a:p>
        </p:txBody>
      </p:sp>
      <p:pic>
        <p:nvPicPr>
          <p:cNvPr id="105" name="Ban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1357313"/>
            <a:ext cx="2928937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nuvem Inojosa" hidden="1"/>
          <p:cNvSpPr/>
          <p:nvPr/>
        </p:nvSpPr>
        <p:spPr bwMode="auto">
          <a:xfrm>
            <a:off x="2357438" y="3786188"/>
            <a:ext cx="1709737" cy="1195387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36" name="fala inojosa FILA" descr="C:\Documents and Settings\bics\Desktop\figuras\fila.bmp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63" y="3929063"/>
            <a:ext cx="8128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Bonecos"/>
          <p:cNvGrpSpPr/>
          <p:nvPr/>
        </p:nvGrpSpPr>
        <p:grpSpPr>
          <a:xfrm>
            <a:off x="642938" y="1285875"/>
            <a:ext cx="5226050" cy="5262563"/>
            <a:chOff x="642938" y="1285875"/>
            <a:chExt cx="5226050" cy="5262563"/>
          </a:xfrm>
        </p:grpSpPr>
        <p:pic>
          <p:nvPicPr>
            <p:cNvPr id="15" name="Picture 16" descr="C:\Documents and Settings\bics\Desktop\figuras\clislin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6250" y="5929313"/>
              <a:ext cx="619125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57375" y="4929188"/>
              <a:ext cx="755650" cy="1069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2938" y="3357563"/>
              <a:ext cx="1081087" cy="103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71750" y="1428750"/>
              <a:ext cx="785813" cy="1020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072063" y="1285875"/>
              <a:ext cx="796925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Nuvens outros" hidden="1"/>
          <p:cNvGrpSpPr/>
          <p:nvPr/>
        </p:nvGrpSpPr>
        <p:grpSpPr>
          <a:xfrm>
            <a:off x="1214438" y="977900"/>
            <a:ext cx="5929312" cy="5075238"/>
            <a:chOff x="1214438" y="977900"/>
            <a:chExt cx="5929312" cy="5075238"/>
          </a:xfrm>
        </p:grpSpPr>
        <p:sp>
          <p:nvSpPr>
            <p:cNvPr id="48" name="Texto explicativo em forma de nuvem 47"/>
            <p:cNvSpPr/>
            <p:nvPr/>
          </p:nvSpPr>
          <p:spPr bwMode="auto">
            <a:xfrm>
              <a:off x="4429125" y="4857750"/>
              <a:ext cx="1709738" cy="1195388"/>
            </a:xfrm>
            <a:prstGeom prst="cloudCallou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>
                <a:solidFill>
                  <a:schemeClr val="tx1"/>
                </a:solidFill>
              </a:endParaRPr>
            </a:p>
          </p:txBody>
        </p:sp>
        <p:sp>
          <p:nvSpPr>
            <p:cNvPr id="49" name="Texto explicativo em forma de nuvem 48"/>
            <p:cNvSpPr/>
            <p:nvPr/>
          </p:nvSpPr>
          <p:spPr bwMode="auto">
            <a:xfrm>
              <a:off x="1214438" y="2571750"/>
              <a:ext cx="1428750" cy="998538"/>
            </a:xfrm>
            <a:prstGeom prst="cloudCallou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Texto explicativo em forma de nuvem 49"/>
            <p:cNvSpPr/>
            <p:nvPr/>
          </p:nvSpPr>
          <p:spPr bwMode="auto">
            <a:xfrm>
              <a:off x="3214688" y="1000125"/>
              <a:ext cx="1428750" cy="998538"/>
            </a:xfrm>
            <a:prstGeom prst="cloudCallou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Texto explicativo em forma de nuvem 51"/>
            <p:cNvSpPr/>
            <p:nvPr/>
          </p:nvSpPr>
          <p:spPr bwMode="auto">
            <a:xfrm>
              <a:off x="5786438" y="977900"/>
              <a:ext cx="1357312" cy="949325"/>
            </a:xfrm>
            <a:prstGeom prst="cloudCallou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mobiCLUBs" hidden="1"/>
          <p:cNvGrpSpPr/>
          <p:nvPr/>
        </p:nvGrpSpPr>
        <p:grpSpPr>
          <a:xfrm>
            <a:off x="1428750" y="1022350"/>
            <a:ext cx="5500688" cy="4813300"/>
            <a:chOff x="1428750" y="1022350"/>
            <a:chExt cx="5500688" cy="4813300"/>
          </a:xfrm>
        </p:grpSpPr>
        <p:pic>
          <p:nvPicPr>
            <p:cNvPr id="53" name="Imagem 52" descr="versao 2.4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00750" y="1022350"/>
              <a:ext cx="928688" cy="83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Imagem 53" descr="versao 2.4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429000" y="1071563"/>
              <a:ext cx="928688" cy="83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Imagem 54" descr="versao 2.4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428750" y="2643188"/>
              <a:ext cx="928688" cy="83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Imagem 55" descr="versao 2.4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786313" y="5000625"/>
              <a:ext cx="928687" cy="83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466" name="Título"/>
          <p:cNvSpPr txBox="1">
            <a:spLocks/>
          </p:cNvSpPr>
          <p:nvPr/>
        </p:nvSpPr>
        <p:spPr bwMode="auto">
          <a:xfrm>
            <a:off x="285750" y="-214313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>
                <a:latin typeface="Myriad Pro Light"/>
                <a:ea typeface="Aharoni"/>
                <a:cs typeface="Aharoni"/>
              </a:rPr>
              <a:t>C</a:t>
            </a:r>
            <a:r>
              <a:rPr lang="pt-BR" sz="5000" b="1" dirty="0" err="1">
                <a:latin typeface="Myriad Pro Light"/>
              </a:rPr>
              <a:t>enário</a:t>
            </a:r>
            <a:r>
              <a:rPr lang="pt-BR" sz="5000" b="1" dirty="0">
                <a:latin typeface="Myriad Pro Light"/>
              </a:rPr>
              <a:t> com </a:t>
            </a:r>
            <a:r>
              <a:rPr lang="pt-BR" sz="5000" b="1" dirty="0" err="1">
                <a:latin typeface="Myriad Pro Light"/>
              </a:rPr>
              <a:t>mobiCLUB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grpSp>
        <p:nvGrpSpPr>
          <p:cNvPr id="5" name="Nomes"/>
          <p:cNvGrpSpPr/>
          <p:nvPr/>
        </p:nvGrpSpPr>
        <p:grpSpPr>
          <a:xfrm>
            <a:off x="928662" y="2143116"/>
            <a:ext cx="4981494" cy="4512736"/>
            <a:chOff x="928662" y="2143116"/>
            <a:chExt cx="4981494" cy="4512736"/>
          </a:xfrm>
        </p:grpSpPr>
        <p:sp>
          <p:nvSpPr>
            <p:cNvPr id="61" name="CaixaDeTexto 60"/>
            <p:cNvSpPr txBox="1"/>
            <p:nvPr/>
          </p:nvSpPr>
          <p:spPr>
            <a:xfrm>
              <a:off x="4857752" y="2143116"/>
              <a:ext cx="1052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Tavinho</a:t>
              </a:r>
              <a:endParaRPr lang="en-US" b="1" dirty="0"/>
            </a:p>
          </p:txBody>
        </p:sp>
        <p:sp>
          <p:nvSpPr>
            <p:cNvPr id="62" name="CaixaDeTexto 61"/>
            <p:cNvSpPr txBox="1"/>
            <p:nvPr/>
          </p:nvSpPr>
          <p:spPr>
            <a:xfrm>
              <a:off x="1714480" y="6072206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Inojosa</a:t>
              </a:r>
              <a:endParaRPr lang="en-US" b="1" dirty="0"/>
            </a:p>
          </p:txBody>
        </p:sp>
        <p:sp>
          <p:nvSpPr>
            <p:cNvPr id="63" name="CaixaDeTexto 62"/>
            <p:cNvSpPr txBox="1"/>
            <p:nvPr/>
          </p:nvSpPr>
          <p:spPr>
            <a:xfrm>
              <a:off x="5000628" y="6286520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Maria</a:t>
              </a:r>
              <a:endParaRPr lang="en-US" b="1" dirty="0"/>
            </a:p>
          </p:txBody>
        </p:sp>
        <p:sp>
          <p:nvSpPr>
            <p:cNvPr id="64" name="CaixaDeTexto 63"/>
            <p:cNvSpPr txBox="1"/>
            <p:nvPr/>
          </p:nvSpPr>
          <p:spPr>
            <a:xfrm>
              <a:off x="928662" y="4429132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Ana</a:t>
              </a:r>
              <a:endParaRPr lang="en-US" b="1" dirty="0"/>
            </a:p>
          </p:txBody>
        </p:sp>
        <p:sp>
          <p:nvSpPr>
            <p:cNvPr id="65" name="CaixaDeTexto 64"/>
            <p:cNvSpPr txBox="1"/>
            <p:nvPr/>
          </p:nvSpPr>
          <p:spPr>
            <a:xfrm>
              <a:off x="3071802" y="2428868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José</a:t>
              </a:r>
              <a:endParaRPr lang="en-US" b="1" dirty="0"/>
            </a:p>
          </p:txBody>
        </p:sp>
      </p:grpSp>
      <p:grpSp>
        <p:nvGrpSpPr>
          <p:cNvPr id="6" name="TEM mobiCLUB!!!" hidden="1"/>
          <p:cNvGrpSpPr/>
          <p:nvPr/>
        </p:nvGrpSpPr>
        <p:grpSpPr>
          <a:xfrm>
            <a:off x="1500166" y="1142984"/>
            <a:ext cx="5357850" cy="4757771"/>
            <a:chOff x="1500166" y="1142984"/>
            <a:chExt cx="5357850" cy="4757771"/>
          </a:xfrm>
        </p:grpSpPr>
        <p:pic>
          <p:nvPicPr>
            <p:cNvPr id="10246" name="Picture 6" descr="\\cin01\scratch_dtf$\gifs\20070605_Dando Pulos de Alegria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00166" y="2786058"/>
              <a:ext cx="714380" cy="642942"/>
            </a:xfrm>
            <a:prstGeom prst="rect">
              <a:avLst/>
            </a:prstGeom>
            <a:noFill/>
          </p:spPr>
        </p:pic>
        <p:pic>
          <p:nvPicPr>
            <p:cNvPr id="66" name="Picture 6" descr="\\cin01\scratch_dtf$\gifs\20070605_Dando Pulos de Alegria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786050" y="4000504"/>
              <a:ext cx="857256" cy="771530"/>
            </a:xfrm>
            <a:prstGeom prst="rect">
              <a:avLst/>
            </a:prstGeom>
            <a:noFill/>
          </p:spPr>
        </p:pic>
        <p:pic>
          <p:nvPicPr>
            <p:cNvPr id="67" name="Picture 6" descr="\\cin01\scratch_dtf$\gifs\20070605_Dando Pulos de Alegria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786314" y="5129224"/>
              <a:ext cx="857256" cy="771531"/>
            </a:xfrm>
            <a:prstGeom prst="rect">
              <a:avLst/>
            </a:prstGeom>
            <a:noFill/>
          </p:spPr>
        </p:pic>
        <p:pic>
          <p:nvPicPr>
            <p:cNvPr id="68" name="Picture 6" descr="\\cin01\scratch_dtf$\gifs\20070605_Dando Pulos de Alegria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143636" y="1142984"/>
              <a:ext cx="714380" cy="642943"/>
            </a:xfrm>
            <a:prstGeom prst="rect">
              <a:avLst/>
            </a:prstGeom>
            <a:noFill/>
          </p:spPr>
        </p:pic>
        <p:pic>
          <p:nvPicPr>
            <p:cNvPr id="69" name="Picture 6" descr="\\cin01\scratch_dtf$\gifs\20070605_Dando Pulos de Alegria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500430" y="1214422"/>
              <a:ext cx="785818" cy="642942"/>
            </a:xfrm>
            <a:prstGeom prst="rect">
              <a:avLst/>
            </a:prstGeom>
            <a:noFill/>
          </p:spPr>
        </p:pic>
      </p:grpSp>
      <p:grpSp>
        <p:nvGrpSpPr>
          <p:cNvPr id="7" name="Cervejas Ino"/>
          <p:cNvGrpSpPr/>
          <p:nvPr/>
        </p:nvGrpSpPr>
        <p:grpSpPr>
          <a:xfrm>
            <a:off x="2428875" y="4006361"/>
            <a:ext cx="1252726" cy="1411777"/>
            <a:chOff x="2428875" y="4006361"/>
            <a:chExt cx="1252726" cy="1411777"/>
          </a:xfrm>
        </p:grpSpPr>
        <p:grpSp>
          <p:nvGrpSpPr>
            <p:cNvPr id="8" name="Cervejas Inojosa"/>
            <p:cNvGrpSpPr/>
            <p:nvPr/>
          </p:nvGrpSpPr>
          <p:grpSpPr>
            <a:xfrm>
              <a:off x="2428875" y="4006361"/>
              <a:ext cx="974725" cy="1411777"/>
              <a:chOff x="2428875" y="4006361"/>
              <a:chExt cx="974725" cy="1411777"/>
            </a:xfrm>
          </p:grpSpPr>
          <p:grpSp>
            <p:nvGrpSpPr>
              <p:cNvPr id="9" name="Cervejas Inojosa"/>
              <p:cNvGrpSpPr>
                <a:grpSpLocks/>
              </p:cNvGrpSpPr>
              <p:nvPr/>
            </p:nvGrpSpPr>
            <p:grpSpPr bwMode="auto">
              <a:xfrm>
                <a:off x="2428875" y="4286250"/>
                <a:ext cx="974725" cy="1131888"/>
                <a:chOff x="3071802" y="4214817"/>
                <a:chExt cx="974329" cy="1131293"/>
              </a:xfrm>
            </p:grpSpPr>
            <p:pic>
              <p:nvPicPr>
                <p:cNvPr id="60455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-1371654">
                  <a:off x="3071802" y="4214817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456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-1371654">
                  <a:off x="3214677" y="4357692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457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-1371654">
                  <a:off x="3357554" y="4572008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458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-1371654">
                  <a:off x="3539718" y="4809535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79" name="Picture 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 rot="20228346">
                <a:off x="2727513" y="4006361"/>
                <a:ext cx="506412" cy="536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" name="Picture 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 rot="20228346">
                <a:off x="2870389" y="4149238"/>
                <a:ext cx="506412" cy="536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7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20228346">
              <a:off x="3022789" y="4301638"/>
              <a:ext cx="506412" cy="53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20228346">
              <a:off x="3175189" y="4454038"/>
              <a:ext cx="506412" cy="53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Cervejas galera"/>
          <p:cNvGrpSpPr/>
          <p:nvPr/>
        </p:nvGrpSpPr>
        <p:grpSpPr>
          <a:xfrm>
            <a:off x="1214414" y="857232"/>
            <a:ext cx="5445149" cy="5394343"/>
            <a:chOff x="1214414" y="857232"/>
            <a:chExt cx="5445149" cy="5394343"/>
          </a:xfrm>
        </p:grpSpPr>
        <p:grpSp>
          <p:nvGrpSpPr>
            <p:cNvPr id="11" name="Cervejas Jose"/>
            <p:cNvGrpSpPr/>
            <p:nvPr/>
          </p:nvGrpSpPr>
          <p:grpSpPr>
            <a:xfrm>
              <a:off x="3214688" y="857232"/>
              <a:ext cx="1087430" cy="1279543"/>
              <a:chOff x="3214688" y="857232"/>
              <a:chExt cx="1087430" cy="1279543"/>
            </a:xfrm>
          </p:grpSpPr>
          <p:grpSp>
            <p:nvGrpSpPr>
              <p:cNvPr id="12" name="Cervejas Jose"/>
              <p:cNvGrpSpPr/>
              <p:nvPr/>
            </p:nvGrpSpPr>
            <p:grpSpPr>
              <a:xfrm>
                <a:off x="3214688" y="857232"/>
                <a:ext cx="963612" cy="1279543"/>
                <a:chOff x="3214688" y="857232"/>
                <a:chExt cx="963612" cy="1279543"/>
              </a:xfrm>
            </p:grpSpPr>
            <p:grpSp>
              <p:nvGrpSpPr>
                <p:cNvPr id="13" name="Cervejas José"/>
                <p:cNvGrpSpPr>
                  <a:grpSpLocks/>
                </p:cNvGrpSpPr>
                <p:nvPr/>
              </p:nvGrpSpPr>
              <p:grpSpPr bwMode="auto">
                <a:xfrm>
                  <a:off x="3214688" y="1143000"/>
                  <a:ext cx="963612" cy="993775"/>
                  <a:chOff x="2441762" y="1506033"/>
                  <a:chExt cx="963613" cy="993775"/>
                </a:xfrm>
              </p:grpSpPr>
              <p:pic>
                <p:nvPicPr>
                  <p:cNvPr id="60459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 rot="-1371654">
                    <a:off x="2441762" y="1506033"/>
                    <a:ext cx="506413" cy="5365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6046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 rot="-1371654">
                    <a:off x="2594162" y="1658433"/>
                    <a:ext cx="506413" cy="5365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60461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 rot="-1371654">
                    <a:off x="2740413" y="1797642"/>
                    <a:ext cx="506413" cy="5365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6046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 rot="-1371654">
                    <a:off x="2898962" y="1963233"/>
                    <a:ext cx="506413" cy="5365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14" name="Cervejas Jose2"/>
                <p:cNvGrpSpPr>
                  <a:grpSpLocks/>
                </p:cNvGrpSpPr>
                <p:nvPr/>
              </p:nvGrpSpPr>
              <p:grpSpPr bwMode="auto">
                <a:xfrm>
                  <a:off x="3500430" y="857232"/>
                  <a:ext cx="649288" cy="679450"/>
                  <a:chOff x="6728041" y="1434594"/>
                  <a:chExt cx="649289" cy="679451"/>
                </a:xfrm>
              </p:grpSpPr>
              <p:pic>
                <p:nvPicPr>
                  <p:cNvPr id="7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 rot="-1371654">
                    <a:off x="6728041" y="1434594"/>
                    <a:ext cx="506413" cy="5365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71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 rot="-1371654">
                    <a:off x="6870917" y="1577470"/>
                    <a:ext cx="506413" cy="5365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pic>
            <p:nvPicPr>
              <p:cNvPr id="85" name="Picture 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 rot="20228346">
                <a:off x="3795706" y="1152508"/>
                <a:ext cx="506412" cy="536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6" name="Cervejas Tavinho"/>
            <p:cNvGrpSpPr/>
            <p:nvPr/>
          </p:nvGrpSpPr>
          <p:grpSpPr>
            <a:xfrm>
              <a:off x="5572125" y="1143000"/>
              <a:ext cx="1087438" cy="1117600"/>
              <a:chOff x="5572125" y="1143000"/>
              <a:chExt cx="1087438" cy="1117600"/>
            </a:xfrm>
          </p:grpSpPr>
          <p:grpSp>
            <p:nvGrpSpPr>
              <p:cNvPr id="17" name="Cervejas Tavinho"/>
              <p:cNvGrpSpPr>
                <a:grpSpLocks/>
              </p:cNvGrpSpPr>
              <p:nvPr/>
            </p:nvGrpSpPr>
            <p:grpSpPr bwMode="auto">
              <a:xfrm>
                <a:off x="5572125" y="1143000"/>
                <a:ext cx="935038" cy="965200"/>
                <a:chOff x="6728041" y="4792179"/>
                <a:chExt cx="935041" cy="965204"/>
              </a:xfrm>
            </p:grpSpPr>
            <p:pic>
              <p:nvPicPr>
                <p:cNvPr id="60447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-1371654">
                  <a:off x="6728041" y="4792179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448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-1371654">
                  <a:off x="6870917" y="4935055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449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-1371654">
                  <a:off x="7013793" y="5077932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450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-1371654">
                  <a:off x="7156669" y="5220808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86" name="Picture 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 rot="20228346">
                <a:off x="6153152" y="1724027"/>
                <a:ext cx="506411" cy="5365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8" name="Cervejas Maria"/>
            <p:cNvGrpSpPr/>
            <p:nvPr/>
          </p:nvGrpSpPr>
          <p:grpSpPr>
            <a:xfrm>
              <a:off x="4643438" y="4935056"/>
              <a:ext cx="1028903" cy="1316519"/>
              <a:chOff x="4643438" y="4935056"/>
              <a:chExt cx="1028903" cy="1316519"/>
            </a:xfrm>
          </p:grpSpPr>
          <p:grpSp>
            <p:nvGrpSpPr>
              <p:cNvPr id="19" name="Cervejas Maria"/>
              <p:cNvGrpSpPr/>
              <p:nvPr/>
            </p:nvGrpSpPr>
            <p:grpSpPr>
              <a:xfrm>
                <a:off x="4643438" y="4935056"/>
                <a:ext cx="935037" cy="1316519"/>
                <a:chOff x="4643438" y="4935056"/>
                <a:chExt cx="935037" cy="1316519"/>
              </a:xfrm>
            </p:grpSpPr>
            <p:grpSp>
              <p:nvGrpSpPr>
                <p:cNvPr id="20" name="Cervejas Maria"/>
                <p:cNvGrpSpPr>
                  <a:grpSpLocks/>
                </p:cNvGrpSpPr>
                <p:nvPr/>
              </p:nvGrpSpPr>
              <p:grpSpPr bwMode="auto">
                <a:xfrm>
                  <a:off x="4643438" y="5286375"/>
                  <a:ext cx="935037" cy="965200"/>
                  <a:chOff x="6728041" y="4792179"/>
                  <a:chExt cx="935041" cy="965204"/>
                </a:xfrm>
              </p:grpSpPr>
              <p:pic>
                <p:nvPicPr>
                  <p:cNvPr id="60451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 rot="-1371654">
                    <a:off x="6728041" y="4792179"/>
                    <a:ext cx="506413" cy="5365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6045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 rot="-1371654">
                    <a:off x="6870917" y="4935055"/>
                    <a:ext cx="506413" cy="5365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6045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 rot="-1371654">
                    <a:off x="7013793" y="5077932"/>
                    <a:ext cx="506413" cy="5365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60454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 rot="-1371654">
                    <a:off x="7156669" y="5220808"/>
                    <a:ext cx="506413" cy="5365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81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20228346">
                  <a:off x="4870653" y="4935056"/>
                  <a:ext cx="506412" cy="5365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20228346">
                  <a:off x="5013529" y="5077933"/>
                  <a:ext cx="506412" cy="5365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89" name="Picture 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 rot="20228346">
                <a:off x="5165929" y="5230333"/>
                <a:ext cx="506412" cy="536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1" name="Cervejas Ana"/>
            <p:cNvGrpSpPr/>
            <p:nvPr/>
          </p:nvGrpSpPr>
          <p:grpSpPr>
            <a:xfrm>
              <a:off x="1214414" y="2506192"/>
              <a:ext cx="974725" cy="1340316"/>
              <a:chOff x="1214414" y="2506192"/>
              <a:chExt cx="974725" cy="1340316"/>
            </a:xfrm>
          </p:grpSpPr>
          <p:grpSp>
            <p:nvGrpSpPr>
              <p:cNvPr id="22" name="Cervejas Inojosa"/>
              <p:cNvGrpSpPr>
                <a:grpSpLocks/>
              </p:cNvGrpSpPr>
              <p:nvPr/>
            </p:nvGrpSpPr>
            <p:grpSpPr bwMode="auto">
              <a:xfrm>
                <a:off x="1214414" y="2714620"/>
                <a:ext cx="974725" cy="1131888"/>
                <a:chOff x="3071802" y="4214817"/>
                <a:chExt cx="974329" cy="1131293"/>
              </a:xfrm>
            </p:grpSpPr>
            <p:pic>
              <p:nvPicPr>
                <p:cNvPr id="75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-1371654">
                  <a:off x="3071802" y="4214817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6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-1371654">
                  <a:off x="3214677" y="4357692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7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-1371654">
                  <a:off x="3357554" y="4572008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8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-1371654">
                  <a:off x="3539718" y="4809535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90" name="Picture 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 rot="20228346">
                <a:off x="1513114" y="2506192"/>
                <a:ext cx="506619" cy="536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228346">
            <a:off x="1665514" y="2658592"/>
            <a:ext cx="506619" cy="53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228346">
            <a:off x="1817914" y="2810992"/>
            <a:ext cx="506619" cy="53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228346">
            <a:off x="3948106" y="1304908"/>
            <a:ext cx="506412" cy="53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228346">
            <a:off x="3327589" y="4606438"/>
            <a:ext cx="506412" cy="53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228346">
            <a:off x="3479989" y="4758838"/>
            <a:ext cx="506412" cy="53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228346">
            <a:off x="6305552" y="1876427"/>
            <a:ext cx="506411" cy="53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228346">
            <a:off x="1970314" y="2963392"/>
            <a:ext cx="506619" cy="53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228346">
            <a:off x="2122714" y="3115792"/>
            <a:ext cx="506619" cy="53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228346">
            <a:off x="2275114" y="3268192"/>
            <a:ext cx="506619" cy="53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228346">
            <a:off x="2427514" y="3420592"/>
            <a:ext cx="506619" cy="53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itle 9"/>
          <p:cNvSpPr>
            <a:spLocks noGrp="1"/>
          </p:cNvSpPr>
          <p:nvPr>
            <p:ph type="title" idx="4294967295"/>
          </p:nvPr>
        </p:nvSpPr>
        <p:spPr>
          <a:xfrm>
            <a:off x="914400" y="357188"/>
            <a:ext cx="8229600" cy="1143000"/>
          </a:xfrm>
        </p:spPr>
        <p:txBody>
          <a:bodyPr/>
          <a:lstStyle/>
          <a:p>
            <a:pPr eaLnBrk="1" hangingPunct="1"/>
            <a:r>
              <a:rPr lang="pt-BR" sz="5000" b="1" dirty="0" smtClean="0">
                <a:latin typeface="Myriad Pro Light"/>
                <a:ea typeface="Aharoni"/>
                <a:cs typeface="Aharoni"/>
              </a:rPr>
              <a:t>Breve História das Formas de Pagamento</a:t>
            </a:r>
            <a:endParaRPr lang="en-US" sz="5000" b="1" dirty="0" smtClean="0">
              <a:latin typeface="Myriad Pro Light"/>
              <a:ea typeface="Aharoni"/>
              <a:cs typeface="Aharoni"/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1075402" y="1714488"/>
            <a:ext cx="6922342" cy="35719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sp>
      <p:sp>
        <p:nvSpPr>
          <p:cNvPr id="9" name="Forma livre 8"/>
          <p:cNvSpPr/>
          <p:nvPr/>
        </p:nvSpPr>
        <p:spPr>
          <a:xfrm>
            <a:off x="465154" y="2786058"/>
            <a:ext cx="1892852" cy="1428760"/>
          </a:xfrm>
          <a:custGeom>
            <a:avLst/>
            <a:gdLst>
              <a:gd name="connsiteX0" fmla="*/ 0 w 1892852"/>
              <a:gd name="connsiteY0" fmla="*/ 238131 h 1428760"/>
              <a:gd name="connsiteX1" fmla="*/ 69747 w 1892852"/>
              <a:gd name="connsiteY1" fmla="*/ 69747 h 1428760"/>
              <a:gd name="connsiteX2" fmla="*/ 238131 w 1892852"/>
              <a:gd name="connsiteY2" fmla="*/ 0 h 1428760"/>
              <a:gd name="connsiteX3" fmla="*/ 1654721 w 1892852"/>
              <a:gd name="connsiteY3" fmla="*/ 0 h 1428760"/>
              <a:gd name="connsiteX4" fmla="*/ 1823105 w 1892852"/>
              <a:gd name="connsiteY4" fmla="*/ 69747 h 1428760"/>
              <a:gd name="connsiteX5" fmla="*/ 1892852 w 1892852"/>
              <a:gd name="connsiteY5" fmla="*/ 238131 h 1428760"/>
              <a:gd name="connsiteX6" fmla="*/ 1892852 w 1892852"/>
              <a:gd name="connsiteY6" fmla="*/ 1190629 h 1428760"/>
              <a:gd name="connsiteX7" fmla="*/ 1823105 w 1892852"/>
              <a:gd name="connsiteY7" fmla="*/ 1359013 h 1428760"/>
              <a:gd name="connsiteX8" fmla="*/ 1654721 w 1892852"/>
              <a:gd name="connsiteY8" fmla="*/ 1428760 h 1428760"/>
              <a:gd name="connsiteX9" fmla="*/ 238131 w 1892852"/>
              <a:gd name="connsiteY9" fmla="*/ 1428760 h 1428760"/>
              <a:gd name="connsiteX10" fmla="*/ 69747 w 1892852"/>
              <a:gd name="connsiteY10" fmla="*/ 1359013 h 1428760"/>
              <a:gd name="connsiteX11" fmla="*/ 0 w 1892852"/>
              <a:gd name="connsiteY11" fmla="*/ 1190629 h 1428760"/>
              <a:gd name="connsiteX12" fmla="*/ 0 w 1892852"/>
              <a:gd name="connsiteY12" fmla="*/ 238131 h 142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2852" h="1428760">
                <a:moveTo>
                  <a:pt x="0" y="238131"/>
                </a:moveTo>
                <a:cubicBezTo>
                  <a:pt x="0" y="174975"/>
                  <a:pt x="25089" y="114405"/>
                  <a:pt x="69747" y="69747"/>
                </a:cubicBezTo>
                <a:cubicBezTo>
                  <a:pt x="114405" y="25089"/>
                  <a:pt x="174975" y="0"/>
                  <a:pt x="238131" y="0"/>
                </a:cubicBezTo>
                <a:lnTo>
                  <a:pt x="1654721" y="0"/>
                </a:lnTo>
                <a:cubicBezTo>
                  <a:pt x="1717877" y="0"/>
                  <a:pt x="1778447" y="25089"/>
                  <a:pt x="1823105" y="69747"/>
                </a:cubicBezTo>
                <a:cubicBezTo>
                  <a:pt x="1867763" y="114405"/>
                  <a:pt x="1892852" y="174975"/>
                  <a:pt x="1892852" y="238131"/>
                </a:cubicBezTo>
                <a:lnTo>
                  <a:pt x="1892852" y="1190629"/>
                </a:lnTo>
                <a:cubicBezTo>
                  <a:pt x="1892852" y="1253785"/>
                  <a:pt x="1867763" y="1314355"/>
                  <a:pt x="1823105" y="1359013"/>
                </a:cubicBezTo>
                <a:cubicBezTo>
                  <a:pt x="1778447" y="1403671"/>
                  <a:pt x="1717877" y="1428760"/>
                  <a:pt x="1654721" y="1428760"/>
                </a:cubicBezTo>
                <a:lnTo>
                  <a:pt x="238131" y="1428760"/>
                </a:lnTo>
                <a:cubicBezTo>
                  <a:pt x="174975" y="1428760"/>
                  <a:pt x="114405" y="1403671"/>
                  <a:pt x="69747" y="1359013"/>
                </a:cubicBezTo>
                <a:cubicBezTo>
                  <a:pt x="25089" y="1314355"/>
                  <a:pt x="0" y="1253785"/>
                  <a:pt x="0" y="1190629"/>
                </a:cubicBezTo>
                <a:lnTo>
                  <a:pt x="0" y="238131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57376" tIns="157376" rIns="157376" bIns="157376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err="1" smtClean="0"/>
              <a:t>Troca</a:t>
            </a:r>
            <a:endParaRPr lang="en-US" sz="2300" kern="1200" dirty="0" smtClean="0"/>
          </a:p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(9000 </a:t>
            </a:r>
            <a:r>
              <a:rPr lang="en-US" sz="2300" kern="1200" dirty="0" err="1" smtClean="0"/>
              <a:t>a.C</a:t>
            </a:r>
            <a:r>
              <a:rPr lang="en-US" sz="2300" kern="1200" dirty="0" smtClean="0"/>
              <a:t>)</a:t>
            </a:r>
            <a:endParaRPr lang="en-US" sz="2300" kern="1200" dirty="0"/>
          </a:p>
        </p:txBody>
      </p:sp>
      <p:sp>
        <p:nvSpPr>
          <p:cNvPr id="10" name="Forma livre 9"/>
          <p:cNvSpPr/>
          <p:nvPr/>
        </p:nvSpPr>
        <p:spPr>
          <a:xfrm>
            <a:off x="2548483" y="2786058"/>
            <a:ext cx="1892852" cy="1428760"/>
          </a:xfrm>
          <a:custGeom>
            <a:avLst/>
            <a:gdLst>
              <a:gd name="connsiteX0" fmla="*/ 0 w 1892852"/>
              <a:gd name="connsiteY0" fmla="*/ 238131 h 1428760"/>
              <a:gd name="connsiteX1" fmla="*/ 69747 w 1892852"/>
              <a:gd name="connsiteY1" fmla="*/ 69747 h 1428760"/>
              <a:gd name="connsiteX2" fmla="*/ 238131 w 1892852"/>
              <a:gd name="connsiteY2" fmla="*/ 0 h 1428760"/>
              <a:gd name="connsiteX3" fmla="*/ 1654721 w 1892852"/>
              <a:gd name="connsiteY3" fmla="*/ 0 h 1428760"/>
              <a:gd name="connsiteX4" fmla="*/ 1823105 w 1892852"/>
              <a:gd name="connsiteY4" fmla="*/ 69747 h 1428760"/>
              <a:gd name="connsiteX5" fmla="*/ 1892852 w 1892852"/>
              <a:gd name="connsiteY5" fmla="*/ 238131 h 1428760"/>
              <a:gd name="connsiteX6" fmla="*/ 1892852 w 1892852"/>
              <a:gd name="connsiteY6" fmla="*/ 1190629 h 1428760"/>
              <a:gd name="connsiteX7" fmla="*/ 1823105 w 1892852"/>
              <a:gd name="connsiteY7" fmla="*/ 1359013 h 1428760"/>
              <a:gd name="connsiteX8" fmla="*/ 1654721 w 1892852"/>
              <a:gd name="connsiteY8" fmla="*/ 1428760 h 1428760"/>
              <a:gd name="connsiteX9" fmla="*/ 238131 w 1892852"/>
              <a:gd name="connsiteY9" fmla="*/ 1428760 h 1428760"/>
              <a:gd name="connsiteX10" fmla="*/ 69747 w 1892852"/>
              <a:gd name="connsiteY10" fmla="*/ 1359013 h 1428760"/>
              <a:gd name="connsiteX11" fmla="*/ 0 w 1892852"/>
              <a:gd name="connsiteY11" fmla="*/ 1190629 h 1428760"/>
              <a:gd name="connsiteX12" fmla="*/ 0 w 1892852"/>
              <a:gd name="connsiteY12" fmla="*/ 238131 h 142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2852" h="1428760">
                <a:moveTo>
                  <a:pt x="0" y="238131"/>
                </a:moveTo>
                <a:cubicBezTo>
                  <a:pt x="0" y="174975"/>
                  <a:pt x="25089" y="114405"/>
                  <a:pt x="69747" y="69747"/>
                </a:cubicBezTo>
                <a:cubicBezTo>
                  <a:pt x="114405" y="25089"/>
                  <a:pt x="174975" y="0"/>
                  <a:pt x="238131" y="0"/>
                </a:cubicBezTo>
                <a:lnTo>
                  <a:pt x="1654721" y="0"/>
                </a:lnTo>
                <a:cubicBezTo>
                  <a:pt x="1717877" y="0"/>
                  <a:pt x="1778447" y="25089"/>
                  <a:pt x="1823105" y="69747"/>
                </a:cubicBezTo>
                <a:cubicBezTo>
                  <a:pt x="1867763" y="114405"/>
                  <a:pt x="1892852" y="174975"/>
                  <a:pt x="1892852" y="238131"/>
                </a:cubicBezTo>
                <a:lnTo>
                  <a:pt x="1892852" y="1190629"/>
                </a:lnTo>
                <a:cubicBezTo>
                  <a:pt x="1892852" y="1253785"/>
                  <a:pt x="1867763" y="1314355"/>
                  <a:pt x="1823105" y="1359013"/>
                </a:cubicBezTo>
                <a:cubicBezTo>
                  <a:pt x="1778447" y="1403671"/>
                  <a:pt x="1717877" y="1428760"/>
                  <a:pt x="1654721" y="1428760"/>
                </a:cubicBezTo>
                <a:lnTo>
                  <a:pt x="238131" y="1428760"/>
                </a:lnTo>
                <a:cubicBezTo>
                  <a:pt x="174975" y="1428760"/>
                  <a:pt x="114405" y="1403671"/>
                  <a:pt x="69747" y="1359013"/>
                </a:cubicBezTo>
                <a:cubicBezTo>
                  <a:pt x="25089" y="1314355"/>
                  <a:pt x="0" y="1253785"/>
                  <a:pt x="0" y="1190629"/>
                </a:cubicBezTo>
                <a:lnTo>
                  <a:pt x="0" y="238131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157376" tIns="157376" rIns="157376" bIns="157376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err="1" smtClean="0"/>
              <a:t>Moeda</a:t>
            </a:r>
            <a:endParaRPr lang="en-US" sz="2300" kern="1200" dirty="0" smtClean="0"/>
          </a:p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(1000 </a:t>
            </a:r>
            <a:r>
              <a:rPr lang="en-US" sz="2300" kern="1200" dirty="0" err="1" smtClean="0"/>
              <a:t>a.C</a:t>
            </a:r>
            <a:r>
              <a:rPr lang="en-US" sz="2300" kern="1200" dirty="0" smtClean="0"/>
              <a:t>)</a:t>
            </a:r>
            <a:endParaRPr lang="en-US" sz="2300" kern="1200" dirty="0"/>
          </a:p>
        </p:txBody>
      </p:sp>
      <p:sp>
        <p:nvSpPr>
          <p:cNvPr id="11" name="Forma livre 10"/>
          <p:cNvSpPr/>
          <p:nvPr/>
        </p:nvSpPr>
        <p:spPr>
          <a:xfrm>
            <a:off x="4631811" y="2786058"/>
            <a:ext cx="1892852" cy="1428760"/>
          </a:xfrm>
          <a:custGeom>
            <a:avLst/>
            <a:gdLst>
              <a:gd name="connsiteX0" fmla="*/ 0 w 1892852"/>
              <a:gd name="connsiteY0" fmla="*/ 238131 h 1428760"/>
              <a:gd name="connsiteX1" fmla="*/ 69747 w 1892852"/>
              <a:gd name="connsiteY1" fmla="*/ 69747 h 1428760"/>
              <a:gd name="connsiteX2" fmla="*/ 238131 w 1892852"/>
              <a:gd name="connsiteY2" fmla="*/ 0 h 1428760"/>
              <a:gd name="connsiteX3" fmla="*/ 1654721 w 1892852"/>
              <a:gd name="connsiteY3" fmla="*/ 0 h 1428760"/>
              <a:gd name="connsiteX4" fmla="*/ 1823105 w 1892852"/>
              <a:gd name="connsiteY4" fmla="*/ 69747 h 1428760"/>
              <a:gd name="connsiteX5" fmla="*/ 1892852 w 1892852"/>
              <a:gd name="connsiteY5" fmla="*/ 238131 h 1428760"/>
              <a:gd name="connsiteX6" fmla="*/ 1892852 w 1892852"/>
              <a:gd name="connsiteY6" fmla="*/ 1190629 h 1428760"/>
              <a:gd name="connsiteX7" fmla="*/ 1823105 w 1892852"/>
              <a:gd name="connsiteY7" fmla="*/ 1359013 h 1428760"/>
              <a:gd name="connsiteX8" fmla="*/ 1654721 w 1892852"/>
              <a:gd name="connsiteY8" fmla="*/ 1428760 h 1428760"/>
              <a:gd name="connsiteX9" fmla="*/ 238131 w 1892852"/>
              <a:gd name="connsiteY9" fmla="*/ 1428760 h 1428760"/>
              <a:gd name="connsiteX10" fmla="*/ 69747 w 1892852"/>
              <a:gd name="connsiteY10" fmla="*/ 1359013 h 1428760"/>
              <a:gd name="connsiteX11" fmla="*/ 0 w 1892852"/>
              <a:gd name="connsiteY11" fmla="*/ 1190629 h 1428760"/>
              <a:gd name="connsiteX12" fmla="*/ 0 w 1892852"/>
              <a:gd name="connsiteY12" fmla="*/ 238131 h 142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2852" h="1428760">
                <a:moveTo>
                  <a:pt x="0" y="238131"/>
                </a:moveTo>
                <a:cubicBezTo>
                  <a:pt x="0" y="174975"/>
                  <a:pt x="25089" y="114405"/>
                  <a:pt x="69747" y="69747"/>
                </a:cubicBezTo>
                <a:cubicBezTo>
                  <a:pt x="114405" y="25089"/>
                  <a:pt x="174975" y="0"/>
                  <a:pt x="238131" y="0"/>
                </a:cubicBezTo>
                <a:lnTo>
                  <a:pt x="1654721" y="0"/>
                </a:lnTo>
                <a:cubicBezTo>
                  <a:pt x="1717877" y="0"/>
                  <a:pt x="1778447" y="25089"/>
                  <a:pt x="1823105" y="69747"/>
                </a:cubicBezTo>
                <a:cubicBezTo>
                  <a:pt x="1867763" y="114405"/>
                  <a:pt x="1892852" y="174975"/>
                  <a:pt x="1892852" y="238131"/>
                </a:cubicBezTo>
                <a:lnTo>
                  <a:pt x="1892852" y="1190629"/>
                </a:lnTo>
                <a:cubicBezTo>
                  <a:pt x="1892852" y="1253785"/>
                  <a:pt x="1867763" y="1314355"/>
                  <a:pt x="1823105" y="1359013"/>
                </a:cubicBezTo>
                <a:cubicBezTo>
                  <a:pt x="1778447" y="1403671"/>
                  <a:pt x="1717877" y="1428760"/>
                  <a:pt x="1654721" y="1428760"/>
                </a:cubicBezTo>
                <a:lnTo>
                  <a:pt x="238131" y="1428760"/>
                </a:lnTo>
                <a:cubicBezTo>
                  <a:pt x="174975" y="1428760"/>
                  <a:pt x="114405" y="1403671"/>
                  <a:pt x="69747" y="1359013"/>
                </a:cubicBezTo>
                <a:cubicBezTo>
                  <a:pt x="25089" y="1314355"/>
                  <a:pt x="0" y="1253785"/>
                  <a:pt x="0" y="1190629"/>
                </a:cubicBezTo>
                <a:lnTo>
                  <a:pt x="0" y="23813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157376" tIns="157376" rIns="157376" bIns="157376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err="1" smtClean="0"/>
              <a:t>Papel</a:t>
            </a:r>
            <a:r>
              <a:rPr lang="en-US" sz="2300" kern="1200" dirty="0" smtClean="0"/>
              <a:t> </a:t>
            </a:r>
            <a:r>
              <a:rPr lang="en-US" sz="2300" kern="1200" dirty="0" err="1" smtClean="0"/>
              <a:t>Moeda</a:t>
            </a:r>
            <a:endParaRPr lang="en-US" sz="2300" kern="1200" dirty="0" smtClean="0"/>
          </a:p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(800 </a:t>
            </a:r>
            <a:r>
              <a:rPr lang="en-US" sz="2300" kern="1200" dirty="0" err="1" smtClean="0"/>
              <a:t>d.C</a:t>
            </a:r>
            <a:r>
              <a:rPr lang="en-US" sz="2300" kern="1200" dirty="0" smtClean="0"/>
              <a:t>)</a:t>
            </a:r>
            <a:endParaRPr lang="en-US" sz="2300" kern="1200" dirty="0"/>
          </a:p>
        </p:txBody>
      </p:sp>
      <p:sp>
        <p:nvSpPr>
          <p:cNvPr id="12" name="Forma livre 11"/>
          <p:cNvSpPr/>
          <p:nvPr/>
        </p:nvSpPr>
        <p:spPr>
          <a:xfrm>
            <a:off x="6715140" y="2786058"/>
            <a:ext cx="1892852" cy="1428760"/>
          </a:xfrm>
          <a:custGeom>
            <a:avLst/>
            <a:gdLst>
              <a:gd name="connsiteX0" fmla="*/ 0 w 1892852"/>
              <a:gd name="connsiteY0" fmla="*/ 238131 h 1428760"/>
              <a:gd name="connsiteX1" fmla="*/ 69747 w 1892852"/>
              <a:gd name="connsiteY1" fmla="*/ 69747 h 1428760"/>
              <a:gd name="connsiteX2" fmla="*/ 238131 w 1892852"/>
              <a:gd name="connsiteY2" fmla="*/ 0 h 1428760"/>
              <a:gd name="connsiteX3" fmla="*/ 1654721 w 1892852"/>
              <a:gd name="connsiteY3" fmla="*/ 0 h 1428760"/>
              <a:gd name="connsiteX4" fmla="*/ 1823105 w 1892852"/>
              <a:gd name="connsiteY4" fmla="*/ 69747 h 1428760"/>
              <a:gd name="connsiteX5" fmla="*/ 1892852 w 1892852"/>
              <a:gd name="connsiteY5" fmla="*/ 238131 h 1428760"/>
              <a:gd name="connsiteX6" fmla="*/ 1892852 w 1892852"/>
              <a:gd name="connsiteY6" fmla="*/ 1190629 h 1428760"/>
              <a:gd name="connsiteX7" fmla="*/ 1823105 w 1892852"/>
              <a:gd name="connsiteY7" fmla="*/ 1359013 h 1428760"/>
              <a:gd name="connsiteX8" fmla="*/ 1654721 w 1892852"/>
              <a:gd name="connsiteY8" fmla="*/ 1428760 h 1428760"/>
              <a:gd name="connsiteX9" fmla="*/ 238131 w 1892852"/>
              <a:gd name="connsiteY9" fmla="*/ 1428760 h 1428760"/>
              <a:gd name="connsiteX10" fmla="*/ 69747 w 1892852"/>
              <a:gd name="connsiteY10" fmla="*/ 1359013 h 1428760"/>
              <a:gd name="connsiteX11" fmla="*/ 0 w 1892852"/>
              <a:gd name="connsiteY11" fmla="*/ 1190629 h 1428760"/>
              <a:gd name="connsiteX12" fmla="*/ 0 w 1892852"/>
              <a:gd name="connsiteY12" fmla="*/ 238131 h 142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2852" h="1428760">
                <a:moveTo>
                  <a:pt x="0" y="238131"/>
                </a:moveTo>
                <a:cubicBezTo>
                  <a:pt x="0" y="174975"/>
                  <a:pt x="25089" y="114405"/>
                  <a:pt x="69747" y="69747"/>
                </a:cubicBezTo>
                <a:cubicBezTo>
                  <a:pt x="114405" y="25089"/>
                  <a:pt x="174975" y="0"/>
                  <a:pt x="238131" y="0"/>
                </a:cubicBezTo>
                <a:lnTo>
                  <a:pt x="1654721" y="0"/>
                </a:lnTo>
                <a:cubicBezTo>
                  <a:pt x="1717877" y="0"/>
                  <a:pt x="1778447" y="25089"/>
                  <a:pt x="1823105" y="69747"/>
                </a:cubicBezTo>
                <a:cubicBezTo>
                  <a:pt x="1867763" y="114405"/>
                  <a:pt x="1892852" y="174975"/>
                  <a:pt x="1892852" y="238131"/>
                </a:cubicBezTo>
                <a:lnTo>
                  <a:pt x="1892852" y="1190629"/>
                </a:lnTo>
                <a:cubicBezTo>
                  <a:pt x="1892852" y="1253785"/>
                  <a:pt x="1867763" y="1314355"/>
                  <a:pt x="1823105" y="1359013"/>
                </a:cubicBezTo>
                <a:cubicBezTo>
                  <a:pt x="1778447" y="1403671"/>
                  <a:pt x="1717877" y="1428760"/>
                  <a:pt x="1654721" y="1428760"/>
                </a:cubicBezTo>
                <a:lnTo>
                  <a:pt x="238131" y="1428760"/>
                </a:lnTo>
                <a:cubicBezTo>
                  <a:pt x="174975" y="1428760"/>
                  <a:pt x="114405" y="1403671"/>
                  <a:pt x="69747" y="1359013"/>
                </a:cubicBezTo>
                <a:cubicBezTo>
                  <a:pt x="25089" y="1314355"/>
                  <a:pt x="0" y="1253785"/>
                  <a:pt x="0" y="1190629"/>
                </a:cubicBezTo>
                <a:lnTo>
                  <a:pt x="0" y="238131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57376" tIns="157376" rIns="157376" bIns="157376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err="1" smtClean="0"/>
              <a:t>Cartão</a:t>
            </a:r>
            <a:r>
              <a:rPr lang="en-US" sz="2300" kern="1200" dirty="0" smtClean="0"/>
              <a:t> de </a:t>
            </a:r>
            <a:r>
              <a:rPr lang="en-US" sz="2300" kern="1200" dirty="0" err="1" smtClean="0"/>
              <a:t>Crédito</a:t>
            </a:r>
            <a:endParaRPr lang="en-US" sz="2300" kern="1200" dirty="0" smtClean="0"/>
          </a:p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(1950 </a:t>
            </a:r>
            <a:r>
              <a:rPr lang="en-US" sz="2300" kern="1200" dirty="0" err="1" smtClean="0"/>
              <a:t>d.C</a:t>
            </a:r>
            <a:r>
              <a:rPr lang="en-US" sz="2300" kern="1200" dirty="0" smtClean="0"/>
              <a:t>)</a:t>
            </a:r>
            <a:endParaRPr lang="en-US" sz="2300" kern="1200" dirty="0"/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84100">
            <a:off x="4628414" y="4799317"/>
            <a:ext cx="1476588" cy="12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643446"/>
            <a:ext cx="135017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83738">
            <a:off x="7176560" y="4697507"/>
            <a:ext cx="11525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4714884"/>
            <a:ext cx="14668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571744"/>
            <a:ext cx="1255712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714752"/>
            <a:ext cx="923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4857760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4286256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4643446"/>
            <a:ext cx="7445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15338" y="4000504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4572000" y="5072074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357554" y="571501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857224" y="555997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928662" y="300037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85720" y="478632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grpSp>
        <p:nvGrpSpPr>
          <p:cNvPr id="3" name="Grupo 32"/>
          <p:cNvGrpSpPr/>
          <p:nvPr/>
        </p:nvGrpSpPr>
        <p:grpSpPr>
          <a:xfrm>
            <a:off x="2071670" y="1142984"/>
            <a:ext cx="2428892" cy="1643074"/>
            <a:chOff x="3000364" y="1714488"/>
            <a:chExt cx="2571768" cy="1714512"/>
          </a:xfrm>
        </p:grpSpPr>
        <p:sp>
          <p:nvSpPr>
            <p:cNvPr id="31" name="Texto explicativo em forma de nuvem 30"/>
            <p:cNvSpPr/>
            <p:nvPr/>
          </p:nvSpPr>
          <p:spPr bwMode="auto">
            <a:xfrm>
              <a:off x="3000364" y="1714488"/>
              <a:ext cx="2571768" cy="1714512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28992" y="1857364"/>
              <a:ext cx="965032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tângulo 19"/>
            <p:cNvSpPr/>
            <p:nvPr/>
          </p:nvSpPr>
          <p:spPr>
            <a:xfrm>
              <a:off x="4286248" y="2143116"/>
              <a:ext cx="87716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pt-BR" sz="54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!!!</a:t>
              </a:r>
              <a:endParaRPr lang="pt-BR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" name="Grupo 20"/>
          <p:cNvGrpSpPr/>
          <p:nvPr/>
        </p:nvGrpSpPr>
        <p:grpSpPr>
          <a:xfrm>
            <a:off x="2143108" y="3786190"/>
            <a:ext cx="1285875" cy="1071562"/>
            <a:chOff x="5500694" y="3857628"/>
            <a:chExt cx="1285875" cy="1071562"/>
          </a:xfrm>
        </p:grpSpPr>
        <p:sp>
          <p:nvSpPr>
            <p:cNvPr id="22" name="Texto explicativo em forma de nuvem 21"/>
            <p:cNvSpPr/>
            <p:nvPr/>
          </p:nvSpPr>
          <p:spPr bwMode="auto">
            <a:xfrm>
              <a:off x="5500694" y="3857628"/>
              <a:ext cx="1285875" cy="1071562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5786446" y="3929066"/>
              <a:ext cx="64633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pt-BR" sz="54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!!</a:t>
              </a:r>
              <a:endParaRPr lang="pt-BR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16" name="Grupo 23"/>
          <p:cNvGrpSpPr/>
          <p:nvPr/>
        </p:nvGrpSpPr>
        <p:grpSpPr>
          <a:xfrm flipH="1">
            <a:off x="3357554" y="2928934"/>
            <a:ext cx="1428760" cy="1340943"/>
            <a:chOff x="4357686" y="2143116"/>
            <a:chExt cx="1279132" cy="856037"/>
          </a:xfrm>
        </p:grpSpPr>
        <p:sp>
          <p:nvSpPr>
            <p:cNvPr id="25" name="Texto explicativo em forma de nuvem 24"/>
            <p:cNvSpPr/>
            <p:nvPr/>
          </p:nvSpPr>
          <p:spPr bwMode="auto">
            <a:xfrm>
              <a:off x="4357686" y="2143116"/>
              <a:ext cx="1279132" cy="698167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4676013" y="2229712"/>
              <a:ext cx="57150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pt-BR" sz="44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!!</a:t>
              </a:r>
              <a:endParaRPr lang="pt-BR" sz="3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17" name="Grupo 36"/>
          <p:cNvGrpSpPr/>
          <p:nvPr/>
        </p:nvGrpSpPr>
        <p:grpSpPr>
          <a:xfrm>
            <a:off x="2428860" y="3071810"/>
            <a:ext cx="2916255" cy="2301887"/>
            <a:chOff x="2428860" y="3071810"/>
            <a:chExt cx="2916255" cy="2301887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857752" y="4429132"/>
              <a:ext cx="487363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00298" y="4786322"/>
              <a:ext cx="487363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28860" y="3071810"/>
              <a:ext cx="487363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5008" y="1000108"/>
            <a:ext cx="19621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le 9"/>
          <p:cNvSpPr txBox="1">
            <a:spLocks/>
          </p:cNvSpPr>
          <p:nvPr/>
        </p:nvSpPr>
        <p:spPr bwMode="auto">
          <a:xfrm>
            <a:off x="285750" y="-214313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>
                <a:latin typeface="Myriad Pro Light"/>
                <a:ea typeface="Aharoni"/>
                <a:cs typeface="Aharoni"/>
              </a:rPr>
              <a:t>C</a:t>
            </a:r>
            <a:r>
              <a:rPr lang="pt-BR" sz="5000" b="1" dirty="0" err="1">
                <a:latin typeface="Myriad Pro Light"/>
              </a:rPr>
              <a:t>enário</a:t>
            </a:r>
            <a:r>
              <a:rPr lang="pt-BR" sz="5000" b="1" dirty="0">
                <a:latin typeface="Myriad Pro Light"/>
              </a:rPr>
              <a:t> com </a:t>
            </a:r>
            <a:r>
              <a:rPr lang="pt-BR" sz="5000" b="1" dirty="0" err="1">
                <a:latin typeface="Myriad Pro Light"/>
              </a:rPr>
              <a:t>mobiCLUB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tângulo 64"/>
          <p:cNvSpPr/>
          <p:nvPr/>
        </p:nvSpPr>
        <p:spPr>
          <a:xfrm>
            <a:off x="6572264" y="1571612"/>
            <a:ext cx="1450191" cy="85725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etângulo 66"/>
          <p:cNvSpPr/>
          <p:nvPr/>
        </p:nvSpPr>
        <p:spPr>
          <a:xfrm>
            <a:off x="6500826" y="1576976"/>
            <a:ext cx="156966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:00</a:t>
            </a:r>
            <a:endParaRPr lang="pt-B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45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3786188"/>
            <a:ext cx="68421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286124"/>
            <a:ext cx="1255712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572008"/>
            <a:ext cx="923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5786454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5214950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488" y="5572140"/>
            <a:ext cx="7445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Nuvem 68"/>
          <p:cNvSpPr/>
          <p:nvPr/>
        </p:nvSpPr>
        <p:spPr>
          <a:xfrm>
            <a:off x="1928813" y="4000500"/>
            <a:ext cx="2143125" cy="1196975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0" name="Grupo 79"/>
          <p:cNvGrpSpPr>
            <a:grpSpLocks/>
          </p:cNvGrpSpPr>
          <p:nvPr/>
        </p:nvGrpSpPr>
        <p:grpSpPr bwMode="auto">
          <a:xfrm rot="1212875">
            <a:off x="3646040" y="4696613"/>
            <a:ext cx="396875" cy="500062"/>
            <a:chOff x="3786182" y="5072074"/>
            <a:chExt cx="357190" cy="428628"/>
          </a:xfrm>
        </p:grpSpPr>
        <p:sp>
          <p:nvSpPr>
            <p:cNvPr id="70" name="Elipse 69"/>
            <p:cNvSpPr/>
            <p:nvPr/>
          </p:nvSpPr>
          <p:spPr>
            <a:xfrm>
              <a:off x="3923504" y="5286970"/>
              <a:ext cx="214314" cy="213634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Elipse 70"/>
            <p:cNvSpPr/>
            <p:nvPr/>
          </p:nvSpPr>
          <p:spPr>
            <a:xfrm>
              <a:off x="3781306" y="5070021"/>
              <a:ext cx="285752" cy="285752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1" name="Grupo 80"/>
          <p:cNvGrpSpPr>
            <a:grpSpLocks/>
          </p:cNvGrpSpPr>
          <p:nvPr/>
        </p:nvGrpSpPr>
        <p:grpSpPr bwMode="auto">
          <a:xfrm rot="1958519">
            <a:off x="3079840" y="5132177"/>
            <a:ext cx="338138" cy="393700"/>
            <a:chOff x="3786182" y="5072074"/>
            <a:chExt cx="357190" cy="428628"/>
          </a:xfrm>
        </p:grpSpPr>
        <p:sp>
          <p:nvSpPr>
            <p:cNvPr id="82" name="Elipse 81"/>
            <p:cNvSpPr/>
            <p:nvPr/>
          </p:nvSpPr>
          <p:spPr>
            <a:xfrm>
              <a:off x="3926505" y="5285529"/>
              <a:ext cx="214649" cy="214314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Elipse 82"/>
            <p:cNvSpPr/>
            <p:nvPr/>
          </p:nvSpPr>
          <p:spPr>
            <a:xfrm>
              <a:off x="3779581" y="5070361"/>
              <a:ext cx="285081" cy="285175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4" name="Grupo 83"/>
          <p:cNvGrpSpPr>
            <a:grpSpLocks/>
          </p:cNvGrpSpPr>
          <p:nvPr/>
        </p:nvGrpSpPr>
        <p:grpSpPr bwMode="auto">
          <a:xfrm rot="3092140">
            <a:off x="2080666" y="5270504"/>
            <a:ext cx="314325" cy="357187"/>
            <a:chOff x="3786182" y="5072074"/>
            <a:chExt cx="357190" cy="428628"/>
          </a:xfrm>
        </p:grpSpPr>
        <p:sp>
          <p:nvSpPr>
            <p:cNvPr id="85" name="Elipse 84"/>
            <p:cNvSpPr/>
            <p:nvPr/>
          </p:nvSpPr>
          <p:spPr>
            <a:xfrm>
              <a:off x="3926084" y="5279872"/>
              <a:ext cx="214675" cy="213362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Elipse 85"/>
            <p:cNvSpPr/>
            <p:nvPr/>
          </p:nvSpPr>
          <p:spPr>
            <a:xfrm>
              <a:off x="3783696" y="5066148"/>
              <a:ext cx="285030" cy="285752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7" name="Grupo 86"/>
          <p:cNvGrpSpPr>
            <a:grpSpLocks/>
          </p:cNvGrpSpPr>
          <p:nvPr/>
        </p:nvGrpSpPr>
        <p:grpSpPr bwMode="auto">
          <a:xfrm rot="9578205">
            <a:off x="2163051" y="3349605"/>
            <a:ext cx="474502" cy="610441"/>
            <a:chOff x="3786182" y="5072074"/>
            <a:chExt cx="357190" cy="428628"/>
          </a:xfrm>
        </p:grpSpPr>
        <p:sp>
          <p:nvSpPr>
            <p:cNvPr id="88" name="Elipse 87"/>
            <p:cNvSpPr/>
            <p:nvPr/>
          </p:nvSpPr>
          <p:spPr>
            <a:xfrm>
              <a:off x="3929512" y="5294067"/>
              <a:ext cx="214315" cy="214313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Elipse 88"/>
            <p:cNvSpPr/>
            <p:nvPr/>
          </p:nvSpPr>
          <p:spPr>
            <a:xfrm>
              <a:off x="3784786" y="5079973"/>
              <a:ext cx="285752" cy="286352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0" name="Grupo 89"/>
          <p:cNvGrpSpPr>
            <a:grpSpLocks/>
          </p:cNvGrpSpPr>
          <p:nvPr/>
        </p:nvGrpSpPr>
        <p:grpSpPr bwMode="auto">
          <a:xfrm rot="6648005">
            <a:off x="1418492" y="4517248"/>
            <a:ext cx="441604" cy="588416"/>
            <a:chOff x="3786182" y="5072074"/>
            <a:chExt cx="357190" cy="428628"/>
          </a:xfrm>
        </p:grpSpPr>
        <p:sp>
          <p:nvSpPr>
            <p:cNvPr id="91" name="Elipse 90"/>
            <p:cNvSpPr/>
            <p:nvPr/>
          </p:nvSpPr>
          <p:spPr>
            <a:xfrm>
              <a:off x="3928705" y="5286897"/>
              <a:ext cx="213960" cy="213424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Elipse 91"/>
            <p:cNvSpPr/>
            <p:nvPr/>
          </p:nvSpPr>
          <p:spPr>
            <a:xfrm>
              <a:off x="3779547" y="5072322"/>
              <a:ext cx="286459" cy="286344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93" name="Imagem 92" descr="versao 2.4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0" y="3929063"/>
            <a:ext cx="1357313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6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72312" y="385762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49" name="Title 9"/>
          <p:cNvSpPr txBox="1">
            <a:spLocks/>
          </p:cNvSpPr>
          <p:nvPr/>
        </p:nvSpPr>
        <p:spPr bwMode="auto">
          <a:xfrm>
            <a:off x="285750" y="-214313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>
                <a:latin typeface="Myriad Pro Light"/>
                <a:ea typeface="Aharoni"/>
                <a:cs typeface="Aharoni"/>
              </a:rPr>
              <a:t>C</a:t>
            </a:r>
            <a:r>
              <a:rPr lang="pt-BR" sz="5000" b="1" dirty="0" err="1">
                <a:latin typeface="Myriad Pro Light"/>
              </a:rPr>
              <a:t>enário</a:t>
            </a:r>
            <a:r>
              <a:rPr lang="pt-BR" sz="5000" b="1" dirty="0">
                <a:latin typeface="Myriad Pro Light"/>
              </a:rPr>
              <a:t> com </a:t>
            </a:r>
            <a:r>
              <a:rPr lang="pt-BR" sz="5000" b="1" dirty="0" err="1">
                <a:latin typeface="Myriad Pro Light"/>
              </a:rPr>
              <a:t>mobiCLUB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4643438" y="5786454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3571868" y="648866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571472" y="648866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500034" y="392906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214282" y="578645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6143636" y="328612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Atendente</a:t>
            </a:r>
            <a:endParaRPr lang="en-US" b="1" dirty="0"/>
          </a:p>
        </p:txBody>
      </p:sp>
      <p:pic>
        <p:nvPicPr>
          <p:cNvPr id="43" name="Picture 2" descr="C:\Users\tcpc\Downloads\1254577452_user_femal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71934" y="2357430"/>
            <a:ext cx="928694" cy="928694"/>
          </a:xfrm>
          <a:prstGeom prst="rect">
            <a:avLst/>
          </a:prstGeom>
          <a:noFill/>
        </p:spPr>
      </p:pic>
      <p:pic>
        <p:nvPicPr>
          <p:cNvPr id="44" name="Picture 2" descr="C:\Users\tcpc\Downloads\1254577452_user_femal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29124" y="2714620"/>
            <a:ext cx="1000132" cy="1000132"/>
          </a:xfrm>
          <a:prstGeom prst="rect">
            <a:avLst/>
          </a:prstGeom>
          <a:noFill/>
        </p:spPr>
      </p:pic>
      <p:pic>
        <p:nvPicPr>
          <p:cNvPr id="45" name="Picture 2" descr="C:\Users\tcpc\Downloads\1254577452_user_femal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1260563">
            <a:off x="4754114" y="3028818"/>
            <a:ext cx="1011328" cy="1011328"/>
          </a:xfrm>
          <a:prstGeom prst="rect">
            <a:avLst/>
          </a:prstGeom>
          <a:noFill/>
        </p:spPr>
      </p:pic>
      <p:pic>
        <p:nvPicPr>
          <p:cNvPr id="46" name="Picture 2" descr="C:\Users\tcpc\Downloads\1254577452_user_femal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1392933">
            <a:off x="5096779" y="3376564"/>
            <a:ext cx="1005984" cy="1005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0.42031 -0.0946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-4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52483 -0.180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-9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0.67466 -0.1861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" y="-9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79618 -0.0231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" y="-1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0.70781 0.1541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" y="7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35" grpId="0"/>
      <p:bldP spid="36" grpId="0"/>
      <p:bldP spid="37" grpId="0"/>
      <p:bldP spid="38" grpId="0"/>
      <p:bldP spid="3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313"/>
          </a:xfrm>
        </p:spPr>
        <p:txBody>
          <a:bodyPr/>
          <a:lstStyle/>
          <a:p>
            <a:pPr eaLnBrk="1" hangingPunct="1"/>
            <a:r>
              <a:rPr lang="pt-BR" sz="6000" b="1" dirty="0" smtClean="0">
                <a:latin typeface="Myriad Pro Light"/>
              </a:rPr>
              <a:t>Funcionamento</a:t>
            </a:r>
            <a:endParaRPr lang="en-US" sz="6000" b="1" dirty="0" smtClean="0">
              <a:latin typeface="Myriad Pro Light"/>
              <a:ea typeface="Aharoni"/>
              <a:cs typeface="Aharoni"/>
            </a:endParaRPr>
          </a:p>
        </p:txBody>
      </p:sp>
    </p:spTree>
    <p:controls>
      <p:control spid="4101" name="ShockwaveFlash1" r:id="rId2" imgW="5545080" imgH="482436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ângulo de cantos arredondados 38"/>
          <p:cNvSpPr/>
          <p:nvPr/>
        </p:nvSpPr>
        <p:spPr>
          <a:xfrm>
            <a:off x="642910" y="1357298"/>
            <a:ext cx="8143932" cy="4357718"/>
          </a:xfrm>
          <a:prstGeom prst="roundRect">
            <a:avLst>
              <a:gd name="adj" fmla="val 7765"/>
            </a:avLst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Grupo 29"/>
          <p:cNvGrpSpPr/>
          <p:nvPr/>
        </p:nvGrpSpPr>
        <p:grpSpPr>
          <a:xfrm>
            <a:off x="857224" y="1357298"/>
            <a:ext cx="7723053" cy="2798846"/>
            <a:chOff x="214282" y="642918"/>
            <a:chExt cx="8884095" cy="3219610"/>
          </a:xfrm>
        </p:grpSpPr>
        <p:pic>
          <p:nvPicPr>
            <p:cNvPr id="16" name="Picture 18" descr="server.png"/>
            <p:cNvPicPr>
              <a:picLocks noChangeAspect="1"/>
            </p:cNvPicPr>
            <p:nvPr/>
          </p:nvPicPr>
          <p:blipFill>
            <a:blip r:embed="rId3" cstate="print"/>
            <a:srcRect r="75245"/>
            <a:stretch>
              <a:fillRect/>
            </a:stretch>
          </p:blipFill>
          <p:spPr>
            <a:xfrm>
              <a:off x="3419209" y="642918"/>
              <a:ext cx="571504" cy="1245388"/>
            </a:xfrm>
            <a:prstGeom prst="rect">
              <a:avLst/>
            </a:prstGeom>
          </p:spPr>
        </p:pic>
        <p:sp>
          <p:nvSpPr>
            <p:cNvPr id="18" name="CaixaDeTexto 17"/>
            <p:cNvSpPr txBox="1"/>
            <p:nvPr/>
          </p:nvSpPr>
          <p:spPr>
            <a:xfrm>
              <a:off x="2761788" y="971628"/>
              <a:ext cx="1887302" cy="354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/>
                <a:t>Nosso Servidor</a:t>
              </a: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6377602" y="1793404"/>
              <a:ext cx="2720775" cy="354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 smtClean="0"/>
                <a:t>Estabelecimento</a:t>
              </a:r>
              <a:endParaRPr lang="pt-BR" sz="1400" b="1" dirty="0"/>
            </a:p>
          </p:txBody>
        </p:sp>
        <p:pic>
          <p:nvPicPr>
            <p:cNvPr id="22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2992" y="2204293"/>
              <a:ext cx="962025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CaixaDeTexto 22"/>
            <p:cNvSpPr txBox="1"/>
            <p:nvPr/>
          </p:nvSpPr>
          <p:spPr>
            <a:xfrm>
              <a:off x="214282" y="3108246"/>
              <a:ext cx="1972263" cy="354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 smtClean="0"/>
                <a:t>Usuário</a:t>
              </a:r>
            </a:p>
          </p:txBody>
        </p:sp>
        <p:pic>
          <p:nvPicPr>
            <p:cNvPr id="27" name="Picture 4" descr="C:\Documents and Settings\Vinícius_2\Desktop\Imagem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48892" y="2110907"/>
              <a:ext cx="2737920" cy="1751621"/>
            </a:xfrm>
            <a:prstGeom prst="rect">
              <a:avLst/>
            </a:prstGeom>
            <a:noFill/>
          </p:spPr>
        </p:pic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3143248"/>
            <a:ext cx="138113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itle 9"/>
          <p:cNvSpPr>
            <a:spLocks/>
          </p:cNvSpPr>
          <p:nvPr/>
        </p:nvSpPr>
        <p:spPr bwMode="auto">
          <a:xfrm>
            <a:off x="50006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pt-BR" sz="5000" dirty="0" smtClean="0">
                <a:latin typeface="Myriad Pro Light"/>
                <a:ea typeface="Aharoni"/>
                <a:cs typeface="Aharoni"/>
              </a:rPr>
              <a:t>Processo de pagamento</a:t>
            </a: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5072074"/>
            <a:ext cx="857256" cy="56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tângulo 31"/>
          <p:cNvSpPr/>
          <p:nvPr/>
        </p:nvSpPr>
        <p:spPr>
          <a:xfrm>
            <a:off x="3231301" y="4643446"/>
            <a:ext cx="16866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 smtClean="0"/>
              <a:t>Cartão</a:t>
            </a:r>
            <a:r>
              <a:rPr lang="en-US" sz="1400" b="1" dirty="0" smtClean="0"/>
              <a:t> de </a:t>
            </a:r>
            <a:r>
              <a:rPr lang="en-US" sz="1400" b="1" dirty="0" err="1" smtClean="0"/>
              <a:t>Crédito</a:t>
            </a:r>
            <a:endParaRPr lang="en-US" sz="1400" b="1" dirty="0"/>
          </a:p>
        </p:txBody>
      </p:sp>
      <p:cxnSp>
        <p:nvCxnSpPr>
          <p:cNvPr id="15" name="Conector em curva 14"/>
          <p:cNvCxnSpPr/>
          <p:nvPr/>
        </p:nvCxnSpPr>
        <p:spPr>
          <a:xfrm flipV="1">
            <a:off x="2071670" y="2071678"/>
            <a:ext cx="1285884" cy="78581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em curva 34"/>
          <p:cNvCxnSpPr/>
          <p:nvPr/>
        </p:nvCxnSpPr>
        <p:spPr>
          <a:xfrm>
            <a:off x="4357686" y="2071678"/>
            <a:ext cx="1571636" cy="114300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em curva 36"/>
          <p:cNvCxnSpPr/>
          <p:nvPr/>
        </p:nvCxnSpPr>
        <p:spPr>
          <a:xfrm rot="10800000">
            <a:off x="4357686" y="2285992"/>
            <a:ext cx="1500198" cy="1214446"/>
          </a:xfrm>
          <a:prstGeom prst="curvedConnector3">
            <a:avLst>
              <a:gd name="adj1" fmla="val 6200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em curva 43"/>
          <p:cNvCxnSpPr/>
          <p:nvPr/>
        </p:nvCxnSpPr>
        <p:spPr>
          <a:xfrm rot="10800000" flipV="1">
            <a:off x="2143108" y="2357430"/>
            <a:ext cx="1285884" cy="78581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de seta reta 52"/>
          <p:cNvCxnSpPr/>
          <p:nvPr/>
        </p:nvCxnSpPr>
        <p:spPr>
          <a:xfrm rot="5400000">
            <a:off x="2892412" y="3536157"/>
            <a:ext cx="178674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de seta reta 54"/>
          <p:cNvCxnSpPr/>
          <p:nvPr/>
        </p:nvCxnSpPr>
        <p:spPr>
          <a:xfrm rot="5400000" flipH="1" flipV="1">
            <a:off x="3071404" y="3500041"/>
            <a:ext cx="185738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ixaDeTexto 63"/>
          <p:cNvSpPr txBox="1"/>
          <p:nvPr/>
        </p:nvSpPr>
        <p:spPr>
          <a:xfrm>
            <a:off x="1142976" y="2151869"/>
            <a:ext cx="185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Solicita o pagamento</a:t>
            </a:r>
            <a:endParaRPr lang="pt-BR" sz="12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143504" y="2071678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Solicita a Conta</a:t>
            </a:r>
            <a:endParaRPr lang="pt-BR" sz="12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3643306" y="2928934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Manda a Conta</a:t>
            </a:r>
            <a:endParaRPr lang="pt-BR" sz="120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2928926" y="2714620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Informa a Conta</a:t>
            </a:r>
            <a:endParaRPr lang="pt-BR" sz="12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2643174" y="3000372"/>
            <a:ext cx="2000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Pode sair</a:t>
            </a:r>
            <a:endParaRPr lang="pt-BR" sz="1200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1214414" y="2223307"/>
            <a:ext cx="17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Efetua o pagamento</a:t>
            </a:r>
            <a:endParaRPr lang="pt-BR" sz="1200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2357422" y="3286124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err="1" smtClean="0"/>
              <a:t>Contacta</a:t>
            </a:r>
            <a:r>
              <a:rPr lang="pt-BR" sz="1200" dirty="0" smtClean="0"/>
              <a:t> o Cartão de Crédito</a:t>
            </a:r>
            <a:endParaRPr lang="pt-BR" sz="1200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4143372" y="3429000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Informa sucesso do pagamento</a:t>
            </a:r>
            <a:endParaRPr lang="pt-BR" sz="1200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4786314" y="1857364"/>
            <a:ext cx="2000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Informa o pagamento</a:t>
            </a:r>
            <a:endParaRPr lang="pt-BR" sz="1200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3143240" y="3214686"/>
            <a:ext cx="2214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Libera o Cartão da Boate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4" grpId="1"/>
      <p:bldP spid="21" grpId="0"/>
      <p:bldP spid="21" grpId="1"/>
      <p:bldP spid="24" grpId="0"/>
      <p:bldP spid="24" grpId="1"/>
      <p:bldP spid="25" grpId="0"/>
      <p:bldP spid="25" grpId="1"/>
      <p:bldP spid="26" grpId="0"/>
      <p:bldP spid="29" grpId="0"/>
      <p:bldP spid="29" grpId="1"/>
      <p:bldP spid="33" grpId="0"/>
      <p:bldP spid="33" grpId="1"/>
      <p:bldP spid="34" grpId="0"/>
      <p:bldP spid="34" grpId="1"/>
      <p:bldP spid="36" grpId="0"/>
      <p:bldP spid="36" grpId="1"/>
      <p:bldP spid="38" grpId="0"/>
      <p:bldP spid="38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313"/>
          </a:xfrm>
        </p:spPr>
        <p:txBody>
          <a:bodyPr/>
          <a:lstStyle/>
          <a:p>
            <a:pPr eaLnBrk="1" hangingPunct="1"/>
            <a:r>
              <a:rPr lang="en-US" sz="6000" b="1" dirty="0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dirty="0" smtClean="0">
                <a:latin typeface="Myriad Pro Light"/>
              </a:rPr>
              <a:t>Integração</a:t>
            </a:r>
            <a:endParaRPr lang="en-US" sz="5000" b="1" dirty="0" smtClean="0">
              <a:latin typeface="Myriad Pro Light"/>
              <a:ea typeface="Aharoni"/>
              <a:cs typeface="Aharoni"/>
            </a:endParaRPr>
          </a:p>
        </p:txBody>
      </p:sp>
      <p:sp>
        <p:nvSpPr>
          <p:cNvPr id="69636" name="CaixaDeTexto 5"/>
          <p:cNvSpPr txBox="1">
            <a:spLocks noChangeArrowheads="1"/>
          </p:cNvSpPr>
          <p:nvPr/>
        </p:nvSpPr>
        <p:spPr bwMode="auto">
          <a:xfrm>
            <a:off x="428596" y="1571612"/>
            <a:ext cx="8215312" cy="645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algn="just" defTabSz="912813">
              <a:buBlip>
                <a:blip r:embed="rId3"/>
              </a:buBlip>
            </a:pPr>
            <a:r>
              <a:rPr lang="pt-BR" sz="3200" dirty="0" smtClean="0">
                <a:latin typeface="Arial Rounded MT Bold" pitchFamily="34" charset="0"/>
              </a:rPr>
              <a:t>API simples para adaptação com  sistemas financeiros de terceiros</a:t>
            </a:r>
            <a:endParaRPr lang="pt-BR" sz="2400" dirty="0">
              <a:latin typeface="Arial Rounded MT Bold" pitchFamily="34" charset="0"/>
            </a:endParaRPr>
          </a:p>
          <a:p>
            <a:pPr defTabSz="912813"/>
            <a:endParaRPr lang="pt-BR" sz="4400" baseline="-25000" dirty="0">
              <a:latin typeface="Arial Rounded MT Bold" pitchFamily="34" charset="0"/>
            </a:endParaRPr>
          </a:p>
          <a:p>
            <a:pPr marL="266700" indent="-266700" algn="just" defTabSz="912813">
              <a:buBlip>
                <a:blip r:embed="rId3"/>
              </a:buBlip>
            </a:pPr>
            <a:endParaRPr lang="pt-BR" sz="3200" dirty="0" smtClean="0">
              <a:latin typeface="Arial Rounded MT Bold" pitchFamily="34" charset="0"/>
            </a:endParaRPr>
          </a:p>
          <a:p>
            <a:pPr marL="266700" indent="-266700" algn="just" defTabSz="912813">
              <a:buBlip>
                <a:blip r:embed="rId3"/>
              </a:buBlip>
            </a:pPr>
            <a:r>
              <a:rPr lang="pt-BR" sz="3200" dirty="0" smtClean="0">
                <a:latin typeface="Arial Rounded MT Bold" pitchFamily="34" charset="0"/>
              </a:rPr>
              <a:t>Tutorial explicativo</a:t>
            </a:r>
          </a:p>
          <a:p>
            <a:pPr marL="266700" indent="-266700" algn="just" defTabSz="912813">
              <a:buBlip>
                <a:blip r:embed="rId3"/>
              </a:buBlip>
            </a:pPr>
            <a:endParaRPr lang="pt-BR" sz="3200" dirty="0" smtClean="0">
              <a:latin typeface="Arial Rounded MT Bold" pitchFamily="34" charset="0"/>
            </a:endParaRPr>
          </a:p>
          <a:p>
            <a:pPr marL="266700" indent="-266700" algn="just" defTabSz="912813">
              <a:buBlip>
                <a:blip r:embed="rId3"/>
              </a:buBlip>
            </a:pPr>
            <a:endParaRPr lang="pt-BR" sz="3200" dirty="0" smtClean="0">
              <a:latin typeface="Arial Rounded MT Bold" pitchFamily="34" charset="0"/>
            </a:endParaRPr>
          </a:p>
          <a:p>
            <a:pPr marL="266700" indent="-266700" algn="just" defTabSz="912813">
              <a:buBlip>
                <a:blip r:embed="rId3"/>
              </a:buBlip>
            </a:pPr>
            <a:r>
              <a:rPr lang="pt-BR" sz="3200" dirty="0" smtClean="0">
                <a:latin typeface="Arial Rounded MT Bold" pitchFamily="34" charset="0"/>
              </a:rPr>
              <a:t>Modelo de implementação completo em Java (protótipo funcional)</a:t>
            </a:r>
            <a:endParaRPr lang="pt-BR" sz="2400" dirty="0" smtClean="0">
              <a:latin typeface="Arial Rounded MT Bold" pitchFamily="34" charset="0"/>
            </a:endParaRPr>
          </a:p>
          <a:p>
            <a:pPr marL="266700" indent="-266700" algn="just" defTabSz="912813">
              <a:buBlip>
                <a:blip r:embed="rId3"/>
              </a:buBlip>
            </a:pPr>
            <a:endParaRPr lang="pt-BR" sz="3200" dirty="0" smtClean="0">
              <a:latin typeface="Arial Rounded MT Bold" pitchFamily="34" charset="0"/>
            </a:endParaRPr>
          </a:p>
          <a:p>
            <a:pPr marL="266700" indent="-266700" algn="just" defTabSz="912813">
              <a:buBlip>
                <a:blip r:embed="rId3"/>
              </a:buBlip>
            </a:pPr>
            <a:endParaRPr lang="pt-BR" sz="3200" dirty="0" smtClean="0">
              <a:latin typeface="Arial Rounded MT Bold" pitchFamily="34" charset="0"/>
            </a:endParaRPr>
          </a:p>
          <a:p>
            <a:pPr defTabSz="912813">
              <a:buBlip>
                <a:blip r:embed="rId3"/>
              </a:buBlip>
            </a:pPr>
            <a:endParaRPr lang="pt-BR" sz="3200" dirty="0">
              <a:latin typeface="Arial Rounded MT Bold" pitchFamily="34" charset="0"/>
            </a:endParaRPr>
          </a:p>
          <a:p>
            <a:pPr defTabSz="912813"/>
            <a:endParaRPr lang="pt-BR" sz="32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dirty="0">
                <a:latin typeface="Myriad Pro Light"/>
              </a:rPr>
              <a:t>Curva com o </a:t>
            </a:r>
            <a:r>
              <a:rPr lang="pt-BR" sz="5000" b="1" dirty="0" err="1">
                <a:latin typeface="Myriad Pro Light"/>
              </a:rPr>
              <a:t>mobiCLUB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214282" y="1428736"/>
          <a:ext cx="8786874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313"/>
          </a:xfrm>
        </p:spPr>
        <p:txBody>
          <a:bodyPr/>
          <a:lstStyle/>
          <a:p>
            <a:pPr eaLnBrk="1" hangingPunct="1"/>
            <a:r>
              <a:rPr lang="en-US" sz="6000" b="1" dirty="0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dirty="0" smtClean="0">
                <a:latin typeface="Myriad Pro Light"/>
              </a:rPr>
              <a:t>Modelo de Negócio</a:t>
            </a:r>
            <a:endParaRPr lang="en-US" sz="5000" b="1" dirty="0" smtClean="0">
              <a:latin typeface="Myriad Pro Light"/>
              <a:ea typeface="Aharoni"/>
              <a:cs typeface="Aharoni"/>
            </a:endParaRPr>
          </a:p>
        </p:txBody>
      </p:sp>
      <p:sp>
        <p:nvSpPr>
          <p:cNvPr id="69636" name="CaixaDeTexto 5"/>
          <p:cNvSpPr txBox="1">
            <a:spLocks noChangeArrowheads="1"/>
          </p:cNvSpPr>
          <p:nvPr/>
        </p:nvSpPr>
        <p:spPr bwMode="auto">
          <a:xfrm>
            <a:off x="500034" y="2357430"/>
            <a:ext cx="821531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buBlip>
                <a:blip r:embed="rId3"/>
              </a:buBlip>
            </a:pPr>
            <a:r>
              <a:rPr lang="pt-BR" sz="3200" dirty="0">
                <a:latin typeface="Arial Rounded MT Bold" pitchFamily="34" charset="0"/>
              </a:rPr>
              <a:t>Publicidade no site do </a:t>
            </a:r>
            <a:r>
              <a:rPr lang="pt-BR" sz="3200" dirty="0" err="1">
                <a:latin typeface="Arial Rounded MT Bold" pitchFamily="34" charset="0"/>
              </a:rPr>
              <a:t>mobiCLUB</a:t>
            </a:r>
            <a:r>
              <a:rPr lang="pt-BR" sz="3200" dirty="0" smtClean="0">
                <a:latin typeface="Arial Rounded MT Bold" pitchFamily="34" charset="0"/>
              </a:rPr>
              <a:t>.</a:t>
            </a:r>
          </a:p>
          <a:p>
            <a:pPr defTabSz="912813">
              <a:buBlip>
                <a:blip r:embed="rId3"/>
              </a:buBlip>
            </a:pPr>
            <a:endParaRPr lang="pt-BR" sz="3200" dirty="0" smtClean="0">
              <a:latin typeface="Arial Rounded MT Bold" pitchFamily="34" charset="0"/>
            </a:endParaRPr>
          </a:p>
          <a:p>
            <a:pPr defTabSz="912813">
              <a:buBlip>
                <a:blip r:embed="rId3"/>
              </a:buBlip>
            </a:pPr>
            <a:r>
              <a:rPr lang="pt-BR" sz="3200" dirty="0" smtClean="0">
                <a:latin typeface="Arial Rounded MT Bold" pitchFamily="34" charset="0"/>
              </a:rPr>
              <a:t>Divulgação de eventos.</a:t>
            </a:r>
            <a:endParaRPr lang="pt-BR" sz="3200" dirty="0">
              <a:latin typeface="Arial Rounded MT Bold" pitchFamily="34" charset="0"/>
            </a:endParaRPr>
          </a:p>
          <a:p>
            <a:pPr defTabSz="912813">
              <a:buBlip>
                <a:blip r:embed="rId3"/>
              </a:buBlip>
            </a:pPr>
            <a:endParaRPr lang="pt-BR" sz="3200" dirty="0">
              <a:latin typeface="Arial Rounded MT Bold" pitchFamily="34" charset="0"/>
            </a:endParaRPr>
          </a:p>
          <a:p>
            <a:pPr algn="just" defTabSz="912813">
              <a:buBlip>
                <a:blip r:embed="rId3"/>
              </a:buBlip>
            </a:pPr>
            <a:r>
              <a:rPr lang="pt-BR" sz="3200" dirty="0" smtClean="0">
                <a:latin typeface="Arial Rounded MT Bold" pitchFamily="34" charset="0"/>
              </a:rPr>
              <a:t>Propaganda </a:t>
            </a:r>
            <a:r>
              <a:rPr lang="pt-BR" sz="3200" dirty="0">
                <a:latin typeface="Arial Rounded MT Bold" pitchFamily="34" charset="0"/>
              </a:rPr>
              <a:t>de </a:t>
            </a:r>
            <a:r>
              <a:rPr lang="pt-BR" sz="3200" dirty="0" smtClean="0">
                <a:latin typeface="Arial Rounded MT Bold" pitchFamily="34" charset="0"/>
              </a:rPr>
              <a:t>produtos.</a:t>
            </a:r>
            <a:endParaRPr lang="pt-BR" sz="3200" dirty="0">
              <a:latin typeface="Arial Rounded MT Bold" pitchFamily="34" charset="0"/>
            </a:endParaRPr>
          </a:p>
          <a:p>
            <a:pPr defTabSz="912813">
              <a:buBlip>
                <a:blip r:embed="rId3"/>
              </a:buBlip>
            </a:pPr>
            <a:endParaRPr lang="pt-BR" sz="3200" dirty="0">
              <a:latin typeface="Arial Rounded MT Bold" pitchFamily="34" charset="0"/>
            </a:endParaRPr>
          </a:p>
          <a:p>
            <a:pPr defTabSz="912813">
              <a:buBlip>
                <a:blip r:embed="rId3"/>
              </a:buBlip>
            </a:pPr>
            <a:r>
              <a:rPr lang="pt-BR" sz="3200" dirty="0" smtClean="0">
                <a:latin typeface="Arial Rounded MT Bold" pitchFamily="34" charset="0"/>
              </a:rPr>
              <a:t>Mensalidade.</a:t>
            </a:r>
            <a:endParaRPr lang="pt-BR" sz="32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Title 9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357313"/>
          </a:xfrm>
        </p:spPr>
        <p:txBody>
          <a:bodyPr/>
          <a:lstStyle/>
          <a:p>
            <a:pPr defTabSz="914400" eaLnBrk="1" hangingPunct="1"/>
            <a:r>
              <a:rPr lang="en-US" sz="6000" b="1" dirty="0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dirty="0" smtClean="0">
                <a:latin typeface="Myriad Pro Light"/>
              </a:rPr>
              <a:t>Dados Estatísticos</a:t>
            </a:r>
            <a:endParaRPr lang="en-US" sz="5000" b="1" dirty="0" smtClean="0">
              <a:latin typeface="Myriad Pro Light"/>
              <a:ea typeface="Aharoni"/>
              <a:cs typeface="Aharoni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428625" y="2714625"/>
            <a:ext cx="52863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2700">
              <a:latin typeface="Arial Rounded MT Bold" pitchFamily="34" charset="0"/>
            </a:endParaRPr>
          </a:p>
        </p:txBody>
      </p:sp>
      <p:sp>
        <p:nvSpPr>
          <p:cNvPr id="84998" name="CaixaDeTexto 13"/>
          <p:cNvSpPr txBox="1">
            <a:spLocks noChangeArrowheads="1"/>
          </p:cNvSpPr>
          <p:nvPr/>
        </p:nvSpPr>
        <p:spPr bwMode="auto">
          <a:xfrm>
            <a:off x="428625" y="1571625"/>
            <a:ext cx="7929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84999" name="CaixaDeTexto 14"/>
          <p:cNvSpPr txBox="1">
            <a:spLocks noChangeArrowheads="1"/>
          </p:cNvSpPr>
          <p:nvPr/>
        </p:nvSpPr>
        <p:spPr bwMode="auto">
          <a:xfrm>
            <a:off x="357158" y="2285992"/>
            <a:ext cx="8429625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2813">
              <a:buBlip>
                <a:blip r:embed="rId3"/>
              </a:buBlip>
            </a:pPr>
            <a:r>
              <a:rPr lang="pt-BR" sz="2800" dirty="0" smtClean="0">
                <a:latin typeface="Arial Rounded MT Bold" pitchFamily="34" charset="0"/>
              </a:rPr>
              <a:t>Dispositivos móveis serão a principal ferramenta de conexão à internet, para a maioria das pessoas, em 2020.</a:t>
            </a:r>
          </a:p>
          <a:p>
            <a:pPr algn="just" defTabSz="912813">
              <a:buBlip>
                <a:blip r:embed="rId3"/>
              </a:buBlip>
            </a:pPr>
            <a:endParaRPr lang="pt-BR" sz="2800" dirty="0" smtClean="0">
              <a:latin typeface="Arial Rounded MT Bold" pitchFamily="34" charset="0"/>
            </a:endParaRPr>
          </a:p>
          <a:p>
            <a:pPr marL="717550" lvl="1" indent="-185738" defTabSz="912813">
              <a:buBlip>
                <a:blip r:embed="rId3"/>
              </a:buBlip>
            </a:pPr>
            <a:r>
              <a:rPr lang="pt-BR" sz="2000" dirty="0" smtClean="0">
                <a:latin typeface="Arial Rounded MT Bold" pitchFamily="34" charset="0"/>
              </a:rPr>
              <a:t>Fonte: Relatório do </a:t>
            </a:r>
            <a:r>
              <a:rPr lang="pt-BR" sz="2000" dirty="0" err="1" smtClean="0">
                <a:latin typeface="Arial Rounded MT Bold" pitchFamily="34" charset="0"/>
              </a:rPr>
              <a:t>Pew</a:t>
            </a:r>
            <a:r>
              <a:rPr lang="pt-BR" sz="2000" dirty="0" smtClean="0">
                <a:latin typeface="Arial Rounded MT Bold" pitchFamily="34" charset="0"/>
              </a:rPr>
              <a:t> Internet Project.</a:t>
            </a:r>
            <a:endParaRPr lang="pt-BR" sz="2800" dirty="0" smtClean="0">
              <a:latin typeface="Arial Rounded MT Bold" pitchFamily="34" charset="0"/>
            </a:endParaRPr>
          </a:p>
          <a:p>
            <a:pPr defTabSz="912813">
              <a:buBlip>
                <a:blip r:embed="rId3"/>
              </a:buBlip>
            </a:pPr>
            <a:endParaRPr lang="pt-BR" sz="3200" dirty="0" smtClean="0">
              <a:latin typeface="Arial Rounded MT Bold" pitchFamily="34" charset="0"/>
            </a:endParaRPr>
          </a:p>
          <a:p>
            <a:pPr lvl="1"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lvl="1"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lvl="1"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Title 9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357313"/>
          </a:xfrm>
        </p:spPr>
        <p:txBody>
          <a:bodyPr/>
          <a:lstStyle/>
          <a:p>
            <a:pPr defTabSz="914400" eaLnBrk="1" hangingPunct="1"/>
            <a:r>
              <a:rPr lang="en-US" sz="6000" b="1" dirty="0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dirty="0" smtClean="0">
                <a:latin typeface="Myriad Pro Light"/>
              </a:rPr>
              <a:t>Dados Estatísticos</a:t>
            </a:r>
            <a:endParaRPr lang="en-US" sz="5000" b="1" dirty="0" smtClean="0">
              <a:latin typeface="Myriad Pro Light"/>
              <a:ea typeface="Aharoni"/>
              <a:cs typeface="Aharoni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428625" y="2714625"/>
            <a:ext cx="52863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2700">
              <a:latin typeface="Arial Rounded MT Bold" pitchFamily="34" charset="0"/>
            </a:endParaRPr>
          </a:p>
        </p:txBody>
      </p:sp>
      <p:sp>
        <p:nvSpPr>
          <p:cNvPr id="84998" name="CaixaDeTexto 13"/>
          <p:cNvSpPr txBox="1">
            <a:spLocks noChangeArrowheads="1"/>
          </p:cNvSpPr>
          <p:nvPr/>
        </p:nvSpPr>
        <p:spPr bwMode="auto">
          <a:xfrm>
            <a:off x="428625" y="1571625"/>
            <a:ext cx="7929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84999" name="CaixaDeTexto 14"/>
          <p:cNvSpPr txBox="1">
            <a:spLocks noChangeArrowheads="1"/>
          </p:cNvSpPr>
          <p:nvPr/>
        </p:nvSpPr>
        <p:spPr bwMode="auto">
          <a:xfrm>
            <a:off x="357158" y="2285993"/>
            <a:ext cx="842962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2813">
              <a:buBlip>
                <a:blip r:embed="rId3"/>
              </a:buBlip>
            </a:pPr>
            <a:r>
              <a:rPr lang="pt-BR" sz="2800" dirty="0" smtClean="0">
                <a:latin typeface="Arial Rounded MT Bold" pitchFamily="34" charset="0"/>
              </a:rPr>
              <a:t>“O número de pessoas </a:t>
            </a:r>
            <a:r>
              <a:rPr lang="pt-BR" sz="2800" dirty="0" err="1" smtClean="0">
                <a:latin typeface="Arial Rounded MT Bold" pitchFamily="34" charset="0"/>
              </a:rPr>
              <a:t>utilizadoras</a:t>
            </a:r>
            <a:r>
              <a:rPr lang="pt-BR" sz="2800" dirty="0" smtClean="0">
                <a:latin typeface="Arial Rounded MT Bold" pitchFamily="34" charset="0"/>
              </a:rPr>
              <a:t> de serviços financeiros via </a:t>
            </a:r>
            <a:r>
              <a:rPr lang="pt-BR" sz="2800" dirty="0" err="1" smtClean="0">
                <a:latin typeface="Arial Rounded MT Bold" pitchFamily="34" charset="0"/>
              </a:rPr>
              <a:t>telemóvel</a:t>
            </a:r>
            <a:r>
              <a:rPr lang="pt-BR" sz="2800" dirty="0" smtClean="0">
                <a:latin typeface="Arial Rounded MT Bold" pitchFamily="34" charset="0"/>
              </a:rPr>
              <a:t> vai crescer em média 89% ao ano, de 20 milhões no ano passado para 913 milhões em 2014.”</a:t>
            </a:r>
          </a:p>
          <a:p>
            <a:pPr marL="717550" lvl="1" indent="-185738" defTabSz="912813">
              <a:buBlip>
                <a:blip r:embed="rId3"/>
              </a:buBlip>
            </a:pPr>
            <a:endParaRPr lang="pt-BR" sz="2800" dirty="0" smtClean="0">
              <a:latin typeface="Arial Rounded MT Bold" pitchFamily="34" charset="0"/>
            </a:endParaRPr>
          </a:p>
          <a:p>
            <a:pPr marL="717550" lvl="1" indent="-185738" defTabSz="912813">
              <a:buBlip>
                <a:blip r:embed="rId3"/>
              </a:buBlip>
            </a:pPr>
            <a:r>
              <a:rPr lang="pt-BR" sz="2000" dirty="0" smtClean="0">
                <a:latin typeface="Arial Rounded MT Bold" pitchFamily="34" charset="0"/>
              </a:rPr>
              <a:t>Fonte: empresa de pesquisas - Berg Insight</a:t>
            </a:r>
          </a:p>
          <a:p>
            <a:pPr defTabSz="912813">
              <a:buBlip>
                <a:blip r:embed="rId3"/>
              </a:buBlip>
            </a:pPr>
            <a:endParaRPr lang="pt-BR" sz="2800" dirty="0" smtClean="0">
              <a:latin typeface="Arial Rounded MT Bold" pitchFamily="34" charset="0"/>
            </a:endParaRPr>
          </a:p>
          <a:p>
            <a:pPr defTabSz="912813">
              <a:buBlip>
                <a:blip r:embed="rId3"/>
              </a:buBlip>
            </a:pPr>
            <a:endParaRPr lang="pt-BR" sz="3200" dirty="0" smtClean="0">
              <a:latin typeface="Arial Rounded MT Bold" pitchFamily="34" charset="0"/>
            </a:endParaRPr>
          </a:p>
          <a:p>
            <a:pPr lvl="1"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lvl="1"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lvl="1"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4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5400" b="1" dirty="0" smtClean="0"/>
              <a:t>Próximas Iterações</a:t>
            </a:r>
            <a:endParaRPr lang="pt-BR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2" name="Title 9"/>
          <p:cNvSpPr>
            <a:spLocks/>
          </p:cNvSpPr>
          <p:nvPr/>
        </p:nvSpPr>
        <p:spPr bwMode="auto">
          <a:xfrm>
            <a:off x="214282" y="214290"/>
            <a:ext cx="872963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 err="1" smtClean="0">
                <a:latin typeface="Myriad Pro Light"/>
                <a:ea typeface="Aharoni"/>
                <a:cs typeface="Aharoni"/>
              </a:rPr>
              <a:t>Consequência</a:t>
            </a:r>
            <a:r>
              <a:rPr lang="en-US" sz="6000" b="1" dirty="0" smtClean="0">
                <a:latin typeface="Myriad Pro Light"/>
                <a:ea typeface="Aharoni"/>
                <a:cs typeface="Aharoni"/>
              </a:rPr>
              <a:t>: FILAS!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pic>
        <p:nvPicPr>
          <p:cNvPr id="3075" name="Picture 3" descr="E:\Fotos\205485212_95e8c73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428867"/>
            <a:ext cx="5357850" cy="3986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Requisitos para o 2ª Release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requisitos estão divididos em 3 partes: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1357290" y="2500306"/>
            <a:ext cx="2214578" cy="1285884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Requisitos dos Usuários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4786314" y="2500306"/>
            <a:ext cx="2286016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Requisitos dos estabelecimentos</a:t>
            </a:r>
            <a:endParaRPr lang="pt-BR" dirty="0"/>
          </a:p>
        </p:txBody>
      </p:sp>
      <p:sp>
        <p:nvSpPr>
          <p:cNvPr id="6" name="Arredondar Retângulo em um Canto Diagonal 5"/>
          <p:cNvSpPr/>
          <p:nvPr/>
        </p:nvSpPr>
        <p:spPr>
          <a:xfrm>
            <a:off x="2857488" y="4357694"/>
            <a:ext cx="2928958" cy="150019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Requisitos do Administrador</a:t>
            </a:r>
          </a:p>
        </p:txBody>
      </p:sp>
      <p:sp>
        <p:nvSpPr>
          <p:cNvPr id="7" name="Retângulo 6"/>
          <p:cNvSpPr/>
          <p:nvPr/>
        </p:nvSpPr>
        <p:spPr>
          <a:xfrm>
            <a:off x="2214546" y="4000504"/>
            <a:ext cx="4143404" cy="2143140"/>
          </a:xfrm>
          <a:prstGeom prst="rect">
            <a:avLst/>
          </a:prstGeom>
          <a:solidFill>
            <a:schemeClr val="accent2">
              <a:alpha val="8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Finalizados no 1º Release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Requisitos dos usuários </a:t>
            </a:r>
            <a:br>
              <a:rPr lang="pt-BR" dirty="0" smtClean="0"/>
            </a:br>
            <a:r>
              <a:rPr lang="pt-BR" dirty="0" smtClean="0"/>
              <a:t>para o 2º Release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/>
          <a:lstStyle/>
          <a:p>
            <a:r>
              <a:rPr lang="pt-BR" dirty="0" smtClean="0"/>
              <a:t>Efetuar Pagamento com Visanet.</a:t>
            </a:r>
          </a:p>
          <a:p>
            <a:r>
              <a:rPr lang="pt-BR" dirty="0" smtClean="0"/>
              <a:t>Visualizar Localização das boates no mapa.</a:t>
            </a:r>
          </a:p>
          <a:p>
            <a:r>
              <a:rPr lang="pt-BR" dirty="0" smtClean="0"/>
              <a:t>Visualizações dos últimos eventos.</a:t>
            </a:r>
          </a:p>
          <a:p>
            <a:r>
              <a:rPr lang="pt-BR" dirty="0" smtClean="0"/>
              <a:t>Visualizações dos cupons fiscais eletrônicos.</a:t>
            </a:r>
          </a:p>
          <a:p>
            <a:r>
              <a:rPr lang="pt-BR" dirty="0" smtClean="0"/>
              <a:t>Remoção de cupons fiscais.</a:t>
            </a:r>
          </a:p>
          <a:p>
            <a:r>
              <a:rPr lang="pt-BR" dirty="0" smtClean="0"/>
              <a:t>Visualizar histórico de pagamentos.</a:t>
            </a:r>
          </a:p>
          <a:p>
            <a:pPr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Requisitos dos estabelecimentos </a:t>
            </a:r>
            <a:br>
              <a:rPr lang="pt-BR" dirty="0" smtClean="0"/>
            </a:br>
            <a:r>
              <a:rPr lang="pt-BR" dirty="0" smtClean="0"/>
              <a:t>para o 2º Release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5072098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Postar Promoções.</a:t>
            </a:r>
          </a:p>
          <a:p>
            <a:r>
              <a:rPr lang="pt-BR" dirty="0" smtClean="0"/>
              <a:t>Criar Enquetes.</a:t>
            </a:r>
          </a:p>
          <a:p>
            <a:r>
              <a:rPr lang="pt-BR" dirty="0" smtClean="0"/>
              <a:t>Baixar Cadastro dos usuários.</a:t>
            </a:r>
          </a:p>
          <a:p>
            <a:r>
              <a:rPr lang="pt-BR" dirty="0" smtClean="0"/>
              <a:t>Informar em que boate o usuário está.</a:t>
            </a:r>
          </a:p>
          <a:p>
            <a:r>
              <a:rPr lang="pt-BR" dirty="0" smtClean="0"/>
              <a:t>Enviar aviso de SMS para os usuários.</a:t>
            </a:r>
          </a:p>
          <a:p>
            <a:r>
              <a:rPr lang="pt-BR" dirty="0" smtClean="0"/>
              <a:t>Visualizar estatísticas das enquetes. </a:t>
            </a:r>
          </a:p>
          <a:p>
            <a:r>
              <a:rPr lang="pt-BR" dirty="0" smtClean="0"/>
              <a:t>Postar eventos.</a:t>
            </a:r>
          </a:p>
          <a:p>
            <a:r>
              <a:rPr lang="pt-BR" dirty="0" smtClean="0"/>
              <a:t>Emitir nota fiscal eletrônica.</a:t>
            </a:r>
          </a:p>
          <a:p>
            <a:r>
              <a:rPr lang="pt-BR" dirty="0" smtClean="0"/>
              <a:t>Enviar nota fiscal por e-mail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Cronograma para as próximas iterações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/>
          <a:lstStyle/>
          <a:p>
            <a:r>
              <a:rPr lang="pt-BR" dirty="0" smtClean="0"/>
              <a:t>Iteração 5 – 04/11 à 16/11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57158" y="2285992"/>
          <a:ext cx="8429684" cy="3714777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{35758FB7-9AC5-4552-8A53-C91805E547FA}</a:tableStyleId>
              </a:tblPr>
              <a:tblGrid>
                <a:gridCol w="5298659"/>
                <a:gridCol w="3131025"/>
              </a:tblGrid>
              <a:tr h="5877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Tarefas</a:t>
                      </a:r>
                      <a:endParaRPr lang="pt-BR" sz="2400" b="1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 smtClean="0"/>
                        <a:t>Responsável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2295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Efetuar Pagamento com Visanet.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Gerente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40985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Visualizar Localização das boates no mapa.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Usabilidade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42743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Visualizações dos últimos eventos.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10000"/>
                          </a:solidFill>
                          <a:latin typeface="+mn-lt"/>
                        </a:rPr>
                        <a:t>Usabilidade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45397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Postar Promoções.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10000"/>
                          </a:solidFill>
                          <a:latin typeface="+mn-lt"/>
                        </a:rPr>
                        <a:t>Usabilidade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43569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Criar Enquetes.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/>
                        <a:t>Usabilidade</a:t>
                      </a:r>
                      <a:r>
                        <a:rPr lang="pt-BR" sz="1800" u="none" strike="noStrike" dirty="0"/>
                        <a:t> 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44075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Baixar Cadastro dos usuários.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10000"/>
                          </a:solidFill>
                          <a:latin typeface="+mn-lt"/>
                        </a:rPr>
                        <a:t>Gerente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43635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Informar em que boate o usuário está.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/>
                        <a:t>Gerente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Cronograma para as próximas iterações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14354"/>
          </a:xfrm>
        </p:spPr>
        <p:txBody>
          <a:bodyPr/>
          <a:lstStyle/>
          <a:p>
            <a:r>
              <a:rPr lang="pt-BR" dirty="0" smtClean="0"/>
              <a:t>Iteração 6 – 16/11 à 30/11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57158" y="2214554"/>
          <a:ext cx="7929618" cy="4151133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{35758FB7-9AC5-4552-8A53-C91805E547FA}</a:tableStyleId>
              </a:tblPr>
              <a:tblGrid>
                <a:gridCol w="4984331"/>
                <a:gridCol w="2945287"/>
              </a:tblGrid>
              <a:tr h="5877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Tarefa</a:t>
                      </a:r>
                      <a:endParaRPr lang="pt-BR" sz="2400" b="1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 smtClean="0"/>
                        <a:t>Responsável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2295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Visualizações dos cupons fiscais eletrônicos.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Usabilidade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40985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Remoção de cupons fiscais.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Gerente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42743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Visualizar histórico de pagamentos.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Usabilidade</a:t>
                      </a:r>
                      <a:endParaRPr lang="pt-BR" sz="1800" b="0" i="0" u="none" strike="noStrike" dirty="0" smtClean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45397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Enviar aviso de SMS para os usuários que</a:t>
                      </a:r>
                      <a:r>
                        <a:rPr lang="pt-BR" baseline="0" dirty="0" smtClean="0"/>
                        <a:t> solicitarem</a:t>
                      </a:r>
                      <a:r>
                        <a:rPr lang="pt-BR" dirty="0" smtClean="0"/>
                        <a:t>.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10000"/>
                          </a:solidFill>
                          <a:latin typeface="+mn-lt"/>
                        </a:rPr>
                        <a:t>Gerente/Usabilidade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43569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Visualizar estatísticas das enquetes. 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10000"/>
                          </a:solidFill>
                          <a:latin typeface="+mn-lt"/>
                        </a:rPr>
                        <a:t>Usabilidade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440752">
                <a:tc>
                  <a:txBody>
                    <a:bodyPr/>
                    <a:lstStyle/>
                    <a:p>
                      <a:pPr algn="l" fontAlgn="b"/>
                      <a:r>
                        <a:rPr lang="pt-BR" dirty="0" smtClean="0"/>
                        <a:t>Postar eventos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10000"/>
                          </a:solidFill>
                          <a:latin typeface="+mn-lt"/>
                        </a:rPr>
                        <a:t>Usabilidade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43635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Emitir nota fiscal eletrônica.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/>
                        <a:t>Gerente</a:t>
                      </a:r>
                      <a:r>
                        <a:rPr lang="pt-BR" sz="1800" u="none" strike="noStrike" dirty="0"/>
                        <a:t> 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43635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Enviar nota fiscal por e-mail.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10000"/>
                          </a:solidFill>
                          <a:latin typeface="+mn-lt"/>
                        </a:rPr>
                        <a:t>Gerente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428750" y="1143000"/>
            <a:ext cx="6643688" cy="485775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0" b="1" dirty="0">
                <a:solidFill>
                  <a:schemeClr val="bg1"/>
                </a:solidFill>
                <a:latin typeface="Berlin Sans FB Demi" pitchFamily="34" charset="0"/>
                <a:ea typeface="+mj-ea"/>
                <a:cs typeface="Aharoni" pitchFamily="2" charset="-79"/>
              </a:rPr>
              <a:t>?</a:t>
            </a:r>
          </a:p>
        </p:txBody>
      </p:sp>
      <p:sp>
        <p:nvSpPr>
          <p:cNvPr id="75783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dirty="0">
                <a:latin typeface="Myriad Pro Light"/>
              </a:rPr>
              <a:t>Dúvidas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pic>
        <p:nvPicPr>
          <p:cNvPr id="6" name="Imagem 10" descr="Maraca DEFINITIV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244312"/>
            <a:ext cx="3357586" cy="141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6982" y="5715016"/>
            <a:ext cx="156701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6143644"/>
            <a:ext cx="914584" cy="29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5929330"/>
            <a:ext cx="1214446" cy="38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7929586" y="6143644"/>
            <a:ext cx="111929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78" name="Imagem 46" descr="versao 2.4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572008"/>
            <a:ext cx="278193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2" name="Title 9"/>
          <p:cNvSpPr>
            <a:spLocks/>
          </p:cNvSpPr>
          <p:nvPr/>
        </p:nvSpPr>
        <p:spPr bwMode="auto">
          <a:xfrm>
            <a:off x="214282" y="1857364"/>
            <a:ext cx="872963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 err="1" smtClean="0">
                <a:latin typeface="Myriad Pro Light"/>
                <a:ea typeface="Aharoni"/>
                <a:cs typeface="Aharoni"/>
              </a:rPr>
              <a:t>Onde</a:t>
            </a:r>
            <a:r>
              <a:rPr lang="en-US" sz="6000" b="1" dirty="0" smtClean="0">
                <a:latin typeface="Myriad Pro Light"/>
                <a:ea typeface="Aharoni"/>
                <a:cs typeface="Aharoni"/>
              </a:rPr>
              <a:t>?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pic>
        <p:nvPicPr>
          <p:cNvPr id="8195" name="Picture 3" descr="E:\Fotos\Jorge-fi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28604"/>
            <a:ext cx="3143272" cy="2090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E:\Fotos\GD7775933@BULAWAYO,-ZIMBABWE----93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929066"/>
            <a:ext cx="3624126" cy="2432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7" name="Picture 5" descr="E:\Fotos\queu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357166"/>
            <a:ext cx="2857500" cy="3333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/>
      <p:bldP spid="8090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2" name="Title 9"/>
          <p:cNvSpPr>
            <a:spLocks/>
          </p:cNvSpPr>
          <p:nvPr/>
        </p:nvSpPr>
        <p:spPr bwMode="auto">
          <a:xfrm>
            <a:off x="142844" y="-142900"/>
            <a:ext cx="872963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 err="1" smtClean="0">
                <a:latin typeface="Myriad Pro Light"/>
                <a:ea typeface="Aharoni"/>
                <a:cs typeface="Aharoni"/>
              </a:rPr>
              <a:t>Boates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pic>
        <p:nvPicPr>
          <p:cNvPr id="7170" name="Picture 2" descr="E:\Fotos\ibiza_par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000240"/>
            <a:ext cx="6286544" cy="3687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9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defTabSz="914400" eaLnBrk="1" hangingPunct="1"/>
            <a:r>
              <a:rPr lang="en-US" sz="6000" b="1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smtClean="0">
                <a:latin typeface="Myriad Pro Light"/>
              </a:rPr>
              <a:t>Cenário</a:t>
            </a:r>
            <a:r>
              <a:rPr lang="pt-BR" sz="5000" smtClean="0">
                <a:latin typeface="Myriad Pro Light"/>
              </a:rPr>
              <a:t> </a:t>
            </a:r>
            <a:r>
              <a:rPr lang="pt-BR" sz="5000" b="1" smtClean="0">
                <a:latin typeface="Myriad Pro Light"/>
              </a:rPr>
              <a:t>Atual</a:t>
            </a:r>
            <a:endParaRPr lang="en-US" sz="5000" b="1" smtClean="0">
              <a:latin typeface="Myriad Pro Light"/>
              <a:ea typeface="Aharoni"/>
              <a:cs typeface="Aharoni"/>
            </a:endParaRPr>
          </a:p>
        </p:txBody>
      </p:sp>
      <p:pic>
        <p:nvPicPr>
          <p:cNvPr id="20484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2071688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8700" y="3467100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63" y="5429250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50" y="2714625"/>
            <a:ext cx="10810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50" y="5357813"/>
            <a:ext cx="785813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o explicativo em forma de nuvem 43"/>
          <p:cNvSpPr/>
          <p:nvPr/>
        </p:nvSpPr>
        <p:spPr bwMode="auto">
          <a:xfrm>
            <a:off x="2857500" y="3929063"/>
            <a:ext cx="1709738" cy="1195387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3929058" y="4071942"/>
            <a:ext cx="44829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?</a:t>
            </a:r>
          </a:p>
        </p:txBody>
      </p:sp>
      <p:grpSp>
        <p:nvGrpSpPr>
          <p:cNvPr id="53" name="Grupo 52"/>
          <p:cNvGrpSpPr>
            <a:grpSpLocks/>
          </p:cNvGrpSpPr>
          <p:nvPr/>
        </p:nvGrpSpPr>
        <p:grpSpPr bwMode="auto">
          <a:xfrm>
            <a:off x="1247775" y="2292350"/>
            <a:ext cx="1466850" cy="1025525"/>
            <a:chOff x="1248487" y="2121505"/>
            <a:chExt cx="1709521" cy="1195607"/>
          </a:xfrm>
        </p:grpSpPr>
        <p:sp>
          <p:nvSpPr>
            <p:cNvPr id="27" name="Texto explicativo em forma de nuvem 26"/>
            <p:cNvSpPr/>
            <p:nvPr/>
          </p:nvSpPr>
          <p:spPr bwMode="auto">
            <a:xfrm>
              <a:off x="1248487" y="2121505"/>
              <a:ext cx="1709521" cy="1195607"/>
            </a:xfrm>
            <a:prstGeom prst="cloudCallou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Retângulo 49"/>
            <p:cNvSpPr/>
            <p:nvPr/>
          </p:nvSpPr>
          <p:spPr>
            <a:xfrm>
              <a:off x="1541948" y="2531301"/>
              <a:ext cx="111761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52" name="Retângulo 51"/>
          <p:cNvSpPr/>
          <p:nvPr/>
        </p:nvSpPr>
        <p:spPr>
          <a:xfrm>
            <a:off x="3000364" y="4357694"/>
            <a:ext cx="1117615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PubShow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49" name="Grupo 48"/>
          <p:cNvGrpSpPr>
            <a:grpSpLocks/>
          </p:cNvGrpSpPr>
          <p:nvPr/>
        </p:nvGrpSpPr>
        <p:grpSpPr bwMode="auto">
          <a:xfrm>
            <a:off x="3286125" y="3929063"/>
            <a:ext cx="812800" cy="1092200"/>
            <a:chOff x="7929586" y="2857496"/>
            <a:chExt cx="812800" cy="1092607"/>
          </a:xfrm>
        </p:grpSpPr>
        <p:pic>
          <p:nvPicPr>
            <p:cNvPr id="20509" name="Picture 25" descr="C:\Documents and Settings\bics\Desktop\figuras\fila.bmp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929586" y="3000372"/>
              <a:ext cx="812800" cy="86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tângulo 34"/>
            <p:cNvSpPr/>
            <p:nvPr/>
          </p:nvSpPr>
          <p:spPr>
            <a:xfrm>
              <a:off x="8001024" y="2857496"/>
              <a:ext cx="642942" cy="109260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65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X</a:t>
              </a:r>
            </a:p>
          </p:txBody>
        </p:sp>
      </p:grpSp>
      <p:sp>
        <p:nvSpPr>
          <p:cNvPr id="54" name="Retângulo 53"/>
          <p:cNvSpPr/>
          <p:nvPr/>
        </p:nvSpPr>
        <p:spPr>
          <a:xfrm>
            <a:off x="3000364" y="4357694"/>
            <a:ext cx="142876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MOBINIGHT</a:t>
            </a:r>
            <a:endParaRPr lang="pt-BR" sz="1600" b="1" dirty="0">
              <a:ln w="18415" cmpd="sng">
                <a:solidFill>
                  <a:sysClr val="windowText" lastClr="000000"/>
                </a:solidFill>
                <a:prstDash val="solid"/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62" name="Grupo 61"/>
          <p:cNvGrpSpPr>
            <a:grpSpLocks/>
          </p:cNvGrpSpPr>
          <p:nvPr/>
        </p:nvGrpSpPr>
        <p:grpSpPr bwMode="auto">
          <a:xfrm>
            <a:off x="3214688" y="3643313"/>
            <a:ext cx="958850" cy="1446212"/>
            <a:chOff x="5286380" y="2143116"/>
            <a:chExt cx="958493" cy="1446550"/>
          </a:xfrm>
        </p:grpSpPr>
        <p:sp>
          <p:nvSpPr>
            <p:cNvPr id="61" name="Retângulo 60"/>
            <p:cNvSpPr/>
            <p:nvPr/>
          </p:nvSpPr>
          <p:spPr>
            <a:xfrm>
              <a:off x="5286380" y="2786058"/>
              <a:ext cx="958493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56" name="Retângulo 55"/>
            <p:cNvSpPr/>
            <p:nvPr/>
          </p:nvSpPr>
          <p:spPr>
            <a:xfrm>
              <a:off x="5357818" y="2143116"/>
              <a:ext cx="785818" cy="144655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88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x</a:t>
              </a:r>
            </a:p>
          </p:txBody>
        </p:sp>
      </p:grpSp>
      <p:grpSp>
        <p:nvGrpSpPr>
          <p:cNvPr id="72" name="Grupo 71"/>
          <p:cNvGrpSpPr>
            <a:grpSpLocks/>
          </p:cNvGrpSpPr>
          <p:nvPr/>
        </p:nvGrpSpPr>
        <p:grpSpPr bwMode="auto">
          <a:xfrm>
            <a:off x="4643438" y="928688"/>
            <a:ext cx="3714750" cy="4357687"/>
            <a:chOff x="4643438" y="928670"/>
            <a:chExt cx="3714776" cy="4357718"/>
          </a:xfrm>
        </p:grpSpPr>
        <p:sp>
          <p:nvSpPr>
            <p:cNvPr id="65" name="Texto explicativo em forma de nuvem 64"/>
            <p:cNvSpPr/>
            <p:nvPr/>
          </p:nvSpPr>
          <p:spPr bwMode="auto">
            <a:xfrm>
              <a:off x="6286511" y="4214818"/>
              <a:ext cx="1285884" cy="1071570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67" name="Retângulo 66"/>
            <p:cNvSpPr/>
            <p:nvPr/>
          </p:nvSpPr>
          <p:spPr>
            <a:xfrm>
              <a:off x="6429388" y="4572008"/>
              <a:ext cx="958493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68" name="Texto explicativo em forma de nuvem 67"/>
            <p:cNvSpPr/>
            <p:nvPr/>
          </p:nvSpPr>
          <p:spPr bwMode="auto">
            <a:xfrm>
              <a:off x="7072330" y="1500174"/>
              <a:ext cx="1285884" cy="1071570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69" name="Retângulo 68"/>
            <p:cNvSpPr/>
            <p:nvPr/>
          </p:nvSpPr>
          <p:spPr>
            <a:xfrm>
              <a:off x="7215206" y="1857364"/>
              <a:ext cx="958493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70" name="Texto explicativo em forma de nuvem 69"/>
            <p:cNvSpPr/>
            <p:nvPr/>
          </p:nvSpPr>
          <p:spPr bwMode="auto">
            <a:xfrm>
              <a:off x="4643438" y="928670"/>
              <a:ext cx="1285884" cy="1071570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71" name="Retângulo 70"/>
            <p:cNvSpPr/>
            <p:nvPr/>
          </p:nvSpPr>
          <p:spPr>
            <a:xfrm>
              <a:off x="4786314" y="1285860"/>
              <a:ext cx="958493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6438" y="1196975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15313" y="1714500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0938" y="4500563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0313" y="2500313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CaixaDeTexto 33"/>
          <p:cNvSpPr txBox="1"/>
          <p:nvPr/>
        </p:nvSpPr>
        <p:spPr>
          <a:xfrm>
            <a:off x="2714612" y="6286520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857224" y="464344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4143372" y="285749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6715140" y="371475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5857884" y="641725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9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defTabSz="914400" eaLnBrk="1" hangingPunct="1"/>
            <a:r>
              <a:rPr lang="en-US" sz="6000" b="1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smtClean="0">
                <a:latin typeface="Myriad Pro Light"/>
              </a:rPr>
              <a:t>Cenário Atual</a:t>
            </a:r>
            <a:endParaRPr lang="en-US" sz="5000" b="1" smtClean="0">
              <a:latin typeface="Myriad Pro Light"/>
              <a:ea typeface="Aharoni"/>
              <a:cs typeface="Aharoni"/>
            </a:endParaRPr>
          </a:p>
        </p:txBody>
      </p:sp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6000750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75" y="4500563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813" y="1357313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63" y="2714625"/>
            <a:ext cx="785812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13" y="2786063"/>
            <a:ext cx="1662112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o explicativo em forma de nuvem 30"/>
          <p:cNvSpPr/>
          <p:nvPr/>
        </p:nvSpPr>
        <p:spPr bwMode="auto">
          <a:xfrm flipH="1">
            <a:off x="857250" y="714375"/>
            <a:ext cx="1249363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2253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688" y="3214688"/>
            <a:ext cx="6223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tângulo 58"/>
          <p:cNvSpPr/>
          <p:nvPr/>
        </p:nvSpPr>
        <p:spPr>
          <a:xfrm>
            <a:off x="1020477" y="906645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88930921</a:t>
            </a:r>
          </a:p>
        </p:txBody>
      </p:sp>
      <p:sp>
        <p:nvSpPr>
          <p:cNvPr id="60" name="Texto explicativo em forma de nuvem 59"/>
          <p:cNvSpPr/>
          <p:nvPr/>
        </p:nvSpPr>
        <p:spPr bwMode="auto">
          <a:xfrm flipH="1">
            <a:off x="214313" y="1928813"/>
            <a:ext cx="1249362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2" name="Texto explicativo em forma de nuvem 61"/>
          <p:cNvSpPr/>
          <p:nvPr/>
        </p:nvSpPr>
        <p:spPr bwMode="auto">
          <a:xfrm flipH="1">
            <a:off x="285750" y="3857625"/>
            <a:ext cx="1249363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3" name="Texto explicativo em forma de nuvem 62"/>
          <p:cNvSpPr/>
          <p:nvPr/>
        </p:nvSpPr>
        <p:spPr bwMode="auto">
          <a:xfrm flipH="1">
            <a:off x="2357438" y="5214938"/>
            <a:ext cx="1160462" cy="6635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4" name="Texto explicativo em forma de nuvem 63"/>
          <p:cNvSpPr/>
          <p:nvPr/>
        </p:nvSpPr>
        <p:spPr bwMode="auto">
          <a:xfrm flipH="1">
            <a:off x="4197350" y="2214563"/>
            <a:ext cx="1625600" cy="928687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4875" y="2428875"/>
            <a:ext cx="4873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tângulo 64"/>
          <p:cNvSpPr/>
          <p:nvPr/>
        </p:nvSpPr>
        <p:spPr>
          <a:xfrm>
            <a:off x="5143504" y="2214554"/>
            <a:ext cx="5138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pt-B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7" name="Retângulo 66"/>
          <p:cNvSpPr/>
          <p:nvPr/>
        </p:nvSpPr>
        <p:spPr>
          <a:xfrm>
            <a:off x="357158" y="2143116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99829833</a:t>
            </a:r>
          </a:p>
        </p:txBody>
      </p:sp>
      <p:sp>
        <p:nvSpPr>
          <p:cNvPr id="68" name="Retângulo 67"/>
          <p:cNvSpPr/>
          <p:nvPr/>
        </p:nvSpPr>
        <p:spPr>
          <a:xfrm>
            <a:off x="428596" y="4071942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98218822</a:t>
            </a:r>
          </a:p>
        </p:txBody>
      </p:sp>
      <p:sp>
        <p:nvSpPr>
          <p:cNvPr id="69" name="Retângulo 68"/>
          <p:cNvSpPr/>
          <p:nvPr/>
        </p:nvSpPr>
        <p:spPr>
          <a:xfrm>
            <a:off x="2500298" y="5407239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99657261</a:t>
            </a:r>
          </a:p>
        </p:txBody>
      </p:sp>
      <p:grpSp>
        <p:nvGrpSpPr>
          <p:cNvPr id="74" name="Grupo 73"/>
          <p:cNvGrpSpPr>
            <a:grpSpLocks/>
          </p:cNvGrpSpPr>
          <p:nvPr/>
        </p:nvGrpSpPr>
        <p:grpSpPr bwMode="auto">
          <a:xfrm>
            <a:off x="4429125" y="2357438"/>
            <a:ext cx="1357313" cy="628650"/>
            <a:chOff x="4429124" y="2357430"/>
            <a:chExt cx="1357322" cy="628742"/>
          </a:xfrm>
        </p:grpSpPr>
        <p:pic>
          <p:nvPicPr>
            <p:cNvPr id="22563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29124" y="2357430"/>
              <a:ext cx="571504" cy="545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4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91129" y="2357430"/>
              <a:ext cx="428628" cy="556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5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448319" y="2571744"/>
              <a:ext cx="338127" cy="342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6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786314" y="2643182"/>
              <a:ext cx="338127" cy="342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8" name="Grupo 77"/>
          <p:cNvGrpSpPr>
            <a:grpSpLocks/>
          </p:cNvGrpSpPr>
          <p:nvPr/>
        </p:nvGrpSpPr>
        <p:grpSpPr bwMode="auto">
          <a:xfrm>
            <a:off x="4786313" y="2143125"/>
            <a:ext cx="768350" cy="1092200"/>
            <a:chOff x="4786314" y="2143116"/>
            <a:chExt cx="767749" cy="1092607"/>
          </a:xfrm>
        </p:grpSpPr>
        <p:pic>
          <p:nvPicPr>
            <p:cNvPr id="22561" name="Picture 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786314" y="2428868"/>
              <a:ext cx="500066" cy="526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Retângulo 76"/>
            <p:cNvSpPr/>
            <p:nvPr/>
          </p:nvSpPr>
          <p:spPr>
            <a:xfrm>
              <a:off x="4786314" y="2143116"/>
              <a:ext cx="767749" cy="109260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65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!</a:t>
              </a:r>
            </a:p>
          </p:txBody>
        </p:sp>
      </p:grpSp>
      <p:sp>
        <p:nvSpPr>
          <p:cNvPr id="82" name="Retângulo de cantos arredondados 81"/>
          <p:cNvSpPr/>
          <p:nvPr/>
        </p:nvSpPr>
        <p:spPr>
          <a:xfrm>
            <a:off x="4929188" y="3429000"/>
            <a:ext cx="57150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Retângulo de cantos arredondados 82"/>
          <p:cNvSpPr/>
          <p:nvPr/>
        </p:nvSpPr>
        <p:spPr>
          <a:xfrm>
            <a:off x="4929188" y="3429000"/>
            <a:ext cx="57150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9" name="Grupo 88"/>
          <p:cNvGrpSpPr>
            <a:grpSpLocks/>
          </p:cNvGrpSpPr>
          <p:nvPr/>
        </p:nvGrpSpPr>
        <p:grpSpPr bwMode="auto">
          <a:xfrm>
            <a:off x="1785938" y="3714750"/>
            <a:ext cx="2571750" cy="2286000"/>
            <a:chOff x="1785918" y="3714752"/>
            <a:chExt cx="2571762" cy="2286011"/>
          </a:xfrm>
        </p:grpSpPr>
        <p:sp>
          <p:nvSpPr>
            <p:cNvPr id="87" name="Texto explicativo em forma de nuvem 86"/>
            <p:cNvSpPr/>
            <p:nvPr/>
          </p:nvSpPr>
          <p:spPr bwMode="auto">
            <a:xfrm>
              <a:off x="3500426" y="5286385"/>
              <a:ext cx="857254" cy="714378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88" name="Texto explicativo em forma de nuvem 87"/>
            <p:cNvSpPr/>
            <p:nvPr/>
          </p:nvSpPr>
          <p:spPr bwMode="auto">
            <a:xfrm>
              <a:off x="1785918" y="3714752"/>
              <a:ext cx="857254" cy="714378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grpSp>
          <p:nvGrpSpPr>
            <p:cNvPr id="22558" name="Grupo 85"/>
            <p:cNvGrpSpPr>
              <a:grpSpLocks/>
            </p:cNvGrpSpPr>
            <p:nvPr/>
          </p:nvGrpSpPr>
          <p:grpSpPr bwMode="auto">
            <a:xfrm>
              <a:off x="1857356" y="3929066"/>
              <a:ext cx="2492289" cy="1910190"/>
              <a:chOff x="2071670" y="3929066"/>
              <a:chExt cx="2492289" cy="1910190"/>
            </a:xfrm>
          </p:grpSpPr>
          <p:sp>
            <p:nvSpPr>
              <p:cNvPr id="84" name="Retângulo 83"/>
              <p:cNvSpPr/>
              <p:nvPr/>
            </p:nvSpPr>
            <p:spPr>
              <a:xfrm>
                <a:off x="3786182" y="5500702"/>
                <a:ext cx="777777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pt-BR" sz="1600" b="1" dirty="0" err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blabla</a:t>
                </a:r>
                <a:endParaRPr lang="pt-BR" sz="1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85" name="Retângulo 84"/>
              <p:cNvSpPr/>
              <p:nvPr/>
            </p:nvSpPr>
            <p:spPr>
              <a:xfrm>
                <a:off x="2071670" y="3929066"/>
                <a:ext cx="777777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pt-BR" sz="1600" b="1" dirty="0" err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blabla</a:t>
                </a:r>
                <a:endParaRPr lang="pt-BR" sz="1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</p:grpSp>
      </p:grpSp>
      <p:sp>
        <p:nvSpPr>
          <p:cNvPr id="90" name="Retângulo de cantos arredondados 89"/>
          <p:cNvSpPr/>
          <p:nvPr/>
        </p:nvSpPr>
        <p:spPr>
          <a:xfrm>
            <a:off x="4929188" y="3429000"/>
            <a:ext cx="57150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Retângulo de cantos arredondados 90"/>
          <p:cNvSpPr/>
          <p:nvPr/>
        </p:nvSpPr>
        <p:spPr>
          <a:xfrm>
            <a:off x="4929188" y="3429000"/>
            <a:ext cx="57150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CaixaDeTexto 39"/>
          <p:cNvSpPr txBox="1"/>
          <p:nvPr/>
        </p:nvSpPr>
        <p:spPr>
          <a:xfrm>
            <a:off x="2071670" y="235743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3786182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1071538" y="571501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857356" y="321468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5214942" y="4071942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Atendente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-0.22621 -0.24004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-1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-0.36354 -0.06134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6146 0.24116 " pathEditMode="relative" ptsTypes="AA">
                                      <p:cBhvr>
                                        <p:cTn id="9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62428E-6 L 0.7651 0.0402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2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16475 0.35209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" y="1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"/>
                                            </p:cond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33021 0.17361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"/>
                                            </p:cond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0.75122 -0.2238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" y="-112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5434 -0.40949 " pathEditMode="relative" ptsTypes="AA">
                                      <p:cBhvr>
                                        <p:cTn id="1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60" grpId="0" animBg="1"/>
      <p:bldP spid="60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82" grpId="0" animBg="1"/>
      <p:bldP spid="83" grpId="0" animBg="1"/>
      <p:bldP spid="83" grpId="1" animBg="1"/>
      <p:bldP spid="90" grpId="0" animBg="1"/>
      <p:bldP spid="90" grpId="1" animBg="1"/>
      <p:bldP spid="91" grpId="0" animBg="1"/>
      <p:bldP spid="91" grpId="1" animBg="1"/>
      <p:bldP spid="40" grpId="0"/>
      <p:bldP spid="41" grpId="0"/>
      <p:bldP spid="42" grpId="0"/>
      <p:bldP spid="43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3266</TotalTime>
  <Words>1500</Words>
  <Application>Microsoft Office PowerPoint</Application>
  <PresentationFormat>Apresentação na tela (4:3)</PresentationFormat>
  <Paragraphs>479</Paragraphs>
  <Slides>55</Slides>
  <Notes>48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56" baseType="lpstr">
      <vt:lpstr>Tema do Office</vt:lpstr>
      <vt:lpstr>Slide 1</vt:lpstr>
      <vt:lpstr>Slide 2</vt:lpstr>
      <vt:lpstr> Roteiro</vt:lpstr>
      <vt:lpstr>Breve História das Formas de Pagamento</vt:lpstr>
      <vt:lpstr>Slide 5</vt:lpstr>
      <vt:lpstr>Slide 6</vt:lpstr>
      <vt:lpstr>Slide 7</vt:lpstr>
      <vt:lpstr> Cenário Atual</vt:lpstr>
      <vt:lpstr> Cenário Atual</vt:lpstr>
      <vt:lpstr> Cenário Atual</vt:lpstr>
      <vt:lpstr> Cenário Atual</vt:lpstr>
      <vt:lpstr> Cenário Atual</vt:lpstr>
      <vt:lpstr> Cenário Atual</vt:lpstr>
      <vt:lpstr> Cenário Atual</vt:lpstr>
      <vt:lpstr>Slide 15</vt:lpstr>
      <vt:lpstr>Slide 16</vt:lpstr>
      <vt:lpstr> Questionário e Entrevista</vt:lpstr>
      <vt:lpstr> Resultados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 Serviços Agregados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Funcionamento</vt:lpstr>
      <vt:lpstr>Slide 43</vt:lpstr>
      <vt:lpstr> Integração</vt:lpstr>
      <vt:lpstr>Slide 45</vt:lpstr>
      <vt:lpstr> Modelo de Negócio</vt:lpstr>
      <vt:lpstr> Dados Estatísticos</vt:lpstr>
      <vt:lpstr> Dados Estatísticos</vt:lpstr>
      <vt:lpstr>Próximas Iterações</vt:lpstr>
      <vt:lpstr>Requisitos para o 2ª Release</vt:lpstr>
      <vt:lpstr>Requisitos dos usuários  para o 2º Release</vt:lpstr>
      <vt:lpstr>Requisitos dos estabelecimentos  para o 2º Release</vt:lpstr>
      <vt:lpstr>Cronograma para as próximas iterações</vt:lpstr>
      <vt:lpstr>Cronograma para as próximas iterações</vt:lpstr>
      <vt:lpstr>Slide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Éric Vadeboncoeur</dc:creator>
  <cp:lastModifiedBy>JV</cp:lastModifiedBy>
  <cp:revision>467</cp:revision>
  <dcterms:created xsi:type="dcterms:W3CDTF">2008-03-12T12:45:45Z</dcterms:created>
  <dcterms:modified xsi:type="dcterms:W3CDTF">2009-11-04T04:35:13Z</dcterms:modified>
</cp:coreProperties>
</file>