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71" r:id="rId12"/>
    <p:sldId id="277" r:id="rId13"/>
    <p:sldId id="272" r:id="rId14"/>
    <p:sldId id="264" r:id="rId15"/>
    <p:sldId id="274" r:id="rId16"/>
    <p:sldId id="275" r:id="rId17"/>
    <p:sldId id="276" r:id="rId18"/>
    <p:sldId id="270" r:id="rId19"/>
    <p:sldId id="273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C591D-1164-4035-8FF7-2D9E7B84A146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3AA0F-B4DD-4412-B221-48A5041277C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Durante uma conexão, o UDP troca apenas 2 pacotes, enquanto no TCP esse número é superior a 10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43AA0F-B4DD-4412-B221-48A5041277C3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Elipse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Elipse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Elipse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22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23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24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5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Elipse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Elipse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Elipse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Elipse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Elipse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20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21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22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4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Conector reto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tângulo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Elipse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2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13" name="Espaço Reservado para Número de Slide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lipse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13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028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A62ABD-8BC2-4A93-902E-1D1D83DCA171}" type="datetimeFigureOut">
              <a:rPr lang="pt-BR" smtClean="0"/>
              <a:pPr/>
              <a:t>02/10/2008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E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232D99C-DD11-48B2-8D82-37746AFDE9A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1" fontAlgn="base" hangingPunct="1">
        <a:spcBef>
          <a:spcPct val="20000"/>
        </a:spcBef>
        <a:spcAft>
          <a:spcPct val="0"/>
        </a:spcAft>
        <a:buClr>
          <a:srgbClr val="E1A900"/>
        </a:buClr>
        <a:buSzPct val="60000"/>
        <a:buFont typeface="Wingdings" pitchFamily="2" charset="2"/>
        <a:buChar char=""/>
        <a:defRPr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1" fontAlgn="base" hangingPunct="1">
        <a:spcBef>
          <a:spcPct val="20000"/>
        </a:spcBef>
        <a:spcAft>
          <a:spcPct val="0"/>
        </a:spcAft>
        <a:buClr>
          <a:srgbClr val="FFDCAA"/>
        </a:buClr>
        <a:buSzPct val="60000"/>
        <a:buFont typeface="Wingdings" pitchFamily="2" charset="2"/>
        <a:buChar char=""/>
        <a:defRPr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1" fontAlgn="base" hangingPunct="1">
        <a:spcBef>
          <a:spcPct val="20000"/>
        </a:spcBef>
        <a:spcAft>
          <a:spcPct val="0"/>
        </a:spcAft>
        <a:buClr>
          <a:srgbClr val="B0C0C3"/>
        </a:buClr>
        <a:buSzPct val="68000"/>
        <a:buFont typeface="Wingdings 2" pitchFamily="18" charset="2"/>
        <a:buChar char="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n.ufpe.br/~pasg/if678/modulo-3.pdf" TargetMode="External"/><Relationship Id="rId2" Type="http://schemas.openxmlformats.org/officeDocument/2006/relationships/hyperlink" Target="http://pt.wikipedia.org/wiki/Protocolo_UD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User_Datagram_Protoco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UDP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 err="1" smtClean="0"/>
              <a:t>User</a:t>
            </a:r>
            <a:r>
              <a:rPr lang="pt-BR" b="1" dirty="0" smtClean="0"/>
              <a:t> </a:t>
            </a:r>
            <a:r>
              <a:rPr lang="pt-BR" b="1" dirty="0" err="1" smtClean="0"/>
              <a:t>Datagram</a:t>
            </a:r>
            <a:r>
              <a:rPr lang="pt-BR" b="1" dirty="0" smtClean="0"/>
              <a:t> </a:t>
            </a:r>
            <a:r>
              <a:rPr lang="pt-BR" b="1" dirty="0" err="1" smtClean="0"/>
              <a:t>Protocol</a:t>
            </a:r>
            <a:endParaRPr lang="pt-BR" b="1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00034" y="4857760"/>
            <a:ext cx="8429684" cy="1857388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Amirton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Chagas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Marcio Neves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Petrônio  Gomes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Tiago Farias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Victor 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Hazin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Funcionamento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No UDP não existem checagens e nem confirmação alguma. Os dados são transmitidos apenas uma vez, incluindo apenas um frágil, e opcional, sistema de CRC de 16 bits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Os </a:t>
            </a:r>
            <a:r>
              <a:rPr lang="pt-BR" sz="3600" b="1" dirty="0" smtClean="0">
                <a:solidFill>
                  <a:schemeClr val="tx2"/>
                </a:solidFill>
              </a:rPr>
              <a:t>pacotes</a:t>
            </a:r>
            <a:r>
              <a:rPr lang="pt-BR" sz="3600" dirty="0" smtClean="0"/>
              <a:t> </a:t>
            </a:r>
            <a:r>
              <a:rPr lang="pt-BR" dirty="0" smtClean="0"/>
              <a:t>que chegam </a:t>
            </a:r>
            <a:r>
              <a:rPr lang="pt-BR" sz="3600" b="1" dirty="0" smtClean="0">
                <a:solidFill>
                  <a:schemeClr val="tx2"/>
                </a:solidFill>
              </a:rPr>
              <a:t>corrompidos</a:t>
            </a:r>
            <a:r>
              <a:rPr lang="pt-BR" sz="3600" dirty="0" smtClean="0"/>
              <a:t> </a:t>
            </a:r>
            <a:r>
              <a:rPr lang="pt-BR" dirty="0" smtClean="0"/>
              <a:t>são simplesmente </a:t>
            </a:r>
            <a:r>
              <a:rPr lang="pt-BR" sz="3600" b="1" dirty="0" smtClean="0">
                <a:solidFill>
                  <a:schemeClr val="tx2"/>
                </a:solidFill>
              </a:rPr>
              <a:t>descartados</a:t>
            </a:r>
            <a:r>
              <a:rPr lang="pt-BR" dirty="0" smtClean="0"/>
              <a:t>, sem que o emissor sequer saiba do problema.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Mais adequado para </a:t>
            </a:r>
            <a:r>
              <a:rPr lang="pt-BR" sz="4000" b="1" dirty="0" smtClean="0">
                <a:solidFill>
                  <a:schemeClr val="tx2"/>
                </a:solidFill>
              </a:rPr>
              <a:t>fluxos</a:t>
            </a:r>
            <a:r>
              <a:rPr lang="pt-BR" sz="4000" b="1" dirty="0" smtClean="0"/>
              <a:t> </a:t>
            </a:r>
            <a:r>
              <a:rPr lang="pt-BR" sz="4000" b="1" dirty="0" smtClean="0">
                <a:solidFill>
                  <a:schemeClr val="tx2"/>
                </a:solidFill>
              </a:rPr>
              <a:t>de</a:t>
            </a:r>
            <a:r>
              <a:rPr lang="pt-BR" sz="4000" b="1" dirty="0" smtClean="0"/>
              <a:t> </a:t>
            </a:r>
            <a:r>
              <a:rPr lang="pt-BR" sz="4000" b="1" dirty="0" smtClean="0">
                <a:solidFill>
                  <a:schemeClr val="tx2"/>
                </a:solidFill>
              </a:rPr>
              <a:t>dados</a:t>
            </a:r>
            <a:r>
              <a:rPr lang="pt-BR" sz="4000" dirty="0" smtClean="0"/>
              <a:t> </a:t>
            </a:r>
            <a:r>
              <a:rPr lang="pt-BR" dirty="0" smtClean="0"/>
              <a:t>em </a:t>
            </a:r>
            <a:r>
              <a:rPr lang="pt-BR" sz="4000" b="1" dirty="0" smtClean="0">
                <a:solidFill>
                  <a:schemeClr val="tx2"/>
                </a:solidFill>
              </a:rPr>
              <a:t>tempo</a:t>
            </a:r>
            <a:r>
              <a:rPr lang="pt-BR" sz="4000" dirty="0" smtClean="0"/>
              <a:t> </a:t>
            </a:r>
            <a:r>
              <a:rPr lang="pt-BR" sz="4000" b="1" dirty="0" smtClean="0">
                <a:solidFill>
                  <a:schemeClr val="tx2"/>
                </a:solidFill>
              </a:rPr>
              <a:t>real</a:t>
            </a:r>
            <a:r>
              <a:rPr lang="pt-BR" dirty="0" smtClean="0"/>
              <a:t>, especialmente aqueles que admitem perda ou </a:t>
            </a:r>
            <a:r>
              <a:rPr lang="pt-BR" dirty="0" err="1" smtClean="0"/>
              <a:t>corrompimento</a:t>
            </a:r>
            <a:r>
              <a:rPr lang="pt-BR" dirty="0" smtClean="0"/>
              <a:t> de parte de seu conteúdo, tais como vídeos ou voz.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UDP não </a:t>
            </a:r>
            <a:r>
              <a:rPr lang="pt-BR" sz="4000" b="1" dirty="0" smtClean="0">
                <a:solidFill>
                  <a:schemeClr val="tx2"/>
                </a:solidFill>
              </a:rPr>
              <a:t>perde</a:t>
            </a:r>
            <a:r>
              <a:rPr lang="pt-BR" sz="4000" dirty="0" smtClean="0"/>
              <a:t> </a:t>
            </a:r>
            <a:r>
              <a:rPr lang="pt-BR" sz="4000" b="1" dirty="0" smtClean="0">
                <a:solidFill>
                  <a:schemeClr val="tx2"/>
                </a:solidFill>
              </a:rPr>
              <a:t>tempo</a:t>
            </a:r>
            <a:r>
              <a:rPr lang="pt-BR" sz="4000" dirty="0" smtClean="0"/>
              <a:t> </a:t>
            </a:r>
            <a:r>
              <a:rPr lang="pt-BR" dirty="0" smtClean="0"/>
              <a:t>com criação ou destruição de </a:t>
            </a:r>
            <a:r>
              <a:rPr lang="pt-BR" sz="4000" b="1" dirty="0" smtClean="0">
                <a:solidFill>
                  <a:schemeClr val="tx2"/>
                </a:solidFill>
              </a:rPr>
              <a:t>conexões</a:t>
            </a:r>
          </a:p>
          <a:p>
            <a:pPr algn="just"/>
            <a:endParaRPr lang="pt-BR" sz="4000" b="1" dirty="0" smtClean="0"/>
          </a:p>
          <a:p>
            <a:pPr algn="just">
              <a:buNone/>
            </a:pPr>
            <a:r>
              <a:rPr lang="pt-BR" sz="3600" b="1" dirty="0" smtClean="0">
                <a:solidFill>
                  <a:schemeClr val="tx2"/>
                </a:solidFill>
              </a:rPr>
              <a:t>Maior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performance</a:t>
            </a:r>
            <a:r>
              <a:rPr lang="pt-BR" sz="3600" b="1" dirty="0" smtClean="0"/>
              <a:t> </a:t>
            </a:r>
            <a:r>
              <a:rPr lang="pt-BR" dirty="0" smtClean="0"/>
              <a:t>em relação ao TCP por não possuir controle de congestionamento</a:t>
            </a:r>
          </a:p>
          <a:p>
            <a:pPr algn="just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303487"/>
            <a:ext cx="6229325" cy="4483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spaço Reservado para Texto 3"/>
          <p:cNvSpPr txBox="1">
            <a:spLocks/>
          </p:cNvSpPr>
          <p:nvPr/>
        </p:nvSpPr>
        <p:spPr>
          <a:xfrm>
            <a:off x="285720" y="1643050"/>
            <a:ext cx="7500990" cy="715355"/>
          </a:xfrm>
          <a:prstGeom prst="rect">
            <a:avLst/>
          </a:prstGeom>
        </p:spPr>
        <p:txBody>
          <a:bodyPr vert="horz" lIns="146304" tIns="9144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Simulação</a:t>
            </a:r>
            <a:r>
              <a:rPr kumimoji="0" lang="pt-BR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dois fluxos independentes, um TCP e um UDP, </a:t>
            </a:r>
            <a:r>
              <a:rPr kumimoji="0" lang="pt-BR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cada um em uma</a:t>
            </a:r>
            <a:r>
              <a:rPr kumimoji="0" lang="pt-BR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conexão </a:t>
            </a:r>
            <a:r>
              <a:rPr kumimoji="0" lang="pt-BR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wireless (802.11b) </a:t>
            </a:r>
            <a:r>
              <a:rPr kumimoji="0" lang="pt-BR" sz="2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distinta</a:t>
            </a:r>
            <a:r>
              <a:rPr kumimoji="0" lang="pt-BR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Suporte a </a:t>
            </a:r>
            <a:r>
              <a:rPr lang="pt-BR" sz="3600" b="1" dirty="0" smtClean="0">
                <a:solidFill>
                  <a:schemeClr val="tx2"/>
                </a:solidFill>
              </a:rPr>
              <a:t>broadcasting</a:t>
            </a:r>
            <a:r>
              <a:rPr lang="pt-BR" sz="3600" dirty="0" smtClean="0"/>
              <a:t> </a:t>
            </a:r>
            <a:r>
              <a:rPr lang="pt-BR" dirty="0" smtClean="0"/>
              <a:t>e </a:t>
            </a:r>
            <a:r>
              <a:rPr lang="pt-BR" sz="3600" b="1" dirty="0" err="1" smtClean="0">
                <a:solidFill>
                  <a:schemeClr val="tx2"/>
                </a:solidFill>
              </a:rPr>
              <a:t>multicasting</a:t>
            </a:r>
            <a:r>
              <a:rPr lang="pt-BR" dirty="0" smtClean="0"/>
              <a:t>. </a:t>
            </a:r>
          </a:p>
          <a:p>
            <a:pPr lvl="1" algn="just"/>
            <a:r>
              <a:rPr lang="pt-BR" dirty="0" smtClean="0"/>
              <a:t>Caso esses recursos sejam necessários, o UDP deverá ser utilizado. Este tipo de aplicação geralmente admitem perda de pacotes ou fazem retransmissões constantes (tal como o ocorre no protocolo DHCP).</a:t>
            </a:r>
          </a:p>
          <a:p>
            <a:endParaRPr lang="pt-BR" dirty="0" smtClean="0"/>
          </a:p>
          <a:p>
            <a:r>
              <a:rPr lang="pt-BR" dirty="0" smtClean="0"/>
              <a:t>A diferença das latências de cada pacote (</a:t>
            </a:r>
            <a:r>
              <a:rPr lang="pt-BR" dirty="0" err="1" smtClean="0"/>
              <a:t>jitter</a:t>
            </a:r>
            <a:r>
              <a:rPr lang="pt-BR" dirty="0" smtClean="0"/>
              <a:t>) em UDP é muito pequena.</a:t>
            </a:r>
          </a:p>
          <a:p>
            <a:pPr lvl="1"/>
            <a:r>
              <a:rPr lang="pt-BR" dirty="0" smtClean="0"/>
              <a:t>Característica interessante para aplicações que enviem dados “ao vivo”.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Freqüentemente usado para aplicações multimídia de streaming </a:t>
            </a:r>
          </a:p>
          <a:p>
            <a:pPr lvl="1"/>
            <a:r>
              <a:rPr lang="pt-BR" dirty="0" smtClean="0"/>
              <a:t> Tolerante à perdas </a:t>
            </a:r>
          </a:p>
          <a:p>
            <a:pPr lvl="1"/>
            <a:r>
              <a:rPr lang="pt-BR" dirty="0" smtClean="0"/>
              <a:t>Sensível à taxa de dados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 Outros usos do UDP</a:t>
            </a:r>
          </a:p>
          <a:p>
            <a:pPr lvl="1"/>
            <a:r>
              <a:rPr lang="pt-BR" dirty="0" smtClean="0"/>
              <a:t>DNS</a:t>
            </a:r>
          </a:p>
          <a:p>
            <a:pPr lvl="2"/>
            <a:r>
              <a:rPr lang="pt-BR" sz="2200" dirty="0" smtClean="0"/>
              <a:t>Caso o pedido não seja respondido ou chegue corrompido, a aplicação simplesmente </a:t>
            </a:r>
            <a:r>
              <a:rPr lang="pt-BR" b="1" dirty="0" smtClean="0"/>
              <a:t>pede novamente</a:t>
            </a:r>
            <a:r>
              <a:rPr lang="pt-BR" sz="2200" dirty="0" smtClean="0"/>
              <a:t>.</a:t>
            </a:r>
          </a:p>
          <a:p>
            <a:pPr lvl="2"/>
            <a:r>
              <a:rPr lang="pt-BR" sz="2200" dirty="0" smtClean="0"/>
              <a:t>O uso de TCP para DNS </a:t>
            </a:r>
            <a:r>
              <a:rPr lang="pt-BR" b="1" dirty="0" smtClean="0"/>
              <a:t>exigiria servidores de maior poder  computacional</a:t>
            </a:r>
            <a:r>
              <a:rPr lang="pt-BR" sz="2200" dirty="0" smtClean="0"/>
              <a:t> para gerenciar as conexões exigidas pelo protocolo.</a:t>
            </a:r>
          </a:p>
          <a:p>
            <a:pPr lvl="1"/>
            <a:r>
              <a:rPr lang="pt-BR" dirty="0" smtClean="0"/>
              <a:t>SNMP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Deslealdade de UDP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UDP não possui controle de congestionamento</a:t>
            </a:r>
          </a:p>
          <a:p>
            <a:pPr lvl="1"/>
            <a:r>
              <a:rPr lang="pt-BR" b="1" dirty="0" smtClean="0"/>
              <a:t>TCP tem</a:t>
            </a:r>
            <a:r>
              <a:rPr lang="pt-BR" dirty="0" smtClean="0"/>
              <a:t>...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Ao competir num mesmo link, fluxos UDP podem </a:t>
            </a:r>
            <a:r>
              <a:rPr lang="pt-BR" sz="3600" b="1" dirty="0" smtClean="0">
                <a:solidFill>
                  <a:schemeClr val="tx2"/>
                </a:solidFill>
              </a:rPr>
              <a:t>diminuir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drasticamente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a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performance</a:t>
            </a:r>
            <a:r>
              <a:rPr lang="pt-BR" dirty="0" smtClean="0"/>
              <a:t> dos fluxos TCP</a:t>
            </a:r>
          </a:p>
          <a:p>
            <a:pPr lvl="1"/>
            <a:r>
              <a:rPr lang="pt-BR" dirty="0" smtClean="0"/>
              <a:t>Perigo de usar UDP indiscriminadamente para fluxos multimídia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Deslealdade de UDP</a:t>
            </a:r>
            <a:endParaRPr lang="pt-B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5274" y="2928934"/>
            <a:ext cx="4316390" cy="31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ço Reservado para Texto 3"/>
          <p:cNvSpPr>
            <a:spLocks noGrp="1"/>
          </p:cNvSpPr>
          <p:nvPr>
            <p:ph type="body" sz="quarter" idx="1"/>
          </p:nvPr>
        </p:nvSpPr>
        <p:spPr>
          <a:xfrm>
            <a:off x="214282" y="2285992"/>
            <a:ext cx="4040188" cy="428628"/>
          </a:xfrm>
        </p:spPr>
        <p:txBody>
          <a:bodyPr/>
          <a:lstStyle/>
          <a:p>
            <a:r>
              <a:rPr lang="pt-BR" cap="none" dirty="0" smtClean="0"/>
              <a:t>No mesmo canal de 2Mbps</a:t>
            </a:r>
            <a:endParaRPr lang="pt-BR" cap="none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>
          <a:xfrm>
            <a:off x="4643438" y="2285992"/>
            <a:ext cx="4041775" cy="428628"/>
          </a:xfrm>
        </p:spPr>
        <p:txBody>
          <a:bodyPr/>
          <a:lstStyle/>
          <a:p>
            <a:r>
              <a:rPr lang="pt-BR" cap="none" dirty="0" smtClean="0"/>
              <a:t>No mesmo canal de 1Mbps</a:t>
            </a:r>
            <a:endParaRPr lang="pt-BR" cap="none" dirty="0"/>
          </a:p>
        </p:txBody>
      </p:sp>
      <p:sp>
        <p:nvSpPr>
          <p:cNvPr id="10" name="Espaço Reservado para Texto 3"/>
          <p:cNvSpPr txBox="1">
            <a:spLocks/>
          </p:cNvSpPr>
          <p:nvPr/>
        </p:nvSpPr>
        <p:spPr>
          <a:xfrm>
            <a:off x="428596" y="1357298"/>
            <a:ext cx="8429684" cy="857256"/>
          </a:xfrm>
          <a:prstGeom prst="rect">
            <a:avLst/>
          </a:prstGeom>
        </p:spPr>
        <p:txBody>
          <a:bodyPr vert="horz" lIns="146304" tIns="9144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2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Resultado de simulações</a:t>
            </a:r>
            <a:r>
              <a:rPr kumimoji="0" lang="pt-BR" sz="23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 dois fluxos, um TCP e um UDP, cada um enviando dados a 0,95</a:t>
            </a:r>
            <a:r>
              <a:rPr kumimoji="0" lang="pt-BR" sz="23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Mbps</a:t>
            </a:r>
            <a:r>
              <a:rPr kumimoji="0" lang="pt-BR" sz="23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cada uma:</a:t>
            </a:r>
            <a:endParaRPr kumimoji="0" lang="pt-BR" sz="2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ço Reservado para Texto 3"/>
          <p:cNvSpPr txBox="1">
            <a:spLocks/>
          </p:cNvSpPr>
          <p:nvPr/>
        </p:nvSpPr>
        <p:spPr>
          <a:xfrm>
            <a:off x="4786314" y="6142645"/>
            <a:ext cx="3929090" cy="715355"/>
          </a:xfrm>
          <a:prstGeom prst="rect">
            <a:avLst/>
          </a:prstGeom>
        </p:spPr>
        <p:txBody>
          <a:bodyPr vert="horz" lIns="146304" tIns="9144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TCP: </a:t>
            </a:r>
            <a:r>
              <a:rPr kumimoji="0" lang="pt-BR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delay</a:t>
            </a:r>
            <a:r>
              <a:rPr kumimoji="0" lang="pt-BR" sz="1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médio de 2 segundos e 20% de perdas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pt-BR" sz="1200" b="1" baseline="0" dirty="0" smtClean="0"/>
              <a:t>UDP: </a:t>
            </a:r>
            <a:r>
              <a:rPr lang="pt-BR" sz="1200" b="1" baseline="0" dirty="0" err="1" smtClean="0"/>
              <a:t>delay</a:t>
            </a:r>
            <a:r>
              <a:rPr lang="pt-BR" sz="1200" b="1" baseline="0" dirty="0" smtClean="0"/>
              <a:t> médio de 200ms</a:t>
            </a:r>
            <a:r>
              <a:rPr lang="pt-BR" sz="1200" b="1" dirty="0" smtClean="0"/>
              <a:t> e 1,28% de perdas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Espaço Reservado para Texto 3"/>
          <p:cNvSpPr txBox="1">
            <a:spLocks/>
          </p:cNvSpPr>
          <p:nvPr/>
        </p:nvSpPr>
        <p:spPr>
          <a:xfrm>
            <a:off x="428596" y="6142645"/>
            <a:ext cx="3786214" cy="715355"/>
          </a:xfrm>
          <a:prstGeom prst="rect">
            <a:avLst/>
          </a:prstGeom>
        </p:spPr>
        <p:txBody>
          <a:bodyPr vert="horz" lIns="146304" tIns="9144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TCP: </a:t>
            </a:r>
            <a:r>
              <a:rPr kumimoji="0" lang="pt-BR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delay</a:t>
            </a:r>
            <a:r>
              <a:rPr kumimoji="0" lang="pt-BR" sz="1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médio de 73ms e 2% de perdas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pt-BR" sz="1200" b="1" baseline="0" dirty="0" smtClean="0"/>
              <a:t>UDP: </a:t>
            </a:r>
            <a:r>
              <a:rPr lang="pt-BR" sz="1200" b="1" baseline="0" dirty="0" err="1" smtClean="0"/>
              <a:t>delay</a:t>
            </a:r>
            <a:r>
              <a:rPr lang="pt-BR" sz="1200" b="1" baseline="0" dirty="0" smtClean="0"/>
              <a:t> de até 85ms</a:t>
            </a:r>
            <a:r>
              <a:rPr lang="pt-BR" sz="1200" b="1" dirty="0" smtClean="0"/>
              <a:t> e 0% de perdas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 bwMode="auto">
          <a:xfrm>
            <a:off x="4407352" y="2931163"/>
            <a:ext cx="4311384" cy="31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Confiabilidade em UDP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possível, no nível de aplicação, implementar confiabilidade com UDP</a:t>
            </a:r>
          </a:p>
          <a:p>
            <a:pPr lvl="1"/>
            <a:r>
              <a:rPr lang="pt-BR" dirty="0" smtClean="0"/>
              <a:t>Maior performance por não ter o controle de congestionamento de TCP - </a:t>
            </a:r>
            <a:r>
              <a:rPr lang="pt-BR" dirty="0" smtClean="0">
                <a:sym typeface="Wingdings" pitchFamily="2" charset="2"/>
              </a:rPr>
              <a:t></a:t>
            </a:r>
            <a:endParaRPr lang="pt-BR" dirty="0" smtClean="0"/>
          </a:p>
          <a:p>
            <a:pPr lvl="1"/>
            <a:r>
              <a:rPr lang="pt-BR" dirty="0" smtClean="0"/>
              <a:t>Maior complexidade das aplicações - </a:t>
            </a:r>
            <a:r>
              <a:rPr lang="pt-BR" dirty="0" smtClean="0">
                <a:sym typeface="Wingdings" pitchFamily="2" charset="2"/>
              </a:rPr>
              <a:t></a:t>
            </a:r>
          </a:p>
          <a:p>
            <a:pPr lvl="2"/>
            <a:r>
              <a:rPr lang="pt-BR" dirty="0" smtClean="0">
                <a:sym typeface="Wingdings" pitchFamily="2" charset="2"/>
              </a:rPr>
              <a:t>Existem bibliotecas disponíveis que </a:t>
            </a:r>
            <a:r>
              <a:rPr lang="pt-BR" dirty="0" err="1" smtClean="0">
                <a:sym typeface="Wingdings" pitchFamily="2" charset="2"/>
              </a:rPr>
              <a:t>proveêm</a:t>
            </a:r>
            <a:r>
              <a:rPr lang="pt-BR" dirty="0" smtClean="0">
                <a:sym typeface="Wingdings" pitchFamily="2" charset="2"/>
              </a:rPr>
              <a:t> uma camada de confiabilidade pronta para UDP - </a:t>
            </a:r>
            <a:r>
              <a:rPr lang="pt-BR" sz="2800" dirty="0" smtClean="0">
                <a:sym typeface="Wingdings" pitchFamily="2" charset="2"/>
              </a:rPr>
              <a:t></a:t>
            </a:r>
            <a:r>
              <a:rPr lang="pt-BR" dirty="0" smtClean="0">
                <a:sym typeface="Wingdings" pitchFamily="2" charset="2"/>
              </a:rPr>
              <a:t> (</a:t>
            </a:r>
            <a:r>
              <a:rPr lang="pt-BR" dirty="0" err="1" smtClean="0">
                <a:sym typeface="Wingdings" pitchFamily="2" charset="2"/>
              </a:rPr>
              <a:t>RakNet</a:t>
            </a:r>
            <a:r>
              <a:rPr lang="pt-BR" dirty="0" smtClean="0">
                <a:sym typeface="Wingdings" pitchFamily="2" charset="2"/>
              </a:rPr>
              <a:t>)</a:t>
            </a:r>
          </a:p>
          <a:p>
            <a:pPr lvl="1"/>
            <a:r>
              <a:rPr lang="pt-BR" dirty="0" smtClean="0">
                <a:sym typeface="Wingdings" pitchFamily="2" charset="2"/>
              </a:rPr>
              <a:t>Maior custo de processamento</a:t>
            </a:r>
          </a:p>
          <a:p>
            <a:pPr lvl="2"/>
            <a:r>
              <a:rPr lang="pt-BR" dirty="0" smtClean="0">
                <a:sym typeface="Wingdings" pitchFamily="2" charset="2"/>
              </a:rPr>
              <a:t>Geralmente compensado na performance da transmissão</a:t>
            </a:r>
          </a:p>
          <a:p>
            <a:pPr lvl="2"/>
            <a:endParaRPr lang="pt-BR" dirty="0" smtClean="0">
              <a:sym typeface="Wingdings" pitchFamily="2" charset="2"/>
            </a:endParaRPr>
          </a:p>
          <a:p>
            <a:r>
              <a:rPr lang="pt-BR" dirty="0" smtClean="0">
                <a:sym typeface="Wingdings" pitchFamily="2" charset="2"/>
              </a:rPr>
              <a:t>Na prática, aproveita o melhor dos dois mundos.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5400678" y="4457710"/>
            <a:ext cx="1116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Embora o processamento dos pacotes UDP seja realmente mais rápido, quando as garantias de confiabilidade e ordenação são necessárias, é pouco provável que uma implementação em UDP obterá resultados melhores, em termos de processamento, do que o uso direto do TCP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protocolo UDP </a:t>
            </a:r>
            <a:r>
              <a:rPr lang="pt-BR" sz="3300" b="1" dirty="0" smtClean="0">
                <a:solidFill>
                  <a:schemeClr val="tx2"/>
                </a:solidFill>
              </a:rPr>
              <a:t>não</a:t>
            </a:r>
            <a:r>
              <a:rPr lang="pt-BR" sz="3300" b="1" dirty="0" smtClean="0"/>
              <a:t> </a:t>
            </a:r>
            <a:r>
              <a:rPr lang="pt-BR" sz="3300" b="1" dirty="0" smtClean="0">
                <a:solidFill>
                  <a:schemeClr val="tx2"/>
                </a:solidFill>
              </a:rPr>
              <a:t>deveria</a:t>
            </a:r>
            <a:r>
              <a:rPr lang="pt-BR" sz="3300" dirty="0" smtClean="0"/>
              <a:t> </a:t>
            </a:r>
            <a:r>
              <a:rPr lang="pt-BR" dirty="0" smtClean="0"/>
              <a:t>ser utilizado para fluxos de bytes confiáveis, tais como a transferência de arquivos.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abuso no uso de UDP pode levar a um </a:t>
            </a:r>
            <a:r>
              <a:rPr lang="pt-BR" sz="3300" b="1" dirty="0" smtClean="0">
                <a:solidFill>
                  <a:schemeClr val="tx2"/>
                </a:solidFill>
              </a:rPr>
              <a:t>colapso</a:t>
            </a:r>
            <a:r>
              <a:rPr lang="pt-BR" sz="3300" dirty="0" smtClean="0"/>
              <a:t> </a:t>
            </a:r>
            <a:r>
              <a:rPr lang="pt-BR" dirty="0" smtClean="0"/>
              <a:t>na rede, por seu comportamento sem controle de congestionamento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1800" dirty="0" smtClean="0">
                <a:hlinkClick r:id="rId2"/>
              </a:rPr>
              <a:t>http://www.networkperformancedaily.com/2007/08/whiteboard_series_nice_guys_fi.html</a:t>
            </a:r>
          </a:p>
          <a:p>
            <a:r>
              <a:rPr lang="pt-BR" sz="1800" dirty="0" smtClean="0">
                <a:hlinkClick r:id="rId2"/>
              </a:rPr>
              <a:t>http://www.wand.net.nz/old/wand/publications/jamie_420/final/node6.html</a:t>
            </a:r>
          </a:p>
          <a:p>
            <a:r>
              <a:rPr lang="pt-BR" sz="1800" dirty="0" smtClean="0">
                <a:hlinkClick r:id="rId2"/>
              </a:rPr>
              <a:t>http://www.opalsoft.net/qos/Flows-05.htm</a:t>
            </a:r>
          </a:p>
          <a:p>
            <a:r>
              <a:rPr lang="pt-BR" sz="1800" dirty="0" smtClean="0">
                <a:hlinkClick r:id="rId2"/>
              </a:rPr>
              <a:t>http://syn.cs.pdx.edu/~jsnow/wireless_performance/tcp_udp.html</a:t>
            </a:r>
          </a:p>
          <a:p>
            <a:r>
              <a:rPr lang="pt-BR" sz="1800" dirty="0" smtClean="0">
                <a:hlinkClick r:id="rId2"/>
              </a:rPr>
              <a:t>http://www.devmaster.net/wiki/UDP_vs_TCP</a:t>
            </a:r>
          </a:p>
          <a:p>
            <a:r>
              <a:rPr lang="pt-BR" sz="1800" dirty="0" smtClean="0">
                <a:hlinkClick r:id="rId3"/>
              </a:rPr>
              <a:t>http://www.cin.ufpe.br/~pasg/if678/modulo-3.pdf</a:t>
            </a:r>
            <a:endParaRPr lang="pt-BR" sz="1800" dirty="0" smtClean="0">
              <a:hlinkClick r:id="rId2"/>
            </a:endParaRPr>
          </a:p>
          <a:p>
            <a:r>
              <a:rPr lang="pt-BR" sz="1800" dirty="0" smtClean="0">
                <a:hlinkClick r:id="rId2"/>
              </a:rPr>
              <a:t>http://pt.wikipedia.org/wiki/Protocolo_UDP</a:t>
            </a:r>
            <a:endParaRPr lang="pt-BR" sz="1800" dirty="0" smtClean="0"/>
          </a:p>
          <a:p>
            <a:r>
              <a:rPr lang="pt-BR" sz="1800" dirty="0" smtClean="0">
                <a:hlinkClick r:id="rId4"/>
              </a:rPr>
              <a:t>http://en.wikipedia.org/wiki/User_Datagram_Protocol</a:t>
            </a:r>
            <a:endParaRPr lang="pt-BR" sz="1800" dirty="0" smtClean="0"/>
          </a:p>
          <a:p>
            <a:r>
              <a:rPr lang="pt-BR" sz="1800" dirty="0" err="1" smtClean="0"/>
              <a:t>Kurose</a:t>
            </a:r>
            <a:r>
              <a:rPr lang="pt-BR" sz="1800" dirty="0" smtClean="0"/>
              <a:t>, J., Ross, K., Redes de Computadores e a Internet: uma nova abordagem</a:t>
            </a:r>
          </a:p>
          <a:p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Introdução</a:t>
            </a:r>
          </a:p>
          <a:p>
            <a:r>
              <a:rPr lang="pt-BR" dirty="0" smtClean="0"/>
              <a:t>Características Gerais</a:t>
            </a:r>
          </a:p>
          <a:p>
            <a:r>
              <a:rPr lang="pt-BR" dirty="0" smtClean="0"/>
              <a:t>Porque utilizar o UDP</a:t>
            </a:r>
          </a:p>
          <a:p>
            <a:r>
              <a:rPr lang="pt-BR" dirty="0" smtClean="0"/>
              <a:t>Estrutura do segmento UDP</a:t>
            </a:r>
          </a:p>
          <a:p>
            <a:r>
              <a:rPr lang="pt-BR" dirty="0" smtClean="0"/>
              <a:t>Funcionamento do UDP</a:t>
            </a:r>
          </a:p>
          <a:p>
            <a:r>
              <a:rPr lang="pt-BR" dirty="0" smtClean="0"/>
              <a:t>Vantagens</a:t>
            </a:r>
          </a:p>
          <a:p>
            <a:r>
              <a:rPr lang="pt-BR" dirty="0" smtClean="0"/>
              <a:t>Deslealdade de UDP</a:t>
            </a:r>
          </a:p>
          <a:p>
            <a:r>
              <a:rPr lang="pt-BR" dirty="0" smtClean="0"/>
              <a:t>Confiabilidade em UDP</a:t>
            </a:r>
          </a:p>
          <a:p>
            <a:r>
              <a:rPr lang="pt-BR" dirty="0" smtClean="0"/>
              <a:t>Aplicações</a:t>
            </a:r>
          </a:p>
          <a:p>
            <a:r>
              <a:rPr lang="pt-BR" dirty="0" smtClean="0"/>
              <a:t>Considerações finais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dirty="0" smtClean="0"/>
              <a:t>O </a:t>
            </a:r>
            <a:r>
              <a:rPr lang="pt-BR" i="1" dirty="0" err="1" smtClean="0"/>
              <a:t>User</a:t>
            </a:r>
            <a:r>
              <a:rPr lang="pt-BR" i="1" dirty="0" smtClean="0"/>
              <a:t> </a:t>
            </a:r>
            <a:r>
              <a:rPr lang="pt-BR" i="1" dirty="0" err="1" smtClean="0"/>
              <a:t>Datagram</a:t>
            </a:r>
            <a:r>
              <a:rPr lang="pt-BR" i="1" dirty="0" smtClean="0"/>
              <a:t> </a:t>
            </a:r>
            <a:r>
              <a:rPr lang="pt-BR" i="1" dirty="0" err="1" smtClean="0"/>
              <a:t>Protocol</a:t>
            </a:r>
            <a:r>
              <a:rPr lang="pt-BR" i="1" dirty="0" smtClean="0"/>
              <a:t> </a:t>
            </a:r>
            <a:r>
              <a:rPr lang="pt-BR" dirty="0" smtClean="0"/>
              <a:t>(UDP) é um protocolo simples da camada de </a:t>
            </a:r>
            <a:r>
              <a:rPr lang="pt-BR" sz="3600" b="1" dirty="0" smtClean="0">
                <a:solidFill>
                  <a:schemeClr val="tx2"/>
                </a:solidFill>
              </a:rPr>
              <a:t>transporte</a:t>
            </a:r>
          </a:p>
          <a:p>
            <a:pPr>
              <a:lnSpc>
                <a:spcPct val="90000"/>
              </a:lnSpc>
            </a:pPr>
            <a:endParaRPr lang="pt-BR" b="1" dirty="0" smtClean="0"/>
          </a:p>
          <a:p>
            <a:pPr>
              <a:lnSpc>
                <a:spcPct val="90000"/>
              </a:lnSpc>
            </a:pPr>
            <a:r>
              <a:rPr lang="pt-BR" dirty="0" smtClean="0"/>
              <a:t>Foi desenvolvido por David P. </a:t>
            </a:r>
            <a:r>
              <a:rPr lang="pt-BR" dirty="0" err="1" smtClean="0"/>
              <a:t>Reed</a:t>
            </a:r>
            <a:r>
              <a:rPr lang="pt-BR" dirty="0" smtClean="0"/>
              <a:t> em 1980</a:t>
            </a:r>
          </a:p>
          <a:p>
            <a:pPr>
              <a:lnSpc>
                <a:spcPct val="90000"/>
              </a:lnSpc>
            </a:pPr>
            <a:endParaRPr lang="pt-BR" dirty="0" smtClean="0"/>
          </a:p>
          <a:p>
            <a:pPr>
              <a:lnSpc>
                <a:spcPct val="90000"/>
              </a:lnSpc>
            </a:pPr>
            <a:r>
              <a:rPr lang="pt-BR" dirty="0" smtClean="0"/>
              <a:t>É definido na </a:t>
            </a:r>
            <a:r>
              <a:rPr lang="pt-BR" sz="3600" b="1" dirty="0" smtClean="0">
                <a:solidFill>
                  <a:schemeClr val="tx2"/>
                </a:solidFill>
              </a:rPr>
              <a:t>RFC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768</a:t>
            </a:r>
          </a:p>
          <a:p>
            <a:pPr>
              <a:lnSpc>
                <a:spcPct val="90000"/>
              </a:lnSpc>
            </a:pPr>
            <a:endParaRPr lang="pt-BR" b="1" dirty="0" smtClean="0"/>
          </a:p>
          <a:p>
            <a:pPr>
              <a:lnSpc>
                <a:spcPct val="90000"/>
              </a:lnSpc>
            </a:pPr>
            <a:r>
              <a:rPr lang="pt-BR" dirty="0" smtClean="0"/>
              <a:t>Surgiu da necessidade de um protocolo para prover acesso ao </a:t>
            </a:r>
            <a:r>
              <a:rPr lang="pt-BR" sz="3600" b="1" dirty="0" smtClean="0">
                <a:solidFill>
                  <a:schemeClr val="tx2"/>
                </a:solidFill>
              </a:rPr>
              <a:t>IP</a:t>
            </a:r>
            <a:r>
              <a:rPr lang="pt-BR" sz="3600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sem</a:t>
            </a:r>
            <a:r>
              <a:rPr lang="pt-BR" sz="3600" dirty="0" smtClean="0"/>
              <a:t> </a:t>
            </a:r>
            <a:r>
              <a:rPr lang="pt-BR" dirty="0" smtClean="0"/>
              <a:t>os </a:t>
            </a:r>
            <a:r>
              <a:rPr lang="pt-BR" sz="3600" b="1" dirty="0" smtClean="0">
                <a:solidFill>
                  <a:schemeClr val="tx2"/>
                </a:solidFill>
              </a:rPr>
              <a:t>serviços</a:t>
            </a:r>
            <a:r>
              <a:rPr lang="pt-BR" sz="3600" dirty="0" smtClean="0"/>
              <a:t> </a:t>
            </a:r>
            <a:r>
              <a:rPr lang="pt-BR" dirty="0" smtClean="0"/>
              <a:t>oferecidos pelo TCP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Protocolo Internet de transporte “sem ornamentos” e com “</a:t>
            </a:r>
            <a:r>
              <a:rPr lang="pt-BR" sz="3500" b="1" dirty="0" smtClean="0">
                <a:solidFill>
                  <a:schemeClr val="tx2"/>
                </a:solidFill>
              </a:rPr>
              <a:t>elementos</a:t>
            </a:r>
            <a:r>
              <a:rPr lang="pt-BR" sz="3500" dirty="0" smtClean="0"/>
              <a:t> </a:t>
            </a:r>
            <a:r>
              <a:rPr lang="pt-BR" sz="3500" b="1" dirty="0" smtClean="0">
                <a:solidFill>
                  <a:schemeClr val="tx2"/>
                </a:solidFill>
              </a:rPr>
              <a:t>básicos</a:t>
            </a:r>
            <a:r>
              <a:rPr lang="pt-BR" dirty="0" smtClean="0"/>
              <a:t>”</a:t>
            </a:r>
          </a:p>
          <a:p>
            <a:endParaRPr lang="pt-BR" dirty="0" smtClean="0"/>
          </a:p>
          <a:p>
            <a:r>
              <a:rPr lang="pt-BR" dirty="0" smtClean="0"/>
              <a:t>Serviço “</a:t>
            </a:r>
            <a:r>
              <a:rPr lang="pt-BR" sz="3500" b="1" dirty="0" err="1" smtClean="0">
                <a:solidFill>
                  <a:schemeClr val="tx2"/>
                </a:solidFill>
              </a:rPr>
              <a:t>best</a:t>
            </a:r>
            <a:r>
              <a:rPr lang="pt-BR" sz="3500" dirty="0" smtClean="0"/>
              <a:t> </a:t>
            </a:r>
            <a:r>
              <a:rPr lang="pt-BR" sz="3500" b="1" dirty="0" err="1" smtClean="0">
                <a:solidFill>
                  <a:schemeClr val="tx2"/>
                </a:solidFill>
              </a:rPr>
              <a:t>effort</a:t>
            </a:r>
            <a:r>
              <a:rPr lang="pt-BR" dirty="0" smtClean="0"/>
              <a:t>”, segmentos UDP podem ser: </a:t>
            </a:r>
          </a:p>
          <a:p>
            <a:pPr lvl="1"/>
            <a:r>
              <a:rPr lang="pt-BR" dirty="0" smtClean="0"/>
              <a:t>Perdidos</a:t>
            </a:r>
          </a:p>
          <a:p>
            <a:pPr lvl="1"/>
            <a:r>
              <a:rPr lang="pt-BR" dirty="0" smtClean="0"/>
              <a:t>Entregues fora de ordem à aplicação</a:t>
            </a:r>
          </a:p>
          <a:p>
            <a:pPr lvl="1"/>
            <a:endParaRPr lang="pt-BR" dirty="0" smtClean="0"/>
          </a:p>
          <a:p>
            <a:r>
              <a:rPr lang="pt-BR" sz="2400" dirty="0" smtClean="0"/>
              <a:t> </a:t>
            </a:r>
            <a:r>
              <a:rPr lang="pt-BR" sz="3500" b="1" dirty="0" smtClean="0">
                <a:solidFill>
                  <a:schemeClr val="tx2"/>
                </a:solidFill>
              </a:rPr>
              <a:t>não-orientado</a:t>
            </a:r>
            <a:r>
              <a:rPr lang="pt-BR" sz="3500" dirty="0" smtClean="0"/>
              <a:t> </a:t>
            </a:r>
            <a:r>
              <a:rPr lang="pt-BR" dirty="0" smtClean="0"/>
              <a:t>à </a:t>
            </a:r>
            <a:r>
              <a:rPr lang="pt-BR" sz="3500" b="1" dirty="0" smtClean="0">
                <a:solidFill>
                  <a:schemeClr val="tx2"/>
                </a:solidFill>
              </a:rPr>
              <a:t>conexão</a:t>
            </a:r>
            <a:r>
              <a:rPr lang="pt-BR" dirty="0" smtClean="0"/>
              <a:t>:</a:t>
            </a:r>
          </a:p>
          <a:p>
            <a:pPr lvl="1"/>
            <a:r>
              <a:rPr lang="pt-BR" dirty="0" smtClean="0"/>
              <a:t>sem </a:t>
            </a:r>
            <a:r>
              <a:rPr lang="pt-BR" dirty="0" err="1" smtClean="0"/>
              <a:t>handshaking</a:t>
            </a:r>
            <a:r>
              <a:rPr lang="pt-BR" dirty="0" smtClean="0"/>
              <a:t> entre o emissor e receptor UDP</a:t>
            </a:r>
          </a:p>
          <a:p>
            <a:pPr lvl="1"/>
            <a:r>
              <a:rPr lang="pt-BR" sz="2400" dirty="0" smtClean="0"/>
              <a:t> </a:t>
            </a:r>
            <a:r>
              <a:rPr lang="pt-BR" dirty="0" smtClean="0"/>
              <a:t>Cada segmento UDP é tratado de forma independente dos outros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tx2"/>
                </a:solidFill>
              </a:rPr>
              <a:t>Não</a:t>
            </a:r>
            <a:r>
              <a:rPr lang="pt-BR" sz="3600" dirty="0" smtClean="0"/>
              <a:t> </a:t>
            </a:r>
            <a:r>
              <a:rPr lang="pt-BR" dirty="0" smtClean="0"/>
              <a:t>é um protocolo </a:t>
            </a:r>
            <a:r>
              <a:rPr lang="pt-BR" sz="3600" b="1" dirty="0" smtClean="0">
                <a:solidFill>
                  <a:schemeClr val="tx2"/>
                </a:solidFill>
              </a:rPr>
              <a:t>confiável</a:t>
            </a:r>
          </a:p>
          <a:p>
            <a:endParaRPr lang="pt-BR" b="1" dirty="0" smtClean="0"/>
          </a:p>
          <a:p>
            <a:r>
              <a:rPr lang="pt-BR" dirty="0" smtClean="0"/>
              <a:t>À parte sua função de </a:t>
            </a:r>
            <a:r>
              <a:rPr lang="pt-BR" dirty="0" err="1" smtClean="0"/>
              <a:t>multiplexação</a:t>
            </a:r>
            <a:r>
              <a:rPr lang="pt-BR" dirty="0" smtClean="0"/>
              <a:t>/</a:t>
            </a:r>
            <a:r>
              <a:rPr lang="pt-BR" dirty="0" err="1" smtClean="0"/>
              <a:t>demultiplexação</a:t>
            </a:r>
            <a:r>
              <a:rPr lang="pt-BR" dirty="0" smtClean="0"/>
              <a:t> e da verificação de erros, o UDP </a:t>
            </a:r>
            <a:r>
              <a:rPr lang="pt-BR" sz="3600" b="1" dirty="0" smtClean="0">
                <a:solidFill>
                  <a:schemeClr val="tx2"/>
                </a:solidFill>
              </a:rPr>
              <a:t>não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adiciona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nada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ao</a:t>
            </a:r>
            <a:r>
              <a:rPr lang="pt-BR" sz="3600" b="1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IP</a:t>
            </a:r>
            <a:endParaRPr lang="pt-BR" b="1" dirty="0" smtClean="0">
              <a:solidFill>
                <a:schemeClr val="tx2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Porque utilizar o UDP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600" b="1" dirty="0" smtClean="0">
                <a:solidFill>
                  <a:schemeClr val="tx2"/>
                </a:solidFill>
              </a:rPr>
              <a:t>Sem</a:t>
            </a:r>
            <a:r>
              <a:rPr lang="pt-BR" sz="3600" dirty="0" smtClean="0"/>
              <a:t> </a:t>
            </a:r>
            <a:r>
              <a:rPr lang="pt-BR" dirty="0" smtClean="0"/>
              <a:t>estabelecimento de </a:t>
            </a:r>
            <a:r>
              <a:rPr lang="pt-BR" sz="3600" b="1" dirty="0" smtClean="0">
                <a:solidFill>
                  <a:schemeClr val="tx2"/>
                </a:solidFill>
              </a:rPr>
              <a:t>conexão</a:t>
            </a:r>
            <a:r>
              <a:rPr lang="pt-BR" sz="3600" dirty="0" smtClean="0"/>
              <a:t> </a:t>
            </a:r>
            <a:r>
              <a:rPr lang="pt-BR" dirty="0" smtClean="0"/>
              <a:t>(que pode adicionar atraso)</a:t>
            </a:r>
          </a:p>
          <a:p>
            <a:endParaRPr lang="pt-BR" dirty="0" smtClean="0"/>
          </a:p>
          <a:p>
            <a:r>
              <a:rPr lang="pt-BR" sz="3600" b="1" dirty="0" smtClean="0">
                <a:solidFill>
                  <a:schemeClr val="tx2"/>
                </a:solidFill>
              </a:rPr>
              <a:t>simples</a:t>
            </a:r>
            <a:r>
              <a:rPr lang="pt-BR" dirty="0" smtClean="0"/>
              <a:t>: sem estado de conexão no emissor nem no receptor</a:t>
            </a:r>
          </a:p>
          <a:p>
            <a:endParaRPr lang="pt-BR" dirty="0" smtClean="0"/>
          </a:p>
          <a:p>
            <a:r>
              <a:rPr lang="pt-BR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Cabeçalho</a:t>
            </a:r>
            <a:r>
              <a:rPr lang="pt-BR" sz="3600" dirty="0" smtClean="0"/>
              <a:t> </a:t>
            </a:r>
            <a:r>
              <a:rPr lang="pt-BR" dirty="0" smtClean="0"/>
              <a:t>do segmento </a:t>
            </a:r>
            <a:r>
              <a:rPr lang="pt-BR" sz="3600" b="1" dirty="0" smtClean="0">
                <a:solidFill>
                  <a:schemeClr val="tx2"/>
                </a:solidFill>
              </a:rPr>
              <a:t>pequeno</a:t>
            </a:r>
          </a:p>
          <a:p>
            <a:endParaRPr lang="pt-BR" b="1" dirty="0" smtClean="0"/>
          </a:p>
          <a:p>
            <a:r>
              <a:rPr lang="pt-BR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Nenhum</a:t>
            </a:r>
            <a:r>
              <a:rPr lang="pt-BR" sz="3600" dirty="0" smtClean="0"/>
              <a:t> </a:t>
            </a:r>
            <a:r>
              <a:rPr lang="pt-BR" sz="3600" b="1" dirty="0" smtClean="0">
                <a:solidFill>
                  <a:schemeClr val="tx2"/>
                </a:solidFill>
              </a:rPr>
              <a:t>controle</a:t>
            </a:r>
            <a:r>
              <a:rPr lang="pt-BR" sz="3600" dirty="0" smtClean="0"/>
              <a:t> </a:t>
            </a:r>
            <a:r>
              <a:rPr lang="pt-BR" dirty="0" smtClean="0"/>
              <a:t>de congestionamento (que também pode adicionar atraso)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do segmento UDP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z="2800" dirty="0" smtClean="0"/>
              <a:t>O cabeçalho UDP é composto de quatro campos de 2 bytes cada:</a:t>
            </a:r>
          </a:p>
          <a:p>
            <a:pPr lvl="1"/>
            <a:r>
              <a:rPr lang="pt-BR" dirty="0" smtClean="0"/>
              <a:t>Porta de origem</a:t>
            </a:r>
          </a:p>
          <a:p>
            <a:pPr lvl="1"/>
            <a:r>
              <a:rPr lang="pt-BR" dirty="0" smtClean="0"/>
              <a:t>Porta de destino</a:t>
            </a:r>
          </a:p>
          <a:p>
            <a:pPr lvl="1"/>
            <a:r>
              <a:rPr lang="pt-BR" dirty="0" smtClean="0"/>
              <a:t>Soma de verificação (</a:t>
            </a:r>
            <a:r>
              <a:rPr lang="pt-BR" dirty="0" err="1" smtClean="0"/>
              <a:t>Checksum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Comprimento da mensagem</a:t>
            </a:r>
          </a:p>
          <a:p>
            <a:pPr lvl="1"/>
            <a:endParaRPr lang="pt-BR" dirty="0" smtClean="0"/>
          </a:p>
          <a:p>
            <a:r>
              <a:rPr lang="pt-BR" sz="2800" dirty="0" smtClean="0"/>
              <a:t>Os dados provenientes da aplicação ocupam o campo de dados do segmento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do segmento UDP</a:t>
            </a:r>
            <a:endParaRPr lang="pt-B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500174"/>
            <a:ext cx="4838726" cy="5146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Funcionamento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O UDP faz a </a:t>
            </a:r>
            <a:r>
              <a:rPr lang="pt-BR" sz="3600" b="1" dirty="0" smtClean="0">
                <a:solidFill>
                  <a:schemeClr val="tx2"/>
                </a:solidFill>
              </a:rPr>
              <a:t>entrega</a:t>
            </a:r>
            <a:r>
              <a:rPr lang="pt-BR" sz="3600" dirty="0" smtClean="0"/>
              <a:t> </a:t>
            </a:r>
            <a:r>
              <a:rPr lang="pt-BR" dirty="0" smtClean="0"/>
              <a:t>de mensagens </a:t>
            </a:r>
            <a:r>
              <a:rPr lang="pt-BR" sz="3600" b="1" dirty="0" smtClean="0">
                <a:solidFill>
                  <a:schemeClr val="tx2"/>
                </a:solidFill>
              </a:rPr>
              <a:t>independentes</a:t>
            </a:r>
            <a:r>
              <a:rPr lang="pt-BR" dirty="0" smtClean="0"/>
              <a:t>, designadas por </a:t>
            </a:r>
            <a:r>
              <a:rPr lang="pt-BR" dirty="0" err="1" smtClean="0"/>
              <a:t>datagramas</a:t>
            </a:r>
            <a:r>
              <a:rPr lang="pt-BR" dirty="0" smtClean="0"/>
              <a:t>, entre aplicações ou processos, em sistemas host.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 entrega pode ser feita </a:t>
            </a:r>
            <a:r>
              <a:rPr lang="pt-BR" sz="3500" b="1" dirty="0" smtClean="0">
                <a:solidFill>
                  <a:schemeClr val="tx2"/>
                </a:solidFill>
              </a:rPr>
              <a:t>fora</a:t>
            </a:r>
            <a:r>
              <a:rPr lang="pt-BR" sz="3500" dirty="0" smtClean="0"/>
              <a:t> </a:t>
            </a:r>
            <a:r>
              <a:rPr lang="pt-BR" dirty="0" smtClean="0"/>
              <a:t>de </a:t>
            </a:r>
            <a:r>
              <a:rPr lang="pt-BR" sz="3500" b="1" dirty="0" smtClean="0">
                <a:solidFill>
                  <a:schemeClr val="tx2"/>
                </a:solidFill>
              </a:rPr>
              <a:t>ordem</a:t>
            </a:r>
            <a:r>
              <a:rPr lang="pt-BR" sz="3500" dirty="0" smtClean="0"/>
              <a:t> </a:t>
            </a:r>
            <a:r>
              <a:rPr lang="pt-BR" dirty="0" smtClean="0"/>
              <a:t>e </a:t>
            </a:r>
            <a:r>
              <a:rPr lang="pt-BR" dirty="0" err="1" smtClean="0"/>
              <a:t>datagramas</a:t>
            </a:r>
            <a:r>
              <a:rPr lang="pt-BR" dirty="0" smtClean="0"/>
              <a:t> podem ser </a:t>
            </a:r>
            <a:r>
              <a:rPr lang="pt-BR" sz="3500" b="1" dirty="0" smtClean="0">
                <a:solidFill>
                  <a:schemeClr val="tx2"/>
                </a:solidFill>
              </a:rPr>
              <a:t>perdidos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 integridade dos dados pode ser conferida por um "</a:t>
            </a:r>
            <a:r>
              <a:rPr lang="pt-BR" sz="3500" b="1" dirty="0" err="1" smtClean="0">
                <a:solidFill>
                  <a:schemeClr val="tx2"/>
                </a:solidFill>
              </a:rPr>
              <a:t>checksum</a:t>
            </a:r>
            <a:r>
              <a:rPr lang="pt-BR" dirty="0" smtClean="0"/>
              <a:t>" (um campo no cabeçalho de checagem por soma) baseado em complemento de um, de 16 bits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Personalizada Clara">
      <a:dk1>
        <a:srgbClr val="FFFFFF"/>
      </a:dk1>
      <a:lt1>
        <a:srgbClr val="000000"/>
      </a:lt1>
      <a:dk2>
        <a:srgbClr val="FFC000"/>
      </a:dk2>
      <a:lt2>
        <a:srgbClr val="7F7F7F"/>
      </a:lt2>
      <a:accent1>
        <a:srgbClr val="FFC000"/>
      </a:accent1>
      <a:accent2>
        <a:srgbClr val="438086"/>
      </a:accent2>
      <a:accent3>
        <a:srgbClr val="83BBC1"/>
      </a:accent3>
      <a:accent4>
        <a:srgbClr val="C4652D"/>
      </a:accent4>
      <a:accent5>
        <a:srgbClr val="8B5D3D"/>
      </a:accent5>
      <a:accent6>
        <a:srgbClr val="5C92B5"/>
      </a:accent6>
      <a:hlink>
        <a:srgbClr val="FFF2CB"/>
      </a:hlink>
      <a:folHlink>
        <a:srgbClr val="C2A874"/>
      </a:folHlink>
    </a:clrScheme>
    <a:fontScheme name="Personalizada 1">
      <a:majorFont>
        <a:latin typeface="Calibri"/>
        <a:ea typeface=""/>
        <a:cs typeface=""/>
      </a:majorFont>
      <a:minorFont>
        <a:latin typeface="Lucida Sans Unicode"/>
        <a:ea typeface=""/>
        <a:cs typeface="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alizada Clara">
    <a:dk1>
      <a:srgbClr val="FFFFFF"/>
    </a:dk1>
    <a:lt1>
      <a:srgbClr val="000000"/>
    </a:lt1>
    <a:dk2>
      <a:srgbClr val="FFC000"/>
    </a:dk2>
    <a:lt2>
      <a:srgbClr val="7F7F7F"/>
    </a:lt2>
    <a:accent1>
      <a:srgbClr val="FFC000"/>
    </a:accent1>
    <a:accent2>
      <a:srgbClr val="438086"/>
    </a:accent2>
    <a:accent3>
      <a:srgbClr val="83BBC1"/>
    </a:accent3>
    <a:accent4>
      <a:srgbClr val="C4652D"/>
    </a:accent4>
    <a:accent5>
      <a:srgbClr val="8B5D3D"/>
    </a:accent5>
    <a:accent6>
      <a:srgbClr val="5C92B5"/>
    </a:accent6>
    <a:hlink>
      <a:srgbClr val="FFF2CB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GoldenBlack</Template>
  <TotalTime>197</TotalTime>
  <Words>926</Words>
  <Application>Microsoft Office PowerPoint</Application>
  <PresentationFormat>Apresentação na tela (4:3)</PresentationFormat>
  <Paragraphs>132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Balcão Envidraçado</vt:lpstr>
      <vt:lpstr>UDP</vt:lpstr>
      <vt:lpstr>Agenda</vt:lpstr>
      <vt:lpstr>Introdução</vt:lpstr>
      <vt:lpstr>Características Gerais</vt:lpstr>
      <vt:lpstr>Características Gerais</vt:lpstr>
      <vt:lpstr>Porque utilizar o UDP </vt:lpstr>
      <vt:lpstr>Estrutura do segmento UDP</vt:lpstr>
      <vt:lpstr>Estrutura do segmento UDP</vt:lpstr>
      <vt:lpstr>Funcionamento</vt:lpstr>
      <vt:lpstr>Funcionamento</vt:lpstr>
      <vt:lpstr>Vantagens</vt:lpstr>
      <vt:lpstr>Vantagens</vt:lpstr>
      <vt:lpstr>Vantagens</vt:lpstr>
      <vt:lpstr>Aplicações</vt:lpstr>
      <vt:lpstr>Deslealdade de UDP</vt:lpstr>
      <vt:lpstr>Deslealdade de UDP</vt:lpstr>
      <vt:lpstr>Confiabilidade em UDP</vt:lpstr>
      <vt:lpstr>Considerações Finais</vt:lpstr>
      <vt:lpstr>Referências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UDP</dc:title>
  <dc:creator>Victor Hazin</dc:creator>
  <cp:lastModifiedBy>Victor Hazin</cp:lastModifiedBy>
  <cp:revision>40</cp:revision>
  <dcterms:created xsi:type="dcterms:W3CDTF">2008-10-01T18:07:01Z</dcterms:created>
  <dcterms:modified xsi:type="dcterms:W3CDTF">2008-10-02T21:57:21Z</dcterms:modified>
</cp:coreProperties>
</file>