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D180BD0-2A40-47DE-A934-5265F59907E5}">
  <a:tblStyle styleId="{8D180BD0-2A40-47DE-A934-5265F59907E5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553E720-ED6F-4442-A9BB-9D9422643968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0B5692B-D980-4BA9-B141-07192C821E9C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D4923CC-ED60-4644-B46F-E612A151724B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A9B1B22-330E-4DA7-92A0-3E7F559FAFAC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082D5A-27C0-4F49-ABDE-9F613FB7482A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8A28A2F-612B-4AEE-8423-AB61FCC9C00F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3781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Virtual Gym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Análise e Projeto de Sistemas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Efetuar Login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Este caso de uso é responsável por autenticar um usuário no sistema.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90000" y="1340875"/>
            <a:ext cx="8229600" cy="3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86" name="Shape 86"/>
          <p:cNvGraphicFramePr/>
          <p:nvPr/>
        </p:nvGraphicFramePr>
        <p:xfrm>
          <a:off x="671800" y="19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{B553E720-ED6F-4442-A9BB-9D9422643968}</a:tableStyleId>
              </a:tblPr>
              <a:tblGrid>
                <a:gridCol w="3900200"/>
                <a:gridCol w="3900200"/>
              </a:tblGrid>
              <a:tr h="405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Atores: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Aluno</a:t>
                      </a:r>
                    </a:p>
                  </a:txBody>
                  <a:tcPr marL="44450" marR="44450" marT="91425" marB="91425"/>
                </a:tc>
              </a:tr>
              <a:tr h="405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Pré-condições: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Nenhuma</a:t>
                      </a:r>
                    </a:p>
                  </a:txBody>
                  <a:tcPr marL="44450" marR="44450" marT="91425" marB="91425"/>
                </a:tc>
              </a:tr>
              <a:tr h="5591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Pós-condições: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Um usuário válido é logado e sua sessão é registrada no sistema.</a:t>
                      </a:r>
                    </a:p>
                  </a:txBody>
                  <a:tcPr marL="44450" marR="44450" marT="91425" marB="91425"/>
                </a:tc>
              </a:tr>
              <a:tr h="478075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100" b="1"/>
                        <a:t>Fluxo de Eventos Principal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2575">
                <a:tc gridSpan="2">
                  <a:txBody>
                    <a:bodyPr/>
                    <a:lstStyle/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1.</a:t>
                      </a:r>
                      <a:r>
                        <a:rPr lang="pt-BR" sz="700"/>
                        <a:t>      </a:t>
                      </a:r>
                      <a:r>
                        <a:rPr lang="pt-BR" sz="1100"/>
                        <a:t>O ator informa os campos:</a:t>
                      </a:r>
                    </a:p>
                    <a:p>
                      <a:pPr marL="9525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·</a:t>
                      </a:r>
                      <a:r>
                        <a:rPr lang="pt-BR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/>
                        <a:t>Login</a:t>
                      </a:r>
                    </a:p>
                    <a:p>
                      <a:pPr marL="9525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·</a:t>
                      </a:r>
                      <a:r>
                        <a:rPr lang="pt-BR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/>
                        <a:t>Senha.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2.</a:t>
                      </a:r>
                      <a:r>
                        <a:rPr lang="pt-BR" sz="700"/>
                        <a:t>      </a:t>
                      </a:r>
                      <a:r>
                        <a:rPr lang="pt-BR" sz="1100"/>
                        <a:t>O ator seleciona a opção de fazer o logon no sistema;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3.</a:t>
                      </a:r>
                      <a:r>
                        <a:rPr lang="pt-BR" sz="700"/>
                        <a:t>      </a:t>
                      </a:r>
                      <a:r>
                        <a:rPr lang="pt-BR" sz="1100"/>
                        <a:t>O sistema verifica se o login e a senha preenchidos são válidos (verifica-se se o login e senha pertencem a uma conta);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4.</a:t>
                      </a:r>
                      <a:r>
                        <a:rPr lang="pt-BR" sz="700"/>
                        <a:t>      </a:t>
                      </a:r>
                      <a:r>
                        <a:rPr lang="pt-BR" sz="1100"/>
                        <a:t>O sistema registra o início de uma sessão de uso.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5175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Fluxo Secundário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83250">
                <a:tc gridSpan="2"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deixa um campo obrigatório em branco.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A mensagem “Campo obrigatório não preenchido” é exibida.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campo em branco fica destacado.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sequência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662" y="956925"/>
            <a:ext cx="6588674" cy="45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classe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74" y="953400"/>
            <a:ext cx="5326875" cy="419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Criar Treino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Este caso de uso é responsável por criar um treino para o usuário.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O treino é uma lista de exercícios que o aluno deve seguir na academia, e possui uma quantidade de vezes que deve ser realizada para que seja completada.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Shape 111"/>
          <p:cNvGraphicFramePr/>
          <p:nvPr/>
        </p:nvGraphicFramePr>
        <p:xfrm>
          <a:off x="465950" y="15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{80B5692B-D980-4BA9-B141-07192C821E9C}</a:tableStyleId>
              </a:tblPr>
              <a:tblGrid>
                <a:gridCol w="4106050"/>
                <a:gridCol w="4106050"/>
              </a:tblGrid>
              <a:tr h="491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Atores: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Aluno</a:t>
                      </a:r>
                    </a:p>
                  </a:txBody>
                  <a:tcPr marL="44450" marR="44450" marT="91425" marB="91425"/>
                </a:tc>
              </a:tr>
              <a:tr h="491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Pré-condições: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Estar logado no sistema.</a:t>
                      </a:r>
                    </a:p>
                  </a:txBody>
                  <a:tcPr marL="44450" marR="44450" marT="91425" marB="91425"/>
                </a:tc>
              </a:tr>
              <a:tr h="491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Pós-condições: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É criado um treino para o aluno.</a:t>
                      </a:r>
                    </a:p>
                  </a:txBody>
                  <a:tcPr marL="44450" marR="44450" marT="91425" marB="91425"/>
                </a:tc>
              </a:tr>
              <a:tr h="58035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100" b="1"/>
                        <a:t>Fluxo de Eventos Principal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19750">
                <a:tc gridSpan="2">
                  <a:txBody>
                    <a:bodyPr/>
                    <a:lstStyle/>
                    <a:p>
                      <a:pPr marL="45720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1.</a:t>
                      </a:r>
                      <a:r>
                        <a:rPr lang="pt-BR" sz="700"/>
                        <a:t>      </a:t>
                      </a:r>
                      <a:r>
                        <a:rPr lang="pt-BR" sz="1100"/>
                        <a:t>O usuário seleciona a opção criar treino;</a:t>
                      </a:r>
                    </a:p>
                    <a:p>
                      <a:pPr marL="45720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2.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O sistema exibe uma lista de exercícios;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3.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O usuário seleciona os exercícios que deseja para o seu treino, e informa o número de realizações que deseja para este treino e o tipo de treino;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4.</a:t>
                      </a:r>
                      <a:r>
                        <a:rPr lang="pt-BR" sz="700"/>
                        <a:t>      </a:t>
                      </a:r>
                      <a:r>
                        <a:rPr lang="pt-BR" sz="1100"/>
                        <a:t>O sistema registra um treino com o login do usuário logado.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185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Fluxo Secundário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2200">
                <a:tc gridSpan="2"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insere dois exercícios iguais na lista. A mensagem “Exercício já existente na lista” é exibida.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já possui um treino e ainda não completou sua carga horária de exercícios. A mensagem “Carga horária do treino incompleta” é exibida.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sequência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1135"/>
            <a:ext cx="9144001" cy="358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classe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291" y="1022937"/>
            <a:ext cx="5136686" cy="4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Recomendar Treino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Este caso de uso é responsável por recomendar um treino para o usuário.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Isto é feito a partir de um serviço externo provido pelo sistema Recomendador de Treino, que por sua vez, é abastecido com os dados do aluno.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/>
        </p:nvGraphicFramePr>
        <p:xfrm>
          <a:off x="300200" y="167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{3D4923CC-ED60-4644-B46F-E612A151724B}</a:tableStyleId>
              </a:tblPr>
              <a:tblGrid>
                <a:gridCol w="4271800"/>
                <a:gridCol w="4271800"/>
              </a:tblGrid>
              <a:tr h="488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Atores: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Aluno e Recomendador de Treino</a:t>
                      </a:r>
                    </a:p>
                  </a:txBody>
                  <a:tcPr marL="44450" marR="44450" marT="91425" marB="91425"/>
                </a:tc>
              </a:tr>
              <a:tr h="488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Pré-condições: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Estar logado no sistema.</a:t>
                      </a:r>
                    </a:p>
                  </a:txBody>
                  <a:tcPr marL="44450" marR="44450" marT="91425" marB="91425"/>
                </a:tc>
              </a:tr>
              <a:tr h="488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Pós-condições: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É recomendado um treino para o usuário.</a:t>
                      </a:r>
                    </a:p>
                  </a:txBody>
                  <a:tcPr marL="44450" marR="44450" marT="91425" marB="91425"/>
                </a:tc>
              </a:tr>
              <a:tr h="57650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100" b="1"/>
                        <a:t>Fluxo de Eventos Principal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55950">
                <a:tc gridSpan="2">
                  <a:txBody>
                    <a:bodyPr/>
                    <a:lstStyle/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1.</a:t>
                      </a:r>
                      <a:r>
                        <a:rPr lang="pt-BR" sz="700"/>
                        <a:t>     </a:t>
                      </a:r>
                      <a:r>
                        <a:rPr lang="pt-BR" sz="1100"/>
                        <a:t>O usuário seleciona a opção de recomendar um treino;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2.</a:t>
                      </a:r>
                      <a:r>
                        <a:rPr lang="pt-BR" sz="700"/>
                        <a:t>     </a:t>
                      </a:r>
                      <a:r>
                        <a:rPr lang="pt-BR" sz="1100"/>
                        <a:t>O usuário informa o tipo do treino;</a:t>
                      </a:r>
                    </a:p>
                    <a:p>
                      <a:pPr marL="45720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3.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O sistema levanta as informações da conta do usuário (sexo, data de nascimento);</a:t>
                      </a:r>
                    </a:p>
                    <a:p>
                      <a:pPr marL="45720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4.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O sistema busca a lista de exercicios cadastrada no sistema;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5.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O sistema envia estes dados (tipo,sexo,data nasc., exercicios) para o Recomendador de Treino;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6.</a:t>
                      </a:r>
                      <a:r>
                        <a:rPr lang="pt-BR" sz="700"/>
                        <a:t>     </a:t>
                      </a:r>
                      <a:r>
                        <a:rPr lang="pt-BR" sz="1100"/>
                        <a:t>O Recomendador de Treino analisa os dados recebidos e gera um treino apropriado para o aluno;</a:t>
                      </a:r>
                    </a:p>
                    <a:p>
                      <a:pPr marL="22860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7.   O sistema exibe o treino gerado para o aluno, e pergunta se ele deseja salvar o treino recomendado;</a:t>
                      </a:r>
                    </a:p>
                    <a:p>
                      <a:pPr marL="2286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8.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Se o usuário confirmar, o sistema salva o treino gerado.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860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Fluxo Secundário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0775">
                <a:tc gridSpan="2"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já possui uma lista recomendada e ainda não completou sua carga horária de exercícios. A mensagem “Carga horária do treino incompleta” é exibida.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Quando o treino gerado é exibido, o usuário cancela a opção de salvar o treino. O sistema não salva o treino gerado.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Roteiro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Introdução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Casos de Uso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Mapeamento de classes de análise em elementos de projeto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Arquitetura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Código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sequência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3969"/>
            <a:ext cx="9144000" cy="347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classe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176" y="981075"/>
            <a:ext cx="6225650" cy="4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Efetuar Treino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Este caso de uso é responsável por desenvolver o treino do usuário.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O seu treino é iniciado e será acompanhado cada exercício de sua lista, respeitando o tempo de descanso necessário para cada exercício.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Shape 161"/>
          <p:cNvGraphicFramePr/>
          <p:nvPr/>
        </p:nvGraphicFramePr>
        <p:xfrm>
          <a:off x="431200" y="9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{1A9B1B22-330E-4DA7-92A0-3E7F559FAFAC}</a:tableStyleId>
              </a:tblPr>
              <a:tblGrid>
                <a:gridCol w="4140800"/>
                <a:gridCol w="4140800"/>
              </a:tblGrid>
              <a:tr h="437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Atores: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Aluno</a:t>
                      </a:r>
                    </a:p>
                  </a:txBody>
                  <a:tcPr marL="44450" marR="44450" marT="91425" marB="91425"/>
                </a:tc>
              </a:tr>
              <a:tr h="437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Pré-condições: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Estar logado no sistema e possuir um treino.</a:t>
                      </a:r>
                    </a:p>
                  </a:txBody>
                  <a:tcPr marL="44450" marR="44450" marT="91425" marB="91425"/>
                </a:tc>
              </a:tr>
              <a:tr h="437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Pós-condições: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O treino que o usuário possui é iniciado.</a:t>
                      </a:r>
                    </a:p>
                  </a:txBody>
                  <a:tcPr marL="44450" marR="44450" marT="91425" marB="91425"/>
                </a:tc>
              </a:tr>
              <a:tr h="51575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100" b="1"/>
                        <a:t>Fluxo de Eventos Principal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58200">
                <a:tc gridSpan="2">
                  <a:txBody>
                    <a:bodyPr/>
                    <a:lstStyle/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1.</a:t>
                      </a:r>
                      <a:r>
                        <a:rPr lang="pt-BR" sz="700"/>
                        <a:t>  	</a:t>
                      </a:r>
                      <a:r>
                        <a:rPr lang="pt-BR" sz="1100"/>
                        <a:t>O ator seleciona a opção de efetuar o treino;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2.</a:t>
                      </a:r>
                      <a:r>
                        <a:rPr lang="pt-BR" sz="700"/>
                        <a:t>  	</a:t>
                      </a:r>
                      <a:r>
                        <a:rPr lang="pt-BR" sz="1100"/>
                        <a:t>O sistema apresenta a lista de exercícios do usuário, começando pelo primeiro item;</a:t>
                      </a:r>
                    </a:p>
                    <a:p>
                      <a:pPr marL="4572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3.</a:t>
                      </a:r>
                      <a:r>
                        <a:rPr lang="pt-BR" sz="700"/>
                        <a:t>  	</a:t>
                      </a:r>
                      <a:r>
                        <a:rPr lang="pt-BR" sz="1100"/>
                        <a:t>O sistema aguarda o usuário selecionar o próximo exercício;</a:t>
                      </a:r>
                    </a:p>
                    <a:p>
                      <a:pPr marL="45720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4.</a:t>
                      </a:r>
                      <a:r>
                        <a:rPr lang="pt-BR" sz="700"/>
                        <a:t>  	</a:t>
                      </a:r>
                      <a:r>
                        <a:rPr lang="pt-BR" sz="1100"/>
                        <a:t>O sistema cronometra o tempo de descanso, e em seguida caminha para o próximo exercício;</a:t>
                      </a:r>
                    </a:p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      5.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	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Enquanto existir o próximo exercício, os passos 3 e 4 são repetidos;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      6.</a:t>
                      </a:r>
                      <a:r>
                        <a:rPr lang="pt-BR" sz="700">
                          <a:solidFill>
                            <a:schemeClr val="dk1"/>
                          </a:solidFill>
                        </a:rPr>
                        <a:t>  	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Se não houver mais exercícios, o treino é encerrado.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710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Fluxo Secundário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4300">
                <a:tc gridSpan="2"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não possui um treino.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A mensagem “Treino inexistente” é exibida.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sequência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87" y="897350"/>
            <a:ext cx="7072223" cy="463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classe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936" y="978200"/>
            <a:ext cx="4698124" cy="41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0450" y="46975"/>
            <a:ext cx="8948400" cy="476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Mapeamento de classes de análise em elementos de projeto</a:t>
            </a:r>
          </a:p>
        </p:txBody>
      </p:sp>
      <p:graphicFrame>
        <p:nvGraphicFramePr>
          <p:cNvPr id="181" name="Shape 181"/>
          <p:cNvGraphicFramePr/>
          <p:nvPr/>
        </p:nvGraphicFramePr>
        <p:xfrm>
          <a:off x="925150" y="38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{28082D5A-27C0-4F49-ABDE-9F613FB7482A}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Classes de Análise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Elementos do Projeto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 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Fachada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TelaCadastro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TelaCadastro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TelaLogin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TelaLogin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TelaCriarTreino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TelaCriarTreino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TelaEfetuarTreino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TelaEfetuarTreino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ControladorCadastro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ControladorCadastro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ControladorLogin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ControladorLogin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ControladorCriarTreino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ControladorCriarTreino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ControladorEfetuarTreino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ControladorEfetuarTreino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ControladorRecomendarTreino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ControladorRecomendarTreino</a:t>
                      </a:r>
                      <a:br>
                        <a:rPr lang="pt-BR" sz="1100"/>
                      </a:br>
                      <a:r>
                        <a:rPr lang="pt-BR" sz="1100"/>
                        <a:t>IRecomendarTreino</a:t>
                      </a:r>
                    </a:p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AdaptadorRecomendarTreino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FachadaComunicacaoRecomendarTreino</a:t>
                      </a:r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1425" y="209400"/>
            <a:ext cx="8948400" cy="645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Mapeamento de classes de análise em elementos de projeto</a:t>
            </a:r>
          </a:p>
        </p:txBody>
      </p:sp>
      <p:graphicFrame>
        <p:nvGraphicFramePr>
          <p:cNvPr id="187" name="Shape 187"/>
          <p:cNvGraphicFramePr/>
          <p:nvPr/>
        </p:nvGraphicFramePr>
        <p:xfrm>
          <a:off x="952500" y="106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{E8A28A2F-612B-4AEE-8423-AB61FCC9C00F}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Classes de Análise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Elementos do Projeto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CadastroContas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CadastroContas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IRepositorioConta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RepositorioConta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CadastroExercicios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CadastroExercicios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IRepositorioExercicio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RepositorioExercicio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CadastroTreinos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CadastroTreinos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IRepositorioTreino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RepositorioTreino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Conta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Conta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Exercicio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Exercício</a:t>
                      </a:r>
                    </a:p>
                  </a:txBody>
                  <a:tcPr marL="68575" marR="6857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Treino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Treino</a:t>
                      </a:r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Arquitetura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dirty="0"/>
              <a:t>Organizada em pacotes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dirty="0"/>
              <a:t>Utiliza subsistema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dirty="0"/>
              <a:t>Aplicação de padrões de projeto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pt-BR" dirty="0" err="1"/>
              <a:t>Façade</a:t>
            </a:r>
            <a:endParaRPr lang="pt-BR" dirty="0"/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pt-BR" dirty="0" err="1"/>
              <a:t>Adapter</a:t>
            </a:r>
            <a:endParaRPr lang="pt-BR" dirty="0"/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pt-BR" dirty="0"/>
              <a:t>Bridge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pt-BR" dirty="0" err="1" smtClean="0"/>
              <a:t>Decorator</a:t>
            </a:r>
            <a:endParaRPr lang="pt-BR" dirty="0"/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pt-BR" dirty="0" err="1"/>
              <a:t>Singleton</a:t>
            </a:r>
            <a:endParaRPr lang="pt-BR" dirty="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340" y="0"/>
            <a:ext cx="74753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Introdução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O Virtual-Gym é um site web responsável por auxiliar o treino de um aluno na academia, como também a comunicação entre o professor e o aluno.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777" y="0"/>
            <a:ext cx="66604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Organização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150" y="1001275"/>
            <a:ext cx="1455700" cy="39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MVC (Models)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700" y="1328425"/>
            <a:ext cx="5759301" cy="323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8750" y="1099825"/>
            <a:ext cx="5759274" cy="32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MVC (Controller)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62" y="1148748"/>
            <a:ext cx="6734874" cy="37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MVC (Views)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25" y="1157837"/>
            <a:ext cx="6003023" cy="337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512" y="1310250"/>
            <a:ext cx="6003023" cy="33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3886" y="1462650"/>
            <a:ext cx="6003013" cy="33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400" y="1177225"/>
            <a:ext cx="6577204" cy="36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012" y="1215775"/>
            <a:ext cx="6613973" cy="37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587" y="1139573"/>
            <a:ext cx="6642823" cy="373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62" y="1148723"/>
            <a:ext cx="6734874" cy="37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62" y="1128050"/>
            <a:ext cx="6734874" cy="37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Modelagem de Casos de Uso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600" y="930325"/>
            <a:ext cx="5454800" cy="44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700" y="1145575"/>
            <a:ext cx="6770599" cy="380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224" y="1128050"/>
            <a:ext cx="6847549" cy="38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CRUD (Cadastrar Conta)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350" y="1200500"/>
            <a:ext cx="6753299" cy="37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Padrões de Projeto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Singleton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700" y="1364475"/>
            <a:ext cx="6042125" cy="33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Padrões de Projeto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Decorator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925" y="1326999"/>
            <a:ext cx="5847248" cy="32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Código - Padrões de Projeto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Decorator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700" y="1340475"/>
            <a:ext cx="5906498" cy="33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Casos de Uso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/>
              <a:t>Cadastrar Conta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/>
              <a:t>Efetuar Login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/>
              <a:t>Criar Treino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/>
              <a:t>Recomendar Treino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/>
              <a:t>Efetuar Treino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Cadastrar Conta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Este caso de uso é responsável por cadastrar um usuário no sistema.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Apenas o gerente pode realizar o cadastro de uma conta.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/>
              <a:t>Para isso, o sistema verifica a permissão do usuário logado para poder criar uma nova conta.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Shape 60"/>
          <p:cNvGraphicFramePr/>
          <p:nvPr/>
        </p:nvGraphicFramePr>
        <p:xfrm>
          <a:off x="608475" y="12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{8D180BD0-2A40-47DE-A934-5265F59907E5}</a:tableStyleId>
              </a:tblPr>
              <a:tblGrid>
                <a:gridCol w="4023175"/>
                <a:gridCol w="4023175"/>
              </a:tblGrid>
              <a:tr h="414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Atores: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Gerente</a:t>
                      </a:r>
                    </a:p>
                  </a:txBody>
                  <a:tcPr marL="44450" marR="44450" marT="91425" marB="91425"/>
                </a:tc>
              </a:tr>
              <a:tr h="414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Pré-condições: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Nenhuma</a:t>
                      </a:r>
                    </a:p>
                  </a:txBody>
                  <a:tcPr marL="44450" marR="44450" marT="91425" marB="91425"/>
                </a:tc>
              </a:tr>
              <a:tr h="414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Pós-condições:</a:t>
                      </a:r>
                    </a:p>
                  </a:txBody>
                  <a:tcPr marL="44450" marR="44450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Uma conta válida é criada.</a:t>
                      </a:r>
                    </a:p>
                  </a:txBody>
                  <a:tcPr marL="44450" marR="44450" marT="91425" marB="91425"/>
                </a:tc>
              </a:tr>
              <a:tr h="489500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100" b="1"/>
                        <a:t>Fluxo de Eventos Principal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58575">
                <a:tc gridSpan="2"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seleciona a opção de cadastrar uma conta no sistema;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informa os dados do aluno para realização do cadastro:</a:t>
                      </a:r>
                    </a:p>
                    <a:p>
                      <a:pPr marL="9144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·</a:t>
                      </a:r>
                      <a:r>
                        <a:rPr lang="pt-BR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/>
                        <a:t>Login</a:t>
                      </a:r>
                    </a:p>
                    <a:p>
                      <a:pPr marL="9144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·</a:t>
                      </a:r>
                      <a:r>
                        <a:rPr lang="pt-BR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/>
                        <a:t>Senha</a:t>
                      </a:r>
                    </a:p>
                    <a:p>
                      <a:pPr marL="9144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·</a:t>
                      </a:r>
                      <a:r>
                        <a:rPr lang="pt-BR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/>
                        <a:t>Sexo</a:t>
                      </a:r>
                    </a:p>
                    <a:p>
                      <a:pPr marL="91440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/>
                        <a:t>·</a:t>
                      </a:r>
                      <a:r>
                        <a:rPr lang="pt-BR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/>
                        <a:t>Data de nascimento</a:t>
                      </a:r>
                    </a:p>
                    <a:p>
                      <a:pPr marL="914400" lvl="0" indent="-22860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·</a:t>
                      </a:r>
                      <a:r>
                        <a:rPr lang="pt-BR" sz="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Gerente (valor booleano que indica se a conta é de gerente ou não)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sistema verifica se há outro usuário cadastrado com os mesmo dados;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Uma conta é criada no sistema.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4875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100" b="1"/>
                        <a:t>Fluxo Secundário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04375">
                <a:tc gridSpan="2"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ator deixa um campo obrigatório em branco.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A mensagem “Campo obrigatório não preenchido” é exibida.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pt-BR" sz="1100"/>
                        <a:t>O campo em branco fica destacado.</a:t>
                      </a:r>
                    </a:p>
                  </a:txBody>
                  <a:tcPr marL="44450" marR="44450" marT="91425" marB="914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sequência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" y="942049"/>
            <a:ext cx="9025175" cy="42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Diagrama de classe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425" y="927817"/>
            <a:ext cx="5248724" cy="430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Apresentação na tela (16:9)</PresentationFormat>
  <Paragraphs>200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light-gradient</vt:lpstr>
      <vt:lpstr>Virtual Gym</vt:lpstr>
      <vt:lpstr>Roteiro</vt:lpstr>
      <vt:lpstr>Introdução</vt:lpstr>
      <vt:lpstr>Modelagem de Casos de Uso</vt:lpstr>
      <vt:lpstr>Casos de Uso</vt:lpstr>
      <vt:lpstr>Cadastrar Conta</vt:lpstr>
      <vt:lpstr>Apresentação do PowerPoint</vt:lpstr>
      <vt:lpstr>Diagrama de sequência</vt:lpstr>
      <vt:lpstr>Diagrama de classe</vt:lpstr>
      <vt:lpstr>Efetuar Login</vt:lpstr>
      <vt:lpstr>Apresentação do PowerPoint</vt:lpstr>
      <vt:lpstr>Diagrama de sequência</vt:lpstr>
      <vt:lpstr>Diagrama de classe</vt:lpstr>
      <vt:lpstr>Criar Treino</vt:lpstr>
      <vt:lpstr>Apresentação do PowerPoint</vt:lpstr>
      <vt:lpstr>Diagrama de sequência</vt:lpstr>
      <vt:lpstr>Diagrama de classe</vt:lpstr>
      <vt:lpstr>Recomendar Treino</vt:lpstr>
      <vt:lpstr>Apresentação do PowerPoint</vt:lpstr>
      <vt:lpstr>Diagrama de sequência</vt:lpstr>
      <vt:lpstr>Diagrama de classe</vt:lpstr>
      <vt:lpstr>Efetuar Treino</vt:lpstr>
      <vt:lpstr>Apresentação do PowerPoint</vt:lpstr>
      <vt:lpstr>Diagrama de sequência</vt:lpstr>
      <vt:lpstr>Diagrama de classe</vt:lpstr>
      <vt:lpstr>Mapeamento de classes de análise em elementos de projeto</vt:lpstr>
      <vt:lpstr>Mapeamento de classes de análise em elementos de projeto</vt:lpstr>
      <vt:lpstr>Arquitetura</vt:lpstr>
      <vt:lpstr>Apresentação do PowerPoint</vt:lpstr>
      <vt:lpstr>Apresentação do PowerPoint</vt:lpstr>
      <vt:lpstr>Código - Organização</vt:lpstr>
      <vt:lpstr>Código - MVC (Models)</vt:lpstr>
      <vt:lpstr>Código - MVC (Controller)</vt:lpstr>
      <vt:lpstr>Código - MVC (Views)</vt:lpstr>
      <vt:lpstr>Código - CRUD (Cadastrar Conta)</vt:lpstr>
      <vt:lpstr>Código - CRUD (Cadastrar Conta)</vt:lpstr>
      <vt:lpstr>Código - CRUD (Cadastrar Conta)</vt:lpstr>
      <vt:lpstr>Código - CRUD (Cadastrar Conta)</vt:lpstr>
      <vt:lpstr>Código - CRUD (Cadastrar Conta)</vt:lpstr>
      <vt:lpstr>Código - CRUD (Cadastrar Conta)</vt:lpstr>
      <vt:lpstr>Código - CRUD (Cadastrar Conta)</vt:lpstr>
      <vt:lpstr>Código - CRUD (Cadastrar Conta)</vt:lpstr>
      <vt:lpstr>Código - Padrões de Projeto</vt:lpstr>
      <vt:lpstr>Código - Padrões de Projeto</vt:lpstr>
      <vt:lpstr>Código - Padrões de Projeto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Gym</dc:title>
  <cp:lastModifiedBy>Vinicius Oliveira Folha</cp:lastModifiedBy>
  <cp:revision>2</cp:revision>
  <dcterms:modified xsi:type="dcterms:W3CDTF">2014-11-14T13:00:56Z</dcterms:modified>
</cp:coreProperties>
</file>