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87" r:id="rId2"/>
    <p:sldId id="279" r:id="rId3"/>
    <p:sldId id="292" r:id="rId4"/>
    <p:sldId id="293" r:id="rId5"/>
    <p:sldId id="308" r:id="rId6"/>
    <p:sldId id="309" r:id="rId7"/>
    <p:sldId id="310" r:id="rId8"/>
    <p:sldId id="337" r:id="rId9"/>
    <p:sldId id="315" r:id="rId10"/>
    <p:sldId id="316" r:id="rId11"/>
    <p:sldId id="317" r:id="rId12"/>
    <p:sldId id="332" r:id="rId13"/>
    <p:sldId id="338" r:id="rId14"/>
    <p:sldId id="333" r:id="rId15"/>
    <p:sldId id="334" r:id="rId16"/>
    <p:sldId id="335" r:id="rId17"/>
    <p:sldId id="311" r:id="rId18"/>
    <p:sldId id="339" r:id="rId19"/>
    <p:sldId id="318" r:id="rId20"/>
    <p:sldId id="319" r:id="rId21"/>
    <p:sldId id="320" r:id="rId22"/>
    <p:sldId id="312" r:id="rId23"/>
    <p:sldId id="340" r:id="rId24"/>
    <p:sldId id="321" r:id="rId25"/>
    <p:sldId id="322" r:id="rId26"/>
    <p:sldId id="323" r:id="rId27"/>
    <p:sldId id="314" r:id="rId28"/>
    <p:sldId id="341" r:id="rId29"/>
    <p:sldId id="327" r:id="rId30"/>
    <p:sldId id="328" r:id="rId31"/>
    <p:sldId id="329" r:id="rId32"/>
    <p:sldId id="330" r:id="rId33"/>
    <p:sldId id="304" r:id="rId34"/>
    <p:sldId id="307" r:id="rId35"/>
    <p:sldId id="305" r:id="rId36"/>
    <p:sldId id="336" r:id="rId37"/>
    <p:sldId id="331" r:id="rId38"/>
    <p:sldId id="306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00FF00"/>
    <a:srgbClr val="FF66FF"/>
    <a:srgbClr val="00FFFF"/>
    <a:srgbClr val="000000"/>
    <a:srgbClr val="FF9900"/>
    <a:srgbClr val="FF3399"/>
    <a:srgbClr val="FFFF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175" autoAdjust="0"/>
  </p:normalViewPr>
  <p:slideViewPr>
    <p:cSldViewPr>
      <p:cViewPr>
        <p:scale>
          <a:sx n="100" d="100"/>
          <a:sy n="100" d="100"/>
        </p:scale>
        <p:origin x="-5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FA91-2A0B-403F-B24D-5685683F4700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5785-4CBC-4397-A502-25A5D42BAA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prototipo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6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- Final 04 Cera (-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891" y="1939131"/>
            <a:ext cx="5506219" cy="270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4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A01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6" name="Picture 5" descr="Synergy - Logo 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321203"/>
            <a:ext cx="1828800" cy="384397"/>
          </a:xfrm>
          <a:prstGeom prst="rect">
            <a:avLst/>
          </a:prstGeom>
        </p:spPr>
      </p:pic>
      <p:pic>
        <p:nvPicPr>
          <p:cNvPr id="9" name="Picture 8" descr="karua_logo_negati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1417638"/>
            <a:ext cx="9144000" cy="1588"/>
          </a:xfrm>
          <a:prstGeom prst="line">
            <a:avLst/>
          </a:prstGeom>
          <a:ln w="889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rgbClr val="A0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7" name="Picture 6" descr="karua_logo_negat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5929330"/>
            <a:ext cx="4770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latin typeface="Georgia" pitchFamily="18" charset="0"/>
              </a:rPr>
              <a:t>Ana Cecília Martins Barbosa (acmb)</a:t>
            </a:r>
          </a:p>
          <a:p>
            <a:r>
              <a:rPr lang="pt-BR" i="1" dirty="0" smtClean="0">
                <a:latin typeface="Georgia" pitchFamily="18" charset="0"/>
              </a:rPr>
              <a:t>Camila Sá da Fonseca (csf)</a:t>
            </a:r>
          </a:p>
          <a:p>
            <a:r>
              <a:rPr lang="pt-BR" i="1" dirty="0" smtClean="0">
                <a:latin typeface="Georgia" pitchFamily="18" charset="0"/>
              </a:rPr>
              <a:t>Víctor Barbosa de Oliveira Medeiros (vbom)</a:t>
            </a:r>
          </a:p>
          <a:p>
            <a:endParaRPr lang="pt-BR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11791950" cy="1207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212" b="95897"/>
          <a:stretch>
            <a:fillRect/>
          </a:stretch>
        </p:blipFill>
        <p:spPr bwMode="auto">
          <a:xfrm>
            <a:off x="0" y="1431957"/>
            <a:ext cx="11649042" cy="52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7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10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2727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7 0.00093 L -0.01372 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00186 L -0.01684 -0.87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2214554"/>
            <a:ext cx="65817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Manipular To Do </a:t>
            </a:r>
            <a:r>
              <a:rPr lang="pt-BR" sz="2400" dirty="0" err="1" smtClean="0"/>
              <a:t>List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Manipular </a:t>
            </a:r>
            <a:r>
              <a:rPr lang="pt-BR" dirty="0" err="1" smtClean="0"/>
              <a:t>ToDo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atividades na </a:t>
            </a:r>
            <a:r>
              <a:rPr lang="pt-BR" dirty="0" err="1" smtClean="0"/>
              <a:t>ToDo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788" y="3071821"/>
            <a:ext cx="4162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r="-580" b="9350"/>
          <a:stretch>
            <a:fillRect/>
          </a:stretch>
        </p:blipFill>
        <p:spPr bwMode="auto">
          <a:xfrm>
            <a:off x="52388" y="1357298"/>
            <a:ext cx="9091612" cy="12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94820"/>
          <a:stretch>
            <a:fillRect/>
          </a:stretch>
        </p:blipFill>
        <p:spPr bwMode="auto">
          <a:xfrm>
            <a:off x="52387" y="1357298"/>
            <a:ext cx="90392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7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10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2.22222E-6 -1.0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b="2978"/>
          <a:stretch>
            <a:fillRect/>
          </a:stretch>
        </p:blipFill>
        <p:spPr bwMode="auto">
          <a:xfrm>
            <a:off x="2071670" y="1442562"/>
            <a:ext cx="4829175" cy="54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Visualizar Calendário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Visualizar Calendário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atividades no calendário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4495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Descrição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pt-BR" dirty="0" smtClean="0"/>
          </a:p>
          <a:p>
            <a:r>
              <a:rPr lang="pt-BR" dirty="0" smtClean="0"/>
              <a:t>Casos de Uso</a:t>
            </a:r>
          </a:p>
          <a:p>
            <a:r>
              <a:rPr lang="pt-BR" dirty="0" smtClean="0"/>
              <a:t>Análise</a:t>
            </a:r>
          </a:p>
          <a:p>
            <a:pPr lvl="1"/>
            <a:r>
              <a:rPr lang="pt-BR" dirty="0" smtClean="0"/>
              <a:t>Diagramas de Sequências</a:t>
            </a:r>
          </a:p>
          <a:p>
            <a:pPr lvl="1"/>
            <a:r>
              <a:rPr lang="pt-BR" dirty="0" smtClean="0"/>
              <a:t>Diagrama de classes</a:t>
            </a:r>
          </a:p>
          <a:p>
            <a:r>
              <a:rPr lang="pt-BR" dirty="0" smtClean="0"/>
              <a:t>Projeto</a:t>
            </a:r>
          </a:p>
          <a:p>
            <a:pPr lvl="1"/>
            <a:r>
              <a:rPr lang="pt-BR" dirty="0" smtClean="0"/>
              <a:t>Mapeamento: classes de análise e elementos de projeto</a:t>
            </a:r>
          </a:p>
          <a:p>
            <a:pPr lvl="1"/>
            <a:r>
              <a:rPr lang="pt-BR" dirty="0" smtClean="0"/>
              <a:t>Padrões de Projeto</a:t>
            </a:r>
          </a:p>
          <a:p>
            <a:pPr lvl="1"/>
            <a:r>
              <a:rPr lang="pt-BR" dirty="0" smtClean="0"/>
              <a:t>Arquitetura</a:t>
            </a:r>
          </a:p>
          <a:p>
            <a:pPr lvl="2"/>
            <a:r>
              <a:rPr lang="pt-BR" dirty="0" smtClean="0"/>
              <a:t>Diagrama de Classes</a:t>
            </a:r>
          </a:p>
          <a:p>
            <a:pPr lvl="2"/>
            <a:r>
              <a:rPr lang="pt-BR" dirty="0" smtClean="0"/>
              <a:t>Diagrama de pacotes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357298"/>
            <a:ext cx="8772525" cy="164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t="375" b="94429"/>
          <a:stretch>
            <a:fillRect/>
          </a:stretch>
        </p:blipFill>
        <p:spPr bwMode="auto">
          <a:xfrm>
            <a:off x="185737" y="1428736"/>
            <a:ext cx="877252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9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1857364"/>
            <a:ext cx="7496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Manipular lista de Convidados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Manipular Lista de Convidados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convidados de determinado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138" y="2857496"/>
            <a:ext cx="38957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b="18817"/>
          <a:stretch>
            <a:fillRect/>
          </a:stretch>
        </p:blipFill>
        <p:spPr bwMode="auto">
          <a:xfrm>
            <a:off x="0" y="1428736"/>
            <a:ext cx="12811125" cy="1707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029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95 -0.00277 L -0.00364 -0.0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277 L -0.00365 -0.676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83691 L -0.32656 -0.82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56 -0.8293 L -0.01146 -0.82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500174"/>
            <a:ext cx="5019675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4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Colocar Mapa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Colocar mapa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Colocar mapa para um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2620169"/>
            <a:ext cx="5676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Descrição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Sistema Web chamado Karua (do Guaraní, Festa). O Karua facilita a </a:t>
            </a:r>
            <a:r>
              <a:rPr lang="pt-BR" b="1" dirty="0" smtClean="0"/>
              <a:t>organização</a:t>
            </a:r>
            <a:r>
              <a:rPr lang="pt-BR" dirty="0" smtClean="0"/>
              <a:t> de um </a:t>
            </a:r>
            <a:r>
              <a:rPr lang="pt-BR" b="1" dirty="0" smtClean="0"/>
              <a:t>evento</a:t>
            </a:r>
            <a:r>
              <a:rPr lang="pt-BR" dirty="0" smtClean="0"/>
              <a:t> formal, tornando-a </a:t>
            </a:r>
            <a:r>
              <a:rPr lang="pt-BR" b="1" dirty="0" smtClean="0"/>
              <a:t>menos estressante</a:t>
            </a:r>
            <a:r>
              <a:rPr lang="pt-BR" dirty="0" smtClean="0"/>
              <a:t>, mais </a:t>
            </a:r>
            <a:r>
              <a:rPr lang="pt-BR" b="1" dirty="0" smtClean="0"/>
              <a:t>econômica</a:t>
            </a:r>
            <a:r>
              <a:rPr lang="pt-BR" dirty="0" smtClean="0"/>
              <a:t> e mais </a:t>
            </a:r>
            <a:r>
              <a:rPr lang="pt-BR" b="1" dirty="0" smtClean="0"/>
              <a:t>divertida</a:t>
            </a:r>
            <a:r>
              <a:rPr lang="pt-BR" dirty="0" smtClean="0"/>
              <a:t>. </a:t>
            </a:r>
          </a:p>
          <a:p>
            <a:r>
              <a:rPr lang="pt-BR" dirty="0" smtClean="0"/>
              <a:t>Para isso, funciona como um </a:t>
            </a:r>
            <a:r>
              <a:rPr lang="pt-BR" b="1" dirty="0" smtClean="0"/>
              <a:t>intermédiário</a:t>
            </a:r>
            <a:r>
              <a:rPr lang="pt-BR" dirty="0" smtClean="0"/>
              <a:t> entre </a:t>
            </a:r>
            <a:r>
              <a:rPr lang="pt-BR" b="1" dirty="0" smtClean="0"/>
              <a:t>pessoas</a:t>
            </a:r>
            <a:r>
              <a:rPr lang="pt-BR" dirty="0" smtClean="0"/>
              <a:t> que desejam organizar eventos e os </a:t>
            </a:r>
            <a:r>
              <a:rPr lang="pt-BR" b="1" dirty="0" smtClean="0"/>
              <a:t>prestadores de serviços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Além disso, fornece ferramentas para </a:t>
            </a:r>
            <a:r>
              <a:rPr lang="pt-BR" b="1" dirty="0" smtClean="0"/>
              <a:t>administração</a:t>
            </a:r>
            <a:r>
              <a:rPr lang="pt-BR" dirty="0" smtClean="0"/>
              <a:t> e </a:t>
            </a:r>
            <a:r>
              <a:rPr lang="pt-BR" b="1" dirty="0" smtClean="0"/>
              <a:t>controle da organização </a:t>
            </a:r>
            <a:r>
              <a:rPr lang="pt-BR" dirty="0" smtClean="0"/>
              <a:t>e para a </a:t>
            </a:r>
            <a:r>
              <a:rPr lang="pt-BR" b="1" dirty="0" smtClean="0"/>
              <a:t>colaboração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13373100" cy="131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96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67 0.00185 L -0.01076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00185 L -0.02152 -0.9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99375 L -0.25868 -1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785926"/>
            <a:ext cx="78867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1521" y="1571612"/>
          <a:ext cx="7500958" cy="8313548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3750479"/>
                <a:gridCol w="3750479"/>
              </a:tblGrid>
              <a:tr h="15838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Classes de Análise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Elementos de Projeto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0497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Fachada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FabricaAbstrataRepositorios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FabricaRepositoriosBDR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Data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Hora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Iterator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TelaColocarMapa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TelaColocarMapa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PresenterColocarMapa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TelaEvento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PresenterEvento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TelaListaConvidados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TelaListaConvidados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PresenterConvidados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TelaManipularToDoList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/>
                        <a:t>TelaManipularToDoList</a:t>
                      </a:r>
                      <a:endParaRPr lang="pt-BR" sz="1400" dirty="0" smtClean="0"/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latin typeface="Calibri"/>
                          <a:ea typeface="Calibri"/>
                          <a:cs typeface="Times New Roman"/>
                        </a:rPr>
                        <a:t>PresenterManipularToDoList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TelaVisualizarCalendario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/>
                        <a:t>TelaVisualizarCalendario</a:t>
                      </a:r>
                      <a:endParaRPr lang="pt-BR" sz="1400" dirty="0" smtClean="0"/>
                    </a:p>
                    <a:p>
                      <a:pPr marL="0" marR="0" indent="4572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mtClean="0">
                          <a:latin typeface="+mn-lt"/>
                          <a:ea typeface="Calibri"/>
                          <a:cs typeface="Times New Roman"/>
                        </a:rPr>
                        <a:t>PresenterVisualizarCalendario</a:t>
                      </a:r>
                      <a:endParaRPr lang="pt-BR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ControladorEvento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ControladorColocarMapa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ControladorEvento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ControladorListaConvidados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ControladorListaConvidados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/>
                        <a:t>ControladorManipularToDoList</a:t>
                      </a:r>
                      <a:endParaRPr lang="pt-BR" sz="1400" dirty="0"/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/>
                        <a:t>ControladorVisualizarCalendario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ControladorAtividades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CadastroEvento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CadastroEvento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IRepositorioEvento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RepositorioEventoBDR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CadastroConvidado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CadastroConvidado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IRepositorioConvidado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RepositorioConvidadoBDR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CadastroAtividade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CadastroAtividade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IRepositorioAtividade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RepositorioAtividadeBDR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ComunicacaoGoogleMaps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ISubsistemaComunicacaoGoogleMaps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IAdaptadorGoogleMapsApp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FachadaComunicacaoGoogleMaps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Mapeamento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5164E-6 L -1.94444E-6 -0.479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de Projeto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Gof</a:t>
            </a:r>
          </a:p>
          <a:p>
            <a:pPr lvl="1"/>
            <a:r>
              <a:rPr lang="pt-BR" dirty="0" smtClean="0"/>
              <a:t>Adapter</a:t>
            </a:r>
          </a:p>
          <a:p>
            <a:pPr lvl="1"/>
            <a:r>
              <a:rPr lang="pt-BR" dirty="0" smtClean="0"/>
              <a:t>Facade</a:t>
            </a:r>
          </a:p>
          <a:p>
            <a:pPr lvl="1"/>
            <a:r>
              <a:rPr lang="pt-BR" dirty="0" smtClean="0"/>
              <a:t>Abstract factory</a:t>
            </a:r>
          </a:p>
          <a:p>
            <a:pPr lvl="1"/>
            <a:r>
              <a:rPr lang="pt-BR" dirty="0" smtClean="0"/>
              <a:t>Singleton</a:t>
            </a:r>
          </a:p>
          <a:p>
            <a:pPr lvl="1"/>
            <a:r>
              <a:rPr lang="pt-BR" dirty="0" err="1" smtClean="0"/>
              <a:t>Iterator</a:t>
            </a:r>
            <a:endParaRPr lang="pt-BR" dirty="0" smtClean="0"/>
          </a:p>
          <a:p>
            <a:pPr lvl="1"/>
            <a:r>
              <a:rPr lang="pt-BR" dirty="0" err="1" smtClean="0"/>
              <a:t>Bridge</a:t>
            </a:r>
            <a:endParaRPr lang="pt-BR" dirty="0" smtClean="0"/>
          </a:p>
          <a:p>
            <a:pPr lvl="1"/>
            <a:r>
              <a:rPr lang="pt-BR" dirty="0" smtClean="0"/>
              <a:t>PDC</a:t>
            </a:r>
          </a:p>
          <a:p>
            <a:r>
              <a:rPr lang="pt-BR" dirty="0" smtClean="0"/>
              <a:t>Padrão de interação</a:t>
            </a:r>
          </a:p>
          <a:p>
            <a:pPr lvl="1"/>
            <a:r>
              <a:rPr lang="pt-BR" dirty="0" smtClean="0"/>
              <a:t>MVP Passivo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501458"/>
            <a:ext cx="12906375" cy="146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de cantos arredondados 10"/>
          <p:cNvSpPr/>
          <p:nvPr/>
        </p:nvSpPr>
        <p:spPr>
          <a:xfrm>
            <a:off x="2143108" y="1500174"/>
            <a:ext cx="7715304" cy="32147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46961" y="2500306"/>
            <a:ext cx="132369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MVP</a:t>
            </a:r>
          </a:p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Passivo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929322" y="4572008"/>
            <a:ext cx="1928826" cy="12858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500562" y="4786322"/>
            <a:ext cx="125637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Façade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7158" y="4000504"/>
            <a:ext cx="194264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Subsistema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42844" y="4572008"/>
            <a:ext cx="2500330" cy="12858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0" y="2143116"/>
            <a:ext cx="2071670" cy="32147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85720" y="5429264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Abstract</a:t>
            </a:r>
          </a:p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Factory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357950" y="5072074"/>
            <a:ext cx="1071570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7508199" y="5000636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0298" y="4202118"/>
            <a:ext cx="1214446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2285984" y="3643314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332286" y="4202118"/>
            <a:ext cx="1428760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4222051" y="3643314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584964" y="4202118"/>
            <a:ext cx="1428760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488126" y="3643314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295508" y="3714752"/>
            <a:ext cx="5919830" cy="40719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2730930" y="3214686"/>
            <a:ext cx="516853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PDC –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Persistent</a:t>
            </a:r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Data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Collection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714480" y="642918"/>
            <a:ext cx="6786610" cy="6215082"/>
          </a:xfrm>
          <a:prstGeom prst="roundRect">
            <a:avLst>
              <a:gd name="adj" fmla="val 801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975501" y="5977614"/>
            <a:ext cx="516853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PDC –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Persistent</a:t>
            </a:r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Data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Collection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42844" y="3500438"/>
            <a:ext cx="1428760" cy="12144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74594" y="2928934"/>
            <a:ext cx="137101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Iterator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2428860" y="5702316"/>
            <a:ext cx="1357322" cy="11556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2513354" y="5143512"/>
            <a:ext cx="118109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Bridge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4286248" y="5702316"/>
            <a:ext cx="1474798" cy="11556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4449421" y="5143512"/>
            <a:ext cx="118109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Bridge</a:t>
            </a:r>
            <a:endParaRPr lang="pt-B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500826" y="5702316"/>
            <a:ext cx="1512898" cy="11556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6715496" y="5143512"/>
            <a:ext cx="118109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Bridge</a:t>
            </a:r>
            <a:endParaRPr lang="pt-B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4118E-6 L -0.39479 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0.00069 L -0.00209 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2157E-7 L -0.00105 -0.689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69065 L -0.13733 -0.6911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3 -0.69121 L -0.1349 -1.35371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478351"/>
            <a:ext cx="9144000" cy="10380333"/>
            <a:chOff x="0" y="1478351"/>
            <a:chExt cx="9144000" cy="1038033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478351"/>
              <a:ext cx="9144000" cy="10380333"/>
              <a:chOff x="0" y="1478351"/>
              <a:chExt cx="9144000" cy="1038033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1478351"/>
                <a:ext cx="9144000" cy="10380333"/>
                <a:chOff x="0" y="1478351"/>
                <a:chExt cx="9144000" cy="10380333"/>
              </a:xfrm>
            </p:grpSpPr>
            <p:pic>
              <p:nvPicPr>
                <p:cNvPr id="22529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1478351"/>
                  <a:ext cx="9143999" cy="10378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0" y="1500174"/>
                  <a:ext cx="9144000" cy="10358510"/>
                  <a:chOff x="0" y="1500174"/>
                  <a:chExt cx="9144000" cy="10358510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0" y="1500174"/>
                    <a:ext cx="9144000" cy="10358510"/>
                    <a:chOff x="0" y="1500174"/>
                    <a:chExt cx="9144000" cy="10358510"/>
                  </a:xfrm>
                </p:grpSpPr>
                <p:sp>
                  <p:nvSpPr>
                    <p:cNvPr id="10" name="Rounded Rectangle 9"/>
                    <p:cNvSpPr/>
                    <p:nvPr/>
                  </p:nvSpPr>
                  <p:spPr>
                    <a:xfrm>
                      <a:off x="0" y="1500174"/>
                      <a:ext cx="9144000" cy="1928826"/>
                    </a:xfrm>
                    <a:prstGeom prst="roundRect">
                      <a:avLst/>
                    </a:prstGeom>
                    <a:solidFill>
                      <a:srgbClr val="FFFF00">
                        <a:alpha val="34902"/>
                      </a:srgb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" name="Rounded Rectangle 10"/>
                    <p:cNvSpPr/>
                    <p:nvPr/>
                  </p:nvSpPr>
                  <p:spPr>
                    <a:xfrm>
                      <a:off x="0" y="3571876"/>
                      <a:ext cx="9144000" cy="4143404"/>
                    </a:xfrm>
                    <a:prstGeom prst="roundRect">
                      <a:avLst/>
                    </a:prstGeom>
                    <a:solidFill>
                      <a:srgbClr val="00FFFF">
                        <a:alpha val="34902"/>
                      </a:srgb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" name="Rounded Rectangle 11"/>
                    <p:cNvSpPr/>
                    <p:nvPr/>
                  </p:nvSpPr>
                  <p:spPr>
                    <a:xfrm>
                      <a:off x="0" y="7858156"/>
                      <a:ext cx="9144000" cy="1071570"/>
                    </a:xfrm>
                    <a:prstGeom prst="roundRect">
                      <a:avLst/>
                    </a:prstGeom>
                    <a:solidFill>
                      <a:srgbClr val="FF66FF">
                        <a:alpha val="34902"/>
                      </a:srgb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" name="Rounded Rectangle 12"/>
                    <p:cNvSpPr/>
                    <p:nvPr/>
                  </p:nvSpPr>
                  <p:spPr>
                    <a:xfrm>
                      <a:off x="0" y="9144040"/>
                      <a:ext cx="9144000" cy="2714644"/>
                    </a:xfrm>
                    <a:prstGeom prst="roundRect">
                      <a:avLst/>
                    </a:prstGeom>
                    <a:solidFill>
                      <a:srgbClr val="00FF00">
                        <a:alpha val="34902"/>
                      </a:srgb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0" y="3571876"/>
                    <a:ext cx="2500298" cy="1214446"/>
                  </a:xfrm>
                  <a:prstGeom prst="roundRect">
                    <a:avLst/>
                  </a:prstGeom>
                  <a:solidFill>
                    <a:srgbClr val="FF9933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  <p:sp>
            <p:nvSpPr>
              <p:cNvPr id="15" name="TextBox 14"/>
              <p:cNvSpPr txBox="1"/>
              <p:nvPr/>
            </p:nvSpPr>
            <p:spPr>
              <a:xfrm>
                <a:off x="71406" y="4714884"/>
                <a:ext cx="3286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/>
                  <a:t>Negócio</a:t>
                </a:r>
                <a:endParaRPr lang="pt-BR" sz="3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406" y="7858156"/>
                <a:ext cx="32861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/>
                  <a:t>Interface</a:t>
                </a:r>
              </a:p>
              <a:p>
                <a:r>
                  <a:rPr lang="pt-BR" sz="3200" dirty="0" smtClean="0"/>
                  <a:t>Negócio/Dados</a:t>
                </a:r>
                <a:endParaRPr lang="pt-BR" sz="3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406" y="10072734"/>
                <a:ext cx="3286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/>
                  <a:t>Dados</a:t>
                </a:r>
                <a:endParaRPr lang="pt-BR" sz="3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0" y="3571876"/>
                <a:ext cx="3286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/>
                  <a:t>Comunicação</a:t>
                </a:r>
                <a:endParaRPr lang="pt-BR" sz="32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1406" y="1928802"/>
              <a:ext cx="3286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 smtClean="0"/>
                <a:t>GUI</a:t>
              </a:r>
              <a:endParaRPr lang="pt-BR" sz="3200" dirty="0"/>
            </a:p>
          </p:txBody>
        </p:sp>
      </p:grpSp>
      <p:grpSp>
        <p:nvGrpSpPr>
          <p:cNvPr id="2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2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8" name="Picture 2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2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7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7286644" y="5715016"/>
            <a:ext cx="1285884" cy="142876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Subsistema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85926"/>
            <a:ext cx="3200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de cantos arredondados 4"/>
          <p:cNvSpPr/>
          <p:nvPr/>
        </p:nvSpPr>
        <p:spPr>
          <a:xfrm>
            <a:off x="2928926" y="3143248"/>
            <a:ext cx="2500330" cy="7858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00166" y="3286124"/>
            <a:ext cx="125637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Façade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429124" y="5000636"/>
            <a:ext cx="1714512" cy="114300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786050" y="5214950"/>
            <a:ext cx="14388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Adapter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riângulo isósceles 14"/>
          <p:cNvSpPr/>
          <p:nvPr/>
        </p:nvSpPr>
        <p:spPr>
          <a:xfrm rot="16200000">
            <a:off x="6072198" y="5429264"/>
            <a:ext cx="500066" cy="357190"/>
          </a:xfrm>
          <a:prstGeom prst="triangl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>
            <a:stCxn id="15" idx="3"/>
          </p:cNvCxnSpPr>
          <p:nvPr/>
        </p:nvCxnSpPr>
        <p:spPr>
          <a:xfrm flipV="1">
            <a:off x="6500826" y="5591189"/>
            <a:ext cx="714380" cy="166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7286644" y="5286388"/>
            <a:ext cx="1285884" cy="714380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Adaptador</a:t>
            </a:r>
          </a:p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6643702" y="3429000"/>
            <a:ext cx="2143140" cy="92869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ComunicacaoGoogle</a:t>
            </a:r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1026" name="Picture 2" descr="C:\Users\Victor\Desktop\log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714620"/>
            <a:ext cx="1571636" cy="626376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6643702" y="4071942"/>
            <a:ext cx="2143140" cy="14287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Decisão 27"/>
          <p:cNvSpPr/>
          <p:nvPr/>
        </p:nvSpPr>
        <p:spPr>
          <a:xfrm>
            <a:off x="7858148" y="4929198"/>
            <a:ext cx="142876" cy="357190"/>
          </a:xfrm>
          <a:prstGeom prst="flowChartDecision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/>
          <p:cNvCxnSpPr>
            <a:stCxn id="28" idx="0"/>
          </p:cNvCxnSpPr>
          <p:nvPr/>
        </p:nvCxnSpPr>
        <p:spPr>
          <a:xfrm rot="5400000" flipH="1" flipV="1">
            <a:off x="7643834" y="4643446"/>
            <a:ext cx="5715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tângulo de cantos arredondados 30"/>
          <p:cNvSpPr/>
          <p:nvPr/>
        </p:nvSpPr>
        <p:spPr>
          <a:xfrm>
            <a:off x="4214810" y="2643182"/>
            <a:ext cx="4714908" cy="350046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15" grpId="0" animBg="1"/>
      <p:bldP spid="15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pacotes</a:t>
            </a:r>
            <a:endParaRPr lang="pt-BR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71678"/>
            <a:ext cx="5895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Dúvidas?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b="13966"/>
          <a:stretch>
            <a:fillRect/>
          </a:stretch>
        </p:blipFill>
        <p:spPr bwMode="auto">
          <a:xfrm>
            <a:off x="-214346" y="1472278"/>
            <a:ext cx="9599969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9495" t="19694" r="54274" b="43300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de Uso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2701" t="2679" r="1595" b="12500"/>
          <a:stretch>
            <a:fillRect/>
          </a:stretch>
        </p:blipFill>
        <p:spPr bwMode="auto">
          <a:xfrm>
            <a:off x="1" y="1500175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de Uso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31473" t="12762" r="4598" b="18099"/>
          <a:stretch>
            <a:fillRect/>
          </a:stretch>
        </p:blipFill>
        <p:spPr bwMode="auto">
          <a:xfrm>
            <a:off x="0" y="-500090"/>
            <a:ext cx="10715668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de Uso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7 L -0.16077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 smtClean="0"/>
              <a:t>Crud</a:t>
            </a:r>
            <a:r>
              <a:rPr lang="pt-BR" sz="2400" dirty="0" smtClean="0"/>
              <a:t> para Evento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CRUD para evento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3000372"/>
            <a:ext cx="2971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karua_template</Template>
  <TotalTime>2281</TotalTime>
  <Words>409</Words>
  <Application>Microsoft Office PowerPoint</Application>
  <PresentationFormat>Apresentação na tela (4:3)</PresentationFormat>
  <Paragraphs>183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Slide 1</vt:lpstr>
      <vt:lpstr>Roteiro</vt:lpstr>
      <vt:lpstr>Descrição do projeto</vt:lpstr>
      <vt:lpstr>Casos de Uso</vt:lpstr>
      <vt:lpstr>Casos de Uso</vt:lpstr>
      <vt:lpstr>Casos de Uso</vt:lpstr>
      <vt:lpstr>Slide 7</vt:lpstr>
      <vt:lpstr>CRUD para evento</vt:lpstr>
      <vt:lpstr>Classes de análise</vt:lpstr>
      <vt:lpstr>Diagrama de sequência</vt:lpstr>
      <vt:lpstr>Diagrama de classes</vt:lpstr>
      <vt:lpstr>Slide 12</vt:lpstr>
      <vt:lpstr>Manipular ToDo List</vt:lpstr>
      <vt:lpstr>Classes de análise</vt:lpstr>
      <vt:lpstr>Diagrama de sequência</vt:lpstr>
      <vt:lpstr>Diagrama de classes</vt:lpstr>
      <vt:lpstr>Slide 17</vt:lpstr>
      <vt:lpstr>Visualizar Calendário</vt:lpstr>
      <vt:lpstr>Classes de análise</vt:lpstr>
      <vt:lpstr>Diagrama de sequência</vt:lpstr>
      <vt:lpstr>Diagrama de classes</vt:lpstr>
      <vt:lpstr>Slide 22</vt:lpstr>
      <vt:lpstr>Manipular Lista de Convidados</vt:lpstr>
      <vt:lpstr>Classes de análise</vt:lpstr>
      <vt:lpstr>Diagrama de sequência</vt:lpstr>
      <vt:lpstr>Diagrama de classes</vt:lpstr>
      <vt:lpstr>Slide 27</vt:lpstr>
      <vt:lpstr>Colocar mapa</vt:lpstr>
      <vt:lpstr>Classes de análise</vt:lpstr>
      <vt:lpstr>Diagrama de sequência</vt:lpstr>
      <vt:lpstr>Diagrama de classes</vt:lpstr>
      <vt:lpstr>Projeto</vt:lpstr>
      <vt:lpstr>Mapeamento</vt:lpstr>
      <vt:lpstr>Padrões de Projeto</vt:lpstr>
      <vt:lpstr>Diagrama de classes</vt:lpstr>
      <vt:lpstr>Diagrama de classes</vt:lpstr>
      <vt:lpstr>Subsistema</vt:lpstr>
      <vt:lpstr>Diagrama de pacotes</vt:lpstr>
      <vt:lpstr>Dúvidas?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</dc:title>
  <dc:creator>Owner</dc:creator>
  <cp:lastModifiedBy>csf</cp:lastModifiedBy>
  <cp:revision>166</cp:revision>
  <dcterms:created xsi:type="dcterms:W3CDTF">2008-10-06T13:34:26Z</dcterms:created>
  <dcterms:modified xsi:type="dcterms:W3CDTF">2009-10-08T16:21:12Z</dcterms:modified>
</cp:coreProperties>
</file>