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905" r:id="rId2"/>
    <p:sldId id="836" r:id="rId3"/>
    <p:sldId id="819" r:id="rId4"/>
    <p:sldId id="820" r:id="rId5"/>
    <p:sldId id="821" r:id="rId6"/>
    <p:sldId id="814" r:id="rId7"/>
  </p:sldIdLst>
  <p:sldSz cx="12192000" cy="6858000"/>
  <p:notesSz cx="6772275" cy="9904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00"/>
    <a:srgbClr val="FFCCFF"/>
    <a:srgbClr val="66CCFF"/>
    <a:srgbClr val="FFFF00"/>
    <a:srgbClr val="66FF33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 snapToGrid="0">
      <p:cViewPr varScale="1">
        <p:scale>
          <a:sx n="78" d="100"/>
          <a:sy n="78" d="100"/>
        </p:scale>
        <p:origin x="126" y="666"/>
      </p:cViewPr>
      <p:guideLst>
        <p:guide orient="horz" pos="2160"/>
        <p:guide pos="3840"/>
      </p:guideLst>
    </p:cSldViewPr>
  </p:slideViewPr>
  <p:outlineViewPr>
    <p:cViewPr>
      <p:scale>
        <a:sx n="45" d="100"/>
        <a:sy n="45" d="100"/>
      </p:scale>
      <p:origin x="0" y="195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-72"/>
      </p:cViewPr>
      <p:guideLst>
        <p:guide orient="horz" pos="3120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r>
              <a:rPr lang="pt-BR"/>
              <a:t>Sérgio Cavalcante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7622" y="0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2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r>
              <a:rPr lang="pt-BR"/>
              <a:t>Wearable Computers</a:t>
            </a:r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7622" y="9409192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fld id="{03619A55-6BD9-4337-AACA-EC8C6CDBB6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09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7622" y="0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3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970" y="4704596"/>
            <a:ext cx="4966335" cy="445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92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3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7622" y="9409192"/>
            <a:ext cx="293465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/>
            </a:lvl1pPr>
          </a:lstStyle>
          <a:p>
            <a:pPr>
              <a:defRPr/>
            </a:pPr>
            <a:fld id="{E49E5C91-0A2F-47EE-9F15-823C1E62B4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575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D55F1D0-1DF7-48E0-A11B-A7EED448D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BC2CC8-05B9-45F0-95E3-8F868235B7D5}" type="slidenum">
              <a:rPr kumimoji="0" lang="pt-BR" altLang="en-US" sz="1200" smtClean="0"/>
              <a:pPr/>
              <a:t>1</a:t>
            </a:fld>
            <a:endParaRPr kumimoji="0" lang="pt-BR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799E8FC-D73D-47D1-AE4C-329E3F2457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2950"/>
            <a:ext cx="6604000" cy="371475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6170DED-4716-4008-9F9D-B047E9F54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3F5E780-2BCD-4025-B850-A723D411B72C}" type="slidenum">
              <a:rPr kumimoji="0" lang="pt-BR" altLang="pt-BR" sz="1200" smtClean="0"/>
              <a:pPr/>
              <a:t>2</a:t>
            </a:fld>
            <a:endParaRPr kumimoji="0" lang="pt-BR" altLang="pt-BR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2950"/>
            <a:ext cx="6604000" cy="37147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802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9F7C5E-5FC8-442E-BA6D-FCD17B76CCA3}" type="slidenum">
              <a:rPr kumimoji="0" lang="pt-BR" altLang="pt-BR" sz="1200" smtClean="0"/>
              <a:pPr/>
              <a:t>3</a:t>
            </a:fld>
            <a:endParaRPr kumimoji="0" lang="pt-BR" altLang="pt-BR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2950"/>
            <a:ext cx="6604000" cy="37147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152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7036E24-074C-4713-8C70-9836A9B5FF43}" type="slidenum">
              <a:rPr kumimoji="0" lang="pt-BR" altLang="pt-BR" sz="1200" smtClean="0"/>
              <a:pPr/>
              <a:t>4</a:t>
            </a:fld>
            <a:endParaRPr kumimoji="0" lang="pt-BR" altLang="pt-BR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2950"/>
            <a:ext cx="6604000" cy="37147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84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F295D5-50A4-43C7-8E9F-E89AD19FBD5B}" type="slidenum">
              <a:rPr kumimoji="0" lang="pt-BR" altLang="pt-BR" sz="1200" smtClean="0"/>
              <a:pPr/>
              <a:t>5</a:t>
            </a:fld>
            <a:endParaRPr kumimoji="0" lang="pt-BR" altLang="pt-BR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2950"/>
            <a:ext cx="6604000" cy="37147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654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gray">
          <a:xfrm>
            <a:off x="971551" y="2101851"/>
            <a:ext cx="42333" cy="1052513"/>
          </a:xfrm>
          <a:prstGeom prst="rect">
            <a:avLst/>
          </a:prstGeom>
          <a:solidFill>
            <a:schemeClr val="bg2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/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88384" y="2903538"/>
            <a:ext cx="11692467" cy="0"/>
          </a:xfrm>
          <a:prstGeom prst="line">
            <a:avLst/>
          </a:prstGeom>
          <a:noFill/>
          <a:ln w="57150" cmpd="thinThick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sz="260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103632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9527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03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15451" y="0"/>
            <a:ext cx="2876549" cy="5024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8426451" cy="5024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92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70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45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366838"/>
            <a:ext cx="5651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0501" y="1366838"/>
            <a:ext cx="5651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8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24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5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6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0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13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1150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66838"/>
            <a:ext cx="1150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  <a:p>
            <a:pPr lvl="3"/>
            <a:endParaRPr lang="pt-BR" altLang="en-US"/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gray">
          <a:xfrm>
            <a:off x="586318" y="210417"/>
            <a:ext cx="42333" cy="1052512"/>
          </a:xfrm>
          <a:prstGeom prst="rect">
            <a:avLst/>
          </a:prstGeom>
          <a:solidFill>
            <a:schemeClr val="bg2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/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262467" y="856529"/>
            <a:ext cx="11692467" cy="0"/>
          </a:xfrm>
          <a:prstGeom prst="line">
            <a:avLst/>
          </a:prstGeom>
          <a:noFill/>
          <a:ln w="57150" cmpd="thinThick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sz="2600"/>
          </a:p>
        </p:txBody>
      </p:sp>
      <p:sp>
        <p:nvSpPr>
          <p:cNvPr id="1030" name="Rectangle 18"/>
          <p:cNvSpPr>
            <a:spLocks noChangeArrowheads="1"/>
          </p:cNvSpPr>
          <p:nvPr userDrawn="1"/>
        </p:nvSpPr>
        <p:spPr bwMode="auto">
          <a:xfrm>
            <a:off x="262468" y="6481763"/>
            <a:ext cx="341760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kumimoji="0" lang="en-US" altLang="en-US" sz="1400" i="1" dirty="0" err="1">
                <a:solidFill>
                  <a:srgbClr val="003399"/>
                </a:solidFill>
                <a:latin typeface="Arial" charset="0"/>
              </a:rPr>
              <a:t>Engenharia</a:t>
            </a:r>
            <a:r>
              <a:rPr kumimoji="0" lang="en-US" altLang="en-US" sz="1400" i="1" dirty="0">
                <a:solidFill>
                  <a:srgbClr val="003399"/>
                </a:solidFill>
                <a:latin typeface="Arial" charset="0"/>
              </a:rPr>
              <a:t> da </a:t>
            </a:r>
            <a:r>
              <a:rPr kumimoji="0" lang="en-US" altLang="en-US" sz="1400" i="1" dirty="0" err="1">
                <a:solidFill>
                  <a:srgbClr val="003399"/>
                </a:solidFill>
                <a:latin typeface="Arial" charset="0"/>
              </a:rPr>
              <a:t>Computação</a:t>
            </a:r>
            <a:r>
              <a:rPr kumimoji="0" lang="en-US" altLang="en-US" sz="1400" i="1" dirty="0">
                <a:solidFill>
                  <a:srgbClr val="003399"/>
                </a:solidFill>
                <a:latin typeface="Arial" charset="0"/>
              </a:rPr>
              <a:t> – </a:t>
            </a:r>
            <a:r>
              <a:rPr kumimoji="0" lang="en-US" altLang="en-US" sz="1400" i="1" dirty="0" err="1">
                <a:solidFill>
                  <a:srgbClr val="003399"/>
                </a:solidFill>
                <a:latin typeface="Arial" charset="0"/>
              </a:rPr>
              <a:t>CIn</a:t>
            </a:r>
            <a:r>
              <a:rPr kumimoji="0" lang="en-US" altLang="en-US" sz="1400" i="1" dirty="0">
                <a:solidFill>
                  <a:srgbClr val="003399"/>
                </a:solidFill>
                <a:latin typeface="Arial" charset="0"/>
              </a:rPr>
              <a:t>/UFPE</a:t>
            </a:r>
          </a:p>
        </p:txBody>
      </p:sp>
      <p:sp>
        <p:nvSpPr>
          <p:cNvPr id="1031" name="Rectangle 19"/>
          <p:cNvSpPr>
            <a:spLocks noChangeArrowheads="1"/>
          </p:cNvSpPr>
          <p:nvPr userDrawn="1"/>
        </p:nvSpPr>
        <p:spPr bwMode="auto">
          <a:xfrm>
            <a:off x="7423151" y="6527800"/>
            <a:ext cx="4637616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defRPr/>
            </a:pPr>
            <a:r>
              <a:rPr kumimoji="0" lang="en-US" altLang="en-US" sz="1200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Engenharia</a:t>
            </a:r>
            <a:r>
              <a:rPr kumimoji="0" lang="en-US" altLang="en-US" sz="1200" b="1" i="1" dirty="0">
                <a:solidFill>
                  <a:srgbClr val="003399"/>
                </a:solidFill>
                <a:latin typeface="Arial" panose="020B0604020202020204" pitchFamily="34" charset="0"/>
              </a:rPr>
              <a:t> de </a:t>
            </a:r>
            <a:r>
              <a:rPr kumimoji="0" lang="en-US" altLang="en-US" sz="1200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Sistemas</a:t>
            </a:r>
            <a:r>
              <a:rPr kumimoji="0" lang="en-US" altLang="en-US" sz="1200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US" sz="1200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Embarcados</a:t>
            </a:r>
            <a:r>
              <a:rPr kumimoji="0" lang="en-US" altLang="en-US" sz="1200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fld id="{CBD57391-6869-423B-958E-A9D87F1572F5}" type="slidenum">
              <a:rPr kumimoji="0" lang="en-US" altLang="en-US" sz="1200" b="1" i="1" smtClean="0">
                <a:solidFill>
                  <a:srgbClr val="003399"/>
                </a:solidFill>
                <a:latin typeface="Arial" panose="020B0604020202020204" pitchFamily="34" charset="0"/>
              </a:rPr>
              <a:pPr algn="r">
                <a:defRPr/>
              </a:pPr>
              <a:t>‹nº›</a:t>
            </a:fld>
            <a:endParaRPr kumimoji="0" lang="en-US" altLang="en-US" sz="1200" b="1" i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20"/>
          <p:cNvSpPr>
            <a:spLocks noChangeShapeType="1"/>
          </p:cNvSpPr>
          <p:nvPr userDrawn="1"/>
        </p:nvSpPr>
        <p:spPr bwMode="auto">
          <a:xfrm>
            <a:off x="315385" y="6516688"/>
            <a:ext cx="10993967" cy="0"/>
          </a:xfrm>
          <a:prstGeom prst="line">
            <a:avLst/>
          </a:prstGeom>
          <a:noFill/>
          <a:ln w="127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sz="26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5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66FF"/>
        </a:buClr>
        <a:buChar char="•"/>
        <a:defRPr kumimoji="1"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FF"/>
        </a:buClr>
        <a:buChar char="–"/>
        <a:defRPr kumimoji="1"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FF"/>
        </a:buClr>
        <a:buChar char="•"/>
        <a:defRPr kumimoji="1"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–"/>
        <a:defRPr kumimoji="1"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»"/>
        <a:defRPr kumimoji="1"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»"/>
        <a:defRPr kumimoji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»"/>
        <a:defRPr kumimoji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»"/>
        <a:defRPr kumimoji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0066FF"/>
        </a:buClr>
        <a:buChar char="»"/>
        <a:defRPr kumimoji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n.ufpe.br/~svc/ese/Manuais%20e%20Datashee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050">
            <a:extLst>
              <a:ext uri="{FF2B5EF4-FFF2-40B4-BE49-F238E27FC236}">
                <a16:creationId xmlns:a16="http://schemas.microsoft.com/office/drawing/2014/main" id="{1103B613-17C9-441E-9F3E-4F7F7D134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214" y="-44970"/>
            <a:ext cx="10628339" cy="1143000"/>
          </a:xfrm>
        </p:spPr>
        <p:txBody>
          <a:bodyPr/>
          <a:lstStyle/>
          <a:p>
            <a:r>
              <a:rPr lang="pt-BR" dirty="0"/>
              <a:t>Engenharia de Sistemas Embarcados</a:t>
            </a:r>
          </a:p>
        </p:txBody>
      </p:sp>
      <p:sp>
        <p:nvSpPr>
          <p:cNvPr id="5123" name="Rectangle 2051">
            <a:extLst>
              <a:ext uri="{FF2B5EF4-FFF2-40B4-BE49-F238E27FC236}">
                <a16:creationId xmlns:a16="http://schemas.microsoft.com/office/drawing/2014/main" id="{7B7DAAE9-8745-409E-9683-63EBBD6414C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33418" y="4095048"/>
            <a:ext cx="8629650" cy="1945988"/>
          </a:xfrm>
        </p:spPr>
        <p:txBody>
          <a:bodyPr/>
          <a:lstStyle/>
          <a:p>
            <a:pPr marL="0" indent="0" algn="ctr">
              <a:buNone/>
            </a:pPr>
            <a:r>
              <a:rPr lang="pt-BR" altLang="en-US" dirty="0"/>
              <a:t>Sergio Cavalcante</a:t>
            </a:r>
            <a:br>
              <a:rPr lang="pt-BR" altLang="en-US" dirty="0"/>
            </a:br>
            <a:r>
              <a:rPr lang="pt-BR" altLang="en-US" dirty="0"/>
              <a:t>svc@cin.ufpe.br:  Usem assunto com [</a:t>
            </a:r>
            <a:r>
              <a:rPr lang="pt-BR" altLang="en-US" dirty="0" err="1"/>
              <a:t>ese</a:t>
            </a:r>
            <a:r>
              <a:rPr lang="pt-BR" altLang="en-US" dirty="0"/>
              <a:t>]</a:t>
            </a:r>
          </a:p>
          <a:p>
            <a:pPr marL="0" indent="0" algn="ctr">
              <a:buNone/>
            </a:pPr>
            <a:r>
              <a:rPr lang="pt-BR" altLang="en-US" dirty="0"/>
              <a:t>http://www.cin.ufpe.br/~svc/ese</a:t>
            </a:r>
          </a:p>
        </p:txBody>
      </p:sp>
      <p:sp>
        <p:nvSpPr>
          <p:cNvPr id="6" name="Rectangle 2050">
            <a:extLst>
              <a:ext uri="{FF2B5EF4-FFF2-40B4-BE49-F238E27FC236}">
                <a16:creationId xmlns:a16="http://schemas.microsoft.com/office/drawing/2014/main" id="{705971C3-5E18-4566-BD3D-4E6A2E4FC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184" y="2191452"/>
            <a:ext cx="632011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u="sng" kern="0" dirty="0"/>
              <a:t>Experimento 8 </a:t>
            </a:r>
            <a:r>
              <a:rPr lang="pt-BR" sz="3600" u="sng" kern="0" dirty="0"/>
              <a:t>Microcontrolador 8051</a:t>
            </a:r>
            <a:endParaRPr lang="pt-BR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tângulo 2"/>
          <p:cNvSpPr>
            <a:spLocks noChangeArrowheads="1"/>
          </p:cNvSpPr>
          <p:nvPr/>
        </p:nvSpPr>
        <p:spPr bwMode="auto">
          <a:xfrm>
            <a:off x="1524000" y="5849938"/>
            <a:ext cx="9144000" cy="9445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4908" y="-71440"/>
            <a:ext cx="10013092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Arquitetura Geral de Hardware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3862479" y="1429740"/>
            <a:ext cx="4491214" cy="770400"/>
            <a:chOff x="2338480" y="1374683"/>
            <a:chExt cx="4491214" cy="770400"/>
          </a:xfrm>
          <a:solidFill>
            <a:schemeClr val="bg1">
              <a:lumMod val="75000"/>
            </a:schemeClr>
          </a:solidFill>
        </p:grpSpPr>
        <p:sp>
          <p:nvSpPr>
            <p:cNvPr id="78" name="Retângulo de cantos arredondados 77"/>
            <p:cNvSpPr/>
            <p:nvPr/>
          </p:nvSpPr>
          <p:spPr bwMode="auto">
            <a:xfrm>
              <a:off x="5451217" y="1374683"/>
              <a:ext cx="1378477" cy="7704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 anchor="ctr"/>
            <a:lstStyle/>
            <a:p>
              <a:pPr algn="ctr">
                <a:defRPr/>
              </a:pPr>
              <a:r>
                <a:rPr lang="pt-BR" sz="1600" dirty="0"/>
                <a:t>Biometria</a:t>
              </a:r>
            </a:p>
          </p:txBody>
        </p:sp>
        <p:sp>
          <p:nvSpPr>
            <p:cNvPr id="79" name="Retângulo de cantos arredondados 78"/>
            <p:cNvSpPr/>
            <p:nvPr/>
          </p:nvSpPr>
          <p:spPr bwMode="auto">
            <a:xfrm>
              <a:off x="3894849" y="1374683"/>
              <a:ext cx="1378477" cy="7704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 anchor="ctr"/>
            <a:lstStyle/>
            <a:p>
              <a:pPr algn="ctr">
                <a:defRPr/>
              </a:pPr>
              <a:r>
                <a:rPr lang="pt-BR" sz="1600" dirty="0"/>
                <a:t>Display</a:t>
              </a:r>
            </a:p>
          </p:txBody>
        </p:sp>
        <p:sp>
          <p:nvSpPr>
            <p:cNvPr id="80" name="Retângulo de cantos arredondados 79"/>
            <p:cNvSpPr/>
            <p:nvPr/>
          </p:nvSpPr>
          <p:spPr bwMode="auto">
            <a:xfrm>
              <a:off x="2338480" y="1374683"/>
              <a:ext cx="1378477" cy="7704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 anchor="ctr"/>
            <a:lstStyle/>
            <a:p>
              <a:pPr algn="ctr">
                <a:defRPr/>
              </a:pPr>
              <a:r>
                <a:rPr lang="pt-BR" sz="1600" dirty="0"/>
                <a:t>Teclado</a:t>
              </a:r>
            </a:p>
          </p:txBody>
        </p:sp>
      </p:grpSp>
      <p:sp>
        <p:nvSpPr>
          <p:cNvPr id="60" name="Retângulo de cantos arredondados 59"/>
          <p:cNvSpPr/>
          <p:nvPr/>
        </p:nvSpPr>
        <p:spPr bwMode="auto">
          <a:xfrm>
            <a:off x="3309938" y="5911850"/>
            <a:ext cx="1377950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 dirty="0"/>
              <a:t>C. A/D</a:t>
            </a:r>
          </a:p>
        </p:txBody>
      </p:sp>
      <p:sp>
        <p:nvSpPr>
          <p:cNvPr id="61" name="Retângulo de cantos arredondados 60"/>
          <p:cNvSpPr/>
          <p:nvPr/>
        </p:nvSpPr>
        <p:spPr bwMode="auto">
          <a:xfrm>
            <a:off x="4162425" y="5911850"/>
            <a:ext cx="1379538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 dirty="0"/>
              <a:t>C. D/A</a:t>
            </a:r>
          </a:p>
        </p:txBody>
      </p:sp>
      <p:sp>
        <p:nvSpPr>
          <p:cNvPr id="75" name="Retângulo de cantos arredondados 74"/>
          <p:cNvSpPr/>
          <p:nvPr/>
        </p:nvSpPr>
        <p:spPr bwMode="auto">
          <a:xfrm>
            <a:off x="5016500" y="5911850"/>
            <a:ext cx="1377950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 dirty="0"/>
              <a:t>PWM</a:t>
            </a:r>
          </a:p>
        </p:txBody>
      </p:sp>
      <p:sp>
        <p:nvSpPr>
          <p:cNvPr id="77" name="Retângulo de cantos arredondados 76"/>
          <p:cNvSpPr/>
          <p:nvPr/>
        </p:nvSpPr>
        <p:spPr bwMode="auto">
          <a:xfrm>
            <a:off x="5868989" y="5911850"/>
            <a:ext cx="1379537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/>
              <a:t>SSD</a:t>
            </a:r>
            <a:endParaRPr lang="pt-BR" sz="1600" dirty="0"/>
          </a:p>
        </p:txBody>
      </p:sp>
      <p:sp>
        <p:nvSpPr>
          <p:cNvPr id="82" name="Retângulo de cantos arredondados 81"/>
          <p:cNvSpPr/>
          <p:nvPr/>
        </p:nvSpPr>
        <p:spPr bwMode="auto">
          <a:xfrm>
            <a:off x="6723063" y="5911850"/>
            <a:ext cx="1377950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 dirty="0"/>
              <a:t>GPS</a:t>
            </a:r>
          </a:p>
        </p:txBody>
      </p:sp>
      <p:sp>
        <p:nvSpPr>
          <p:cNvPr id="88" name="Retângulo de cantos arredondados 87"/>
          <p:cNvSpPr/>
          <p:nvPr/>
        </p:nvSpPr>
        <p:spPr bwMode="auto">
          <a:xfrm>
            <a:off x="7577138" y="5911850"/>
            <a:ext cx="1377950" cy="769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0"/>
          <a:lstStyle/>
          <a:p>
            <a:pPr>
              <a:defRPr/>
            </a:pPr>
            <a:r>
              <a:rPr lang="pt-BR" sz="1600" dirty="0"/>
              <a:t>Motores </a:t>
            </a:r>
            <a:br>
              <a:rPr lang="pt-BR" sz="1600" dirty="0"/>
            </a:br>
            <a:r>
              <a:rPr lang="pt-BR" sz="1600" dirty="0"/>
              <a:t>de Passo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9110339" y="1285656"/>
            <a:ext cx="1378479" cy="5396490"/>
            <a:chOff x="7445658" y="1426017"/>
            <a:chExt cx="1378479" cy="5396490"/>
          </a:xfrm>
          <a:solidFill>
            <a:srgbClr val="002060"/>
          </a:solidFill>
        </p:grpSpPr>
        <p:sp>
          <p:nvSpPr>
            <p:cNvPr id="59" name="Retângulo de cantos arredondados 58"/>
            <p:cNvSpPr/>
            <p:nvPr/>
          </p:nvSpPr>
          <p:spPr bwMode="auto">
            <a:xfrm>
              <a:off x="7445658" y="1426017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defRPr/>
              </a:pPr>
              <a:r>
                <a:rPr lang="pt-BR" sz="1600" dirty="0" err="1"/>
                <a:t>Timers</a:t>
              </a:r>
              <a:endParaRPr lang="pt-BR" sz="1600" dirty="0"/>
            </a:p>
          </p:txBody>
        </p:sp>
        <p:sp>
          <p:nvSpPr>
            <p:cNvPr id="62" name="Retângulo de cantos arredondados 61"/>
            <p:cNvSpPr/>
            <p:nvPr/>
          </p:nvSpPr>
          <p:spPr bwMode="auto">
            <a:xfrm>
              <a:off x="7445660" y="2086961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defRPr/>
              </a:pPr>
              <a:r>
                <a:rPr lang="pt-BR" sz="1600" dirty="0" err="1"/>
                <a:t>Counters</a:t>
              </a:r>
              <a:endParaRPr lang="pt-BR" sz="1600" dirty="0"/>
            </a:p>
          </p:txBody>
        </p:sp>
        <p:sp>
          <p:nvSpPr>
            <p:cNvPr id="64" name="Retângulo de cantos arredondados 63"/>
            <p:cNvSpPr/>
            <p:nvPr/>
          </p:nvSpPr>
          <p:spPr bwMode="auto">
            <a:xfrm>
              <a:off x="7445660" y="2747905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defRPr/>
              </a:pPr>
              <a:r>
                <a:rPr lang="pt-BR" sz="1600" dirty="0" err="1"/>
                <a:t>Watchdog</a:t>
              </a:r>
              <a:endParaRPr lang="pt-BR" sz="1600" dirty="0"/>
            </a:p>
            <a:p>
              <a:pPr algn="ctr">
                <a:defRPr/>
              </a:pPr>
              <a:r>
                <a:rPr lang="pt-BR" sz="1600" dirty="0"/>
                <a:t>Timer</a:t>
              </a:r>
            </a:p>
          </p:txBody>
        </p:sp>
        <p:sp>
          <p:nvSpPr>
            <p:cNvPr id="65" name="Retângulo de cantos arredondados 64"/>
            <p:cNvSpPr/>
            <p:nvPr/>
          </p:nvSpPr>
          <p:spPr bwMode="auto">
            <a:xfrm>
              <a:off x="7445660" y="3408849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defRPr/>
              </a:pPr>
              <a:r>
                <a:rPr lang="pt-BR" sz="1600" dirty="0"/>
                <a:t>Real-Time </a:t>
              </a:r>
              <a:r>
                <a:rPr lang="pt-BR" sz="1600" dirty="0" err="1"/>
                <a:t>Clock</a:t>
              </a:r>
              <a:endParaRPr lang="pt-BR" sz="1600" dirty="0"/>
            </a:p>
          </p:txBody>
        </p:sp>
        <p:sp>
          <p:nvSpPr>
            <p:cNvPr id="86" name="Retângulo de cantos arredondados 85"/>
            <p:cNvSpPr/>
            <p:nvPr/>
          </p:nvSpPr>
          <p:spPr bwMode="auto">
            <a:xfrm>
              <a:off x="7445660" y="4069793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Interrupt</a:t>
              </a:r>
              <a:r>
                <a:rPr lang="pt-BR" sz="1600" dirty="0"/>
                <a:t> </a:t>
              </a:r>
              <a:r>
                <a:rPr lang="pt-BR" sz="1600" dirty="0" err="1"/>
                <a:t>Controller</a:t>
              </a:r>
              <a:endParaRPr lang="pt-BR" sz="1600" dirty="0"/>
            </a:p>
          </p:txBody>
        </p:sp>
        <p:sp>
          <p:nvSpPr>
            <p:cNvPr id="92" name="Retângulo de cantos arredondados 91"/>
            <p:cNvSpPr/>
            <p:nvPr/>
          </p:nvSpPr>
          <p:spPr bwMode="auto">
            <a:xfrm>
              <a:off x="7445660" y="4730737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spcBef>
                  <a:spcPts val="0"/>
                </a:spcBef>
                <a:defRPr/>
              </a:pPr>
              <a:r>
                <a:rPr lang="pt-BR" sz="1600" dirty="0"/>
                <a:t>Power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Controller</a:t>
              </a:r>
              <a:endParaRPr lang="pt-BR" sz="1600" dirty="0"/>
            </a:p>
          </p:txBody>
        </p:sp>
        <p:sp>
          <p:nvSpPr>
            <p:cNvPr id="93" name="Retângulo de cantos arredondados 92"/>
            <p:cNvSpPr/>
            <p:nvPr/>
          </p:nvSpPr>
          <p:spPr bwMode="auto">
            <a:xfrm>
              <a:off x="7445660" y="5391681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Battery</a:t>
              </a:r>
              <a:endParaRPr lang="pt-BR" sz="1600" dirty="0"/>
            </a:p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Controller</a:t>
              </a:r>
              <a:endParaRPr lang="pt-BR" sz="1600" dirty="0"/>
            </a:p>
          </p:txBody>
        </p:sp>
        <p:sp>
          <p:nvSpPr>
            <p:cNvPr id="94" name="Retângulo de cantos arredondados 93"/>
            <p:cNvSpPr/>
            <p:nvPr/>
          </p:nvSpPr>
          <p:spPr bwMode="auto">
            <a:xfrm>
              <a:off x="7445660" y="6052628"/>
              <a:ext cx="1378477" cy="76987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tIns="0"/>
            <a:lstStyle/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Oscilator</a:t>
              </a:r>
              <a:endParaRPr lang="pt-BR" sz="1600" dirty="0"/>
            </a:p>
            <a:p>
              <a:pPr algn="ctr">
                <a:spcBef>
                  <a:spcPts val="0"/>
                </a:spcBef>
                <a:defRPr/>
              </a:pPr>
              <a:r>
                <a:rPr lang="pt-BR" sz="1600" dirty="0" err="1"/>
                <a:t>Controller</a:t>
              </a:r>
              <a:endParaRPr lang="pt-BR" sz="1600" dirty="0"/>
            </a:p>
          </p:txBody>
        </p:sp>
      </p:grpSp>
      <p:grpSp>
        <p:nvGrpSpPr>
          <p:cNvPr id="60428" name="Grupo 3"/>
          <p:cNvGrpSpPr>
            <a:grpSpLocks/>
          </p:cNvGrpSpPr>
          <p:nvPr/>
        </p:nvGrpSpPr>
        <p:grpSpPr bwMode="auto">
          <a:xfrm>
            <a:off x="1727200" y="1285876"/>
            <a:ext cx="1377950" cy="5395913"/>
            <a:chOff x="1936213" y="1421515"/>
            <a:chExt cx="1378477" cy="5396965"/>
          </a:xfrm>
        </p:grpSpPr>
        <p:sp>
          <p:nvSpPr>
            <p:cNvPr id="60439" name="Retângulo de cantos arredondados 65"/>
            <p:cNvSpPr>
              <a:spLocks noChangeArrowheads="1"/>
            </p:cNvSpPr>
            <p:nvPr/>
          </p:nvSpPr>
          <p:spPr bwMode="auto">
            <a:xfrm>
              <a:off x="1936213" y="1421515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Interfaces Seriais</a:t>
              </a:r>
            </a:p>
          </p:txBody>
        </p:sp>
        <p:sp>
          <p:nvSpPr>
            <p:cNvPr id="60440" name="Retângulo de cantos arredondados 66"/>
            <p:cNvSpPr>
              <a:spLocks noChangeArrowheads="1"/>
            </p:cNvSpPr>
            <p:nvPr/>
          </p:nvSpPr>
          <p:spPr bwMode="auto">
            <a:xfrm>
              <a:off x="1936213" y="2082453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USB</a:t>
              </a:r>
            </a:p>
          </p:txBody>
        </p:sp>
        <p:sp>
          <p:nvSpPr>
            <p:cNvPr id="60441" name="Retângulo de cantos arredondados 67"/>
            <p:cNvSpPr>
              <a:spLocks noChangeArrowheads="1"/>
            </p:cNvSpPr>
            <p:nvPr/>
          </p:nvSpPr>
          <p:spPr bwMode="auto">
            <a:xfrm>
              <a:off x="1936213" y="2743391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WIFI</a:t>
              </a:r>
            </a:p>
          </p:txBody>
        </p:sp>
        <p:sp>
          <p:nvSpPr>
            <p:cNvPr id="60442" name="Retângulo de cantos arredondados 68"/>
            <p:cNvSpPr>
              <a:spLocks noChangeArrowheads="1"/>
            </p:cNvSpPr>
            <p:nvPr/>
          </p:nvSpPr>
          <p:spPr bwMode="auto">
            <a:xfrm>
              <a:off x="1936213" y="3404329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Bluetooth</a:t>
              </a:r>
            </a:p>
          </p:txBody>
        </p:sp>
        <p:sp>
          <p:nvSpPr>
            <p:cNvPr id="60443" name="Retângulo de cantos arredondados 88"/>
            <p:cNvSpPr>
              <a:spLocks noChangeArrowheads="1"/>
            </p:cNvSpPr>
            <p:nvPr/>
          </p:nvSpPr>
          <p:spPr bwMode="auto">
            <a:xfrm>
              <a:off x="1936213" y="4065267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NFC</a:t>
              </a:r>
            </a:p>
          </p:txBody>
        </p:sp>
        <p:sp>
          <p:nvSpPr>
            <p:cNvPr id="60444" name="Retângulo de cantos arredondados 70"/>
            <p:cNvSpPr>
              <a:spLocks noChangeArrowheads="1"/>
            </p:cNvSpPr>
            <p:nvPr/>
          </p:nvSpPr>
          <p:spPr bwMode="auto">
            <a:xfrm>
              <a:off x="1936213" y="4726205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Modem</a:t>
              </a:r>
            </a:p>
          </p:txBody>
        </p:sp>
        <p:sp>
          <p:nvSpPr>
            <p:cNvPr id="60445" name="Retângulo de cantos arredondados 73"/>
            <p:cNvSpPr>
              <a:spLocks noChangeArrowheads="1"/>
            </p:cNvSpPr>
            <p:nvPr/>
          </p:nvSpPr>
          <p:spPr bwMode="auto">
            <a:xfrm>
              <a:off x="1936213" y="5387143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Codec</a:t>
              </a:r>
            </a:p>
          </p:txBody>
        </p:sp>
        <p:sp>
          <p:nvSpPr>
            <p:cNvPr id="60446" name="Retângulo de cantos arredondados 107"/>
            <p:cNvSpPr>
              <a:spLocks noChangeArrowheads="1"/>
            </p:cNvSpPr>
            <p:nvPr/>
          </p:nvSpPr>
          <p:spPr bwMode="auto">
            <a:xfrm>
              <a:off x="1936213" y="6048080"/>
              <a:ext cx="1378477" cy="770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Tahoma" panose="020B0604030504040204" pitchFamily="34" charset="0"/>
                </a:rPr>
                <a:t>Infra Vermelho</a:t>
              </a:r>
            </a:p>
          </p:txBody>
        </p:sp>
      </p:grpSp>
      <p:grpSp>
        <p:nvGrpSpPr>
          <p:cNvPr id="60429" name="Grupo 9"/>
          <p:cNvGrpSpPr>
            <a:grpSpLocks/>
          </p:cNvGrpSpPr>
          <p:nvPr/>
        </p:nvGrpSpPr>
        <p:grpSpPr bwMode="auto">
          <a:xfrm>
            <a:off x="5029200" y="3378201"/>
            <a:ext cx="2133600" cy="1171575"/>
            <a:chOff x="3335808" y="3541764"/>
            <a:chExt cx="2132544" cy="1171744"/>
          </a:xfrm>
        </p:grpSpPr>
        <p:sp>
          <p:nvSpPr>
            <p:cNvPr id="34865" name="Text Box 16"/>
            <p:cNvSpPr txBox="1">
              <a:spLocks noChangeArrowheads="1"/>
            </p:cNvSpPr>
            <p:nvPr/>
          </p:nvSpPr>
          <p:spPr bwMode="auto">
            <a:xfrm>
              <a:off x="3335808" y="3541764"/>
              <a:ext cx="2132544" cy="46196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t-BR" sz="2400" b="1" i="1" dirty="0">
                  <a:latin typeface="Arial" panose="020B0604020202020204" pitchFamily="34" charset="0"/>
                </a:rPr>
                <a:t>µControlador</a:t>
              </a:r>
            </a:p>
          </p:txBody>
        </p:sp>
        <p:sp>
          <p:nvSpPr>
            <p:cNvPr id="113" name="Text Box 16"/>
            <p:cNvSpPr txBox="1">
              <a:spLocks noChangeArrowheads="1"/>
            </p:cNvSpPr>
            <p:nvPr/>
          </p:nvSpPr>
          <p:spPr bwMode="auto">
            <a:xfrm>
              <a:off x="3335808" y="4251843"/>
              <a:ext cx="886781" cy="46166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t-BR" sz="2400" b="1" i="1" dirty="0">
                  <a:latin typeface="Arial" panose="020B0604020202020204" pitchFamily="34" charset="0"/>
                </a:rPr>
                <a:t>RAM</a:t>
              </a:r>
            </a:p>
          </p:txBody>
        </p:sp>
        <p:sp>
          <p:nvSpPr>
            <p:cNvPr id="114" name="Text Box 16"/>
            <p:cNvSpPr txBox="1">
              <a:spLocks noChangeArrowheads="1"/>
            </p:cNvSpPr>
            <p:nvPr/>
          </p:nvSpPr>
          <p:spPr bwMode="auto">
            <a:xfrm>
              <a:off x="4565541" y="4251843"/>
              <a:ext cx="902811" cy="46166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t-BR" sz="2400" b="1" i="1" dirty="0">
                  <a:latin typeface="Arial" panose="020B0604020202020204" pitchFamily="34" charset="0"/>
                </a:rPr>
                <a:t>ROM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195" y="-85728"/>
            <a:ext cx="11376275" cy="1103313"/>
          </a:xfrm>
        </p:spPr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pt-BR" sz="2000" dirty="0"/>
              <a:t>Experimento 8: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600" dirty="0"/>
              <a:t>Modulação de largura de pulso (PWM – Pulse </a:t>
            </a:r>
            <a:r>
              <a:rPr lang="pt-BR" sz="2600" dirty="0" err="1"/>
              <a:t>Width</a:t>
            </a:r>
            <a:r>
              <a:rPr lang="pt-BR" sz="2600" dirty="0"/>
              <a:t> </a:t>
            </a:r>
            <a:r>
              <a:rPr lang="pt-BR" sz="2600" dirty="0" err="1"/>
              <a:t>Modulation</a:t>
            </a:r>
            <a:r>
              <a:rPr lang="pt-BR" sz="2600" dirty="0"/>
              <a:t>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195" y="1165222"/>
            <a:ext cx="10873945" cy="234594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t-BR" altLang="pt-BR" sz="2200" dirty="0"/>
              <a:t>Onda quadrada que f</a:t>
            </a:r>
            <a:r>
              <a:rPr kumimoji="0" lang="pt-BR" altLang="pt-BR" sz="2200" dirty="0"/>
              <a:t>unciona como um Conversor Digital-Analógico onde a potência entregue ao dispositivo externo depende de dois fatores:</a:t>
            </a:r>
          </a:p>
          <a:p>
            <a:pPr lvl="1">
              <a:spcAft>
                <a:spcPts val="600"/>
              </a:spcAft>
            </a:pPr>
            <a:r>
              <a:rPr lang="pt-BR" altLang="pt-BR" sz="2200" dirty="0"/>
              <a:t>Período da onda quadrada;</a:t>
            </a:r>
          </a:p>
          <a:p>
            <a:pPr lvl="1"/>
            <a:r>
              <a:rPr kumimoji="0" lang="pt-BR" altLang="pt-BR" sz="2200" dirty="0"/>
              <a:t>Ciclo de trabalho (</a:t>
            </a:r>
            <a:r>
              <a:rPr kumimoji="0" lang="pt-BR" altLang="pt-BR" sz="2200" i="1" dirty="0" err="1"/>
              <a:t>duty</a:t>
            </a:r>
            <a:r>
              <a:rPr kumimoji="0" lang="pt-BR" altLang="pt-BR" sz="2200" i="1" dirty="0"/>
              <a:t> </a:t>
            </a:r>
            <a:r>
              <a:rPr kumimoji="0" lang="pt-BR" altLang="pt-BR" sz="2200" i="1" dirty="0" err="1"/>
              <a:t>cycle</a:t>
            </a:r>
            <a:r>
              <a:rPr kumimoji="0" lang="pt-BR" altLang="pt-BR" sz="2200" i="1" dirty="0"/>
              <a:t>:</a:t>
            </a:r>
            <a:r>
              <a:rPr kumimoji="0" lang="pt-BR" altLang="pt-BR" sz="2200" dirty="0"/>
              <a:t> percentual do tempo em que o sinal fica em 1 em relação ao período da onda quadrada).</a:t>
            </a:r>
          </a:p>
        </p:txBody>
      </p:sp>
      <p:sp>
        <p:nvSpPr>
          <p:cNvPr id="63492" name="Rectangle 112"/>
          <p:cNvSpPr>
            <a:spLocks noChangeArrowheads="1"/>
          </p:cNvSpPr>
          <p:nvPr/>
        </p:nvSpPr>
        <p:spPr bwMode="auto">
          <a:xfrm>
            <a:off x="2368122" y="3881059"/>
            <a:ext cx="7267575" cy="2301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3" name="Rectangle 68"/>
          <p:cNvSpPr>
            <a:spLocks noChangeArrowheads="1"/>
          </p:cNvSpPr>
          <p:nvPr/>
        </p:nvSpPr>
        <p:spPr bwMode="auto">
          <a:xfrm>
            <a:off x="5408185" y="5422521"/>
            <a:ext cx="2490787" cy="317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4" name="Freeform 69"/>
          <p:cNvSpPr>
            <a:spLocks/>
          </p:cNvSpPr>
          <p:nvPr/>
        </p:nvSpPr>
        <p:spPr bwMode="auto">
          <a:xfrm>
            <a:off x="4125485" y="4504947"/>
            <a:ext cx="1316037" cy="46037"/>
          </a:xfrm>
          <a:custGeom>
            <a:avLst/>
            <a:gdLst>
              <a:gd name="T0" fmla="*/ 0 w 829"/>
              <a:gd name="T1" fmla="*/ 0 h 29"/>
              <a:gd name="T2" fmla="*/ 0 w 829"/>
              <a:gd name="T3" fmla="*/ 2147483646 h 29"/>
              <a:gd name="T4" fmla="*/ 2147483646 w 829"/>
              <a:gd name="T5" fmla="*/ 2147483646 h 29"/>
              <a:gd name="T6" fmla="*/ 2147483646 w 829"/>
              <a:gd name="T7" fmla="*/ 2147483646 h 29"/>
              <a:gd name="T8" fmla="*/ 0 w 829"/>
              <a:gd name="T9" fmla="*/ 0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9"/>
              <a:gd name="T16" fmla="*/ 0 h 29"/>
              <a:gd name="T17" fmla="*/ 829 w 829"/>
              <a:gd name="T18" fmla="*/ 29 h 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9" h="29">
                <a:moveTo>
                  <a:pt x="0" y="0"/>
                </a:moveTo>
                <a:lnTo>
                  <a:pt x="0" y="20"/>
                </a:lnTo>
                <a:lnTo>
                  <a:pt x="829" y="29"/>
                </a:lnTo>
                <a:lnTo>
                  <a:pt x="829" y="9"/>
                </a:lnTo>
                <a:lnTo>
                  <a:pt x="0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495" name="Rectangle 70"/>
          <p:cNvSpPr>
            <a:spLocks noChangeArrowheads="1"/>
          </p:cNvSpPr>
          <p:nvPr/>
        </p:nvSpPr>
        <p:spPr bwMode="auto">
          <a:xfrm>
            <a:off x="4100085" y="4500184"/>
            <a:ext cx="33337" cy="906463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6" name="Rectangle 71"/>
          <p:cNvSpPr>
            <a:spLocks noChangeArrowheads="1"/>
          </p:cNvSpPr>
          <p:nvPr/>
        </p:nvSpPr>
        <p:spPr bwMode="auto">
          <a:xfrm>
            <a:off x="5405010" y="4533522"/>
            <a:ext cx="33337" cy="90487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7" name="Rectangle 72"/>
          <p:cNvSpPr>
            <a:spLocks noChangeArrowheads="1"/>
          </p:cNvSpPr>
          <p:nvPr/>
        </p:nvSpPr>
        <p:spPr bwMode="auto">
          <a:xfrm>
            <a:off x="7873571" y="4552571"/>
            <a:ext cx="31750" cy="906462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63498" name="Group 79"/>
          <p:cNvGrpSpPr>
            <a:grpSpLocks/>
          </p:cNvGrpSpPr>
          <p:nvPr/>
        </p:nvGrpSpPr>
        <p:grpSpPr bwMode="auto">
          <a:xfrm>
            <a:off x="2503060" y="5374897"/>
            <a:ext cx="1635125" cy="41275"/>
            <a:chOff x="850" y="3633"/>
            <a:chExt cx="1030" cy="26"/>
          </a:xfrm>
        </p:grpSpPr>
        <p:sp>
          <p:nvSpPr>
            <p:cNvPr id="63532" name="Rectangle 73"/>
            <p:cNvSpPr>
              <a:spLocks noChangeArrowheads="1"/>
            </p:cNvSpPr>
            <p:nvPr/>
          </p:nvSpPr>
          <p:spPr bwMode="auto">
            <a:xfrm>
              <a:off x="1372" y="3639"/>
              <a:ext cx="508" cy="2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pt-BR" altLang="pt-BR" sz="26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63533" name="Group 78"/>
            <p:cNvGrpSpPr>
              <a:grpSpLocks/>
            </p:cNvGrpSpPr>
            <p:nvPr/>
          </p:nvGrpSpPr>
          <p:grpSpPr bwMode="auto">
            <a:xfrm>
              <a:off x="850" y="3633"/>
              <a:ext cx="507" cy="21"/>
              <a:chOff x="850" y="3633"/>
              <a:chExt cx="507" cy="21"/>
            </a:xfrm>
          </p:grpSpPr>
          <p:sp>
            <p:nvSpPr>
              <p:cNvPr id="63534" name="Rectangle 74"/>
              <p:cNvSpPr>
                <a:spLocks noChangeArrowheads="1"/>
              </p:cNvSpPr>
              <p:nvPr/>
            </p:nvSpPr>
            <p:spPr bwMode="auto">
              <a:xfrm>
                <a:off x="850" y="363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35" name="Rectangle 75"/>
              <p:cNvSpPr>
                <a:spLocks noChangeArrowheads="1"/>
              </p:cNvSpPr>
              <p:nvPr/>
            </p:nvSpPr>
            <p:spPr bwMode="auto">
              <a:xfrm>
                <a:off x="994" y="363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36" name="Rectangle 76"/>
              <p:cNvSpPr>
                <a:spLocks noChangeArrowheads="1"/>
              </p:cNvSpPr>
              <p:nvPr/>
            </p:nvSpPr>
            <p:spPr bwMode="auto">
              <a:xfrm>
                <a:off x="1138" y="363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37" name="Rectangle 77"/>
              <p:cNvSpPr>
                <a:spLocks noChangeArrowheads="1"/>
              </p:cNvSpPr>
              <p:nvPr/>
            </p:nvSpPr>
            <p:spPr bwMode="auto">
              <a:xfrm>
                <a:off x="1282" y="3633"/>
                <a:ext cx="75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3499" name="Group 86"/>
          <p:cNvGrpSpPr>
            <a:grpSpLocks/>
          </p:cNvGrpSpPr>
          <p:nvPr/>
        </p:nvGrpSpPr>
        <p:grpSpPr bwMode="auto">
          <a:xfrm>
            <a:off x="7871985" y="4501772"/>
            <a:ext cx="1635125" cy="41275"/>
            <a:chOff x="4232" y="3083"/>
            <a:chExt cx="1030" cy="26"/>
          </a:xfrm>
        </p:grpSpPr>
        <p:sp>
          <p:nvSpPr>
            <p:cNvPr id="63526" name="Rectangle 80"/>
            <p:cNvSpPr>
              <a:spLocks noChangeArrowheads="1"/>
            </p:cNvSpPr>
            <p:nvPr/>
          </p:nvSpPr>
          <p:spPr bwMode="auto">
            <a:xfrm>
              <a:off x="4232" y="3089"/>
              <a:ext cx="508" cy="2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60000"/>
                </a:spcBef>
                <a:buClr>
                  <a:srgbClr val="0066FF"/>
                </a:buClr>
                <a:buChar char="•"/>
                <a:defRPr kumimoji="1" sz="30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66FF"/>
                </a:buClr>
                <a:buChar char="–"/>
                <a:defRPr kumimoji="1" sz="26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buClr>
                  <a:srgbClr val="0066FF"/>
                </a:buClr>
                <a:buChar char="•"/>
                <a:defRPr kumimoji="1"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–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66FF"/>
                </a:buClr>
                <a:buChar char="»"/>
                <a:defRPr kumimoji="1"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pt-BR" altLang="pt-BR" sz="26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63527" name="Group 85"/>
            <p:cNvGrpSpPr>
              <a:grpSpLocks/>
            </p:cNvGrpSpPr>
            <p:nvPr/>
          </p:nvGrpSpPr>
          <p:grpSpPr bwMode="auto">
            <a:xfrm>
              <a:off x="4754" y="3083"/>
              <a:ext cx="508" cy="21"/>
              <a:chOff x="4754" y="3083"/>
              <a:chExt cx="508" cy="21"/>
            </a:xfrm>
          </p:grpSpPr>
          <p:sp>
            <p:nvSpPr>
              <p:cNvPr id="63528" name="Rectangle 81"/>
              <p:cNvSpPr>
                <a:spLocks noChangeArrowheads="1"/>
              </p:cNvSpPr>
              <p:nvPr/>
            </p:nvSpPr>
            <p:spPr bwMode="auto">
              <a:xfrm>
                <a:off x="5180" y="308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29" name="Rectangle 82"/>
              <p:cNvSpPr>
                <a:spLocks noChangeArrowheads="1"/>
              </p:cNvSpPr>
              <p:nvPr/>
            </p:nvSpPr>
            <p:spPr bwMode="auto">
              <a:xfrm>
                <a:off x="5036" y="308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30" name="Rectangle 83"/>
              <p:cNvSpPr>
                <a:spLocks noChangeArrowheads="1"/>
              </p:cNvSpPr>
              <p:nvPr/>
            </p:nvSpPr>
            <p:spPr bwMode="auto">
              <a:xfrm>
                <a:off x="4892" y="3083"/>
                <a:ext cx="82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31" name="Rectangle 84"/>
              <p:cNvSpPr>
                <a:spLocks noChangeArrowheads="1"/>
              </p:cNvSpPr>
              <p:nvPr/>
            </p:nvSpPr>
            <p:spPr bwMode="auto">
              <a:xfrm>
                <a:off x="4754" y="3083"/>
                <a:ext cx="76" cy="2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FF"/>
                  </a:buClr>
                  <a:buChar char="•"/>
                  <a:defRPr kumimoji="1" sz="3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0066FF"/>
                  </a:buClr>
                  <a:buChar char="–"/>
                  <a:defRPr kumimoji="1" sz="26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lnSpc>
                    <a:spcPct val="95000"/>
                  </a:lnSpc>
                  <a:spcBef>
                    <a:spcPct val="35000"/>
                  </a:spcBef>
                  <a:buClr>
                    <a:srgbClr val="0066FF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–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lnSpc>
                    <a:spcPct val="75000"/>
                  </a:lnSpc>
                  <a:spcBef>
                    <a:spcPct val="30000"/>
                  </a:spcBef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lnSpc>
                    <a:spcPct val="75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66FF"/>
                  </a:buClr>
                  <a:buChar char="»"/>
                  <a:defRPr kumimoji="1" sz="20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pt-BR" altLang="pt-BR" sz="260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3500" name="Group 90"/>
          <p:cNvGrpSpPr>
            <a:grpSpLocks/>
          </p:cNvGrpSpPr>
          <p:nvPr/>
        </p:nvGrpSpPr>
        <p:grpSpPr bwMode="auto">
          <a:xfrm>
            <a:off x="4136596" y="4182683"/>
            <a:ext cx="3733800" cy="115888"/>
            <a:chOff x="1879" y="2882"/>
            <a:chExt cx="2352" cy="73"/>
          </a:xfrm>
        </p:grpSpPr>
        <p:sp>
          <p:nvSpPr>
            <p:cNvPr id="63523" name="Line 87"/>
            <p:cNvSpPr>
              <a:spLocks noChangeShapeType="1"/>
            </p:cNvSpPr>
            <p:nvPr/>
          </p:nvSpPr>
          <p:spPr bwMode="auto">
            <a:xfrm>
              <a:off x="1879" y="2918"/>
              <a:ext cx="2352" cy="1"/>
            </a:xfrm>
            <a:prstGeom prst="line">
              <a:avLst/>
            </a:prstGeom>
            <a:noFill/>
            <a:ln w="11113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524" name="Freeform 88"/>
            <p:cNvSpPr>
              <a:spLocks/>
            </p:cNvSpPr>
            <p:nvPr/>
          </p:nvSpPr>
          <p:spPr bwMode="auto">
            <a:xfrm>
              <a:off x="1879" y="2882"/>
              <a:ext cx="71" cy="72"/>
            </a:xfrm>
            <a:custGeom>
              <a:avLst/>
              <a:gdLst>
                <a:gd name="T0" fmla="*/ 71 w 71"/>
                <a:gd name="T1" fmla="*/ 0 h 72"/>
                <a:gd name="T2" fmla="*/ 0 w 71"/>
                <a:gd name="T3" fmla="*/ 36 h 72"/>
                <a:gd name="T4" fmla="*/ 71 w 71"/>
                <a:gd name="T5" fmla="*/ 72 h 72"/>
                <a:gd name="T6" fmla="*/ 0 60000 65536"/>
                <a:gd name="T7" fmla="*/ 0 60000 65536"/>
                <a:gd name="T8" fmla="*/ 0 60000 65536"/>
                <a:gd name="T9" fmla="*/ 0 w 71"/>
                <a:gd name="T10" fmla="*/ 0 h 72"/>
                <a:gd name="T11" fmla="*/ 71 w 71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72">
                  <a:moveTo>
                    <a:pt x="71" y="0"/>
                  </a:moveTo>
                  <a:lnTo>
                    <a:pt x="0" y="36"/>
                  </a:lnTo>
                  <a:lnTo>
                    <a:pt x="71" y="72"/>
                  </a:lnTo>
                </a:path>
              </a:pathLst>
            </a:custGeom>
            <a:noFill/>
            <a:ln w="11113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525" name="Freeform 89"/>
            <p:cNvSpPr>
              <a:spLocks/>
            </p:cNvSpPr>
            <p:nvPr/>
          </p:nvSpPr>
          <p:spPr bwMode="auto">
            <a:xfrm>
              <a:off x="4160" y="2883"/>
              <a:ext cx="71" cy="72"/>
            </a:xfrm>
            <a:custGeom>
              <a:avLst/>
              <a:gdLst>
                <a:gd name="T0" fmla="*/ 0 w 71"/>
                <a:gd name="T1" fmla="*/ 72 h 72"/>
                <a:gd name="T2" fmla="*/ 71 w 71"/>
                <a:gd name="T3" fmla="*/ 35 h 72"/>
                <a:gd name="T4" fmla="*/ 0 w 71"/>
                <a:gd name="T5" fmla="*/ 0 h 72"/>
                <a:gd name="T6" fmla="*/ 0 60000 65536"/>
                <a:gd name="T7" fmla="*/ 0 60000 65536"/>
                <a:gd name="T8" fmla="*/ 0 60000 65536"/>
                <a:gd name="T9" fmla="*/ 0 w 71"/>
                <a:gd name="T10" fmla="*/ 0 h 72"/>
                <a:gd name="T11" fmla="*/ 71 w 71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72">
                  <a:moveTo>
                    <a:pt x="0" y="72"/>
                  </a:moveTo>
                  <a:lnTo>
                    <a:pt x="71" y="3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3501" name="Rectangle 91"/>
          <p:cNvSpPr>
            <a:spLocks noChangeArrowheads="1"/>
          </p:cNvSpPr>
          <p:nvPr/>
        </p:nvSpPr>
        <p:spPr bwMode="auto">
          <a:xfrm>
            <a:off x="5682822" y="3946146"/>
            <a:ext cx="7905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502" name="Rectangle 92"/>
          <p:cNvSpPr>
            <a:spLocks noChangeArrowheads="1"/>
          </p:cNvSpPr>
          <p:nvPr/>
        </p:nvSpPr>
        <p:spPr bwMode="auto">
          <a:xfrm>
            <a:off x="5789185" y="3996946"/>
            <a:ext cx="69249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GB" altLang="pt-BR" sz="1400" b="1">
                <a:solidFill>
                  <a:srgbClr val="000000"/>
                </a:solidFill>
                <a:latin typeface="Tahoma" panose="020B0604030504040204" pitchFamily="34" charset="0"/>
              </a:rPr>
              <a:t>Período</a:t>
            </a:r>
            <a:endParaRPr kumimoji="0" lang="en-GB" altLang="pt-BR" sz="2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503" name="Line 93"/>
          <p:cNvSpPr>
            <a:spLocks noChangeShapeType="1"/>
          </p:cNvSpPr>
          <p:nvPr/>
        </p:nvSpPr>
        <p:spPr bwMode="auto">
          <a:xfrm>
            <a:off x="4108021" y="3923922"/>
            <a:ext cx="1588" cy="511175"/>
          </a:xfrm>
          <a:prstGeom prst="line">
            <a:avLst/>
          </a:prstGeom>
          <a:noFill/>
          <a:ln w="11113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504" name="Line 94"/>
          <p:cNvSpPr>
            <a:spLocks noChangeShapeType="1"/>
          </p:cNvSpPr>
          <p:nvPr/>
        </p:nvSpPr>
        <p:spPr bwMode="auto">
          <a:xfrm>
            <a:off x="7875160" y="3942972"/>
            <a:ext cx="1587" cy="509587"/>
          </a:xfrm>
          <a:prstGeom prst="line">
            <a:avLst/>
          </a:prstGeom>
          <a:noFill/>
          <a:ln w="11113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505" name="Rectangle 95"/>
          <p:cNvSpPr>
            <a:spLocks noChangeArrowheads="1"/>
          </p:cNvSpPr>
          <p:nvPr/>
        </p:nvSpPr>
        <p:spPr bwMode="auto">
          <a:xfrm>
            <a:off x="4489021" y="5562221"/>
            <a:ext cx="5715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49984" name="Rectangle 96"/>
          <p:cNvSpPr>
            <a:spLocks noChangeArrowheads="1"/>
          </p:cNvSpPr>
          <p:nvPr/>
        </p:nvSpPr>
        <p:spPr bwMode="auto">
          <a:xfrm>
            <a:off x="4593797" y="5613021"/>
            <a:ext cx="4424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kumimoji="0" lang="en-GB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30%</a:t>
            </a:r>
            <a:endParaRPr kumimoji="0" lang="en-GB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3507" name="Group 103"/>
          <p:cNvGrpSpPr>
            <a:grpSpLocks/>
          </p:cNvGrpSpPr>
          <p:nvPr/>
        </p:nvGrpSpPr>
        <p:grpSpPr bwMode="auto">
          <a:xfrm>
            <a:off x="4112785" y="5584446"/>
            <a:ext cx="1292225" cy="527050"/>
            <a:chOff x="1864" y="3765"/>
            <a:chExt cx="814" cy="332"/>
          </a:xfrm>
        </p:grpSpPr>
        <p:grpSp>
          <p:nvGrpSpPr>
            <p:cNvPr id="63517" name="Group 100"/>
            <p:cNvGrpSpPr>
              <a:grpSpLocks/>
            </p:cNvGrpSpPr>
            <p:nvPr/>
          </p:nvGrpSpPr>
          <p:grpSpPr bwMode="auto">
            <a:xfrm>
              <a:off x="1870" y="3927"/>
              <a:ext cx="806" cy="73"/>
              <a:chOff x="1870" y="3927"/>
              <a:chExt cx="806" cy="73"/>
            </a:xfrm>
          </p:grpSpPr>
          <p:sp>
            <p:nvSpPr>
              <p:cNvPr id="63520" name="Line 97"/>
              <p:cNvSpPr>
                <a:spLocks noChangeShapeType="1"/>
              </p:cNvSpPr>
              <p:nvPr/>
            </p:nvSpPr>
            <p:spPr bwMode="auto">
              <a:xfrm>
                <a:off x="1870" y="3964"/>
                <a:ext cx="806" cy="1"/>
              </a:xfrm>
              <a:prstGeom prst="line">
                <a:avLst/>
              </a:prstGeom>
              <a:noFill/>
              <a:ln w="11113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521" name="Freeform 98"/>
              <p:cNvSpPr>
                <a:spLocks/>
              </p:cNvSpPr>
              <p:nvPr/>
            </p:nvSpPr>
            <p:spPr bwMode="auto">
              <a:xfrm>
                <a:off x="1870" y="3927"/>
                <a:ext cx="71" cy="72"/>
              </a:xfrm>
              <a:custGeom>
                <a:avLst/>
                <a:gdLst>
                  <a:gd name="T0" fmla="*/ 71 w 71"/>
                  <a:gd name="T1" fmla="*/ 0 h 72"/>
                  <a:gd name="T2" fmla="*/ 0 w 71"/>
                  <a:gd name="T3" fmla="*/ 37 h 72"/>
                  <a:gd name="T4" fmla="*/ 71 w 71"/>
                  <a:gd name="T5" fmla="*/ 72 h 72"/>
                  <a:gd name="T6" fmla="*/ 0 60000 65536"/>
                  <a:gd name="T7" fmla="*/ 0 60000 65536"/>
                  <a:gd name="T8" fmla="*/ 0 60000 65536"/>
                  <a:gd name="T9" fmla="*/ 0 w 71"/>
                  <a:gd name="T10" fmla="*/ 0 h 72"/>
                  <a:gd name="T11" fmla="*/ 71 w 71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1" h="72">
                    <a:moveTo>
                      <a:pt x="71" y="0"/>
                    </a:moveTo>
                    <a:lnTo>
                      <a:pt x="0" y="37"/>
                    </a:lnTo>
                    <a:lnTo>
                      <a:pt x="71" y="72"/>
                    </a:lnTo>
                  </a:path>
                </a:pathLst>
              </a:custGeom>
              <a:noFill/>
              <a:ln w="11113">
                <a:solidFill>
                  <a:srgbClr val="4D4D4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522" name="Freeform 99"/>
              <p:cNvSpPr>
                <a:spLocks/>
              </p:cNvSpPr>
              <p:nvPr/>
            </p:nvSpPr>
            <p:spPr bwMode="auto">
              <a:xfrm>
                <a:off x="2605" y="3928"/>
                <a:ext cx="71" cy="72"/>
              </a:xfrm>
              <a:custGeom>
                <a:avLst/>
                <a:gdLst>
                  <a:gd name="T0" fmla="*/ 0 w 71"/>
                  <a:gd name="T1" fmla="*/ 72 h 72"/>
                  <a:gd name="T2" fmla="*/ 71 w 71"/>
                  <a:gd name="T3" fmla="*/ 36 h 72"/>
                  <a:gd name="T4" fmla="*/ 0 w 71"/>
                  <a:gd name="T5" fmla="*/ 0 h 72"/>
                  <a:gd name="T6" fmla="*/ 0 60000 65536"/>
                  <a:gd name="T7" fmla="*/ 0 60000 65536"/>
                  <a:gd name="T8" fmla="*/ 0 60000 65536"/>
                  <a:gd name="T9" fmla="*/ 0 w 71"/>
                  <a:gd name="T10" fmla="*/ 0 h 72"/>
                  <a:gd name="T11" fmla="*/ 71 w 71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1" h="72">
                    <a:moveTo>
                      <a:pt x="0" y="72"/>
                    </a:moveTo>
                    <a:lnTo>
                      <a:pt x="71" y="3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4D4D4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3518" name="Line 101"/>
            <p:cNvSpPr>
              <a:spLocks noChangeShapeType="1"/>
            </p:cNvSpPr>
            <p:nvPr/>
          </p:nvSpPr>
          <p:spPr bwMode="auto">
            <a:xfrm>
              <a:off x="1864" y="3765"/>
              <a:ext cx="1" cy="321"/>
            </a:xfrm>
            <a:prstGeom prst="line">
              <a:avLst/>
            </a:prstGeom>
            <a:noFill/>
            <a:ln w="11113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519" name="Line 102"/>
            <p:cNvSpPr>
              <a:spLocks noChangeShapeType="1"/>
            </p:cNvSpPr>
            <p:nvPr/>
          </p:nvSpPr>
          <p:spPr bwMode="auto">
            <a:xfrm>
              <a:off x="2677" y="3776"/>
              <a:ext cx="1" cy="321"/>
            </a:xfrm>
            <a:prstGeom prst="line">
              <a:avLst/>
            </a:prstGeom>
            <a:noFill/>
            <a:ln w="11113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3508" name="Group 109"/>
          <p:cNvGrpSpPr>
            <a:grpSpLocks/>
          </p:cNvGrpSpPr>
          <p:nvPr/>
        </p:nvGrpSpPr>
        <p:grpSpPr bwMode="auto">
          <a:xfrm>
            <a:off x="5409771" y="5620958"/>
            <a:ext cx="2463800" cy="509588"/>
            <a:chOff x="2681" y="3788"/>
            <a:chExt cx="1552" cy="321"/>
          </a:xfrm>
        </p:grpSpPr>
        <p:grpSp>
          <p:nvGrpSpPr>
            <p:cNvPr id="63512" name="Group 107"/>
            <p:cNvGrpSpPr>
              <a:grpSpLocks/>
            </p:cNvGrpSpPr>
            <p:nvPr/>
          </p:nvGrpSpPr>
          <p:grpSpPr bwMode="auto">
            <a:xfrm>
              <a:off x="2681" y="3938"/>
              <a:ext cx="1548" cy="74"/>
              <a:chOff x="2681" y="3938"/>
              <a:chExt cx="1548" cy="74"/>
            </a:xfrm>
          </p:grpSpPr>
          <p:sp>
            <p:nvSpPr>
              <p:cNvPr id="63514" name="Line 104"/>
              <p:cNvSpPr>
                <a:spLocks noChangeShapeType="1"/>
              </p:cNvSpPr>
              <p:nvPr/>
            </p:nvSpPr>
            <p:spPr bwMode="auto">
              <a:xfrm>
                <a:off x="2681" y="3975"/>
                <a:ext cx="1548" cy="1"/>
              </a:xfrm>
              <a:prstGeom prst="line">
                <a:avLst/>
              </a:prstGeom>
              <a:noFill/>
              <a:ln w="11113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515" name="Freeform 105"/>
              <p:cNvSpPr>
                <a:spLocks/>
              </p:cNvSpPr>
              <p:nvPr/>
            </p:nvSpPr>
            <p:spPr bwMode="auto">
              <a:xfrm>
                <a:off x="2681" y="3938"/>
                <a:ext cx="71" cy="72"/>
              </a:xfrm>
              <a:custGeom>
                <a:avLst/>
                <a:gdLst>
                  <a:gd name="T0" fmla="*/ 71 w 71"/>
                  <a:gd name="T1" fmla="*/ 0 h 72"/>
                  <a:gd name="T2" fmla="*/ 0 w 71"/>
                  <a:gd name="T3" fmla="*/ 37 h 72"/>
                  <a:gd name="T4" fmla="*/ 71 w 71"/>
                  <a:gd name="T5" fmla="*/ 72 h 72"/>
                  <a:gd name="T6" fmla="*/ 0 60000 65536"/>
                  <a:gd name="T7" fmla="*/ 0 60000 65536"/>
                  <a:gd name="T8" fmla="*/ 0 60000 65536"/>
                  <a:gd name="T9" fmla="*/ 0 w 71"/>
                  <a:gd name="T10" fmla="*/ 0 h 72"/>
                  <a:gd name="T11" fmla="*/ 71 w 71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1" h="72">
                    <a:moveTo>
                      <a:pt x="71" y="0"/>
                    </a:moveTo>
                    <a:lnTo>
                      <a:pt x="0" y="37"/>
                    </a:lnTo>
                    <a:lnTo>
                      <a:pt x="71" y="72"/>
                    </a:lnTo>
                  </a:path>
                </a:pathLst>
              </a:custGeom>
              <a:noFill/>
              <a:ln w="11113">
                <a:solidFill>
                  <a:srgbClr val="4D4D4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516" name="Freeform 106"/>
              <p:cNvSpPr>
                <a:spLocks/>
              </p:cNvSpPr>
              <p:nvPr/>
            </p:nvSpPr>
            <p:spPr bwMode="auto">
              <a:xfrm>
                <a:off x="4159" y="3940"/>
                <a:ext cx="70" cy="72"/>
              </a:xfrm>
              <a:custGeom>
                <a:avLst/>
                <a:gdLst>
                  <a:gd name="T0" fmla="*/ 0 w 70"/>
                  <a:gd name="T1" fmla="*/ 72 h 72"/>
                  <a:gd name="T2" fmla="*/ 70 w 70"/>
                  <a:gd name="T3" fmla="*/ 35 h 72"/>
                  <a:gd name="T4" fmla="*/ 0 w 70"/>
                  <a:gd name="T5" fmla="*/ 0 h 72"/>
                  <a:gd name="T6" fmla="*/ 0 60000 65536"/>
                  <a:gd name="T7" fmla="*/ 0 60000 65536"/>
                  <a:gd name="T8" fmla="*/ 0 60000 65536"/>
                  <a:gd name="T9" fmla="*/ 0 w 70"/>
                  <a:gd name="T10" fmla="*/ 0 h 72"/>
                  <a:gd name="T11" fmla="*/ 70 w 70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" h="72">
                    <a:moveTo>
                      <a:pt x="0" y="72"/>
                    </a:moveTo>
                    <a:lnTo>
                      <a:pt x="70" y="35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4D4D4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3513" name="Line 108"/>
            <p:cNvSpPr>
              <a:spLocks noChangeShapeType="1"/>
            </p:cNvSpPr>
            <p:nvPr/>
          </p:nvSpPr>
          <p:spPr bwMode="auto">
            <a:xfrm>
              <a:off x="4232" y="3788"/>
              <a:ext cx="1" cy="321"/>
            </a:xfrm>
            <a:prstGeom prst="line">
              <a:avLst/>
            </a:prstGeom>
            <a:noFill/>
            <a:ln w="11113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3509" name="Rectangle 110"/>
          <p:cNvSpPr>
            <a:spLocks noChangeArrowheads="1"/>
          </p:cNvSpPr>
          <p:nvPr/>
        </p:nvSpPr>
        <p:spPr bwMode="auto">
          <a:xfrm>
            <a:off x="6346396" y="5609846"/>
            <a:ext cx="5715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pt-BR" sz="2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510" name="Rectangle 111"/>
          <p:cNvSpPr>
            <a:spLocks noChangeArrowheads="1"/>
          </p:cNvSpPr>
          <p:nvPr/>
        </p:nvSpPr>
        <p:spPr bwMode="auto">
          <a:xfrm>
            <a:off x="6451172" y="5659058"/>
            <a:ext cx="4424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GB" altLang="pt-BR" sz="1400" b="1">
                <a:solidFill>
                  <a:srgbClr val="000000"/>
                </a:solidFill>
                <a:latin typeface="Tahoma" panose="020B0604030504040204" pitchFamily="34" charset="0"/>
              </a:rPr>
              <a:t>70%</a:t>
            </a:r>
            <a:endParaRPr kumimoji="0" lang="en-GB" altLang="pt-BR" sz="2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0001" name="Rectangle 113"/>
          <p:cNvSpPr>
            <a:spLocks noChangeArrowheads="1"/>
          </p:cNvSpPr>
          <p:nvPr/>
        </p:nvSpPr>
        <p:spPr bwMode="auto">
          <a:xfrm>
            <a:off x="4300109" y="5378071"/>
            <a:ext cx="936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kumimoji="0" lang="en-GB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Duty cycle</a:t>
            </a:r>
            <a:endParaRPr kumimoji="0" lang="en-GB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895601" y="2314575"/>
            <a:ext cx="496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kumimoji="0" lang="pt-BR" altLang="pt-B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554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317910"/>
              </p:ext>
            </p:extLst>
          </p:nvPr>
        </p:nvGraphicFramePr>
        <p:xfrm>
          <a:off x="6032500" y="1739900"/>
          <a:ext cx="49545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7" name="Document" r:id="rId4" imgW="5001133" imgH="1036837" progId="Word.Document.8">
                  <p:embed/>
                </p:oleObj>
              </mc:Choice>
              <mc:Fallback>
                <p:oleObj name="Document" r:id="rId4" imgW="5001133" imgH="1036837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739900"/>
                        <a:ext cx="49545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5421314" y="2255839"/>
            <a:ext cx="4778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5421314" y="1887539"/>
            <a:ext cx="612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pwm</a:t>
            </a:r>
          </a:p>
        </p:txBody>
      </p:sp>
      <p:sp>
        <p:nvSpPr>
          <p:cNvPr id="65543" name="Text Box 8"/>
          <p:cNvSpPr txBox="1">
            <a:spLocks noChangeArrowheads="1"/>
          </p:cNvSpPr>
          <p:nvPr/>
        </p:nvSpPr>
        <p:spPr bwMode="auto">
          <a:xfrm>
            <a:off x="6159501" y="2608263"/>
            <a:ext cx="40878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000">
                <a:solidFill>
                  <a:srgbClr val="003399"/>
                </a:solidFill>
                <a:latin typeface="Times New Roman" panose="02020603050405020304" pitchFamily="18" charset="0"/>
              </a:rPr>
              <a:t>duty cycle 25% – tensão média = 1.25V</a:t>
            </a:r>
          </a:p>
        </p:txBody>
      </p:sp>
      <p:graphicFrame>
        <p:nvGraphicFramePr>
          <p:cNvPr id="6554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41507"/>
              </p:ext>
            </p:extLst>
          </p:nvPr>
        </p:nvGraphicFramePr>
        <p:xfrm>
          <a:off x="6042025" y="3187700"/>
          <a:ext cx="49799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8" name="Document" r:id="rId6" imgW="4991412" imgH="1036837" progId="Word.Document.8">
                  <p:embed/>
                </p:oleObj>
              </mc:Choice>
              <mc:Fallback>
                <p:oleObj name="Document" r:id="rId6" imgW="4991412" imgH="103683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3187700"/>
                        <a:ext cx="497998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Text Box 11"/>
          <p:cNvSpPr txBox="1">
            <a:spLocks noChangeArrowheads="1"/>
          </p:cNvSpPr>
          <p:nvPr/>
        </p:nvSpPr>
        <p:spPr bwMode="auto">
          <a:xfrm>
            <a:off x="5421314" y="3689350"/>
            <a:ext cx="4778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65546" name="Text Box 12"/>
          <p:cNvSpPr txBox="1">
            <a:spLocks noChangeArrowheads="1"/>
          </p:cNvSpPr>
          <p:nvPr/>
        </p:nvSpPr>
        <p:spPr bwMode="auto">
          <a:xfrm>
            <a:off x="5421314" y="3321051"/>
            <a:ext cx="612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pwm</a:t>
            </a:r>
          </a:p>
        </p:txBody>
      </p:sp>
      <p:graphicFrame>
        <p:nvGraphicFramePr>
          <p:cNvPr id="655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841398"/>
              </p:ext>
            </p:extLst>
          </p:nvPr>
        </p:nvGraphicFramePr>
        <p:xfrm>
          <a:off x="6032500" y="4616450"/>
          <a:ext cx="49403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9" name="Document" r:id="rId8" imgW="4991412" imgH="1036837" progId="Word.Document.8">
                  <p:embed/>
                </p:oleObj>
              </mc:Choice>
              <mc:Fallback>
                <p:oleObj name="Document" r:id="rId8" imgW="4991412" imgH="103683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4616450"/>
                        <a:ext cx="49403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8" name="Text Box 16"/>
          <p:cNvSpPr txBox="1">
            <a:spLocks noChangeArrowheads="1"/>
          </p:cNvSpPr>
          <p:nvPr/>
        </p:nvSpPr>
        <p:spPr bwMode="auto">
          <a:xfrm>
            <a:off x="5421314" y="5122864"/>
            <a:ext cx="4778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65549" name="Text Box 17"/>
          <p:cNvSpPr txBox="1">
            <a:spLocks noChangeArrowheads="1"/>
          </p:cNvSpPr>
          <p:nvPr/>
        </p:nvSpPr>
        <p:spPr bwMode="auto">
          <a:xfrm>
            <a:off x="5421314" y="4754564"/>
            <a:ext cx="612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400">
                <a:solidFill>
                  <a:srgbClr val="003399"/>
                </a:solidFill>
                <a:latin typeface="Times New Roman" panose="02020603050405020304" pitchFamily="18" charset="0"/>
              </a:rPr>
              <a:t>pwm</a:t>
            </a:r>
          </a:p>
        </p:txBody>
      </p:sp>
      <p:sp>
        <p:nvSpPr>
          <p:cNvPr id="65550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753762" y="1452564"/>
            <a:ext cx="4607226" cy="4554537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kumimoji="0" lang="pt-BR" altLang="pt-BR" sz="2600" dirty="0"/>
              <a:t>Gera pulsos com “</a:t>
            </a:r>
            <a:r>
              <a:rPr kumimoji="0" lang="pt-BR" altLang="pt-BR" sz="2600" i="1" dirty="0" err="1"/>
              <a:t>duty</a:t>
            </a:r>
            <a:r>
              <a:rPr kumimoji="0" lang="pt-BR" altLang="pt-BR" sz="2600" i="1" dirty="0"/>
              <a:t> </a:t>
            </a:r>
            <a:r>
              <a:rPr kumimoji="0" lang="pt-BR" altLang="pt-BR" sz="2600" i="1" dirty="0" err="1"/>
              <a:t>cycle</a:t>
            </a:r>
            <a:r>
              <a:rPr kumimoji="0" lang="pt-BR" altLang="pt-BR" sz="2600" dirty="0"/>
              <a:t>” definido</a:t>
            </a:r>
          </a:p>
          <a:p>
            <a:r>
              <a:rPr kumimoji="0" lang="pt-BR" altLang="pt-BR" sz="2600" dirty="0"/>
              <a:t>Controla a tensão média de um dispositivo externo (</a:t>
            </a:r>
            <a:r>
              <a:rPr kumimoji="0" lang="pt-BR" altLang="pt-BR" sz="2600" dirty="0" err="1"/>
              <a:t>ex</a:t>
            </a:r>
            <a:r>
              <a:rPr kumimoji="0" lang="pt-BR" altLang="pt-BR" sz="2600" dirty="0"/>
              <a:t>: motor, lâmpada)</a:t>
            </a:r>
          </a:p>
          <a:p>
            <a:pPr lvl="1"/>
            <a:r>
              <a:rPr kumimoji="0" lang="pt-BR" altLang="pt-BR" sz="2400" dirty="0"/>
              <a:t>Mais simples que conversor DC-DC ou A/D</a:t>
            </a:r>
            <a:endParaRPr kumimoji="0" lang="pt-BR" altLang="pt-BR" sz="3000" dirty="0"/>
          </a:p>
        </p:txBody>
      </p:sp>
      <p:sp>
        <p:nvSpPr>
          <p:cNvPr id="65551" name="Text Box 20"/>
          <p:cNvSpPr txBox="1">
            <a:spLocks noChangeArrowheads="1"/>
          </p:cNvSpPr>
          <p:nvPr/>
        </p:nvSpPr>
        <p:spPr bwMode="auto">
          <a:xfrm>
            <a:off x="6154738" y="4032251"/>
            <a:ext cx="408781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000">
                <a:solidFill>
                  <a:srgbClr val="003399"/>
                </a:solidFill>
                <a:latin typeface="Times New Roman" panose="02020603050405020304" pitchFamily="18" charset="0"/>
              </a:rPr>
              <a:t>duty cycle 50% – tensão média = 2,5V</a:t>
            </a:r>
          </a:p>
        </p:txBody>
      </p:sp>
      <p:sp>
        <p:nvSpPr>
          <p:cNvPr id="65552" name="Text Box 21"/>
          <p:cNvSpPr txBox="1">
            <a:spLocks noChangeArrowheads="1"/>
          </p:cNvSpPr>
          <p:nvPr/>
        </p:nvSpPr>
        <p:spPr bwMode="auto">
          <a:xfrm>
            <a:off x="6149976" y="5456238"/>
            <a:ext cx="40878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60000"/>
              </a:spcBef>
              <a:buClr>
                <a:srgbClr val="0066FF"/>
              </a:buClr>
              <a:buChar char="•"/>
              <a:defRPr kumimoji="1" sz="30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40000"/>
              </a:spcBef>
              <a:buClr>
                <a:srgbClr val="0066FF"/>
              </a:buClr>
              <a:buChar char="–"/>
              <a:defRPr kumimoji="1"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0066FF"/>
              </a:buClr>
              <a:buChar char="•"/>
              <a:defRPr kumimoji="1"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–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rgbClr val="0066FF"/>
              </a:buClr>
              <a:buChar char="»"/>
              <a:defRPr kumimoji="1"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pt-BR" sz="2000">
                <a:solidFill>
                  <a:srgbClr val="003399"/>
                </a:solidFill>
                <a:latin typeface="Times New Roman" panose="02020603050405020304" pitchFamily="18" charset="0"/>
              </a:rPr>
              <a:t>duty cycle 75% – tensão média = 3,75V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195" y="-85728"/>
            <a:ext cx="9766343" cy="1103313"/>
          </a:xfrm>
        </p:spPr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pt-BR" sz="2000" dirty="0"/>
              <a:t>Experimento 8: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3400" dirty="0"/>
              <a:t>Modulação de largura de pulso (PWM)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3102" y="1452563"/>
            <a:ext cx="9778699" cy="609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pt-BR" altLang="pt-BR" sz="2600" dirty="0"/>
              <a:t>Controle de motores de corrente contínua e de solenoides.</a:t>
            </a:r>
          </a:p>
        </p:txBody>
      </p:sp>
      <p:graphicFrame>
        <p:nvGraphicFramePr>
          <p:cNvPr id="67588" name="Object 0"/>
          <p:cNvGraphicFramePr>
            <a:graphicFrameLocks noChangeAspect="1"/>
          </p:cNvGraphicFramePr>
          <p:nvPr/>
        </p:nvGraphicFramePr>
        <p:xfrm>
          <a:off x="2111376" y="2203450"/>
          <a:ext cx="7288213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7" name="Document" r:id="rId4" imgW="2819400" imgH="1584960" progId="Word.Document.8">
                  <p:embed/>
                </p:oleObj>
              </mc:Choice>
              <mc:Fallback>
                <p:oleObj name="Document" r:id="rId4" imgW="2819400" imgH="158496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6" y="2203450"/>
                        <a:ext cx="7288213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838" y="-85728"/>
            <a:ext cx="9778700" cy="1103313"/>
          </a:xfrm>
        </p:spPr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pt-BR" sz="2000" dirty="0"/>
              <a:t>Experimento 8: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3400" dirty="0"/>
              <a:t>Modulação de largura de pulso (PWM)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98856"/>
            <a:ext cx="11506200" cy="1143000"/>
          </a:xfrm>
        </p:spPr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pt-BR" sz="1800" dirty="0"/>
              <a:t>Experimento 8:</a:t>
            </a:r>
            <a:br>
              <a:rPr lang="pt-BR" sz="3600" dirty="0">
                <a:solidFill>
                  <a:schemeClr val="tx2"/>
                </a:solidFill>
              </a:rPr>
            </a:br>
            <a:r>
              <a:rPr lang="pt-BR" sz="3400" dirty="0"/>
              <a:t>Exp. 8:</a:t>
            </a:r>
            <a:r>
              <a:rPr lang="pt-BR" sz="2200" dirty="0"/>
              <a:t> </a:t>
            </a:r>
            <a:r>
              <a:rPr lang="pt-BR" sz="2600" dirty="0"/>
              <a:t>Uso do PWM – Pulse </a:t>
            </a:r>
            <a:r>
              <a:rPr lang="pt-BR" sz="2600" dirty="0" err="1"/>
              <a:t>Width</a:t>
            </a:r>
            <a:r>
              <a:rPr lang="pt-BR" sz="2600" dirty="0"/>
              <a:t> </a:t>
            </a:r>
            <a:r>
              <a:rPr lang="pt-BR" sz="2600" dirty="0" err="1"/>
              <a:t>Modulation</a:t>
            </a:r>
            <a:endParaRPr lang="pt-BR" sz="2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25849" y="1044144"/>
            <a:ext cx="10340302" cy="522446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t-BR" altLang="en-US" sz="2800" dirty="0"/>
              <a:t>Aula de </a:t>
            </a:r>
            <a:r>
              <a:rPr lang="pt-BR" altLang="en-US" sz="2800" dirty="0" err="1"/>
              <a:t>Datasheet</a:t>
            </a:r>
            <a:r>
              <a:rPr lang="pt-BR" altLang="en-US" sz="2800" dirty="0"/>
              <a:t> – </a:t>
            </a:r>
            <a:r>
              <a:rPr lang="pt-BR" altLang="en-US" sz="2800" u="sng" dirty="0">
                <a:solidFill>
                  <a:srgbClr val="FF0000"/>
                </a:solidFill>
              </a:rPr>
              <a:t>vocês vão gostar!!  </a:t>
            </a:r>
            <a:r>
              <a:rPr lang="pt-BR" altLang="en-US" sz="2800" u="sng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t-BR" altLang="en-US" sz="2000" dirty="0"/>
              <a:t>Crie um projeto com o processador </a:t>
            </a:r>
            <a:r>
              <a:rPr lang="pt-BR" altLang="en-US" sz="2000" dirty="0" err="1"/>
              <a:t>Infineon</a:t>
            </a:r>
            <a:r>
              <a:rPr lang="pt-BR" altLang="en-US" sz="2000" dirty="0"/>
              <a:t> 80C517A, a 12MHz.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t-BR" altLang="en-US" sz="2000" dirty="0"/>
              <a:t>Use os datasheets do 80c5x7A do link </a:t>
            </a:r>
            <a:br>
              <a:rPr lang="pt-BR" altLang="en-US" sz="2000" dirty="0"/>
            </a:br>
            <a:r>
              <a:rPr lang="pt-BR" altLang="en-US" sz="1800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https://www.cin.ufpe.br/~svc/ese/Manuais%20e%20Datasheets/</a:t>
            </a:r>
            <a:r>
              <a:rPr lang="pt-BR" altLang="en-US" sz="1800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pt-BR" altLang="en-US" sz="2000" dirty="0"/>
              <a:t>Descubra como programar o PWM interno.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pt-BR" altLang="en-US" sz="2000" dirty="0"/>
              <a:t>Use para controlar a luminosidade dos LEDs da porta P4.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000" dirty="0"/>
              <a:t>Receba um número de 0 a 9 pela serial a 9600 bit/s e ajuste a intensidade dos LEDs com base nesse valor entre 0% e 100%.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800" dirty="0"/>
              <a:t>Para definir o valor que você usará no PWM, implemente uma </a:t>
            </a:r>
            <a:br>
              <a:rPr lang="pt-BR" sz="1800" dirty="0"/>
            </a:br>
            <a:r>
              <a:rPr lang="pt-BR" sz="1800" dirty="0"/>
              <a:t>Look-</a:t>
            </a:r>
            <a:r>
              <a:rPr lang="pt-BR" sz="1800" dirty="0" err="1"/>
              <a:t>up</a:t>
            </a:r>
            <a:r>
              <a:rPr lang="pt-BR" sz="1800" dirty="0"/>
              <a:t> </a:t>
            </a:r>
            <a:r>
              <a:rPr lang="pt-BR" sz="1800" dirty="0" err="1"/>
              <a:t>Table</a:t>
            </a:r>
            <a:r>
              <a:rPr lang="pt-BR" sz="1800" dirty="0"/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000" dirty="0"/>
              <a:t>Descubra como usar o Analisador Lógico do ambiente da Keil para verificar se a saída da porta P4 está funcionando corretamente.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000" dirty="0"/>
              <a:t>Mande seu código e um </a:t>
            </a:r>
            <a:r>
              <a:rPr lang="pt-BR" sz="2000" i="1" dirty="0" err="1"/>
              <a:t>printscreen</a:t>
            </a:r>
            <a:r>
              <a:rPr lang="pt-BR" sz="2000" dirty="0"/>
              <a:t> do analisador lógico funcionando.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C0C0C0"/>
      </a:hlink>
      <a:folHlink>
        <a:srgbClr val="969696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29650</TotalTime>
  <Words>427</Words>
  <Application>Microsoft Office PowerPoint</Application>
  <PresentationFormat>Widescreen</PresentationFormat>
  <Paragraphs>75</Paragraphs>
  <Slides>6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Tahoma</vt:lpstr>
      <vt:lpstr>Times New Roman</vt:lpstr>
      <vt:lpstr>Estrutura padrão</vt:lpstr>
      <vt:lpstr>Document</vt:lpstr>
      <vt:lpstr>Engenharia de Sistemas Embarcados</vt:lpstr>
      <vt:lpstr>Arquitetura Geral de Hardware</vt:lpstr>
      <vt:lpstr>Experimento 8: Modulação de largura de pulso (PWM – Pulse Width Modulation)</vt:lpstr>
      <vt:lpstr>Experimento 8: Modulação de largura de pulso (PWM)</vt:lpstr>
      <vt:lpstr>Experimento 8: Modulação de largura de pulso (PWM)</vt:lpstr>
      <vt:lpstr>Experimento 8: Exp. 8: Uso do PWM – Pulse Width Modulation</vt:lpstr>
    </vt:vector>
  </TitlesOfParts>
  <Company>UFPE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Wearable Computers</dc:title>
  <dc:creator>Sérgio Cavalcante</dc:creator>
  <cp:lastModifiedBy>Sergio Cavalcante</cp:lastModifiedBy>
  <cp:revision>426</cp:revision>
  <cp:lastPrinted>2018-12-08T16:22:27Z</cp:lastPrinted>
  <dcterms:created xsi:type="dcterms:W3CDTF">1998-11-14T19:45:51Z</dcterms:created>
  <dcterms:modified xsi:type="dcterms:W3CDTF">2021-04-05T18:15:15Z</dcterms:modified>
</cp:coreProperties>
</file>