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60" r:id="rId2"/>
    <p:sldMasterId id="2147483672" r:id="rId3"/>
    <p:sldMasterId id="2147483696" r:id="rId4"/>
  </p:sldMasterIdLst>
  <p:notesMasterIdLst>
    <p:notesMasterId r:id="rId99"/>
  </p:notesMasterIdLst>
  <p:sldIdLst>
    <p:sldId id="256" r:id="rId5"/>
    <p:sldId id="397" r:id="rId6"/>
    <p:sldId id="414" r:id="rId7"/>
    <p:sldId id="278" r:id="rId8"/>
    <p:sldId id="279" r:id="rId9"/>
    <p:sldId id="280" r:id="rId10"/>
    <p:sldId id="281" r:id="rId11"/>
    <p:sldId id="282" r:id="rId12"/>
    <p:sldId id="415" r:id="rId13"/>
    <p:sldId id="291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416" r:id="rId27"/>
    <p:sldId id="283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284" r:id="rId36"/>
    <p:sldId id="285" r:id="rId37"/>
    <p:sldId id="286" r:id="rId38"/>
    <p:sldId id="287" r:id="rId39"/>
    <p:sldId id="312" r:id="rId40"/>
    <p:sldId id="313" r:id="rId41"/>
    <p:sldId id="314" r:id="rId42"/>
    <p:sldId id="315" r:id="rId43"/>
    <p:sldId id="318" r:id="rId44"/>
    <p:sldId id="319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417" r:id="rId60"/>
    <p:sldId id="276" r:id="rId61"/>
    <p:sldId id="277" r:id="rId62"/>
    <p:sldId id="275" r:id="rId63"/>
    <p:sldId id="262" r:id="rId64"/>
    <p:sldId id="270" r:id="rId65"/>
    <p:sldId id="258" r:id="rId66"/>
    <p:sldId id="272" r:id="rId67"/>
    <p:sldId id="271" r:id="rId68"/>
    <p:sldId id="273" r:id="rId69"/>
    <p:sldId id="421" r:id="rId70"/>
    <p:sldId id="419" r:id="rId71"/>
    <p:sldId id="398" r:id="rId72"/>
    <p:sldId id="400" r:id="rId73"/>
    <p:sldId id="401" r:id="rId74"/>
    <p:sldId id="402" r:id="rId75"/>
    <p:sldId id="403" r:id="rId76"/>
    <p:sldId id="404" r:id="rId77"/>
    <p:sldId id="405" r:id="rId78"/>
    <p:sldId id="406" r:id="rId79"/>
    <p:sldId id="407" r:id="rId80"/>
    <p:sldId id="408" r:id="rId81"/>
    <p:sldId id="409" r:id="rId82"/>
    <p:sldId id="410" r:id="rId83"/>
    <p:sldId id="411" r:id="rId84"/>
    <p:sldId id="412" r:id="rId85"/>
    <p:sldId id="413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420" r:id="rId94"/>
    <p:sldId id="394" r:id="rId95"/>
    <p:sldId id="395" r:id="rId96"/>
    <p:sldId id="396" r:id="rId97"/>
    <p:sldId id="259" r:id="rId9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BBF"/>
    <a:srgbClr val="467ABA"/>
    <a:srgbClr val="7CBF33"/>
    <a:srgbClr val="147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347" autoAdjust="0"/>
    <p:restoredTop sz="94660"/>
  </p:normalViewPr>
  <p:slideViewPr>
    <p:cSldViewPr>
      <p:cViewPr varScale="1">
        <p:scale>
          <a:sx n="127" d="100"/>
          <a:sy n="127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E52CF-3890-C347-8513-026139B59134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1D527BB5-4FAF-C74E-BBE1-04E1E26F9CE1}">
      <dgm:prSet custT="1"/>
      <dgm:spPr/>
      <dgm:t>
        <a:bodyPr/>
        <a:lstStyle/>
        <a:p>
          <a:pPr rtl="0"/>
          <a:r>
            <a:rPr lang="en-GB" sz="1800" b="1" u="sng" dirty="0" smtClean="0"/>
            <a:t>UFPA</a:t>
          </a:r>
          <a:endParaRPr lang="en-GB" sz="1800" b="1" u="sng" dirty="0"/>
        </a:p>
      </dgm:t>
    </dgm:pt>
    <dgm:pt modelId="{CE6D8290-4F9B-A945-9011-7FF3C14A71CA}" type="parTrans" cxnId="{C4C148B0-2689-E24A-A5CD-37D7CE179B7A}">
      <dgm:prSet/>
      <dgm:spPr/>
      <dgm:t>
        <a:bodyPr/>
        <a:lstStyle/>
        <a:p>
          <a:endParaRPr lang="ca-ES"/>
        </a:p>
      </dgm:t>
    </dgm:pt>
    <dgm:pt modelId="{5F16EEF3-DA0B-BB4F-8859-FE1866CE8197}" type="sibTrans" cxnId="{C4C148B0-2689-E24A-A5CD-37D7CE179B7A}">
      <dgm:prSet/>
      <dgm:spPr/>
      <dgm:t>
        <a:bodyPr/>
        <a:lstStyle/>
        <a:p>
          <a:endParaRPr lang="ca-ES"/>
        </a:p>
      </dgm:t>
    </dgm:pt>
    <dgm:pt modelId="{C8E44027-B60D-9847-B145-684D5F4D33D3}">
      <dgm:prSet custT="1"/>
      <dgm:spPr/>
      <dgm:t>
        <a:bodyPr/>
        <a:lstStyle/>
        <a:p>
          <a:pPr rtl="0"/>
          <a:r>
            <a:rPr lang="en-GB" sz="1800" dirty="0" err="1" smtClean="0"/>
            <a:t>CPqD</a:t>
          </a:r>
          <a:endParaRPr lang="en-GB" sz="1800" dirty="0"/>
        </a:p>
      </dgm:t>
    </dgm:pt>
    <dgm:pt modelId="{60D36C80-B56E-6F4E-B138-EFC1C54E8D60}" type="parTrans" cxnId="{4B84CFE1-A0EF-3244-8A1D-A7738771953C}">
      <dgm:prSet/>
      <dgm:spPr/>
      <dgm:t>
        <a:bodyPr/>
        <a:lstStyle/>
        <a:p>
          <a:endParaRPr lang="ca-ES"/>
        </a:p>
      </dgm:t>
    </dgm:pt>
    <dgm:pt modelId="{65522239-FB1D-0C4E-953B-0132B8673740}" type="sibTrans" cxnId="{4B84CFE1-A0EF-3244-8A1D-A7738771953C}">
      <dgm:prSet/>
      <dgm:spPr/>
      <dgm:t>
        <a:bodyPr/>
        <a:lstStyle/>
        <a:p>
          <a:endParaRPr lang="ca-ES"/>
        </a:p>
      </dgm:t>
    </dgm:pt>
    <dgm:pt modelId="{D796C2E3-7C4B-9843-968B-A4BC45418DBF}">
      <dgm:prSet custT="1"/>
      <dgm:spPr/>
      <dgm:t>
        <a:bodyPr/>
        <a:lstStyle/>
        <a:p>
          <a:pPr rtl="0"/>
          <a:r>
            <a:rPr lang="en-GB" sz="1800" dirty="0" smtClean="0"/>
            <a:t>RNP</a:t>
          </a:r>
          <a:endParaRPr lang="en-GB" sz="1800" dirty="0"/>
        </a:p>
      </dgm:t>
    </dgm:pt>
    <dgm:pt modelId="{B57C5FE7-B5AE-1A48-8A4B-14F057E0B5F8}" type="parTrans" cxnId="{91BB62AC-E485-6A4C-AADD-9C5DF1DDBBCF}">
      <dgm:prSet/>
      <dgm:spPr/>
      <dgm:t>
        <a:bodyPr/>
        <a:lstStyle/>
        <a:p>
          <a:endParaRPr lang="ca-ES"/>
        </a:p>
      </dgm:t>
    </dgm:pt>
    <dgm:pt modelId="{734AB588-A7A4-6D4C-8D6E-0A1C9407257D}" type="sibTrans" cxnId="{91BB62AC-E485-6A4C-AADD-9C5DF1DDBBCF}">
      <dgm:prSet/>
      <dgm:spPr/>
      <dgm:t>
        <a:bodyPr/>
        <a:lstStyle/>
        <a:p>
          <a:endParaRPr lang="ca-ES"/>
        </a:p>
      </dgm:t>
    </dgm:pt>
    <dgm:pt modelId="{CE8A6225-E501-E844-B73E-5E04D16F06BA}">
      <dgm:prSet custT="1"/>
      <dgm:spPr/>
      <dgm:t>
        <a:bodyPr/>
        <a:lstStyle/>
        <a:p>
          <a:pPr rtl="0"/>
          <a:r>
            <a:rPr lang="en-GB" sz="1800" dirty="0" smtClean="0"/>
            <a:t>UFF</a:t>
          </a:r>
          <a:endParaRPr lang="en-GB" sz="1800" dirty="0"/>
        </a:p>
      </dgm:t>
    </dgm:pt>
    <dgm:pt modelId="{B8F01629-E4D5-214E-9AFD-A4905A9E9984}" type="parTrans" cxnId="{3AD3CE72-443C-6F43-8FEB-7F0619CD733D}">
      <dgm:prSet/>
      <dgm:spPr/>
      <dgm:t>
        <a:bodyPr/>
        <a:lstStyle/>
        <a:p>
          <a:endParaRPr lang="ca-ES"/>
        </a:p>
      </dgm:t>
    </dgm:pt>
    <dgm:pt modelId="{F4EDDBCE-5107-944E-B1E4-5D854349C461}" type="sibTrans" cxnId="{3AD3CE72-443C-6F43-8FEB-7F0619CD733D}">
      <dgm:prSet/>
      <dgm:spPr/>
      <dgm:t>
        <a:bodyPr/>
        <a:lstStyle/>
        <a:p>
          <a:endParaRPr lang="ca-ES"/>
        </a:p>
      </dgm:t>
    </dgm:pt>
    <dgm:pt modelId="{7FF0D621-838A-764E-88DE-661A378FCF56}">
      <dgm:prSet custT="1"/>
      <dgm:spPr/>
      <dgm:t>
        <a:bodyPr/>
        <a:lstStyle/>
        <a:p>
          <a:pPr rtl="0"/>
          <a:r>
            <a:rPr lang="en-GB" sz="1800" dirty="0" smtClean="0"/>
            <a:t>UFG</a:t>
          </a:r>
          <a:endParaRPr lang="en-GB" sz="1800" dirty="0"/>
        </a:p>
      </dgm:t>
    </dgm:pt>
    <dgm:pt modelId="{E09D6FF5-40F9-8B42-83B2-9142476A6BF2}" type="parTrans" cxnId="{0DED3573-FDEB-C246-8F2C-B08EE729F5F4}">
      <dgm:prSet/>
      <dgm:spPr/>
      <dgm:t>
        <a:bodyPr/>
        <a:lstStyle/>
        <a:p>
          <a:endParaRPr lang="ca-ES"/>
        </a:p>
      </dgm:t>
    </dgm:pt>
    <dgm:pt modelId="{FA36E444-B04B-1341-A441-4F2A402C3135}" type="sibTrans" cxnId="{0DED3573-FDEB-C246-8F2C-B08EE729F5F4}">
      <dgm:prSet/>
      <dgm:spPr/>
      <dgm:t>
        <a:bodyPr/>
        <a:lstStyle/>
        <a:p>
          <a:endParaRPr lang="ca-ES"/>
        </a:p>
      </dgm:t>
    </dgm:pt>
    <dgm:pt modelId="{979BBA7C-7215-0E4E-B537-A022D9ADDB5A}">
      <dgm:prSet custT="1"/>
      <dgm:spPr/>
      <dgm:t>
        <a:bodyPr/>
        <a:lstStyle/>
        <a:p>
          <a:pPr rtl="0"/>
          <a:r>
            <a:rPr lang="en-GB" sz="1800" dirty="0" smtClean="0"/>
            <a:t>UFRJ</a:t>
          </a:r>
          <a:endParaRPr lang="en-GB" sz="1800" dirty="0"/>
        </a:p>
      </dgm:t>
    </dgm:pt>
    <dgm:pt modelId="{A6F2A7ED-88CE-2D49-8301-DA80E75FFF8B}" type="parTrans" cxnId="{48A2296D-0D3B-A14E-8264-168F0D5C95BA}">
      <dgm:prSet/>
      <dgm:spPr/>
      <dgm:t>
        <a:bodyPr/>
        <a:lstStyle/>
        <a:p>
          <a:endParaRPr lang="ca-ES"/>
        </a:p>
      </dgm:t>
    </dgm:pt>
    <dgm:pt modelId="{C7B1BBF4-AAB7-EF4F-8442-66EAABD74CE0}" type="sibTrans" cxnId="{48A2296D-0D3B-A14E-8264-168F0D5C95BA}">
      <dgm:prSet/>
      <dgm:spPr/>
      <dgm:t>
        <a:bodyPr/>
        <a:lstStyle/>
        <a:p>
          <a:endParaRPr lang="ca-ES"/>
        </a:p>
      </dgm:t>
    </dgm:pt>
    <dgm:pt modelId="{99EA1F0D-ED6D-CF43-8DCE-2A40B0CDCBA5}">
      <dgm:prSet custT="1"/>
      <dgm:spPr/>
      <dgm:t>
        <a:bodyPr/>
        <a:lstStyle/>
        <a:p>
          <a:pPr rtl="0"/>
          <a:r>
            <a:rPr lang="en-GB" sz="1800" dirty="0" err="1" smtClean="0"/>
            <a:t>UFSCar</a:t>
          </a:r>
          <a:endParaRPr lang="en-GB" sz="1800" dirty="0"/>
        </a:p>
      </dgm:t>
    </dgm:pt>
    <dgm:pt modelId="{3B0FCCED-9DBB-F043-871E-0E5C031FA737}" type="parTrans" cxnId="{28D63F94-E3C2-BD44-9377-39E6BDF97BEA}">
      <dgm:prSet/>
      <dgm:spPr/>
      <dgm:t>
        <a:bodyPr/>
        <a:lstStyle/>
        <a:p>
          <a:endParaRPr lang="ca-ES"/>
        </a:p>
      </dgm:t>
    </dgm:pt>
    <dgm:pt modelId="{755B568B-5424-D64F-810A-8C5C5566BA23}" type="sibTrans" cxnId="{28D63F94-E3C2-BD44-9377-39E6BDF97BEA}">
      <dgm:prSet/>
      <dgm:spPr/>
      <dgm:t>
        <a:bodyPr/>
        <a:lstStyle/>
        <a:p>
          <a:endParaRPr lang="ca-ES"/>
        </a:p>
      </dgm:t>
    </dgm:pt>
    <dgm:pt modelId="{F2C29AB4-E629-F24C-AFA2-989EDC28B6A5}">
      <dgm:prSet custT="1"/>
      <dgm:spPr/>
      <dgm:t>
        <a:bodyPr lIns="0" rIns="0"/>
        <a:lstStyle/>
        <a:p>
          <a:pPr rtl="0"/>
          <a:r>
            <a:rPr lang="en-GB" sz="1800" dirty="0" smtClean="0"/>
            <a:t>UNIFACS</a:t>
          </a:r>
          <a:endParaRPr lang="en-GB" sz="1800" dirty="0"/>
        </a:p>
      </dgm:t>
    </dgm:pt>
    <dgm:pt modelId="{24CC2803-E924-1945-BEA5-5EC476587931}" type="parTrans" cxnId="{68A93510-182D-8D49-B6FC-12B6FDBC6AAB}">
      <dgm:prSet/>
      <dgm:spPr/>
      <dgm:t>
        <a:bodyPr/>
        <a:lstStyle/>
        <a:p>
          <a:endParaRPr lang="ca-ES"/>
        </a:p>
      </dgm:t>
    </dgm:pt>
    <dgm:pt modelId="{696E7F95-1373-1940-8428-C82F39AA9F21}" type="sibTrans" cxnId="{68A93510-182D-8D49-B6FC-12B6FDBC6AAB}">
      <dgm:prSet/>
      <dgm:spPr/>
      <dgm:t>
        <a:bodyPr/>
        <a:lstStyle/>
        <a:p>
          <a:endParaRPr lang="ca-ES"/>
        </a:p>
      </dgm:t>
    </dgm:pt>
    <dgm:pt modelId="{2C3494A8-CC0C-B448-809B-461EDEBF5119}">
      <dgm:prSet custT="1"/>
      <dgm:spPr/>
      <dgm:t>
        <a:bodyPr/>
        <a:lstStyle/>
        <a:p>
          <a:pPr rtl="0"/>
          <a:r>
            <a:rPr lang="en-GB" sz="1800" dirty="0" smtClean="0"/>
            <a:t>USP</a:t>
          </a:r>
          <a:endParaRPr lang="en-GB" sz="1800" dirty="0"/>
        </a:p>
      </dgm:t>
    </dgm:pt>
    <dgm:pt modelId="{E2BFC2C7-ABB3-F140-8B2E-46F61BE53D0B}" type="parTrans" cxnId="{9542DC39-CEE1-E944-A0E5-19C3868C7DE0}">
      <dgm:prSet/>
      <dgm:spPr/>
      <dgm:t>
        <a:bodyPr/>
        <a:lstStyle/>
        <a:p>
          <a:endParaRPr lang="ca-ES"/>
        </a:p>
      </dgm:t>
    </dgm:pt>
    <dgm:pt modelId="{F4139484-CEE5-D045-9864-9AA9C6FD5394}" type="sibTrans" cxnId="{9542DC39-CEE1-E944-A0E5-19C3868C7DE0}">
      <dgm:prSet/>
      <dgm:spPr/>
      <dgm:t>
        <a:bodyPr/>
        <a:lstStyle/>
        <a:p>
          <a:endParaRPr lang="ca-ES"/>
        </a:p>
      </dgm:t>
    </dgm:pt>
    <dgm:pt modelId="{35AD79A1-9700-C94A-945A-6D4C3BD841C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en-GB" dirty="0"/>
        </a:p>
      </dgm:t>
    </dgm:pt>
    <dgm:pt modelId="{602CF286-CA5C-E343-A8ED-1A48129D7DCC}" type="sibTrans" cxnId="{7875DF0A-11F0-4043-8500-A87160B089B5}">
      <dgm:prSet/>
      <dgm:spPr/>
      <dgm:t>
        <a:bodyPr/>
        <a:lstStyle/>
        <a:p>
          <a:endParaRPr lang="ca-ES"/>
        </a:p>
      </dgm:t>
    </dgm:pt>
    <dgm:pt modelId="{1B5E6083-86A8-9042-A46D-7A444C0005EA}" type="parTrans" cxnId="{7875DF0A-11F0-4043-8500-A87160B089B5}">
      <dgm:prSet/>
      <dgm:spPr/>
      <dgm:t>
        <a:bodyPr/>
        <a:lstStyle/>
        <a:p>
          <a:endParaRPr lang="ca-ES"/>
        </a:p>
      </dgm:t>
    </dgm:pt>
    <dgm:pt modelId="{7FAA6425-F6F5-1A49-B430-AA2F5288DD4D}">
      <dgm:prSet custT="1"/>
      <dgm:spPr>
        <a:solidFill>
          <a:srgbClr val="C0504D">
            <a:alpha val="50000"/>
          </a:srgbClr>
        </a:solidFill>
      </dgm:spPr>
      <dgm:t>
        <a:bodyPr/>
        <a:lstStyle/>
        <a:p>
          <a:pPr rtl="0"/>
          <a:r>
            <a:rPr lang="en-GB" sz="1800" dirty="0" smtClean="0"/>
            <a:t>UFPE</a:t>
          </a:r>
          <a:endParaRPr lang="en-GB" sz="1800" dirty="0"/>
        </a:p>
      </dgm:t>
    </dgm:pt>
    <dgm:pt modelId="{7DCCAA37-DC93-C549-B987-42462A089594}" type="parTrans" cxnId="{3F184160-D3AC-2345-B5F3-283CA68D9306}">
      <dgm:prSet/>
      <dgm:spPr/>
      <dgm:t>
        <a:bodyPr/>
        <a:lstStyle/>
        <a:p>
          <a:endParaRPr lang="en-US"/>
        </a:p>
      </dgm:t>
    </dgm:pt>
    <dgm:pt modelId="{E29744ED-B354-CB47-B87F-95B21004D311}" type="sibTrans" cxnId="{3F184160-D3AC-2345-B5F3-283CA68D9306}">
      <dgm:prSet/>
      <dgm:spPr/>
      <dgm:t>
        <a:bodyPr/>
        <a:lstStyle/>
        <a:p>
          <a:endParaRPr lang="en-US"/>
        </a:p>
      </dgm:t>
    </dgm:pt>
    <dgm:pt modelId="{852436E5-AC8B-8846-9206-FE411A98A88B}" type="pres">
      <dgm:prSet presAssocID="{A00E52CF-3890-C347-8513-026139B591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019C4521-39B0-0E42-ABF2-59746BF418F3}" type="pres">
      <dgm:prSet presAssocID="{A00E52CF-3890-C347-8513-026139B59134}" presName="radial" presStyleCnt="0">
        <dgm:presLayoutVars>
          <dgm:animLvl val="ctr"/>
        </dgm:presLayoutVars>
      </dgm:prSet>
      <dgm:spPr/>
    </dgm:pt>
    <dgm:pt modelId="{09D27A81-96D7-C54F-9B8E-9BC5F711761D}" type="pres">
      <dgm:prSet presAssocID="{35AD79A1-9700-C94A-945A-6D4C3BD841CC}" presName="centerShape" presStyleLbl="vennNode1" presStyleIdx="0" presStyleCnt="11" custScaleY="82988"/>
      <dgm:spPr/>
      <dgm:t>
        <a:bodyPr/>
        <a:lstStyle/>
        <a:p>
          <a:endParaRPr lang="ca-ES"/>
        </a:p>
      </dgm:t>
    </dgm:pt>
    <dgm:pt modelId="{E31789BB-7AC0-BB49-9E5F-8E862F76897F}" type="pres">
      <dgm:prSet presAssocID="{1D527BB5-4FAF-C74E-BBE1-04E1E26F9CE1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B517640E-10BF-CF4A-866B-774B770BC978}" type="pres">
      <dgm:prSet presAssocID="{C8E44027-B60D-9847-B145-684D5F4D33D3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3A067E3-8A92-4340-876C-EA41AEED4654}" type="pres">
      <dgm:prSet presAssocID="{D796C2E3-7C4B-9843-968B-A4BC45418DBF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5E6E6821-9D38-7146-ABF8-90FF12C85ED6}" type="pres">
      <dgm:prSet presAssocID="{CE8A6225-E501-E844-B73E-5E04D16F06BA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F20DB3AB-6646-7B49-BF49-F9CE06AA175B}" type="pres">
      <dgm:prSet presAssocID="{7FF0D621-838A-764E-88DE-661A378FCF56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5ECCC1D3-1F60-AE42-937F-945827130F33}" type="pres">
      <dgm:prSet presAssocID="{7FAA6425-F6F5-1A49-B430-AA2F5288DD4D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DBB012-7DC4-D346-907B-CF5F6A9AC1C4}" type="pres">
      <dgm:prSet presAssocID="{979BBA7C-7215-0E4E-B537-A022D9ADDB5A}" presName="node" presStyleLbl="vennNode1" presStyleIdx="7" presStyleCnt="11" custRadScaleRad="105333" custRadScaleInc="7807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E7EACE71-76CA-324A-80A6-287F9337FA91}" type="pres">
      <dgm:prSet presAssocID="{99EA1F0D-ED6D-CF43-8DCE-2A40B0CDCBA5}" presName="node" presStyleLbl="vennNode1" presStyleIdx="8" presStyleCnt="11" custRadScaleRad="106497" custRadScaleInc="499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8E15B0D-746F-9246-8E2C-85D04A1A9C33}" type="pres">
      <dgm:prSet presAssocID="{F2C29AB4-E629-F24C-AFA2-989EDC28B6A5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17C82713-A98D-FA49-A2F3-84A4C3B5D2A0}" type="pres">
      <dgm:prSet presAssocID="{2C3494A8-CC0C-B448-809B-461EDEBF5119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30913680-B132-4E49-82D6-E5ED0F27C5D8}" type="presOf" srcId="{7FF0D621-838A-764E-88DE-661A378FCF56}" destId="{F20DB3AB-6646-7B49-BF49-F9CE06AA175B}" srcOrd="0" destOrd="0" presId="urn:microsoft.com/office/officeart/2005/8/layout/radial3"/>
    <dgm:cxn modelId="{B83A2417-91B7-4007-86A7-51CEA1E7A457}" type="presOf" srcId="{979BBA7C-7215-0E4E-B537-A022D9ADDB5A}" destId="{88DBB012-7DC4-D346-907B-CF5F6A9AC1C4}" srcOrd="0" destOrd="0" presId="urn:microsoft.com/office/officeart/2005/8/layout/radial3"/>
    <dgm:cxn modelId="{54A6F8A5-C520-4FED-9BAE-A2E22C9EAAC8}" type="presOf" srcId="{35AD79A1-9700-C94A-945A-6D4C3BD841CC}" destId="{09D27A81-96D7-C54F-9B8E-9BC5F711761D}" srcOrd="0" destOrd="0" presId="urn:microsoft.com/office/officeart/2005/8/layout/radial3"/>
    <dgm:cxn modelId="{303909DF-2011-4040-AD1F-7A64F2839D65}" type="presOf" srcId="{2C3494A8-CC0C-B448-809B-461EDEBF5119}" destId="{17C82713-A98D-FA49-A2F3-84A4C3B5D2A0}" srcOrd="0" destOrd="0" presId="urn:microsoft.com/office/officeart/2005/8/layout/radial3"/>
    <dgm:cxn modelId="{C4C148B0-2689-E24A-A5CD-37D7CE179B7A}" srcId="{35AD79A1-9700-C94A-945A-6D4C3BD841CC}" destId="{1D527BB5-4FAF-C74E-BBE1-04E1E26F9CE1}" srcOrd="0" destOrd="0" parTransId="{CE6D8290-4F9B-A945-9011-7FF3C14A71CA}" sibTransId="{5F16EEF3-DA0B-BB4F-8859-FE1866CE8197}"/>
    <dgm:cxn modelId="{AD5D69C8-448D-4FB6-AE81-EFC8A6296F6E}" type="presOf" srcId="{C8E44027-B60D-9847-B145-684D5F4D33D3}" destId="{B517640E-10BF-CF4A-866B-774B770BC978}" srcOrd="0" destOrd="0" presId="urn:microsoft.com/office/officeart/2005/8/layout/radial3"/>
    <dgm:cxn modelId="{B5511817-D0FD-479D-80CD-B114C9B95A16}" type="presOf" srcId="{99EA1F0D-ED6D-CF43-8DCE-2A40B0CDCBA5}" destId="{E7EACE71-76CA-324A-80A6-287F9337FA91}" srcOrd="0" destOrd="0" presId="urn:microsoft.com/office/officeart/2005/8/layout/radial3"/>
    <dgm:cxn modelId="{68A93510-182D-8D49-B6FC-12B6FDBC6AAB}" srcId="{35AD79A1-9700-C94A-945A-6D4C3BD841CC}" destId="{F2C29AB4-E629-F24C-AFA2-989EDC28B6A5}" srcOrd="8" destOrd="0" parTransId="{24CC2803-E924-1945-BEA5-5EC476587931}" sibTransId="{696E7F95-1373-1940-8428-C82F39AA9F21}"/>
    <dgm:cxn modelId="{48A2296D-0D3B-A14E-8264-168F0D5C95BA}" srcId="{35AD79A1-9700-C94A-945A-6D4C3BD841CC}" destId="{979BBA7C-7215-0E4E-B537-A022D9ADDB5A}" srcOrd="6" destOrd="0" parTransId="{A6F2A7ED-88CE-2D49-8301-DA80E75FFF8B}" sibTransId="{C7B1BBF4-AAB7-EF4F-8442-66EAABD74CE0}"/>
    <dgm:cxn modelId="{7875DF0A-11F0-4043-8500-A87160B089B5}" srcId="{A00E52CF-3890-C347-8513-026139B59134}" destId="{35AD79A1-9700-C94A-945A-6D4C3BD841CC}" srcOrd="0" destOrd="0" parTransId="{1B5E6083-86A8-9042-A46D-7A444C0005EA}" sibTransId="{602CF286-CA5C-E343-A8ED-1A48129D7DCC}"/>
    <dgm:cxn modelId="{EB30D8A2-9020-47BE-B9E0-BEE128B3C000}" type="presOf" srcId="{7FAA6425-F6F5-1A49-B430-AA2F5288DD4D}" destId="{5ECCC1D3-1F60-AE42-937F-945827130F33}" srcOrd="0" destOrd="0" presId="urn:microsoft.com/office/officeart/2005/8/layout/radial3"/>
    <dgm:cxn modelId="{9542DC39-CEE1-E944-A0E5-19C3868C7DE0}" srcId="{35AD79A1-9700-C94A-945A-6D4C3BD841CC}" destId="{2C3494A8-CC0C-B448-809B-461EDEBF5119}" srcOrd="9" destOrd="0" parTransId="{E2BFC2C7-ABB3-F140-8B2E-46F61BE53D0B}" sibTransId="{F4139484-CEE5-D045-9864-9AA9C6FD5394}"/>
    <dgm:cxn modelId="{245C9112-B77F-43DD-ACFB-E89A77C3B3A8}" type="presOf" srcId="{D796C2E3-7C4B-9843-968B-A4BC45418DBF}" destId="{43A067E3-8A92-4340-876C-EA41AEED4654}" srcOrd="0" destOrd="0" presId="urn:microsoft.com/office/officeart/2005/8/layout/radial3"/>
    <dgm:cxn modelId="{186C6244-8F82-4562-9C01-69A59C9073DF}" type="presOf" srcId="{1D527BB5-4FAF-C74E-BBE1-04E1E26F9CE1}" destId="{E31789BB-7AC0-BB49-9E5F-8E862F76897F}" srcOrd="0" destOrd="0" presId="urn:microsoft.com/office/officeart/2005/8/layout/radial3"/>
    <dgm:cxn modelId="{3DAB4186-953F-4F31-9918-A42B6C444337}" type="presOf" srcId="{A00E52CF-3890-C347-8513-026139B59134}" destId="{852436E5-AC8B-8846-9206-FE411A98A88B}" srcOrd="0" destOrd="0" presId="urn:microsoft.com/office/officeart/2005/8/layout/radial3"/>
    <dgm:cxn modelId="{3F184160-D3AC-2345-B5F3-283CA68D9306}" srcId="{35AD79A1-9700-C94A-945A-6D4C3BD841CC}" destId="{7FAA6425-F6F5-1A49-B430-AA2F5288DD4D}" srcOrd="5" destOrd="0" parTransId="{7DCCAA37-DC93-C549-B987-42462A089594}" sibTransId="{E29744ED-B354-CB47-B87F-95B21004D311}"/>
    <dgm:cxn modelId="{7D36F439-DF09-478B-86FD-FC52FD7416F1}" type="presOf" srcId="{F2C29AB4-E629-F24C-AFA2-989EDC28B6A5}" destId="{48E15B0D-746F-9246-8E2C-85D04A1A9C33}" srcOrd="0" destOrd="0" presId="urn:microsoft.com/office/officeart/2005/8/layout/radial3"/>
    <dgm:cxn modelId="{0DED3573-FDEB-C246-8F2C-B08EE729F5F4}" srcId="{35AD79A1-9700-C94A-945A-6D4C3BD841CC}" destId="{7FF0D621-838A-764E-88DE-661A378FCF56}" srcOrd="4" destOrd="0" parTransId="{E09D6FF5-40F9-8B42-83B2-9142476A6BF2}" sibTransId="{FA36E444-B04B-1341-A441-4F2A402C3135}"/>
    <dgm:cxn modelId="{91BB62AC-E485-6A4C-AADD-9C5DF1DDBBCF}" srcId="{35AD79A1-9700-C94A-945A-6D4C3BD841CC}" destId="{D796C2E3-7C4B-9843-968B-A4BC45418DBF}" srcOrd="2" destOrd="0" parTransId="{B57C5FE7-B5AE-1A48-8A4B-14F057E0B5F8}" sibTransId="{734AB588-A7A4-6D4C-8D6E-0A1C9407257D}"/>
    <dgm:cxn modelId="{3AD3CE72-443C-6F43-8FEB-7F0619CD733D}" srcId="{35AD79A1-9700-C94A-945A-6D4C3BD841CC}" destId="{CE8A6225-E501-E844-B73E-5E04D16F06BA}" srcOrd="3" destOrd="0" parTransId="{B8F01629-E4D5-214E-9AFD-A4905A9E9984}" sibTransId="{F4EDDBCE-5107-944E-B1E4-5D854349C461}"/>
    <dgm:cxn modelId="{4B84CFE1-A0EF-3244-8A1D-A7738771953C}" srcId="{35AD79A1-9700-C94A-945A-6D4C3BD841CC}" destId="{C8E44027-B60D-9847-B145-684D5F4D33D3}" srcOrd="1" destOrd="0" parTransId="{60D36C80-B56E-6F4E-B138-EFC1C54E8D60}" sibTransId="{65522239-FB1D-0C4E-953B-0132B8673740}"/>
    <dgm:cxn modelId="{D05135EF-282A-47D5-B181-A4F67290CFF6}" type="presOf" srcId="{CE8A6225-E501-E844-B73E-5E04D16F06BA}" destId="{5E6E6821-9D38-7146-ABF8-90FF12C85ED6}" srcOrd="0" destOrd="0" presId="urn:microsoft.com/office/officeart/2005/8/layout/radial3"/>
    <dgm:cxn modelId="{28D63F94-E3C2-BD44-9377-39E6BDF97BEA}" srcId="{35AD79A1-9700-C94A-945A-6D4C3BD841CC}" destId="{99EA1F0D-ED6D-CF43-8DCE-2A40B0CDCBA5}" srcOrd="7" destOrd="0" parTransId="{3B0FCCED-9DBB-F043-871E-0E5C031FA737}" sibTransId="{755B568B-5424-D64F-810A-8C5C5566BA23}"/>
    <dgm:cxn modelId="{836BAB3B-8173-49DB-900C-FECF855BEC55}" type="presParOf" srcId="{852436E5-AC8B-8846-9206-FE411A98A88B}" destId="{019C4521-39B0-0E42-ABF2-59746BF418F3}" srcOrd="0" destOrd="0" presId="urn:microsoft.com/office/officeart/2005/8/layout/radial3"/>
    <dgm:cxn modelId="{37E1581A-D440-46F1-91B2-F225D73A42CA}" type="presParOf" srcId="{019C4521-39B0-0E42-ABF2-59746BF418F3}" destId="{09D27A81-96D7-C54F-9B8E-9BC5F711761D}" srcOrd="0" destOrd="0" presId="urn:microsoft.com/office/officeart/2005/8/layout/radial3"/>
    <dgm:cxn modelId="{D59EBFC1-F5F5-49CA-BB87-08924EF0B3C9}" type="presParOf" srcId="{019C4521-39B0-0E42-ABF2-59746BF418F3}" destId="{E31789BB-7AC0-BB49-9E5F-8E862F76897F}" srcOrd="1" destOrd="0" presId="urn:microsoft.com/office/officeart/2005/8/layout/radial3"/>
    <dgm:cxn modelId="{F841074A-DE27-4092-B0A9-58DCB6C24448}" type="presParOf" srcId="{019C4521-39B0-0E42-ABF2-59746BF418F3}" destId="{B517640E-10BF-CF4A-866B-774B770BC978}" srcOrd="2" destOrd="0" presId="urn:microsoft.com/office/officeart/2005/8/layout/radial3"/>
    <dgm:cxn modelId="{FDCE8BA0-8C62-445F-BD17-A6F8E7659409}" type="presParOf" srcId="{019C4521-39B0-0E42-ABF2-59746BF418F3}" destId="{43A067E3-8A92-4340-876C-EA41AEED4654}" srcOrd="3" destOrd="0" presId="urn:microsoft.com/office/officeart/2005/8/layout/radial3"/>
    <dgm:cxn modelId="{6281380E-BE1F-4917-B53D-091EC1EDC959}" type="presParOf" srcId="{019C4521-39B0-0E42-ABF2-59746BF418F3}" destId="{5E6E6821-9D38-7146-ABF8-90FF12C85ED6}" srcOrd="4" destOrd="0" presId="urn:microsoft.com/office/officeart/2005/8/layout/radial3"/>
    <dgm:cxn modelId="{038DD12B-2108-41CA-B7AE-EED3930BDC87}" type="presParOf" srcId="{019C4521-39B0-0E42-ABF2-59746BF418F3}" destId="{F20DB3AB-6646-7B49-BF49-F9CE06AA175B}" srcOrd="5" destOrd="0" presId="urn:microsoft.com/office/officeart/2005/8/layout/radial3"/>
    <dgm:cxn modelId="{AFAB9388-891A-46EC-B66B-97EC97D47371}" type="presParOf" srcId="{019C4521-39B0-0E42-ABF2-59746BF418F3}" destId="{5ECCC1D3-1F60-AE42-937F-945827130F33}" srcOrd="6" destOrd="0" presId="urn:microsoft.com/office/officeart/2005/8/layout/radial3"/>
    <dgm:cxn modelId="{397EB0A4-2E66-4AE9-8451-9075631172E0}" type="presParOf" srcId="{019C4521-39B0-0E42-ABF2-59746BF418F3}" destId="{88DBB012-7DC4-D346-907B-CF5F6A9AC1C4}" srcOrd="7" destOrd="0" presId="urn:microsoft.com/office/officeart/2005/8/layout/radial3"/>
    <dgm:cxn modelId="{57582F7A-4912-4732-A18A-668471DFB8DC}" type="presParOf" srcId="{019C4521-39B0-0E42-ABF2-59746BF418F3}" destId="{E7EACE71-76CA-324A-80A6-287F9337FA91}" srcOrd="8" destOrd="0" presId="urn:microsoft.com/office/officeart/2005/8/layout/radial3"/>
    <dgm:cxn modelId="{AA908F0D-02C9-4B5F-ABD0-EEE77DE8F02E}" type="presParOf" srcId="{019C4521-39B0-0E42-ABF2-59746BF418F3}" destId="{48E15B0D-746F-9246-8E2C-85D04A1A9C33}" srcOrd="9" destOrd="0" presId="urn:microsoft.com/office/officeart/2005/8/layout/radial3"/>
    <dgm:cxn modelId="{E9B1A556-63B3-4F70-A9ED-C1BF6D7FAAFB}" type="presParOf" srcId="{019C4521-39B0-0E42-ABF2-59746BF418F3}" destId="{17C82713-A98D-FA49-A2F3-84A4C3B5D2A0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0E52CF-3890-C347-8513-026139B59134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ca-ES"/>
        </a:p>
      </dgm:t>
    </dgm:pt>
    <dgm:pt modelId="{35AD79A1-9700-C94A-945A-6D4C3BD841CC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endParaRPr lang="en-GB" dirty="0"/>
        </a:p>
      </dgm:t>
    </dgm:pt>
    <dgm:pt modelId="{1B5E6083-86A8-9042-A46D-7A444C0005EA}" type="parTrans" cxnId="{7875DF0A-11F0-4043-8500-A87160B089B5}">
      <dgm:prSet/>
      <dgm:spPr/>
      <dgm:t>
        <a:bodyPr/>
        <a:lstStyle/>
        <a:p>
          <a:endParaRPr lang="ca-ES"/>
        </a:p>
      </dgm:t>
    </dgm:pt>
    <dgm:pt modelId="{602CF286-CA5C-E343-A8ED-1A48129D7DCC}" type="sibTrans" cxnId="{7875DF0A-11F0-4043-8500-A87160B089B5}">
      <dgm:prSet/>
      <dgm:spPr/>
      <dgm:t>
        <a:bodyPr/>
        <a:lstStyle/>
        <a:p>
          <a:endParaRPr lang="ca-ES"/>
        </a:p>
      </dgm:t>
    </dgm:pt>
    <dgm:pt modelId="{1D527BB5-4FAF-C74E-BBE1-04E1E26F9CE1}">
      <dgm:prSet custT="1"/>
      <dgm:spPr/>
      <dgm:t>
        <a:bodyPr/>
        <a:lstStyle/>
        <a:p>
          <a:pPr rtl="0"/>
          <a:r>
            <a:rPr lang="en-GB" sz="1800" b="1" u="sng" dirty="0" smtClean="0"/>
            <a:t>i2CAT</a:t>
          </a:r>
        </a:p>
        <a:p>
          <a:pPr rtl="0"/>
          <a:endParaRPr lang="en-GB" sz="1800" b="1" u="sng" dirty="0"/>
        </a:p>
      </dgm:t>
    </dgm:pt>
    <dgm:pt modelId="{CE6D8290-4F9B-A945-9011-7FF3C14A71CA}" type="parTrans" cxnId="{C4C148B0-2689-E24A-A5CD-37D7CE179B7A}">
      <dgm:prSet/>
      <dgm:spPr/>
      <dgm:t>
        <a:bodyPr/>
        <a:lstStyle/>
        <a:p>
          <a:endParaRPr lang="ca-ES"/>
        </a:p>
      </dgm:t>
    </dgm:pt>
    <dgm:pt modelId="{5F16EEF3-DA0B-BB4F-8859-FE1866CE8197}" type="sibTrans" cxnId="{C4C148B0-2689-E24A-A5CD-37D7CE179B7A}">
      <dgm:prSet/>
      <dgm:spPr/>
      <dgm:t>
        <a:bodyPr/>
        <a:lstStyle/>
        <a:p>
          <a:endParaRPr lang="ca-ES"/>
        </a:p>
      </dgm:t>
    </dgm:pt>
    <dgm:pt modelId="{C8E44027-B60D-9847-B145-684D5F4D33D3}">
      <dgm:prSet custT="1"/>
      <dgm:spPr/>
      <dgm:t>
        <a:bodyPr/>
        <a:lstStyle/>
        <a:p>
          <a:pPr rtl="0"/>
          <a:r>
            <a:rPr lang="en-GB" sz="1800" dirty="0" smtClean="0"/>
            <a:t>NXW</a:t>
          </a:r>
        </a:p>
        <a:p>
          <a:pPr rtl="0"/>
          <a:endParaRPr lang="en-GB" sz="1800" dirty="0"/>
        </a:p>
      </dgm:t>
    </dgm:pt>
    <dgm:pt modelId="{60D36C80-B56E-6F4E-B138-EFC1C54E8D60}" type="parTrans" cxnId="{4B84CFE1-A0EF-3244-8A1D-A7738771953C}">
      <dgm:prSet/>
      <dgm:spPr/>
      <dgm:t>
        <a:bodyPr/>
        <a:lstStyle/>
        <a:p>
          <a:endParaRPr lang="ca-ES"/>
        </a:p>
      </dgm:t>
    </dgm:pt>
    <dgm:pt modelId="{65522239-FB1D-0C4E-953B-0132B8673740}" type="sibTrans" cxnId="{4B84CFE1-A0EF-3244-8A1D-A7738771953C}">
      <dgm:prSet/>
      <dgm:spPr/>
      <dgm:t>
        <a:bodyPr/>
        <a:lstStyle/>
        <a:p>
          <a:endParaRPr lang="ca-ES"/>
        </a:p>
      </dgm:t>
    </dgm:pt>
    <dgm:pt modelId="{D796C2E3-7C4B-9843-968B-A4BC45418DBF}">
      <dgm:prSet custT="1"/>
      <dgm:spPr/>
      <dgm:t>
        <a:bodyPr/>
        <a:lstStyle/>
        <a:p>
          <a:pPr rtl="0"/>
          <a:r>
            <a:rPr lang="en-GB" sz="1800" dirty="0" smtClean="0"/>
            <a:t>UPMC</a:t>
          </a:r>
        </a:p>
        <a:p>
          <a:pPr rtl="0"/>
          <a:endParaRPr lang="en-GB" sz="1800" dirty="0"/>
        </a:p>
      </dgm:t>
    </dgm:pt>
    <dgm:pt modelId="{B57C5FE7-B5AE-1A48-8A4B-14F057E0B5F8}" type="parTrans" cxnId="{91BB62AC-E485-6A4C-AADD-9C5DF1DDBBCF}">
      <dgm:prSet/>
      <dgm:spPr/>
      <dgm:t>
        <a:bodyPr/>
        <a:lstStyle/>
        <a:p>
          <a:endParaRPr lang="ca-ES"/>
        </a:p>
      </dgm:t>
    </dgm:pt>
    <dgm:pt modelId="{734AB588-A7A4-6D4C-8D6E-0A1C9407257D}" type="sibTrans" cxnId="{91BB62AC-E485-6A4C-AADD-9C5DF1DDBBCF}">
      <dgm:prSet/>
      <dgm:spPr/>
      <dgm:t>
        <a:bodyPr/>
        <a:lstStyle/>
        <a:p>
          <a:endParaRPr lang="ca-ES"/>
        </a:p>
      </dgm:t>
    </dgm:pt>
    <dgm:pt modelId="{CE8A6225-E501-E844-B73E-5E04D16F06BA}">
      <dgm:prSet custT="1"/>
      <dgm:spPr/>
      <dgm:t>
        <a:bodyPr/>
        <a:lstStyle/>
        <a:p>
          <a:pPr rtl="0"/>
          <a:r>
            <a:rPr lang="en-GB" sz="1800" dirty="0" smtClean="0"/>
            <a:t>UESSEX</a:t>
          </a:r>
        </a:p>
        <a:p>
          <a:pPr rtl="0"/>
          <a:endParaRPr lang="en-GB" sz="1800" dirty="0"/>
        </a:p>
      </dgm:t>
    </dgm:pt>
    <dgm:pt modelId="{B8F01629-E4D5-214E-9AFD-A4905A9E9984}" type="parTrans" cxnId="{3AD3CE72-443C-6F43-8FEB-7F0619CD733D}">
      <dgm:prSet/>
      <dgm:spPr/>
      <dgm:t>
        <a:bodyPr/>
        <a:lstStyle/>
        <a:p>
          <a:endParaRPr lang="ca-ES"/>
        </a:p>
      </dgm:t>
    </dgm:pt>
    <dgm:pt modelId="{F4EDDBCE-5107-944E-B1E4-5D854349C461}" type="sibTrans" cxnId="{3AD3CE72-443C-6F43-8FEB-7F0619CD733D}">
      <dgm:prSet/>
      <dgm:spPr/>
      <dgm:t>
        <a:bodyPr/>
        <a:lstStyle/>
        <a:p>
          <a:endParaRPr lang="ca-ES"/>
        </a:p>
      </dgm:t>
    </dgm:pt>
    <dgm:pt modelId="{7FF0D621-838A-764E-88DE-661A378FCF56}">
      <dgm:prSet custT="1"/>
      <dgm:spPr/>
      <dgm:t>
        <a:bodyPr/>
        <a:lstStyle/>
        <a:p>
          <a:pPr rtl="0"/>
          <a:r>
            <a:rPr lang="en-GB" sz="1800" dirty="0" smtClean="0"/>
            <a:t>UTH</a:t>
          </a:r>
        </a:p>
        <a:p>
          <a:pPr rtl="0"/>
          <a:endParaRPr lang="en-GB" sz="1800" dirty="0"/>
        </a:p>
      </dgm:t>
    </dgm:pt>
    <dgm:pt modelId="{E09D6FF5-40F9-8B42-83B2-9142476A6BF2}" type="parTrans" cxnId="{0DED3573-FDEB-C246-8F2C-B08EE729F5F4}">
      <dgm:prSet/>
      <dgm:spPr/>
      <dgm:t>
        <a:bodyPr/>
        <a:lstStyle/>
        <a:p>
          <a:endParaRPr lang="ca-ES"/>
        </a:p>
      </dgm:t>
    </dgm:pt>
    <dgm:pt modelId="{FA36E444-B04B-1341-A441-4F2A402C3135}" type="sibTrans" cxnId="{0DED3573-FDEB-C246-8F2C-B08EE729F5F4}">
      <dgm:prSet/>
      <dgm:spPr/>
      <dgm:t>
        <a:bodyPr/>
        <a:lstStyle/>
        <a:p>
          <a:endParaRPr lang="ca-ES"/>
        </a:p>
      </dgm:t>
    </dgm:pt>
    <dgm:pt modelId="{979BBA7C-7215-0E4E-B537-A022D9ADDB5A}">
      <dgm:prSet custT="1"/>
      <dgm:spPr/>
      <dgm:t>
        <a:bodyPr/>
        <a:lstStyle/>
        <a:p>
          <a:pPr rtl="0"/>
          <a:r>
            <a:rPr lang="en-GB" sz="1800" dirty="0" smtClean="0"/>
            <a:t>NICTA</a:t>
          </a:r>
        </a:p>
        <a:p>
          <a:pPr rtl="0"/>
          <a:endParaRPr lang="en-GB" sz="1800" dirty="0"/>
        </a:p>
      </dgm:t>
    </dgm:pt>
    <dgm:pt modelId="{A6F2A7ED-88CE-2D49-8301-DA80E75FFF8B}" type="parTrans" cxnId="{48A2296D-0D3B-A14E-8264-168F0D5C95BA}">
      <dgm:prSet/>
      <dgm:spPr/>
      <dgm:t>
        <a:bodyPr/>
        <a:lstStyle/>
        <a:p>
          <a:endParaRPr lang="ca-ES"/>
        </a:p>
      </dgm:t>
    </dgm:pt>
    <dgm:pt modelId="{C7B1BBF4-AAB7-EF4F-8442-66EAABD74CE0}" type="sibTrans" cxnId="{48A2296D-0D3B-A14E-8264-168F0D5C95BA}">
      <dgm:prSet/>
      <dgm:spPr/>
      <dgm:t>
        <a:bodyPr/>
        <a:lstStyle/>
        <a:p>
          <a:endParaRPr lang="ca-ES"/>
        </a:p>
      </dgm:t>
    </dgm:pt>
    <dgm:pt modelId="{852436E5-AC8B-8846-9206-FE411A98A88B}" type="pres">
      <dgm:prSet presAssocID="{A00E52CF-3890-C347-8513-026139B591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a-ES"/>
        </a:p>
      </dgm:t>
    </dgm:pt>
    <dgm:pt modelId="{019C4521-39B0-0E42-ABF2-59746BF418F3}" type="pres">
      <dgm:prSet presAssocID="{A00E52CF-3890-C347-8513-026139B59134}" presName="radial" presStyleCnt="0">
        <dgm:presLayoutVars>
          <dgm:animLvl val="ctr"/>
        </dgm:presLayoutVars>
      </dgm:prSet>
      <dgm:spPr/>
    </dgm:pt>
    <dgm:pt modelId="{09D27A81-96D7-C54F-9B8E-9BC5F711761D}" type="pres">
      <dgm:prSet presAssocID="{35AD79A1-9700-C94A-945A-6D4C3BD841CC}" presName="centerShape" presStyleLbl="vennNode1" presStyleIdx="0" presStyleCnt="7" custScaleX="95295" custScaleY="75826" custLinFactNeighborX="-4059" custLinFactNeighborY="-494"/>
      <dgm:spPr/>
      <dgm:t>
        <a:bodyPr/>
        <a:lstStyle/>
        <a:p>
          <a:endParaRPr lang="ca-ES"/>
        </a:p>
      </dgm:t>
    </dgm:pt>
    <dgm:pt modelId="{E31789BB-7AC0-BB49-9E5F-8E862F76897F}" type="pres">
      <dgm:prSet presAssocID="{1D527BB5-4FAF-C74E-BBE1-04E1E26F9CE1}" presName="node" presStyleLbl="vennNode1" presStyleIdx="1" presStyleCnt="7" custScaleX="89318" custScaleY="78965" custRadScaleRad="81629" custRadScaleInc="-14561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B517640E-10BF-CF4A-866B-774B770BC978}" type="pres">
      <dgm:prSet presAssocID="{C8E44027-B60D-9847-B145-684D5F4D33D3}" presName="node" presStyleLbl="vennNode1" presStyleIdx="2" presStyleCnt="7" custScaleX="89318" custScaleY="78965" custRadScaleRad="85039" custRadScaleInc="613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43A067E3-8A92-4340-876C-EA41AEED4654}" type="pres">
      <dgm:prSet presAssocID="{D796C2E3-7C4B-9843-968B-A4BC45418DBF}" presName="node" presStyleLbl="vennNode1" presStyleIdx="3" presStyleCnt="7" custScaleX="89318" custScaleY="78965" custRadScaleRad="83514" custRadScaleInc="591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5E6E6821-9D38-7146-ABF8-90FF12C85ED6}" type="pres">
      <dgm:prSet presAssocID="{CE8A6225-E501-E844-B73E-5E04D16F06BA}" presName="node" presStyleLbl="vennNode1" presStyleIdx="4" presStyleCnt="7" custScaleX="89318" custScaleY="78965" custRadScaleRad="79536" custRadScaleInc="11046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F20DB3AB-6646-7B49-BF49-F9CE06AA175B}" type="pres">
      <dgm:prSet presAssocID="{7FF0D621-838A-764E-88DE-661A378FCF56}" presName="node" presStyleLbl="vennNode1" presStyleIdx="5" presStyleCnt="7" custScaleX="89318" custScaleY="78965" custRadScaleRad="97590" custRadScaleInc="4810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  <dgm:pt modelId="{88DBB012-7DC4-D346-907B-CF5F6A9AC1C4}" type="pres">
      <dgm:prSet presAssocID="{979BBA7C-7215-0E4E-B537-A022D9ADDB5A}" presName="node" presStyleLbl="vennNode1" presStyleIdx="6" presStyleCnt="7" custScaleX="89318" custScaleY="78965" custRadScaleRad="98599" custRadScaleInc="-12719">
        <dgm:presLayoutVars>
          <dgm:bulletEnabled val="1"/>
        </dgm:presLayoutVars>
      </dgm:prSet>
      <dgm:spPr/>
      <dgm:t>
        <a:bodyPr/>
        <a:lstStyle/>
        <a:p>
          <a:endParaRPr lang="ca-ES"/>
        </a:p>
      </dgm:t>
    </dgm:pt>
  </dgm:ptLst>
  <dgm:cxnLst>
    <dgm:cxn modelId="{7E53368C-EB7C-4C9E-BC17-7DCE065EEB98}" type="presOf" srcId="{1D527BB5-4FAF-C74E-BBE1-04E1E26F9CE1}" destId="{E31789BB-7AC0-BB49-9E5F-8E862F76897F}" srcOrd="0" destOrd="0" presId="urn:microsoft.com/office/officeart/2005/8/layout/radial3"/>
    <dgm:cxn modelId="{DCE4EE24-4BAC-43B7-81B4-463F9CFB5623}" type="presOf" srcId="{C8E44027-B60D-9847-B145-684D5F4D33D3}" destId="{B517640E-10BF-CF4A-866B-774B770BC978}" srcOrd="0" destOrd="0" presId="urn:microsoft.com/office/officeart/2005/8/layout/radial3"/>
    <dgm:cxn modelId="{14286AAC-066B-425E-AB75-5463A072FA48}" type="presOf" srcId="{979BBA7C-7215-0E4E-B537-A022D9ADDB5A}" destId="{88DBB012-7DC4-D346-907B-CF5F6A9AC1C4}" srcOrd="0" destOrd="0" presId="urn:microsoft.com/office/officeart/2005/8/layout/radial3"/>
    <dgm:cxn modelId="{C4C148B0-2689-E24A-A5CD-37D7CE179B7A}" srcId="{35AD79A1-9700-C94A-945A-6D4C3BD841CC}" destId="{1D527BB5-4FAF-C74E-BBE1-04E1E26F9CE1}" srcOrd="0" destOrd="0" parTransId="{CE6D8290-4F9B-A945-9011-7FF3C14A71CA}" sibTransId="{5F16EEF3-DA0B-BB4F-8859-FE1866CE8197}"/>
    <dgm:cxn modelId="{A3799560-2700-4670-90CE-F002A4B2DC43}" type="presOf" srcId="{35AD79A1-9700-C94A-945A-6D4C3BD841CC}" destId="{09D27A81-96D7-C54F-9B8E-9BC5F711761D}" srcOrd="0" destOrd="0" presId="urn:microsoft.com/office/officeart/2005/8/layout/radial3"/>
    <dgm:cxn modelId="{48A2296D-0D3B-A14E-8264-168F0D5C95BA}" srcId="{35AD79A1-9700-C94A-945A-6D4C3BD841CC}" destId="{979BBA7C-7215-0E4E-B537-A022D9ADDB5A}" srcOrd="5" destOrd="0" parTransId="{A6F2A7ED-88CE-2D49-8301-DA80E75FFF8B}" sibTransId="{C7B1BBF4-AAB7-EF4F-8442-66EAABD74CE0}"/>
    <dgm:cxn modelId="{2ABF1919-45AE-495E-ADA0-E2EB446A4774}" type="presOf" srcId="{CE8A6225-E501-E844-B73E-5E04D16F06BA}" destId="{5E6E6821-9D38-7146-ABF8-90FF12C85ED6}" srcOrd="0" destOrd="0" presId="urn:microsoft.com/office/officeart/2005/8/layout/radial3"/>
    <dgm:cxn modelId="{7875DF0A-11F0-4043-8500-A87160B089B5}" srcId="{A00E52CF-3890-C347-8513-026139B59134}" destId="{35AD79A1-9700-C94A-945A-6D4C3BD841CC}" srcOrd="0" destOrd="0" parTransId="{1B5E6083-86A8-9042-A46D-7A444C0005EA}" sibTransId="{602CF286-CA5C-E343-A8ED-1A48129D7DCC}"/>
    <dgm:cxn modelId="{D4DCB09F-A76D-4D36-AB20-AC65995C4E1C}" type="presOf" srcId="{7FF0D621-838A-764E-88DE-661A378FCF56}" destId="{F20DB3AB-6646-7B49-BF49-F9CE06AA175B}" srcOrd="0" destOrd="0" presId="urn:microsoft.com/office/officeart/2005/8/layout/radial3"/>
    <dgm:cxn modelId="{0C02A0DD-A8E4-4119-BC1C-AC994711F4A9}" type="presOf" srcId="{A00E52CF-3890-C347-8513-026139B59134}" destId="{852436E5-AC8B-8846-9206-FE411A98A88B}" srcOrd="0" destOrd="0" presId="urn:microsoft.com/office/officeart/2005/8/layout/radial3"/>
    <dgm:cxn modelId="{0DED3573-FDEB-C246-8F2C-B08EE729F5F4}" srcId="{35AD79A1-9700-C94A-945A-6D4C3BD841CC}" destId="{7FF0D621-838A-764E-88DE-661A378FCF56}" srcOrd="4" destOrd="0" parTransId="{E09D6FF5-40F9-8B42-83B2-9142476A6BF2}" sibTransId="{FA36E444-B04B-1341-A441-4F2A402C3135}"/>
    <dgm:cxn modelId="{E56745DA-010C-4F56-BD92-4C3B235966A1}" type="presOf" srcId="{D796C2E3-7C4B-9843-968B-A4BC45418DBF}" destId="{43A067E3-8A92-4340-876C-EA41AEED4654}" srcOrd="0" destOrd="0" presId="urn:microsoft.com/office/officeart/2005/8/layout/radial3"/>
    <dgm:cxn modelId="{91BB62AC-E485-6A4C-AADD-9C5DF1DDBBCF}" srcId="{35AD79A1-9700-C94A-945A-6D4C3BD841CC}" destId="{D796C2E3-7C4B-9843-968B-A4BC45418DBF}" srcOrd="2" destOrd="0" parTransId="{B57C5FE7-B5AE-1A48-8A4B-14F057E0B5F8}" sibTransId="{734AB588-A7A4-6D4C-8D6E-0A1C9407257D}"/>
    <dgm:cxn modelId="{3AD3CE72-443C-6F43-8FEB-7F0619CD733D}" srcId="{35AD79A1-9700-C94A-945A-6D4C3BD841CC}" destId="{CE8A6225-E501-E844-B73E-5E04D16F06BA}" srcOrd="3" destOrd="0" parTransId="{B8F01629-E4D5-214E-9AFD-A4905A9E9984}" sibTransId="{F4EDDBCE-5107-944E-B1E4-5D854349C461}"/>
    <dgm:cxn modelId="{4B84CFE1-A0EF-3244-8A1D-A7738771953C}" srcId="{35AD79A1-9700-C94A-945A-6D4C3BD841CC}" destId="{C8E44027-B60D-9847-B145-684D5F4D33D3}" srcOrd="1" destOrd="0" parTransId="{60D36C80-B56E-6F4E-B138-EFC1C54E8D60}" sibTransId="{65522239-FB1D-0C4E-953B-0132B8673740}"/>
    <dgm:cxn modelId="{163B5C2A-F931-465F-AD5E-EC50AA3A3512}" type="presParOf" srcId="{852436E5-AC8B-8846-9206-FE411A98A88B}" destId="{019C4521-39B0-0E42-ABF2-59746BF418F3}" srcOrd="0" destOrd="0" presId="urn:microsoft.com/office/officeart/2005/8/layout/radial3"/>
    <dgm:cxn modelId="{F3078F9E-F3AA-4252-9E2E-41CC4070AE7C}" type="presParOf" srcId="{019C4521-39B0-0E42-ABF2-59746BF418F3}" destId="{09D27A81-96D7-C54F-9B8E-9BC5F711761D}" srcOrd="0" destOrd="0" presId="urn:microsoft.com/office/officeart/2005/8/layout/radial3"/>
    <dgm:cxn modelId="{34F2D53E-027B-4EDF-B8C4-9E5F56250AD0}" type="presParOf" srcId="{019C4521-39B0-0E42-ABF2-59746BF418F3}" destId="{E31789BB-7AC0-BB49-9E5F-8E862F76897F}" srcOrd="1" destOrd="0" presId="urn:microsoft.com/office/officeart/2005/8/layout/radial3"/>
    <dgm:cxn modelId="{9020FEA9-BF47-452E-B8F4-AE16830C6636}" type="presParOf" srcId="{019C4521-39B0-0E42-ABF2-59746BF418F3}" destId="{B517640E-10BF-CF4A-866B-774B770BC978}" srcOrd="2" destOrd="0" presId="urn:microsoft.com/office/officeart/2005/8/layout/radial3"/>
    <dgm:cxn modelId="{BD8CFE6D-C740-46F3-B5C9-4189FBB58F3F}" type="presParOf" srcId="{019C4521-39B0-0E42-ABF2-59746BF418F3}" destId="{43A067E3-8A92-4340-876C-EA41AEED4654}" srcOrd="3" destOrd="0" presId="urn:microsoft.com/office/officeart/2005/8/layout/radial3"/>
    <dgm:cxn modelId="{91F4CB5B-78E9-456B-BF9C-6DE0AB16E5B3}" type="presParOf" srcId="{019C4521-39B0-0E42-ABF2-59746BF418F3}" destId="{5E6E6821-9D38-7146-ABF8-90FF12C85ED6}" srcOrd="4" destOrd="0" presId="urn:microsoft.com/office/officeart/2005/8/layout/radial3"/>
    <dgm:cxn modelId="{5E5899E8-F637-406A-83FD-E4BEEA713BE2}" type="presParOf" srcId="{019C4521-39B0-0E42-ABF2-59746BF418F3}" destId="{F20DB3AB-6646-7B49-BF49-F9CE06AA175B}" srcOrd="5" destOrd="0" presId="urn:microsoft.com/office/officeart/2005/8/layout/radial3"/>
    <dgm:cxn modelId="{12E0C5E7-1897-4EE8-BF87-5AF3BDF6592C}" type="presParOf" srcId="{019C4521-39B0-0E42-ABF2-59746BF418F3}" destId="{88DBB012-7DC4-D346-907B-CF5F6A9AC1C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27A81-96D7-C54F-9B8E-9BC5F711761D}">
      <dsp:nvSpPr>
        <dsp:cNvPr id="0" name=""/>
        <dsp:cNvSpPr/>
      </dsp:nvSpPr>
      <dsp:spPr>
        <a:xfrm>
          <a:off x="925850" y="1252738"/>
          <a:ext cx="2306506" cy="191412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1263630" y="1533055"/>
        <a:ext cx="1630946" cy="1353489"/>
      </dsp:txXfrm>
    </dsp:sp>
    <dsp:sp modelId="{E31789BB-7AC0-BB49-9E5F-8E862F76897F}">
      <dsp:nvSpPr>
        <dsp:cNvPr id="0" name=""/>
        <dsp:cNvSpPr/>
      </dsp:nvSpPr>
      <dsp:spPr>
        <a:xfrm>
          <a:off x="1502477" y="131107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/>
            <a:t>UFPA</a:t>
          </a:r>
          <a:endParaRPr lang="en-GB" sz="1800" b="1" u="sng" kern="1200" dirty="0"/>
        </a:p>
      </dsp:txBody>
      <dsp:txXfrm>
        <a:off x="1671367" y="299997"/>
        <a:ext cx="815473" cy="815473"/>
      </dsp:txXfrm>
    </dsp:sp>
    <dsp:sp modelId="{B517640E-10BF-CF4A-866B-774B770BC978}">
      <dsp:nvSpPr>
        <dsp:cNvPr id="0" name=""/>
        <dsp:cNvSpPr/>
      </dsp:nvSpPr>
      <dsp:spPr>
        <a:xfrm>
          <a:off x="2385369" y="417976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CPqD</a:t>
          </a:r>
          <a:endParaRPr lang="en-GB" sz="1800" kern="1200" dirty="0"/>
        </a:p>
      </dsp:txBody>
      <dsp:txXfrm>
        <a:off x="2554259" y="586866"/>
        <a:ext cx="815473" cy="815473"/>
      </dsp:txXfrm>
    </dsp:sp>
    <dsp:sp modelId="{43A067E3-8A92-4340-876C-EA41AEED4654}">
      <dsp:nvSpPr>
        <dsp:cNvPr id="0" name=""/>
        <dsp:cNvSpPr/>
      </dsp:nvSpPr>
      <dsp:spPr>
        <a:xfrm>
          <a:off x="2931026" y="1169009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RNP</a:t>
          </a:r>
          <a:endParaRPr lang="en-GB" sz="1800" kern="1200" dirty="0"/>
        </a:p>
      </dsp:txBody>
      <dsp:txXfrm>
        <a:off x="3099916" y="1337899"/>
        <a:ext cx="815473" cy="815473"/>
      </dsp:txXfrm>
    </dsp:sp>
    <dsp:sp modelId="{5E6E6821-9D38-7146-ABF8-90FF12C85ED6}">
      <dsp:nvSpPr>
        <dsp:cNvPr id="0" name=""/>
        <dsp:cNvSpPr/>
      </dsp:nvSpPr>
      <dsp:spPr>
        <a:xfrm>
          <a:off x="2931026" y="2097337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UFF</a:t>
          </a:r>
          <a:endParaRPr lang="en-GB" sz="1800" kern="1200" dirty="0"/>
        </a:p>
      </dsp:txBody>
      <dsp:txXfrm>
        <a:off x="3099916" y="2266227"/>
        <a:ext cx="815473" cy="815473"/>
      </dsp:txXfrm>
    </dsp:sp>
    <dsp:sp modelId="{F20DB3AB-6646-7B49-BF49-F9CE06AA175B}">
      <dsp:nvSpPr>
        <dsp:cNvPr id="0" name=""/>
        <dsp:cNvSpPr/>
      </dsp:nvSpPr>
      <dsp:spPr>
        <a:xfrm>
          <a:off x="2385369" y="2848370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UFG</a:t>
          </a:r>
          <a:endParaRPr lang="en-GB" sz="1800" kern="1200" dirty="0"/>
        </a:p>
      </dsp:txBody>
      <dsp:txXfrm>
        <a:off x="2554259" y="3017260"/>
        <a:ext cx="815473" cy="815473"/>
      </dsp:txXfrm>
    </dsp:sp>
    <dsp:sp modelId="{5ECCC1D3-1F60-AE42-937F-945827130F33}">
      <dsp:nvSpPr>
        <dsp:cNvPr id="0" name=""/>
        <dsp:cNvSpPr/>
      </dsp:nvSpPr>
      <dsp:spPr>
        <a:xfrm>
          <a:off x="1502477" y="3135239"/>
          <a:ext cx="1153253" cy="1153253"/>
        </a:xfrm>
        <a:prstGeom prst="ellipse">
          <a:avLst/>
        </a:prstGeom>
        <a:solidFill>
          <a:srgbClr val="C0504D">
            <a:alpha val="5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UFPE</a:t>
          </a:r>
          <a:endParaRPr lang="en-GB" sz="1800" kern="1200" dirty="0"/>
        </a:p>
      </dsp:txBody>
      <dsp:txXfrm>
        <a:off x="1671367" y="3304129"/>
        <a:ext cx="815473" cy="815473"/>
      </dsp:txXfrm>
    </dsp:sp>
    <dsp:sp modelId="{88DBB012-7DC4-D346-907B-CF5F6A9AC1C4}">
      <dsp:nvSpPr>
        <dsp:cNvPr id="0" name=""/>
        <dsp:cNvSpPr/>
      </dsp:nvSpPr>
      <dsp:spPr>
        <a:xfrm>
          <a:off x="510856" y="2866037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UFRJ</a:t>
          </a:r>
          <a:endParaRPr lang="en-GB" sz="1800" kern="1200" dirty="0"/>
        </a:p>
      </dsp:txBody>
      <dsp:txXfrm>
        <a:off x="679746" y="3034927"/>
        <a:ext cx="815473" cy="815473"/>
      </dsp:txXfrm>
    </dsp:sp>
    <dsp:sp modelId="{E7EACE71-76CA-324A-80A6-287F9337FA91}">
      <dsp:nvSpPr>
        <dsp:cNvPr id="0" name=""/>
        <dsp:cNvSpPr/>
      </dsp:nvSpPr>
      <dsp:spPr>
        <a:xfrm>
          <a:off x="0" y="2079501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UFSCar</a:t>
          </a:r>
          <a:endParaRPr lang="en-GB" sz="1800" kern="1200" dirty="0"/>
        </a:p>
      </dsp:txBody>
      <dsp:txXfrm>
        <a:off x="168890" y="2248391"/>
        <a:ext cx="815473" cy="815473"/>
      </dsp:txXfrm>
    </dsp:sp>
    <dsp:sp modelId="{48E15B0D-746F-9246-8E2C-85D04A1A9C33}">
      <dsp:nvSpPr>
        <dsp:cNvPr id="0" name=""/>
        <dsp:cNvSpPr/>
      </dsp:nvSpPr>
      <dsp:spPr>
        <a:xfrm>
          <a:off x="73928" y="1169009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UNIFACS</a:t>
          </a:r>
          <a:endParaRPr lang="en-GB" sz="1800" kern="1200" dirty="0"/>
        </a:p>
      </dsp:txBody>
      <dsp:txXfrm>
        <a:off x="242818" y="1337899"/>
        <a:ext cx="815473" cy="815473"/>
      </dsp:txXfrm>
    </dsp:sp>
    <dsp:sp modelId="{17C82713-A98D-FA49-A2F3-84A4C3B5D2A0}">
      <dsp:nvSpPr>
        <dsp:cNvPr id="0" name=""/>
        <dsp:cNvSpPr/>
      </dsp:nvSpPr>
      <dsp:spPr>
        <a:xfrm>
          <a:off x="619585" y="417976"/>
          <a:ext cx="1153253" cy="115325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USP</a:t>
          </a:r>
          <a:endParaRPr lang="en-GB" sz="1800" kern="1200" dirty="0"/>
        </a:p>
      </dsp:txBody>
      <dsp:txXfrm>
        <a:off x="788475" y="586866"/>
        <a:ext cx="815473" cy="8154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27A81-96D7-C54F-9B8E-9BC5F711761D}">
      <dsp:nvSpPr>
        <dsp:cNvPr id="0" name=""/>
        <dsp:cNvSpPr/>
      </dsp:nvSpPr>
      <dsp:spPr>
        <a:xfrm>
          <a:off x="953242" y="1480738"/>
          <a:ext cx="2441478" cy="194267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6500" kern="1200" dirty="0"/>
        </a:p>
      </dsp:txBody>
      <dsp:txXfrm>
        <a:off x="1310788" y="1765237"/>
        <a:ext cx="1726386" cy="1373680"/>
      </dsp:txXfrm>
    </dsp:sp>
    <dsp:sp modelId="{E31789BB-7AC0-BB49-9E5F-8E862F76897F}">
      <dsp:nvSpPr>
        <dsp:cNvPr id="0" name=""/>
        <dsp:cNvSpPr/>
      </dsp:nvSpPr>
      <dsp:spPr>
        <a:xfrm>
          <a:off x="1530471" y="616638"/>
          <a:ext cx="1144173" cy="101155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u="sng" kern="1200" dirty="0" smtClean="0"/>
            <a:t>i2CAT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b="1" u="sng" kern="1200" dirty="0"/>
        </a:p>
      </dsp:txBody>
      <dsp:txXfrm>
        <a:off x="1698031" y="764776"/>
        <a:ext cx="809053" cy="715274"/>
      </dsp:txXfrm>
    </dsp:sp>
    <dsp:sp modelId="{B517640E-10BF-CF4A-866B-774B770BC978}">
      <dsp:nvSpPr>
        <dsp:cNvPr id="0" name=""/>
        <dsp:cNvSpPr/>
      </dsp:nvSpPr>
      <dsp:spPr>
        <a:xfrm>
          <a:off x="2970626" y="1261266"/>
          <a:ext cx="1144173" cy="101155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NXW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>
        <a:off x="3138186" y="1409404"/>
        <a:ext cx="809053" cy="715274"/>
      </dsp:txXfrm>
    </dsp:sp>
    <dsp:sp modelId="{43A067E3-8A92-4340-876C-EA41AEED4654}">
      <dsp:nvSpPr>
        <dsp:cNvPr id="0" name=""/>
        <dsp:cNvSpPr/>
      </dsp:nvSpPr>
      <dsp:spPr>
        <a:xfrm>
          <a:off x="2898613" y="2732863"/>
          <a:ext cx="1144173" cy="101155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UPMC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>
        <a:off x="3066173" y="2881001"/>
        <a:ext cx="809053" cy="715274"/>
      </dsp:txXfrm>
    </dsp:sp>
    <dsp:sp modelId="{5E6E6821-9D38-7146-ABF8-90FF12C85ED6}">
      <dsp:nvSpPr>
        <dsp:cNvPr id="0" name=""/>
        <dsp:cNvSpPr/>
      </dsp:nvSpPr>
      <dsp:spPr>
        <a:xfrm>
          <a:off x="1584181" y="3280949"/>
          <a:ext cx="1144173" cy="101155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UESSEX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>
        <a:off x="1751741" y="3429087"/>
        <a:ext cx="809053" cy="715274"/>
      </dsp:txXfrm>
    </dsp:sp>
    <dsp:sp modelId="{F20DB3AB-6646-7B49-BF49-F9CE06AA175B}">
      <dsp:nvSpPr>
        <dsp:cNvPr id="0" name=""/>
        <dsp:cNvSpPr/>
      </dsp:nvSpPr>
      <dsp:spPr>
        <a:xfrm>
          <a:off x="288028" y="2704884"/>
          <a:ext cx="1144173" cy="101155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UTH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>
        <a:off x="455588" y="2853022"/>
        <a:ext cx="809053" cy="715274"/>
      </dsp:txXfrm>
    </dsp:sp>
    <dsp:sp modelId="{88DBB012-7DC4-D346-907B-CF5F6A9AC1C4}">
      <dsp:nvSpPr>
        <dsp:cNvPr id="0" name=""/>
        <dsp:cNvSpPr/>
      </dsp:nvSpPr>
      <dsp:spPr>
        <a:xfrm>
          <a:off x="216036" y="1336725"/>
          <a:ext cx="1144173" cy="101155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NICTA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800" kern="1200" dirty="0"/>
        </a:p>
      </dsp:txBody>
      <dsp:txXfrm>
        <a:off x="383596" y="1484863"/>
        <a:ext cx="809053" cy="7152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D8BF9-4DF6-4003-8D13-DDDEE960CFC3}" type="datetimeFigureOut">
              <a:rPr lang="pt-BR" smtClean="0"/>
              <a:t>26/09/2012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735DD-0BCA-46C5-93FB-CAF95D367D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150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01AE4D-D18C-49F8-951C-A94AEF0CEECB}" type="slidenum">
              <a:rPr lang="en-US"/>
              <a:pPr/>
              <a:t>11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395193-07BE-409E-9C65-25271C1441F4}" type="slidenum">
              <a:rPr lang="en-US"/>
              <a:pPr/>
              <a:t>12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974CA-A478-41E3-AF8D-14AD37AB9FB2}" type="slidenum">
              <a:rPr lang="en-US"/>
              <a:pPr/>
              <a:t>13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78622-A818-4665-85D6-85760446E491}" type="slidenum">
              <a:rPr lang="en-US"/>
              <a:pPr/>
              <a:t>15</a:t>
            </a:fld>
            <a:endParaRPr lang="en-US"/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3796B-5786-4FC0-BBE4-76602B9F9774}" type="slidenum">
              <a:rPr lang="en-US"/>
              <a:pPr/>
              <a:t>17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920A6-A4EA-4D1C-AFC4-061EC22582A2}" type="slidenum">
              <a:rPr lang="en-US"/>
              <a:pPr/>
              <a:t>18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>
              <a:latin typeface="Arial" charset="0"/>
              <a:ea typeface="ＭＳ Ｐゴシック" pitchFamily="-108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902F93-0D27-4112-97ED-733DA921442C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D1FC2-FBF5-4804-9F10-44B1366C0E96}" type="slidenum">
              <a:rPr lang="en-US"/>
              <a:pPr/>
              <a:t>20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>
              <a:latin typeface="Arial" charset="0"/>
              <a:ea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 userDrawn="1"/>
        </p:nvSpPr>
        <p:spPr>
          <a:xfrm>
            <a:off x="3923928" y="2492897"/>
            <a:ext cx="468052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95BBF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Título da apresentação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 userDrawn="1"/>
        </p:nvSpPr>
        <p:spPr>
          <a:xfrm>
            <a:off x="3923928" y="3356992"/>
            <a:ext cx="468052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Dados adicionais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491880" y="1556792"/>
            <a:ext cx="5112568" cy="4752528"/>
          </a:xfrm>
          <a:prstGeom prst="rect">
            <a:avLst/>
          </a:prstGeom>
        </p:spPr>
        <p:txBody>
          <a:bodyPr/>
          <a:lstStyle/>
          <a:p>
            <a:fld id="{0A2A0A98-E173-4083-B4DA-54C61E3F7859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J:\Diretorias e Gerências\DP&amp;D\FIBRE\template\miolo_pret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9" name="Espaço Reservado para Rodapé 1"/>
          <p:cNvSpPr>
            <a:spLocks noGrp="1"/>
          </p:cNvSpPr>
          <p:nvPr userDrawn="1">
            <p:ph type="ftr" sz="quarter" idx="11"/>
          </p:nvPr>
        </p:nvSpPr>
        <p:spPr>
          <a:xfrm>
            <a:off x="6140896" y="6448251"/>
            <a:ext cx="2895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t-BR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Projeto FIBRE - Salvador 10/05/2011</a:t>
            </a:r>
            <a:endParaRPr lang="pt-BR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>
            <a:off x="857224" y="928688"/>
            <a:ext cx="8143901" cy="528637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511156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rgbClr val="1479F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83893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Rodapé 1"/>
          <p:cNvSpPr>
            <a:spLocks noGrp="1"/>
          </p:cNvSpPr>
          <p:nvPr userDrawn="1">
            <p:ph type="ftr" sz="quarter" idx="11"/>
          </p:nvPr>
        </p:nvSpPr>
        <p:spPr>
          <a:xfrm>
            <a:off x="6140896" y="6448251"/>
            <a:ext cx="2895600" cy="36512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pt-BR" sz="1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Projeto FIBRE - Salvador 10/05/2011</a:t>
            </a:r>
            <a:endParaRPr lang="pt-BR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2"/>
          </p:nvPr>
        </p:nvSpPr>
        <p:spPr>
          <a:xfrm>
            <a:off x="857224" y="928688"/>
            <a:ext cx="8143901" cy="52863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500034" y="274638"/>
            <a:ext cx="8501122" cy="511156"/>
          </a:xfrm>
          <a:prstGeom prst="rect">
            <a:avLst/>
          </a:prstGeom>
        </p:spPr>
        <p:txBody>
          <a:bodyPr/>
          <a:lstStyle>
            <a:lvl1pPr algn="r">
              <a:defRPr sz="2400" b="1">
                <a:solidFill>
                  <a:srgbClr val="1479F4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6911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3491880" y="908720"/>
            <a:ext cx="5184576" cy="5665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t-BR" dirty="0" smtClean="0"/>
              <a:t>Título da apresentação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81536" y="1600201"/>
            <a:ext cx="5410944" cy="676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Informações adicionais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AAEAF-6A0D-4BE8-83A5-599EA39F9B3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2" descr="J:\Diretorias e Gerências\DP&amp;D\FIBRE\template\capa_mod2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Retângulo de cantos arredondados 8"/>
          <p:cNvSpPr/>
          <p:nvPr userDrawn="1"/>
        </p:nvSpPr>
        <p:spPr>
          <a:xfrm>
            <a:off x="4139952" y="6124353"/>
            <a:ext cx="1296144" cy="54500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6" descr="cnpq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66" y="6222460"/>
            <a:ext cx="1044116" cy="3315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095BB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J:\Diretorias e Gerências\DP&amp;D\FIBRE\template\miolo_mod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" y="260648"/>
            <a:ext cx="9143999" cy="65973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  <p:sldLayoutId id="2147483709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EE376-D54D-4DCF-BF76-91425DCAC400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2" descr="J:\Diretorias e Gerências\DP&amp;D\FIBRE\template\verso_mod2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Projeto FIBRE - Salvador 10/05/2011</a:t>
            </a: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22534-F6F9-493A-9600-C9332E0C1DAB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026" name="Picture 2" descr="J:\Diretorias e Gerências\DP&amp;D\FIBRE\template\miolo_pret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ni.net/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6.png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24.png"/><Relationship Id="rId4" Type="http://schemas.openxmlformats.org/officeDocument/2006/relationships/image" Target="../media/image20.w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diagramData" Target="../diagrams/data1.xml"/><Relationship Id="rId16" Type="http://schemas.openxmlformats.org/officeDocument/2006/relationships/image" Target="../media/image60.pn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59.png"/><Relationship Id="rId10" Type="http://schemas.openxmlformats.org/officeDocument/2006/relationships/diagramColors" Target="../diagrams/colors2.xml"/><Relationship Id="rId19" Type="http://schemas.openxmlformats.org/officeDocument/2006/relationships/image" Target="../media/image2.gif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0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3.gi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5.em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6.emf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203848" y="3645024"/>
            <a:ext cx="4680520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Recife</a:t>
            </a: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Arial" pitchFamily="34" charset="0"/>
              </a:rPr>
              <a:t>, 26-09-2012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131840" y="2636912"/>
            <a:ext cx="5184576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 smtClean="0">
                <a:solidFill>
                  <a:srgbClr val="095BBF"/>
                </a:solidFill>
                <a:latin typeface="Arial" pitchFamily="34" charset="0"/>
                <a:ea typeface="Verdana" pitchFamily="34" charset="0"/>
                <a:cs typeface="Arial" pitchFamily="34" charset="0"/>
              </a:rPr>
              <a:t>O Projeto FIBRE</a:t>
            </a:r>
            <a:endParaRPr kumimoji="0" lang="pt-BR" sz="3600" b="1" i="0" u="none" strike="noStrike" kern="1200" cap="none" spc="0" normalizeH="0" baseline="0" noProof="0" dirty="0" smtClean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5" name="Retângulo 13"/>
          <p:cNvSpPr/>
          <p:nvPr/>
        </p:nvSpPr>
        <p:spPr>
          <a:xfrm>
            <a:off x="3707904" y="4725144"/>
            <a:ext cx="2762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kern="1200" dirty="0">
                <a:solidFill>
                  <a:schemeClr val="tx2"/>
                </a:solidFill>
              </a:rPr>
              <a:t>http</a:t>
            </a:r>
            <a:r>
              <a:rPr lang="pt-BR" sz="2000" b="1" kern="1200" dirty="0" smtClean="0">
                <a:solidFill>
                  <a:schemeClr val="tx2"/>
                </a:solidFill>
              </a:rPr>
              <a:t>://www.fibre.org.br</a:t>
            </a:r>
            <a:endParaRPr lang="pt-BR" sz="2000" b="1" kern="1200" dirty="0">
              <a:solidFill>
                <a:schemeClr val="tx2"/>
              </a:solidFill>
            </a:endParaRPr>
          </a:p>
        </p:txBody>
      </p:sp>
      <p:pic>
        <p:nvPicPr>
          <p:cNvPr id="6" name="Picture 10" descr="C:\Users\DI\Desktop\2012_CeBIT\h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765214"/>
            <a:ext cx="420911" cy="328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PLA</a:t>
            </a:r>
            <a:r>
              <a:rPr lang="pt-BR" dirty="0" smtClean="0">
                <a:solidFill>
                  <a:schemeClr val="tx1"/>
                </a:solidFill>
              </a:rPr>
              <a:t>NET</a:t>
            </a:r>
            <a:r>
              <a:rPr lang="pt-BR" dirty="0" smtClean="0"/>
              <a:t>LAB </a:t>
            </a:r>
            <a:r>
              <a:rPr lang="pt-BR" sz="2800" dirty="0" smtClean="0"/>
              <a:t>(</a:t>
            </a:r>
            <a:r>
              <a:rPr lang="en-US" sz="2800" dirty="0" smtClean="0"/>
              <a:t>www.planet-lab.org)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Plataforma aberta para o desenvolvimento, implantação e acesso em escala planetária de serviços.</a:t>
            </a:r>
          </a:p>
          <a:p>
            <a:r>
              <a:rPr lang="pt-BR" sz="2800" dirty="0" smtClean="0"/>
              <a:t>Coleção de máquinas distribuídas no mundo inteiro (</a:t>
            </a:r>
            <a:r>
              <a:rPr lang="pt-BR" sz="2800" dirty="0" smtClean="0"/>
              <a:t>1137 </a:t>
            </a:r>
            <a:r>
              <a:rPr lang="pt-BR" sz="2800" dirty="0" smtClean="0"/>
              <a:t>nós em </a:t>
            </a:r>
            <a:r>
              <a:rPr lang="pt-BR" sz="2800" dirty="0" smtClean="0"/>
              <a:t>544 </a:t>
            </a:r>
            <a:r>
              <a:rPr lang="pt-BR" sz="2800" dirty="0" smtClean="0"/>
              <a:t>locais):</a:t>
            </a:r>
            <a:endParaRPr lang="pt-BR" sz="2800" dirty="0"/>
          </a:p>
        </p:txBody>
      </p:sp>
      <p:pic>
        <p:nvPicPr>
          <p:cNvPr id="71682" name="Picture 2" descr="PlanetLab node 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5064"/>
            <a:ext cx="5143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08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Fatias</a:t>
            </a:r>
            <a:r>
              <a:rPr lang="en-US" dirty="0" smtClean="0"/>
              <a:t> (</a:t>
            </a:r>
            <a:r>
              <a:rPr lang="en-US" i="1" dirty="0" smtClean="0"/>
              <a:t>Slices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23267" name="AutoShape 3"/>
          <p:cNvSpPr>
            <a:spLocks noChangeArrowheads="1"/>
          </p:cNvSpPr>
          <p:nvPr/>
        </p:nvSpPr>
        <p:spPr bwMode="auto">
          <a:xfrm>
            <a:off x="1066800" y="2057400"/>
            <a:ext cx="7010400" cy="3581400"/>
          </a:xfrm>
          <a:prstGeom prst="cloudCallout">
            <a:avLst>
              <a:gd name="adj1" fmla="val -20310"/>
              <a:gd name="adj2" fmla="val 29120"/>
            </a:avLst>
          </a:prstGeom>
          <a:solidFill>
            <a:schemeClr val="bg1"/>
          </a:solidFill>
          <a:ln w="222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endParaRPr lang="pt-BR" sz="1400" b="1">
              <a:latin typeface="Arial" pitchFamily="34" charset="0"/>
            </a:endParaRPr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2220913" y="4635500"/>
            <a:ext cx="1208087" cy="596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69" name="Rectangle 5"/>
          <p:cNvSpPr>
            <a:spLocks noChangeArrowheads="1"/>
          </p:cNvSpPr>
          <p:nvPr/>
        </p:nvSpPr>
        <p:spPr bwMode="auto">
          <a:xfrm>
            <a:off x="914400" y="2514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0" name="Rectangle 6"/>
          <p:cNvSpPr>
            <a:spLocks noChangeArrowheads="1"/>
          </p:cNvSpPr>
          <p:nvPr/>
        </p:nvSpPr>
        <p:spPr bwMode="auto">
          <a:xfrm>
            <a:off x="7543800" y="1752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1" name="Rectangle 7"/>
          <p:cNvSpPr>
            <a:spLocks noChangeArrowheads="1"/>
          </p:cNvSpPr>
          <p:nvPr/>
        </p:nvSpPr>
        <p:spPr bwMode="auto">
          <a:xfrm>
            <a:off x="5715000" y="54864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2" name="Rectangle 8"/>
          <p:cNvSpPr>
            <a:spLocks noChangeArrowheads="1"/>
          </p:cNvSpPr>
          <p:nvPr/>
        </p:nvSpPr>
        <p:spPr bwMode="auto">
          <a:xfrm>
            <a:off x="4267200" y="1524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3" name="Rectangle 9"/>
          <p:cNvSpPr>
            <a:spLocks noChangeArrowheads="1"/>
          </p:cNvSpPr>
          <p:nvPr/>
        </p:nvSpPr>
        <p:spPr bwMode="auto">
          <a:xfrm>
            <a:off x="2514600" y="3810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4" name="Rectangle 10"/>
          <p:cNvSpPr>
            <a:spLocks noChangeArrowheads="1"/>
          </p:cNvSpPr>
          <p:nvPr/>
        </p:nvSpPr>
        <p:spPr bwMode="auto">
          <a:xfrm>
            <a:off x="3733800" y="2895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5" name="Rectangle 11"/>
          <p:cNvSpPr>
            <a:spLocks noChangeArrowheads="1"/>
          </p:cNvSpPr>
          <p:nvPr/>
        </p:nvSpPr>
        <p:spPr bwMode="auto">
          <a:xfrm>
            <a:off x="4114800" y="48768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6" name="Rectangle 12"/>
          <p:cNvSpPr>
            <a:spLocks noChangeArrowheads="1"/>
          </p:cNvSpPr>
          <p:nvPr/>
        </p:nvSpPr>
        <p:spPr bwMode="auto">
          <a:xfrm>
            <a:off x="5410200" y="38862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7" name="Rectangle 13"/>
          <p:cNvSpPr>
            <a:spLocks noChangeArrowheads="1"/>
          </p:cNvSpPr>
          <p:nvPr/>
        </p:nvSpPr>
        <p:spPr bwMode="auto">
          <a:xfrm>
            <a:off x="5638800" y="2667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8" name="Rectangle 14"/>
          <p:cNvSpPr>
            <a:spLocks noChangeArrowheads="1"/>
          </p:cNvSpPr>
          <p:nvPr/>
        </p:nvSpPr>
        <p:spPr bwMode="auto">
          <a:xfrm>
            <a:off x="1371600" y="5181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3279" name="Rectangle 15"/>
          <p:cNvSpPr>
            <a:spLocks noChangeArrowheads="1"/>
          </p:cNvSpPr>
          <p:nvPr/>
        </p:nvSpPr>
        <p:spPr bwMode="auto">
          <a:xfrm>
            <a:off x="7315200" y="47244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6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Uma </a:t>
            </a:r>
            <a:r>
              <a:rPr lang="en-US" dirty="0" err="1" smtClean="0"/>
              <a:t>Fatia</a:t>
            </a:r>
            <a:r>
              <a:rPr lang="en-US" dirty="0" smtClean="0"/>
              <a:t> (</a:t>
            </a:r>
            <a:r>
              <a:rPr lang="en-US" i="1" dirty="0" smtClean="0"/>
              <a:t>Slice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25315" name="AutoShape 3"/>
          <p:cNvSpPr>
            <a:spLocks noChangeArrowheads="1"/>
          </p:cNvSpPr>
          <p:nvPr/>
        </p:nvSpPr>
        <p:spPr bwMode="auto">
          <a:xfrm>
            <a:off x="1066800" y="2057400"/>
            <a:ext cx="7010400" cy="3581400"/>
          </a:xfrm>
          <a:prstGeom prst="cloudCallout">
            <a:avLst>
              <a:gd name="adj1" fmla="val -20310"/>
              <a:gd name="adj2" fmla="val 29120"/>
            </a:avLst>
          </a:prstGeom>
          <a:solidFill>
            <a:schemeClr val="bg1"/>
          </a:solidFill>
          <a:ln w="222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endParaRPr lang="pt-BR" sz="1400" b="1">
              <a:latin typeface="Arial" pitchFamily="34" charset="0"/>
            </a:endParaRPr>
          </a:p>
        </p:txBody>
      </p:sp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2220913" y="4635500"/>
            <a:ext cx="1208087" cy="596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17" name="Rectangle 5"/>
          <p:cNvSpPr>
            <a:spLocks noChangeArrowheads="1"/>
          </p:cNvSpPr>
          <p:nvPr/>
        </p:nvSpPr>
        <p:spPr bwMode="auto">
          <a:xfrm>
            <a:off x="914400" y="2514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18" name="Rectangle 6"/>
          <p:cNvSpPr>
            <a:spLocks noChangeArrowheads="1"/>
          </p:cNvSpPr>
          <p:nvPr/>
        </p:nvSpPr>
        <p:spPr bwMode="auto">
          <a:xfrm>
            <a:off x="7543800" y="1752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19" name="Rectangle 7"/>
          <p:cNvSpPr>
            <a:spLocks noChangeArrowheads="1"/>
          </p:cNvSpPr>
          <p:nvPr/>
        </p:nvSpPr>
        <p:spPr bwMode="auto">
          <a:xfrm>
            <a:off x="5715000" y="54864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0" name="Rectangle 8"/>
          <p:cNvSpPr>
            <a:spLocks noChangeArrowheads="1"/>
          </p:cNvSpPr>
          <p:nvPr/>
        </p:nvSpPr>
        <p:spPr bwMode="auto">
          <a:xfrm>
            <a:off x="4267200" y="1524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1" name="Rectangle 9"/>
          <p:cNvSpPr>
            <a:spLocks noChangeArrowheads="1"/>
          </p:cNvSpPr>
          <p:nvPr/>
        </p:nvSpPr>
        <p:spPr bwMode="auto">
          <a:xfrm>
            <a:off x="2514600" y="3810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2" name="Rectangle 10"/>
          <p:cNvSpPr>
            <a:spLocks noChangeArrowheads="1"/>
          </p:cNvSpPr>
          <p:nvPr/>
        </p:nvSpPr>
        <p:spPr bwMode="auto">
          <a:xfrm>
            <a:off x="3733800" y="2895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3" name="Rectangle 11"/>
          <p:cNvSpPr>
            <a:spLocks noChangeArrowheads="1"/>
          </p:cNvSpPr>
          <p:nvPr/>
        </p:nvSpPr>
        <p:spPr bwMode="auto">
          <a:xfrm>
            <a:off x="4114800" y="48768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4" name="Rectangle 12"/>
          <p:cNvSpPr>
            <a:spLocks noChangeArrowheads="1"/>
          </p:cNvSpPr>
          <p:nvPr/>
        </p:nvSpPr>
        <p:spPr bwMode="auto">
          <a:xfrm>
            <a:off x="5410200" y="38862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5" name="Rectangle 13"/>
          <p:cNvSpPr>
            <a:spLocks noChangeArrowheads="1"/>
          </p:cNvSpPr>
          <p:nvPr/>
        </p:nvSpPr>
        <p:spPr bwMode="auto">
          <a:xfrm>
            <a:off x="5638800" y="2667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6" name="Rectangle 14"/>
          <p:cNvSpPr>
            <a:spLocks noChangeArrowheads="1"/>
          </p:cNvSpPr>
          <p:nvPr/>
        </p:nvSpPr>
        <p:spPr bwMode="auto">
          <a:xfrm>
            <a:off x="1371600" y="5181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7" name="Rectangle 15"/>
          <p:cNvSpPr>
            <a:spLocks noChangeArrowheads="1"/>
          </p:cNvSpPr>
          <p:nvPr/>
        </p:nvSpPr>
        <p:spPr bwMode="auto">
          <a:xfrm>
            <a:off x="7315200" y="47244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8" name="Rectangle 16"/>
          <p:cNvSpPr>
            <a:spLocks noChangeArrowheads="1"/>
          </p:cNvSpPr>
          <p:nvPr/>
        </p:nvSpPr>
        <p:spPr bwMode="auto">
          <a:xfrm>
            <a:off x="914400" y="27432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29" name="Rectangle 17"/>
          <p:cNvSpPr>
            <a:spLocks noChangeArrowheads="1"/>
          </p:cNvSpPr>
          <p:nvPr/>
        </p:nvSpPr>
        <p:spPr bwMode="auto">
          <a:xfrm>
            <a:off x="5715000" y="57150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0" name="Rectangle 18"/>
          <p:cNvSpPr>
            <a:spLocks noChangeArrowheads="1"/>
          </p:cNvSpPr>
          <p:nvPr/>
        </p:nvSpPr>
        <p:spPr bwMode="auto">
          <a:xfrm>
            <a:off x="4267200" y="17526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1" name="Rectangle 19"/>
          <p:cNvSpPr>
            <a:spLocks noChangeArrowheads="1"/>
          </p:cNvSpPr>
          <p:nvPr/>
        </p:nvSpPr>
        <p:spPr bwMode="auto">
          <a:xfrm>
            <a:off x="5410200" y="41148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2" name="Rectangle 20"/>
          <p:cNvSpPr>
            <a:spLocks noChangeArrowheads="1"/>
          </p:cNvSpPr>
          <p:nvPr/>
        </p:nvSpPr>
        <p:spPr bwMode="auto">
          <a:xfrm>
            <a:off x="3733800" y="31242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3" name="Rectangle 21"/>
          <p:cNvSpPr>
            <a:spLocks noChangeArrowheads="1"/>
          </p:cNvSpPr>
          <p:nvPr/>
        </p:nvSpPr>
        <p:spPr bwMode="auto">
          <a:xfrm>
            <a:off x="2514600" y="40386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4" name="Rectangle 22"/>
          <p:cNvSpPr>
            <a:spLocks noChangeArrowheads="1"/>
          </p:cNvSpPr>
          <p:nvPr/>
        </p:nvSpPr>
        <p:spPr bwMode="auto">
          <a:xfrm>
            <a:off x="7543800" y="19812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5" name="Line 23"/>
          <p:cNvSpPr>
            <a:spLocks noChangeShapeType="1"/>
          </p:cNvSpPr>
          <p:nvPr/>
        </p:nvSpPr>
        <p:spPr bwMode="auto">
          <a:xfrm flipV="1">
            <a:off x="1371600" y="1828800"/>
            <a:ext cx="2895600" cy="990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6" name="Line 24"/>
          <p:cNvSpPr>
            <a:spLocks noChangeShapeType="1"/>
          </p:cNvSpPr>
          <p:nvPr/>
        </p:nvSpPr>
        <p:spPr bwMode="auto">
          <a:xfrm>
            <a:off x="1371600" y="2819400"/>
            <a:ext cx="1143000" cy="1295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7" name="Line 25"/>
          <p:cNvSpPr>
            <a:spLocks noChangeShapeType="1"/>
          </p:cNvSpPr>
          <p:nvPr/>
        </p:nvSpPr>
        <p:spPr bwMode="auto">
          <a:xfrm flipV="1">
            <a:off x="2971800" y="3200400"/>
            <a:ext cx="762000" cy="914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8" name="Line 26"/>
          <p:cNvSpPr>
            <a:spLocks noChangeShapeType="1"/>
          </p:cNvSpPr>
          <p:nvPr/>
        </p:nvSpPr>
        <p:spPr bwMode="auto">
          <a:xfrm>
            <a:off x="2971800" y="4114800"/>
            <a:ext cx="2438400" cy="762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39" name="Line 27"/>
          <p:cNvSpPr>
            <a:spLocks noChangeShapeType="1"/>
          </p:cNvSpPr>
          <p:nvPr/>
        </p:nvSpPr>
        <p:spPr bwMode="auto">
          <a:xfrm>
            <a:off x="5638800" y="4343400"/>
            <a:ext cx="304800" cy="1143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0" name="Line 28"/>
          <p:cNvSpPr>
            <a:spLocks noChangeShapeType="1"/>
          </p:cNvSpPr>
          <p:nvPr/>
        </p:nvSpPr>
        <p:spPr bwMode="auto">
          <a:xfrm>
            <a:off x="4191000" y="3200400"/>
            <a:ext cx="1219200" cy="990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1" name="Line 29"/>
          <p:cNvSpPr>
            <a:spLocks noChangeShapeType="1"/>
          </p:cNvSpPr>
          <p:nvPr/>
        </p:nvSpPr>
        <p:spPr bwMode="auto">
          <a:xfrm>
            <a:off x="4724400" y="1828800"/>
            <a:ext cx="28194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2" name="Line 30"/>
          <p:cNvSpPr>
            <a:spLocks noChangeShapeType="1"/>
          </p:cNvSpPr>
          <p:nvPr/>
        </p:nvSpPr>
        <p:spPr bwMode="auto">
          <a:xfrm flipV="1">
            <a:off x="5867400" y="2057400"/>
            <a:ext cx="1676400" cy="2133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3" name="Line 31"/>
          <p:cNvSpPr>
            <a:spLocks noChangeShapeType="1"/>
          </p:cNvSpPr>
          <p:nvPr/>
        </p:nvSpPr>
        <p:spPr bwMode="auto">
          <a:xfrm flipV="1">
            <a:off x="5943600" y="2057400"/>
            <a:ext cx="1600200" cy="3429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4" name="Line 32"/>
          <p:cNvSpPr>
            <a:spLocks noChangeShapeType="1"/>
          </p:cNvSpPr>
          <p:nvPr/>
        </p:nvSpPr>
        <p:spPr bwMode="auto">
          <a:xfrm>
            <a:off x="2971800" y="4114800"/>
            <a:ext cx="2743200" cy="16764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5" name="Rectangle 33"/>
          <p:cNvSpPr>
            <a:spLocks noChangeArrowheads="1"/>
          </p:cNvSpPr>
          <p:nvPr/>
        </p:nvSpPr>
        <p:spPr bwMode="auto">
          <a:xfrm>
            <a:off x="1371600" y="54102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6" name="Rectangle 34"/>
          <p:cNvSpPr>
            <a:spLocks noChangeArrowheads="1"/>
          </p:cNvSpPr>
          <p:nvPr/>
        </p:nvSpPr>
        <p:spPr bwMode="auto">
          <a:xfrm>
            <a:off x="7315200" y="4953000"/>
            <a:ext cx="457200" cy="1524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7" name="Line 35"/>
          <p:cNvSpPr>
            <a:spLocks noChangeShapeType="1"/>
          </p:cNvSpPr>
          <p:nvPr/>
        </p:nvSpPr>
        <p:spPr bwMode="auto">
          <a:xfrm>
            <a:off x="1143000" y="2971800"/>
            <a:ext cx="457200" cy="2209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8" name="Line 36"/>
          <p:cNvSpPr>
            <a:spLocks noChangeShapeType="1"/>
          </p:cNvSpPr>
          <p:nvPr/>
        </p:nvSpPr>
        <p:spPr bwMode="auto">
          <a:xfrm>
            <a:off x="1828800" y="5486400"/>
            <a:ext cx="3886200" cy="304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49" name="Line 37"/>
          <p:cNvSpPr>
            <a:spLocks noChangeShapeType="1"/>
          </p:cNvSpPr>
          <p:nvPr/>
        </p:nvSpPr>
        <p:spPr bwMode="auto">
          <a:xfrm flipV="1">
            <a:off x="6172200" y="5029200"/>
            <a:ext cx="1143000" cy="7620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50" name="Line 38"/>
          <p:cNvSpPr>
            <a:spLocks noChangeShapeType="1"/>
          </p:cNvSpPr>
          <p:nvPr/>
        </p:nvSpPr>
        <p:spPr bwMode="auto">
          <a:xfrm flipV="1">
            <a:off x="7467600" y="2209800"/>
            <a:ext cx="228600" cy="2514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5351" name="Line 39"/>
          <p:cNvSpPr>
            <a:spLocks noChangeShapeType="1"/>
          </p:cNvSpPr>
          <p:nvPr/>
        </p:nvSpPr>
        <p:spPr bwMode="auto">
          <a:xfrm flipH="1">
            <a:off x="1828800" y="4114800"/>
            <a:ext cx="685800" cy="1371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8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Outra</a:t>
            </a:r>
            <a:r>
              <a:rPr lang="en-US" dirty="0" smtClean="0"/>
              <a:t> </a:t>
            </a:r>
            <a:r>
              <a:rPr lang="en-US" dirty="0" err="1" smtClean="0"/>
              <a:t>Fatia</a:t>
            </a:r>
            <a:r>
              <a:rPr lang="en-US" dirty="0" smtClean="0"/>
              <a:t> (</a:t>
            </a:r>
            <a:r>
              <a:rPr lang="en-US" i="1" dirty="0" smtClean="0"/>
              <a:t>Slice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27363" name="AutoShape 3"/>
          <p:cNvSpPr>
            <a:spLocks noChangeArrowheads="1"/>
          </p:cNvSpPr>
          <p:nvPr/>
        </p:nvSpPr>
        <p:spPr bwMode="auto">
          <a:xfrm>
            <a:off x="1066800" y="2057400"/>
            <a:ext cx="7010400" cy="3581400"/>
          </a:xfrm>
          <a:prstGeom prst="cloudCallout">
            <a:avLst>
              <a:gd name="adj1" fmla="val -20310"/>
              <a:gd name="adj2" fmla="val 29120"/>
            </a:avLst>
          </a:prstGeom>
          <a:solidFill>
            <a:schemeClr val="bg1"/>
          </a:solidFill>
          <a:ln w="22225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ctr"/>
            <a:endParaRPr lang="pt-BR" sz="1400" b="1">
              <a:latin typeface="Arial" pitchFamily="34" charset="0"/>
            </a:endParaRPr>
          </a:p>
        </p:txBody>
      </p:sp>
      <p:sp>
        <p:nvSpPr>
          <p:cNvPr id="527364" name="Rectangle 4"/>
          <p:cNvSpPr>
            <a:spLocks noChangeArrowheads="1"/>
          </p:cNvSpPr>
          <p:nvPr/>
        </p:nvSpPr>
        <p:spPr bwMode="auto">
          <a:xfrm>
            <a:off x="2220913" y="4635500"/>
            <a:ext cx="1208087" cy="5969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65" name="Rectangle 5"/>
          <p:cNvSpPr>
            <a:spLocks noChangeArrowheads="1"/>
          </p:cNvSpPr>
          <p:nvPr/>
        </p:nvSpPr>
        <p:spPr bwMode="auto">
          <a:xfrm>
            <a:off x="914400" y="2514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66" name="Rectangle 6"/>
          <p:cNvSpPr>
            <a:spLocks noChangeArrowheads="1"/>
          </p:cNvSpPr>
          <p:nvPr/>
        </p:nvSpPr>
        <p:spPr bwMode="auto">
          <a:xfrm>
            <a:off x="7543800" y="1752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67" name="Rectangle 7"/>
          <p:cNvSpPr>
            <a:spLocks noChangeArrowheads="1"/>
          </p:cNvSpPr>
          <p:nvPr/>
        </p:nvSpPr>
        <p:spPr bwMode="auto">
          <a:xfrm>
            <a:off x="5715000" y="54864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68" name="Rectangle 8"/>
          <p:cNvSpPr>
            <a:spLocks noChangeArrowheads="1"/>
          </p:cNvSpPr>
          <p:nvPr/>
        </p:nvSpPr>
        <p:spPr bwMode="auto">
          <a:xfrm>
            <a:off x="4267200" y="1524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69" name="Rectangle 9"/>
          <p:cNvSpPr>
            <a:spLocks noChangeArrowheads="1"/>
          </p:cNvSpPr>
          <p:nvPr/>
        </p:nvSpPr>
        <p:spPr bwMode="auto">
          <a:xfrm>
            <a:off x="2514600" y="3810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0" name="Rectangle 10"/>
          <p:cNvSpPr>
            <a:spLocks noChangeArrowheads="1"/>
          </p:cNvSpPr>
          <p:nvPr/>
        </p:nvSpPr>
        <p:spPr bwMode="auto">
          <a:xfrm>
            <a:off x="3733800" y="2895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1" name="Rectangle 11"/>
          <p:cNvSpPr>
            <a:spLocks noChangeArrowheads="1"/>
          </p:cNvSpPr>
          <p:nvPr/>
        </p:nvSpPr>
        <p:spPr bwMode="auto">
          <a:xfrm>
            <a:off x="4114800" y="48768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2" name="Rectangle 12"/>
          <p:cNvSpPr>
            <a:spLocks noChangeArrowheads="1"/>
          </p:cNvSpPr>
          <p:nvPr/>
        </p:nvSpPr>
        <p:spPr bwMode="auto">
          <a:xfrm>
            <a:off x="5410200" y="38862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3" name="Rectangle 13"/>
          <p:cNvSpPr>
            <a:spLocks noChangeArrowheads="1"/>
          </p:cNvSpPr>
          <p:nvPr/>
        </p:nvSpPr>
        <p:spPr bwMode="auto">
          <a:xfrm>
            <a:off x="5638800" y="26670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4" name="Rectangle 14"/>
          <p:cNvSpPr>
            <a:spLocks noChangeArrowheads="1"/>
          </p:cNvSpPr>
          <p:nvPr/>
        </p:nvSpPr>
        <p:spPr bwMode="auto">
          <a:xfrm>
            <a:off x="1371600" y="51816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5" name="Rectangle 15"/>
          <p:cNvSpPr>
            <a:spLocks noChangeArrowheads="1"/>
          </p:cNvSpPr>
          <p:nvPr/>
        </p:nvSpPr>
        <p:spPr bwMode="auto">
          <a:xfrm>
            <a:off x="7315200" y="4724400"/>
            <a:ext cx="4572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6" name="Rectangle 16"/>
          <p:cNvSpPr>
            <a:spLocks noChangeArrowheads="1"/>
          </p:cNvSpPr>
          <p:nvPr/>
        </p:nvSpPr>
        <p:spPr bwMode="auto">
          <a:xfrm>
            <a:off x="914400" y="25908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7" name="Rectangle 17"/>
          <p:cNvSpPr>
            <a:spLocks noChangeArrowheads="1"/>
          </p:cNvSpPr>
          <p:nvPr/>
        </p:nvSpPr>
        <p:spPr bwMode="auto">
          <a:xfrm>
            <a:off x="5715000" y="55626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8" name="Rectangle 18"/>
          <p:cNvSpPr>
            <a:spLocks noChangeArrowheads="1"/>
          </p:cNvSpPr>
          <p:nvPr/>
        </p:nvSpPr>
        <p:spPr bwMode="auto">
          <a:xfrm>
            <a:off x="4267200" y="16002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79" name="Rectangle 19"/>
          <p:cNvSpPr>
            <a:spLocks noChangeArrowheads="1"/>
          </p:cNvSpPr>
          <p:nvPr/>
        </p:nvSpPr>
        <p:spPr bwMode="auto">
          <a:xfrm>
            <a:off x="5410200" y="39624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0" name="Rectangle 20"/>
          <p:cNvSpPr>
            <a:spLocks noChangeArrowheads="1"/>
          </p:cNvSpPr>
          <p:nvPr/>
        </p:nvSpPr>
        <p:spPr bwMode="auto">
          <a:xfrm>
            <a:off x="3733800" y="29718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1" name="Rectangle 21"/>
          <p:cNvSpPr>
            <a:spLocks noChangeArrowheads="1"/>
          </p:cNvSpPr>
          <p:nvPr/>
        </p:nvSpPr>
        <p:spPr bwMode="auto">
          <a:xfrm>
            <a:off x="2514600" y="38862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2" name="Rectangle 22"/>
          <p:cNvSpPr>
            <a:spLocks noChangeArrowheads="1"/>
          </p:cNvSpPr>
          <p:nvPr/>
        </p:nvSpPr>
        <p:spPr bwMode="auto">
          <a:xfrm>
            <a:off x="7543800" y="1828800"/>
            <a:ext cx="457200" cy="152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3" name="Line 23"/>
          <p:cNvSpPr>
            <a:spLocks noChangeShapeType="1"/>
          </p:cNvSpPr>
          <p:nvPr/>
        </p:nvSpPr>
        <p:spPr bwMode="auto">
          <a:xfrm flipV="1">
            <a:off x="1371600" y="1676400"/>
            <a:ext cx="2895600" cy="990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4" name="Line 24"/>
          <p:cNvSpPr>
            <a:spLocks noChangeShapeType="1"/>
          </p:cNvSpPr>
          <p:nvPr/>
        </p:nvSpPr>
        <p:spPr bwMode="auto">
          <a:xfrm>
            <a:off x="1371600" y="2667000"/>
            <a:ext cx="1143000" cy="129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5" name="Line 25"/>
          <p:cNvSpPr>
            <a:spLocks noChangeShapeType="1"/>
          </p:cNvSpPr>
          <p:nvPr/>
        </p:nvSpPr>
        <p:spPr bwMode="auto">
          <a:xfrm flipV="1">
            <a:off x="2971800" y="3048000"/>
            <a:ext cx="7620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6" name="Line 26"/>
          <p:cNvSpPr>
            <a:spLocks noChangeShapeType="1"/>
          </p:cNvSpPr>
          <p:nvPr/>
        </p:nvSpPr>
        <p:spPr bwMode="auto">
          <a:xfrm>
            <a:off x="2971800" y="3962400"/>
            <a:ext cx="24384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7" name="Line 27"/>
          <p:cNvSpPr>
            <a:spLocks noChangeShapeType="1"/>
          </p:cNvSpPr>
          <p:nvPr/>
        </p:nvSpPr>
        <p:spPr bwMode="auto">
          <a:xfrm>
            <a:off x="5638800" y="4343400"/>
            <a:ext cx="304800" cy="1143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8" name="Line 28"/>
          <p:cNvSpPr>
            <a:spLocks noChangeShapeType="1"/>
          </p:cNvSpPr>
          <p:nvPr/>
        </p:nvSpPr>
        <p:spPr bwMode="auto">
          <a:xfrm>
            <a:off x="4191000" y="3048000"/>
            <a:ext cx="1219200" cy="990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89" name="Line 29"/>
          <p:cNvSpPr>
            <a:spLocks noChangeShapeType="1"/>
          </p:cNvSpPr>
          <p:nvPr/>
        </p:nvSpPr>
        <p:spPr bwMode="auto">
          <a:xfrm>
            <a:off x="4724400" y="1676400"/>
            <a:ext cx="2819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90" name="Line 30"/>
          <p:cNvSpPr>
            <a:spLocks noChangeShapeType="1"/>
          </p:cNvSpPr>
          <p:nvPr/>
        </p:nvSpPr>
        <p:spPr bwMode="auto">
          <a:xfrm flipV="1">
            <a:off x="5867400" y="1905000"/>
            <a:ext cx="1676400" cy="2133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91" name="Line 31"/>
          <p:cNvSpPr>
            <a:spLocks noChangeShapeType="1"/>
          </p:cNvSpPr>
          <p:nvPr/>
        </p:nvSpPr>
        <p:spPr bwMode="auto">
          <a:xfrm flipV="1">
            <a:off x="5943600" y="1905000"/>
            <a:ext cx="1600200" cy="3581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27392" name="Line 32"/>
          <p:cNvSpPr>
            <a:spLocks noChangeShapeType="1"/>
          </p:cNvSpPr>
          <p:nvPr/>
        </p:nvSpPr>
        <p:spPr bwMode="auto">
          <a:xfrm>
            <a:off x="2971800" y="3962400"/>
            <a:ext cx="2971800" cy="1524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5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dirty="0" err="1" smtClean="0"/>
              <a:t>OpenFlow</a:t>
            </a:r>
            <a:r>
              <a:rPr lang="pt-BR" sz="3600" dirty="0" smtClean="0"/>
              <a:t>/</a:t>
            </a:r>
            <a:r>
              <a:rPr lang="pt-BR" sz="3600" i="1" dirty="0" smtClean="0"/>
              <a:t>Software </a:t>
            </a:r>
            <a:r>
              <a:rPr lang="pt-BR" sz="3600" i="1" dirty="0" err="1" smtClean="0"/>
              <a:t>Defined</a:t>
            </a:r>
            <a:r>
              <a:rPr lang="pt-BR" sz="3600" i="1" dirty="0" smtClean="0"/>
              <a:t> Network </a:t>
            </a:r>
            <a:r>
              <a:rPr lang="pt-BR" sz="3600" dirty="0" smtClean="0"/>
              <a:t>(SDN)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Virtualização</a:t>
            </a:r>
            <a:r>
              <a:rPr lang="pt-BR" dirty="0" smtClean="0"/>
              <a:t> dos Equipamentos de Redes</a:t>
            </a:r>
          </a:p>
          <a:p>
            <a:endParaRPr lang="pt-BR" dirty="0" smtClean="0"/>
          </a:p>
          <a:p>
            <a:r>
              <a:rPr lang="pt-BR" dirty="0" smtClean="0"/>
              <a:t>www.openflow.org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96752"/>
            <a:ext cx="2590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0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2879730" y="2268116"/>
            <a:ext cx="2133603" cy="1066800"/>
            <a:chOff x="1728" y="1416"/>
            <a:chExt cx="1344" cy="672"/>
          </a:xfrm>
        </p:grpSpPr>
        <p:sp>
          <p:nvSpPr>
            <p:cNvPr id="27671" name="AutoShape 22"/>
            <p:cNvSpPr>
              <a:spLocks/>
            </p:cNvSpPr>
            <p:nvPr/>
          </p:nvSpPr>
          <p:spPr bwMode="auto">
            <a:xfrm>
              <a:off x="1728" y="1416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72" name="Text Box 23"/>
            <p:cNvSpPr txBox="1">
              <a:spLocks noChangeArrowheads="1"/>
            </p:cNvSpPr>
            <p:nvPr/>
          </p:nvSpPr>
          <p:spPr bwMode="auto">
            <a:xfrm>
              <a:off x="1968" y="1512"/>
              <a:ext cx="1104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mtClean="0"/>
                <a:t>Milhões de linhas</a:t>
              </a:r>
            </a:p>
            <a:p>
              <a:r>
                <a:rPr lang="pt-BR" smtClean="0"/>
                <a:t>de código fonte</a:t>
              </a:r>
              <a:endParaRPr lang="pt-BR"/>
            </a:p>
          </p:txBody>
        </p:sp>
      </p:grpSp>
      <p:sp>
        <p:nvSpPr>
          <p:cNvPr id="679960" name="Text Box 24"/>
          <p:cNvSpPr txBox="1">
            <a:spLocks noChangeArrowheads="1"/>
          </p:cNvSpPr>
          <p:nvPr/>
        </p:nvSpPr>
        <p:spPr bwMode="auto">
          <a:xfrm>
            <a:off x="5032350" y="2420516"/>
            <a:ext cx="1188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mtClean="0"/>
              <a:t>5389 RFCs</a:t>
            </a:r>
            <a:endParaRPr lang="pt-BR"/>
          </a:p>
        </p:txBody>
      </p:sp>
      <p:sp>
        <p:nvSpPr>
          <p:cNvPr id="679961" name="Text Box 25"/>
          <p:cNvSpPr txBox="1">
            <a:spLocks noChangeArrowheads="1"/>
          </p:cNvSpPr>
          <p:nvPr/>
        </p:nvSpPr>
        <p:spPr bwMode="auto">
          <a:xfrm>
            <a:off x="6272213" y="2420516"/>
            <a:ext cx="20366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mtClean="0"/>
              <a:t>Barreira para novos</a:t>
            </a:r>
          </a:p>
          <a:p>
            <a:r>
              <a:rPr lang="pt-BR" smtClean="0"/>
              <a:t>fabricantes</a:t>
            </a:r>
            <a:endParaRPr lang="pt-BR"/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879726" y="3563516"/>
            <a:ext cx="1979613" cy="1066800"/>
            <a:chOff x="1728" y="2232"/>
            <a:chExt cx="1247" cy="672"/>
          </a:xfrm>
        </p:grpSpPr>
        <p:sp>
          <p:nvSpPr>
            <p:cNvPr id="27669" name="AutoShape 27"/>
            <p:cNvSpPr>
              <a:spLocks/>
            </p:cNvSpPr>
            <p:nvPr/>
          </p:nvSpPr>
          <p:spPr bwMode="auto">
            <a:xfrm>
              <a:off x="1728" y="2232"/>
              <a:ext cx="192" cy="672"/>
            </a:xfrm>
            <a:prstGeom prst="rightBrace">
              <a:avLst>
                <a:gd name="adj1" fmla="val 45306"/>
                <a:gd name="adj2" fmla="val 48514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670" name="Text Box 28"/>
            <p:cNvSpPr txBox="1">
              <a:spLocks noChangeArrowheads="1"/>
            </p:cNvSpPr>
            <p:nvPr/>
          </p:nvSpPr>
          <p:spPr bwMode="auto">
            <a:xfrm>
              <a:off x="1968" y="2328"/>
              <a:ext cx="100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mtClean="0"/>
                <a:t>500M portas</a:t>
              </a:r>
            </a:p>
            <a:p>
              <a:r>
                <a:rPr lang="pt-BR" smtClean="0"/>
                <a:t>10Gbytes RAM</a:t>
              </a:r>
              <a:endParaRPr lang="pt-BR"/>
            </a:p>
          </p:txBody>
        </p:sp>
      </p:grpSp>
      <p:sp>
        <p:nvSpPr>
          <p:cNvPr id="679965" name="Text Box 29"/>
          <p:cNvSpPr txBox="1">
            <a:spLocks noChangeArrowheads="1"/>
          </p:cNvSpPr>
          <p:nvPr/>
        </p:nvSpPr>
        <p:spPr bwMode="auto">
          <a:xfrm>
            <a:off x="5117380" y="3715916"/>
            <a:ext cx="915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mtClean="0"/>
              <a:t>Inchado</a:t>
            </a:r>
            <a:endParaRPr lang="pt-BR"/>
          </a:p>
        </p:txBody>
      </p:sp>
      <p:sp>
        <p:nvSpPr>
          <p:cNvPr id="679966" name="Text Box 30"/>
          <p:cNvSpPr txBox="1">
            <a:spLocks noChangeArrowheads="1"/>
          </p:cNvSpPr>
          <p:nvPr/>
        </p:nvSpPr>
        <p:spPr bwMode="auto">
          <a:xfrm>
            <a:off x="6272213" y="3715916"/>
            <a:ext cx="2806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Grande </a:t>
            </a:r>
            <a:r>
              <a:rPr lang="en-US" dirty="0" err="1" smtClean="0"/>
              <a:t>consumo</a:t>
            </a:r>
            <a:r>
              <a:rPr lang="en-US" dirty="0" smtClean="0"/>
              <a:t> de </a:t>
            </a:r>
            <a:r>
              <a:rPr lang="en-US" dirty="0" err="1" smtClean="0"/>
              <a:t>energia</a:t>
            </a:r>
            <a:endParaRPr lang="en-US" dirty="0"/>
          </a:p>
        </p:txBody>
      </p:sp>
      <p:sp>
        <p:nvSpPr>
          <p:cNvPr id="679968" name="Text Box 32"/>
          <p:cNvSpPr txBox="1">
            <a:spLocks noChangeArrowheads="1"/>
          </p:cNvSpPr>
          <p:nvPr/>
        </p:nvSpPr>
        <p:spPr bwMode="auto">
          <a:xfrm>
            <a:off x="958850" y="5278016"/>
            <a:ext cx="7678064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pt-BR" sz="2400" smtClean="0">
                <a:solidFill>
                  <a:schemeClr val="accent2"/>
                </a:solidFill>
              </a:rPr>
              <a:t>Muitas funções complexas integradas na infraestrutura</a:t>
            </a: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pt-BR" sz="2000" i="1" smtClean="0"/>
              <a:t>OSPF, BGP, multicast, serviços diferenciados,</a:t>
            </a:r>
            <a:br>
              <a:rPr lang="pt-BR" sz="2000" i="1" smtClean="0"/>
            </a:br>
            <a:r>
              <a:rPr lang="pt-BR" sz="2000" i="1" smtClean="0"/>
              <a:t>Engenharia de Tráfego, NAT, firewalls, MPLS, camadas redundantes, …</a:t>
            </a:r>
            <a:endParaRPr lang="pt-BR" sz="2000" i="1"/>
          </a:p>
        </p:txBody>
      </p:sp>
      <p:sp>
        <p:nvSpPr>
          <p:cNvPr id="2765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a typeface="ＭＳ Ｐゴシック" pitchFamily="-108" charset="-128"/>
              </a:rPr>
              <a:t>Roteadores atuais</a:t>
            </a: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74650" y="1772816"/>
            <a:ext cx="2292350" cy="3238500"/>
            <a:chOff x="304800" y="990600"/>
            <a:chExt cx="2292350" cy="3238500"/>
          </a:xfrm>
        </p:grpSpPr>
        <p:sp>
          <p:nvSpPr>
            <p:cNvPr id="27659" name="AutoShape 18"/>
            <p:cNvSpPr>
              <a:spLocks/>
            </p:cNvSpPr>
            <p:nvPr/>
          </p:nvSpPr>
          <p:spPr bwMode="auto">
            <a:xfrm>
              <a:off x="307975" y="3505200"/>
              <a:ext cx="2289175" cy="68580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solidFill>
                  <a:srgbClr val="000000"/>
                </a:solidFill>
                <a:ea typeface="ヒラギノ角ゴ ProN W3" pitchFamily="-108" charset="-128"/>
                <a:sym typeface="Arial" charset="0"/>
              </a:endParaRPr>
            </a:p>
          </p:txBody>
        </p:sp>
        <p:sp>
          <p:nvSpPr>
            <p:cNvPr id="27660" name="AutoShape 18"/>
            <p:cNvSpPr>
              <a:spLocks/>
            </p:cNvSpPr>
            <p:nvPr/>
          </p:nvSpPr>
          <p:spPr bwMode="auto">
            <a:xfrm>
              <a:off x="304800" y="2438400"/>
              <a:ext cx="2289175" cy="60960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C8E6E8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solidFill>
                  <a:srgbClr val="000000"/>
                </a:solidFill>
                <a:ea typeface="ヒラギノ角ゴ ProN W3" pitchFamily="-108" charset="-128"/>
                <a:sym typeface="Arial" charset="0"/>
              </a:endParaRPr>
            </a:p>
          </p:txBody>
        </p:sp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307975" y="990600"/>
              <a:ext cx="2289175" cy="3238500"/>
              <a:chOff x="0" y="0"/>
              <a:chExt cx="1442" cy="2040"/>
            </a:xfrm>
          </p:grpSpPr>
          <p:sp>
            <p:nvSpPr>
              <p:cNvPr id="27666" name="AutoShape 17"/>
              <p:cNvSpPr>
                <a:spLocks/>
              </p:cNvSpPr>
              <p:nvPr/>
            </p:nvSpPr>
            <p:spPr bwMode="auto">
              <a:xfrm>
                <a:off x="0" y="0"/>
                <a:ext cx="1442" cy="2040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1199"/>
                      <a:pt x="0" y="2679"/>
                    </a:cubicBezTo>
                    <a:lnTo>
                      <a:pt x="0" y="18921"/>
                    </a:lnTo>
                    <a:cubicBezTo>
                      <a:pt x="0" y="20401"/>
                      <a:pt x="4835" y="21600"/>
                      <a:pt x="10800" y="21600"/>
                    </a:cubicBezTo>
                    <a:cubicBezTo>
                      <a:pt x="16765" y="21600"/>
                      <a:pt x="21600" y="20401"/>
                      <a:pt x="21600" y="18921"/>
                    </a:cubicBezTo>
                    <a:lnTo>
                      <a:pt x="21600" y="2679"/>
                    </a:lnTo>
                    <a:cubicBezTo>
                      <a:pt x="21600" y="1199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>
                      <a:alpha val="64000"/>
                    </a:srgbClr>
                  </a:gs>
                  <a:gs pos="100000">
                    <a:srgbClr val="566769">
                      <a:alpha val="65999"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solidFill>
                    <a:srgbClr val="000000"/>
                  </a:solidFill>
                  <a:ea typeface="ヒラギノ角ゴ ProN W3" pitchFamily="-108" charset="-128"/>
                  <a:sym typeface="Arial" charset="0"/>
                </a:endParaRPr>
              </a:p>
            </p:txBody>
          </p:sp>
          <p:sp>
            <p:nvSpPr>
              <p:cNvPr id="27667" name="AutoShape 18"/>
              <p:cNvSpPr>
                <a:spLocks/>
              </p:cNvSpPr>
              <p:nvPr/>
            </p:nvSpPr>
            <p:spPr bwMode="auto">
              <a:xfrm>
                <a:off x="0" y="0"/>
                <a:ext cx="1442" cy="506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solidFill>
                    <a:srgbClr val="000000"/>
                  </a:solidFill>
                  <a:ea typeface="ヒラギノ角ゴ ProN W3" pitchFamily="-108" charset="-128"/>
                  <a:sym typeface="Arial" charset="0"/>
                </a:endParaRPr>
              </a:p>
            </p:txBody>
          </p:sp>
          <p:sp>
            <p:nvSpPr>
              <p:cNvPr id="27668" name="Rectangle 19"/>
              <p:cNvSpPr>
                <a:spLocks/>
              </p:cNvSpPr>
              <p:nvPr/>
            </p:nvSpPr>
            <p:spPr bwMode="auto">
              <a:xfrm>
                <a:off x="0" y="50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solidFill>
                    <a:srgbClr val="000000"/>
                  </a:solidFill>
                  <a:ea typeface="ヒラギノ角ゴ ProN W3" pitchFamily="-108" charset="-128"/>
                  <a:sym typeface="Arial" charset="0"/>
                </a:endParaRPr>
              </a:p>
            </p:txBody>
          </p:sp>
        </p:grpSp>
        <p:sp>
          <p:nvSpPr>
            <p:cNvPr id="32" name="Rectangle 23"/>
            <p:cNvSpPr>
              <a:spLocks/>
            </p:cNvSpPr>
            <p:nvPr/>
          </p:nvSpPr>
          <p:spPr bwMode="auto">
            <a:xfrm>
              <a:off x="688975" y="3200400"/>
              <a:ext cx="1447800" cy="76200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pPr marL="39688" algn="ctr"/>
              <a:r>
                <a:rPr lang="pt-BR" sz="2000" smtClean="0">
                  <a:cs typeface="Arial" charset="0"/>
                  <a:sym typeface="Arial" charset="0"/>
                </a:rPr>
                <a:t>Datapath</a:t>
              </a:r>
            </a:p>
            <a:p>
              <a:pPr marL="39688" algn="ctr"/>
              <a:r>
                <a:rPr lang="pt-BR" sz="2000" smtClean="0">
                  <a:cs typeface="Arial" charset="0"/>
                  <a:sym typeface="Arial" charset="0"/>
                </a:rPr>
                <a:t>em Hardware</a:t>
              </a:r>
              <a:endParaRPr lang="pt-BR" sz="2000">
                <a:cs typeface="Arial" charset="0"/>
                <a:sym typeface="Arial" charset="0"/>
              </a:endParaRPr>
            </a:p>
          </p:txBody>
        </p:sp>
        <p:sp>
          <p:nvSpPr>
            <p:cNvPr id="27663" name="Text Box 21"/>
            <p:cNvSpPr txBox="1">
              <a:spLocks noChangeArrowheads="1"/>
            </p:cNvSpPr>
            <p:nvPr/>
          </p:nvSpPr>
          <p:spPr bwMode="auto">
            <a:xfrm>
              <a:off x="717550" y="1052513"/>
              <a:ext cx="16920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3200" smtClean="0">
                  <a:solidFill>
                    <a:schemeClr val="accent2"/>
                  </a:solidFill>
                </a:rPr>
                <a:t>Roteador</a:t>
              </a:r>
              <a:endParaRPr lang="pt-BR" sz="3200"/>
            </a:p>
          </p:txBody>
        </p:sp>
        <p:sp>
          <p:nvSpPr>
            <p:cNvPr id="34" name="Rectangle 23"/>
            <p:cNvSpPr>
              <a:spLocks/>
            </p:cNvSpPr>
            <p:nvPr/>
          </p:nvSpPr>
          <p:spPr bwMode="auto">
            <a:xfrm>
              <a:off x="688975" y="1981200"/>
              <a:ext cx="1447800" cy="762000"/>
            </a:xfrm>
            <a:prstGeom prst="rect">
              <a:avLst/>
            </a:prstGeom>
            <a:solidFill>
              <a:srgbClr val="DDDDDD"/>
            </a:solidFill>
            <a:ln w="12700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pPr marL="39688" algn="ctr"/>
              <a:r>
                <a:rPr lang="pt-BR" sz="2000" smtClean="0">
                  <a:cs typeface="Arial" charset="0"/>
                  <a:sym typeface="Arial" charset="0"/>
                </a:rPr>
                <a:t>Software de Controle</a:t>
              </a:r>
              <a:endParaRPr lang="pt-BR" sz="2000">
                <a:cs typeface="Arial" charset="0"/>
                <a:sym typeface="Arial" charset="0"/>
              </a:endParaRPr>
            </a:p>
          </p:txBody>
        </p:sp>
        <p:sp>
          <p:nvSpPr>
            <p:cNvPr id="35" name="Arc 34"/>
            <p:cNvSpPr>
              <a:spLocks noChangeArrowheads="1"/>
            </p:cNvSpPr>
            <p:nvPr/>
          </p:nvSpPr>
          <p:spPr bwMode="auto">
            <a:xfrm rot="5400000">
              <a:off x="1107281" y="1562894"/>
              <a:ext cx="687388" cy="2286000"/>
            </a:xfrm>
            <a:custGeom>
              <a:avLst/>
              <a:gdLst>
                <a:gd name="T0" fmla="*/ 331590 w 687388"/>
                <a:gd name="T1" fmla="*/ 709 h 2286000"/>
                <a:gd name="T2" fmla="*/ 343694 w 687388"/>
                <a:gd name="T3" fmla="*/ 1143000 h 2286000"/>
                <a:gd name="T4" fmla="*/ 374893 w 687388"/>
                <a:gd name="T5" fmla="*/ 2281281 h 2286000"/>
                <a:gd name="T6" fmla="*/ 2 60000 65536"/>
                <a:gd name="T7" fmla="*/ 2 60000 65536"/>
                <a:gd name="T8" fmla="*/ 2 60000 65536"/>
                <a:gd name="T9" fmla="*/ 331590 w 687388"/>
                <a:gd name="T10" fmla="*/ 0 h 2286000"/>
                <a:gd name="T11" fmla="*/ 687388 w 687388"/>
                <a:gd name="T12" fmla="*/ 2281281 h 22860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87388" h="2286000" stroke="0">
                  <a:moveTo>
                    <a:pt x="331590" y="709"/>
                  </a:moveTo>
                  <a:lnTo>
                    <a:pt x="331590" y="709"/>
                  </a:lnTo>
                  <a:cubicBezTo>
                    <a:pt x="335623" y="236"/>
                    <a:pt x="339658" y="-1"/>
                    <a:pt x="343694" y="0"/>
                  </a:cubicBezTo>
                  <a:cubicBezTo>
                    <a:pt x="533510" y="0"/>
                    <a:pt x="687388" y="511738"/>
                    <a:pt x="687388" y="1143000"/>
                  </a:cubicBezTo>
                  <a:cubicBezTo>
                    <a:pt x="687388" y="1734057"/>
                    <a:pt x="551887" y="2227627"/>
                    <a:pt x="374892" y="2281280"/>
                  </a:cubicBezTo>
                  <a:lnTo>
                    <a:pt x="343694" y="1143000"/>
                  </a:lnTo>
                  <a:close/>
                </a:path>
                <a:path w="687388" h="2286000" fill="none">
                  <a:moveTo>
                    <a:pt x="331590" y="709"/>
                  </a:moveTo>
                  <a:lnTo>
                    <a:pt x="331590" y="709"/>
                  </a:lnTo>
                  <a:cubicBezTo>
                    <a:pt x="335623" y="236"/>
                    <a:pt x="339658" y="-1"/>
                    <a:pt x="343694" y="0"/>
                  </a:cubicBezTo>
                  <a:cubicBezTo>
                    <a:pt x="533510" y="0"/>
                    <a:pt x="687388" y="511738"/>
                    <a:pt x="687388" y="1143000"/>
                  </a:cubicBezTo>
                  <a:cubicBezTo>
                    <a:pt x="687388" y="1734057"/>
                    <a:pt x="551887" y="2227627"/>
                    <a:pt x="374892" y="2281280"/>
                  </a:cubicBezTo>
                </a:path>
              </a:pathLst>
            </a:custGeom>
            <a:noFill/>
            <a:ln w="25400">
              <a:solidFill>
                <a:srgbClr val="000000"/>
              </a:solidFill>
              <a:prstDash val="dot"/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6928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60" grpId="0"/>
      <p:bldP spid="679961" grpId="0"/>
      <p:bldP spid="679965" grpId="0"/>
      <p:bldP spid="679966" grpId="0"/>
      <p:bldP spid="6799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905000" y="2743200"/>
            <a:ext cx="762000" cy="838200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600" smtClean="0">
                <a:solidFill>
                  <a:srgbClr val="FFFFFF"/>
                </a:solidFill>
                <a:ea typeface="ＭＳ Ｐゴシック" pitchFamily="-108" charset="-128"/>
              </a:rPr>
              <a:t>Linux</a:t>
            </a:r>
            <a:endParaRPr lang="pt-BR" sz="160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0" y="2743200"/>
            <a:ext cx="762000" cy="838200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pt-BR" sz="1600" smtClean="0">
              <a:solidFill>
                <a:srgbClr val="FFFFFF"/>
              </a:solidFill>
              <a:ea typeface="ＭＳ Ｐゴシック" pitchFamily="-108" charset="-128"/>
            </a:endParaRPr>
          </a:p>
          <a:p>
            <a:pPr algn="ctr"/>
            <a:r>
              <a:rPr lang="pt-BR" sz="1600" smtClean="0">
                <a:solidFill>
                  <a:srgbClr val="FFFFFF"/>
                </a:solidFill>
                <a:ea typeface="ＭＳ Ｐゴシック" pitchFamily="-108" charset="-128"/>
              </a:rPr>
              <a:t>SO</a:t>
            </a:r>
          </a:p>
          <a:p>
            <a:pPr algn="ctr"/>
            <a:r>
              <a:rPr lang="pt-BR" sz="1600" smtClean="0">
                <a:solidFill>
                  <a:srgbClr val="FFFFFF"/>
                </a:solidFill>
                <a:ea typeface="ＭＳ Ｐゴシック" pitchFamily="-108" charset="-128"/>
              </a:rPr>
              <a:t>Mac</a:t>
            </a:r>
          </a:p>
          <a:p>
            <a:pPr algn="ctr"/>
            <a:endParaRPr lang="pt-BR" sz="160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19200" y="3657600"/>
            <a:ext cx="1905000" cy="838200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2000" b="1" smtClean="0">
                <a:solidFill>
                  <a:schemeClr val="bg1"/>
                </a:solidFill>
                <a:ea typeface="ＭＳ Ｐゴシック" pitchFamily="-108" charset="-128"/>
              </a:rPr>
              <a:t>x86</a:t>
            </a:r>
          </a:p>
          <a:p>
            <a:pPr algn="ctr"/>
            <a:r>
              <a:rPr lang="pt-BR" sz="2000" b="1" smtClean="0">
                <a:solidFill>
                  <a:schemeClr val="bg1"/>
                </a:solidFill>
                <a:ea typeface="ＭＳ Ｐゴシック" pitchFamily="-108" charset="-128"/>
              </a:rPr>
              <a:t>(Computador)</a:t>
            </a:r>
            <a:endParaRPr lang="pt-BR" b="1">
              <a:solidFill>
                <a:schemeClr val="bg1"/>
              </a:solidFill>
              <a:ea typeface="ＭＳ Ｐゴシック" pitchFamily="-108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4800" y="2743200"/>
            <a:ext cx="1219200" cy="838200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mtClean="0">
                <a:solidFill>
                  <a:srgbClr val="FFFFFF"/>
                </a:solidFill>
                <a:ea typeface="ＭＳ Ｐゴシック" pitchFamily="-108" charset="-128"/>
              </a:rPr>
              <a:t>Windows</a:t>
            </a:r>
          </a:p>
          <a:p>
            <a:pPr algn="ctr"/>
            <a:r>
              <a:rPr lang="pt-BR" smtClean="0">
                <a:solidFill>
                  <a:srgbClr val="FFFFFF"/>
                </a:solidFill>
                <a:ea typeface="ＭＳ Ｐゴシック" pitchFamily="-108" charset="-128"/>
              </a:rPr>
              <a:t>(SO)</a:t>
            </a:r>
            <a:endParaRPr lang="pt-BR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37902" name="TextBox 23"/>
          <p:cNvSpPr txBox="1">
            <a:spLocks noChangeArrowheads="1"/>
          </p:cNvSpPr>
          <p:nvPr/>
        </p:nvSpPr>
        <p:spPr bwMode="auto">
          <a:xfrm>
            <a:off x="1524000" y="2982913"/>
            <a:ext cx="401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mtClean="0"/>
              <a:t>ou</a:t>
            </a:r>
            <a:endParaRPr lang="pt-BR"/>
          </a:p>
        </p:txBody>
      </p:sp>
      <p:sp>
        <p:nvSpPr>
          <p:cNvPr id="37903" name="TextBox 24"/>
          <p:cNvSpPr txBox="1">
            <a:spLocks noChangeArrowheads="1"/>
          </p:cNvSpPr>
          <p:nvPr/>
        </p:nvSpPr>
        <p:spPr bwMode="auto">
          <a:xfrm>
            <a:off x="2667000" y="2971800"/>
            <a:ext cx="401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mtClean="0"/>
              <a:t>ou</a:t>
            </a:r>
            <a:endParaRPr lang="pt-BR"/>
          </a:p>
        </p:txBody>
      </p:sp>
      <p:sp>
        <p:nvSpPr>
          <p:cNvPr id="27" name="Rounded Rectangle 26"/>
          <p:cNvSpPr/>
          <p:nvPr/>
        </p:nvSpPr>
        <p:spPr>
          <a:xfrm>
            <a:off x="2438400" y="1752600"/>
            <a:ext cx="1295400" cy="685800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600" smtClean="0">
                <a:solidFill>
                  <a:srgbClr val="FFFFFF"/>
                </a:solidFill>
                <a:ea typeface="ＭＳ Ｐゴシック" pitchFamily="-108" charset="-128"/>
              </a:rPr>
              <a:t>Aplicação</a:t>
            </a:r>
            <a:endParaRPr lang="pt-BR" sz="160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1752600" y="2055813"/>
            <a:ext cx="533400" cy="1587"/>
          </a:xfrm>
          <a:prstGeom prst="line">
            <a:avLst/>
          </a:prstGeom>
          <a:noFill/>
          <a:ln w="25400">
            <a:solidFill>
              <a:schemeClr val="tx2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9" name="Rounded Rectangle 28"/>
          <p:cNvSpPr/>
          <p:nvPr/>
        </p:nvSpPr>
        <p:spPr>
          <a:xfrm>
            <a:off x="304800" y="1752600"/>
            <a:ext cx="1295400" cy="685800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pt-BR" sz="1600" smtClean="0">
                <a:solidFill>
                  <a:srgbClr val="FFFFFF"/>
                </a:solidFill>
                <a:ea typeface="ＭＳ Ｐゴシック" pitchFamily="-108" charset="-128"/>
              </a:rPr>
              <a:t>Aplicação</a:t>
            </a:r>
            <a:endParaRPr lang="pt-BR" sz="160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038600" y="1143000"/>
            <a:ext cx="4724400" cy="3352800"/>
            <a:chOff x="4038600" y="1447800"/>
            <a:chExt cx="4724400" cy="3352800"/>
          </a:xfrm>
        </p:grpSpPr>
        <p:sp>
          <p:nvSpPr>
            <p:cNvPr id="41" name="Rounded Rectangle 40"/>
            <p:cNvSpPr/>
            <p:nvPr/>
          </p:nvSpPr>
          <p:spPr>
            <a:xfrm>
              <a:off x="5410200" y="22098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mtClean="0">
                  <a:solidFill>
                    <a:srgbClr val="FFFFFF"/>
                  </a:solidFill>
                  <a:ea typeface="ＭＳ Ｐゴシック" pitchFamily="-108" charset="-128"/>
                </a:rPr>
                <a:t>Windows</a:t>
              </a:r>
            </a:p>
            <a:p>
              <a:pPr algn="ctr"/>
              <a:r>
                <a:rPr lang="pt-BR" smtClean="0">
                  <a:solidFill>
                    <a:srgbClr val="FFFFFF"/>
                  </a:solidFill>
                  <a:ea typeface="ＭＳ Ｐゴシック" pitchFamily="-108" charset="-128"/>
                </a:rPr>
                <a:t>(OS)</a:t>
              </a:r>
              <a:endParaRPr lang="pt-BR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5334000" y="22860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mtClean="0">
                  <a:solidFill>
                    <a:srgbClr val="FFFFFF"/>
                  </a:solidFill>
                  <a:ea typeface="ＭＳ Ｐゴシック" pitchFamily="-108" charset="-128"/>
                </a:rPr>
                <a:t>Windows</a:t>
              </a:r>
            </a:p>
            <a:p>
              <a:pPr algn="ctr"/>
              <a:r>
                <a:rPr lang="pt-BR" smtClean="0">
                  <a:solidFill>
                    <a:srgbClr val="FFFFFF"/>
                  </a:solidFill>
                  <a:ea typeface="ＭＳ Ｐゴシック" pitchFamily="-108" charset="-128"/>
                </a:rPr>
                <a:t>(OS)</a:t>
              </a:r>
              <a:endParaRPr lang="pt-BR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30" name="Right Arrow 29"/>
            <p:cNvSpPr>
              <a:spLocks noChangeArrowheads="1"/>
            </p:cNvSpPr>
            <p:nvPr/>
          </p:nvSpPr>
          <p:spPr bwMode="auto">
            <a:xfrm>
              <a:off x="4038600" y="3505200"/>
              <a:ext cx="838200" cy="838200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pt-BR">
                <a:solidFill>
                  <a:srgbClr val="FFFFFF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6858000" y="22098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Linux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7848600" y="22098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Mac</a:t>
              </a:r>
            </a:p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OS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6172200" y="3962400"/>
              <a:ext cx="1905000" cy="838200"/>
            </a:xfrm>
            <a:prstGeom prst="roundRect">
              <a:avLst/>
            </a:prstGeom>
            <a:solidFill>
              <a:srgbClr val="00009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2000" b="1" smtClean="0">
                  <a:solidFill>
                    <a:schemeClr val="bg1"/>
                  </a:solidFill>
                  <a:ea typeface="ＭＳ Ｐゴシック" pitchFamily="-108" charset="-128"/>
                </a:rPr>
                <a:t>x86</a:t>
              </a:r>
            </a:p>
            <a:p>
              <a:pPr algn="ctr"/>
              <a:r>
                <a:rPr lang="pt-BR" sz="2000" b="1" smtClean="0">
                  <a:solidFill>
                    <a:schemeClr val="bg1"/>
                  </a:solidFill>
                  <a:ea typeface="ＭＳ Ｐゴシック" pitchFamily="-108" charset="-128"/>
                </a:rPr>
                <a:t>(Computador)</a:t>
              </a:r>
              <a:endParaRPr lang="pt-BR" b="1">
                <a:solidFill>
                  <a:schemeClr val="bg1"/>
                </a:solidFill>
                <a:ea typeface="ＭＳ Ｐゴシック" pitchFamily="-108" charset="-128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5257800" y="2362200"/>
              <a:ext cx="1219200" cy="838200"/>
            </a:xfrm>
            <a:prstGeom prst="roundRect">
              <a:avLst/>
            </a:prstGeom>
            <a:gradFill>
              <a:gsLst>
                <a:gs pos="0">
                  <a:srgbClr val="FF0000"/>
                </a:gs>
                <a:gs pos="100000">
                  <a:srgbClr val="F7545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mtClean="0">
                  <a:solidFill>
                    <a:srgbClr val="FFFFFF"/>
                  </a:solidFill>
                  <a:ea typeface="ＭＳ Ｐゴシック" pitchFamily="-108" charset="-128"/>
                </a:rPr>
                <a:t>Windows</a:t>
              </a:r>
            </a:p>
            <a:p>
              <a:pPr algn="ctr"/>
              <a:r>
                <a:rPr lang="pt-BR" smtClean="0">
                  <a:solidFill>
                    <a:srgbClr val="FFFFFF"/>
                  </a:solidFill>
                  <a:ea typeface="ＭＳ Ｐゴシック" pitchFamily="-108" charset="-128"/>
                </a:rPr>
                <a:t>(SO)</a:t>
              </a:r>
              <a:endParaRPr lang="pt-BR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848600" y="1447800"/>
              <a:ext cx="762000" cy="685800"/>
            </a:xfrm>
            <a:prstGeom prst="roundRect">
              <a:avLst/>
            </a:prstGeom>
            <a:gradFill>
              <a:gsLst>
                <a:gs pos="0">
                  <a:schemeClr val="accent6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  <a:alpha val="45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Apl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5486400" y="1447800"/>
              <a:ext cx="914400" cy="685800"/>
            </a:xfrm>
            <a:prstGeom prst="roundRect">
              <a:avLst/>
            </a:prstGeom>
            <a:gradFill>
              <a:gsLst>
                <a:gs pos="0">
                  <a:schemeClr val="accent6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  <a:alpha val="45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Apl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67818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Linux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705600" y="23622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008000"/>
                </a:gs>
                <a:gs pos="100000">
                  <a:srgbClr val="00C362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Linux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7772400" y="22860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Mac</a:t>
              </a:r>
            </a:p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OS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696200" y="2362200"/>
              <a:ext cx="762000" cy="838200"/>
            </a:xfrm>
            <a:prstGeom prst="roundRect">
              <a:avLst/>
            </a:prstGeom>
            <a:gradFill>
              <a:gsLst>
                <a:gs pos="0">
                  <a:srgbClr val="FF00FF"/>
                </a:gs>
                <a:gs pos="100000">
                  <a:srgbClr val="FF99CC"/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SO</a:t>
              </a:r>
            </a:p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Mac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5257800" y="3276600"/>
              <a:ext cx="3505200" cy="609600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2800" dirty="0" err="1" smtClean="0">
                  <a:solidFill>
                    <a:schemeClr val="tx1"/>
                  </a:solidFill>
                  <a:ea typeface="ＭＳ Ｐゴシック" pitchFamily="-108" charset="-128"/>
                </a:rPr>
                <a:t>Virtualização</a:t>
              </a:r>
              <a:endParaRPr lang="pt-BR" sz="2800" dirty="0">
                <a:solidFill>
                  <a:schemeClr val="tx1"/>
                </a:solidFill>
                <a:ea typeface="ＭＳ Ｐゴシック" pitchFamily="-108" charset="-128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6781800" y="1447800"/>
              <a:ext cx="762000" cy="685800"/>
            </a:xfrm>
            <a:prstGeom prst="roundRect">
              <a:avLst/>
            </a:prstGeom>
            <a:gradFill>
              <a:gsLst>
                <a:gs pos="0">
                  <a:schemeClr val="accent6">
                    <a:tint val="100000"/>
                    <a:shade val="100000"/>
                    <a:satMod val="130000"/>
                    <a:alpha val="60000"/>
                  </a:schemeClr>
                </a:gs>
                <a:gs pos="100000">
                  <a:schemeClr val="accent6">
                    <a:tint val="50000"/>
                    <a:shade val="100000"/>
                    <a:satMod val="350000"/>
                    <a:alpha val="45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pt-BR" sz="1600" smtClean="0">
                  <a:solidFill>
                    <a:srgbClr val="FFFFFF"/>
                  </a:solidFill>
                  <a:ea typeface="ＭＳ Ｐゴシック" pitchFamily="-108" charset="-128"/>
                </a:rPr>
                <a:t>Apl</a:t>
              </a:r>
              <a:endParaRPr lang="pt-BR" sz="1600">
                <a:solidFill>
                  <a:srgbClr val="FFFFFF"/>
                </a:solidFill>
                <a:ea typeface="ＭＳ Ｐゴシック" pitchFamily="-108" charset="-128"/>
              </a:endParaRPr>
            </a:p>
          </p:txBody>
        </p:sp>
      </p:grp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1600200" y="4876800"/>
            <a:ext cx="6934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 smtClean="0"/>
              <a:t>Substrato de hardware simples, comum, estável</a:t>
            </a:r>
          </a:p>
          <a:p>
            <a:r>
              <a:rPr lang="pt-BR" sz="2400" dirty="0" smtClean="0"/>
              <a:t>+ </a:t>
            </a:r>
            <a:r>
              <a:rPr lang="pt-BR" sz="2400" dirty="0" err="1" smtClean="0"/>
              <a:t>Programabilidade</a:t>
            </a:r>
            <a:r>
              <a:rPr lang="pt-BR" sz="2400" dirty="0" smtClean="0"/>
              <a:t> </a:t>
            </a:r>
            <a:br>
              <a:rPr lang="pt-BR" sz="2400" dirty="0" smtClean="0"/>
            </a:br>
            <a:r>
              <a:rPr lang="pt-BR" sz="2400" dirty="0" smtClean="0"/>
              <a:t>+ Modelo de isolamento forte</a:t>
            </a:r>
          </a:p>
          <a:p>
            <a:r>
              <a:rPr lang="pt-BR" sz="2400" dirty="0" smtClean="0"/>
              <a:t>+ Competição acima</a:t>
            </a:r>
          </a:p>
          <a:p>
            <a:r>
              <a:rPr lang="pt-BR" sz="2400" dirty="0" smtClean="0">
                <a:sym typeface="Wingdings" pitchFamily="2" charset="2"/>
              </a:rPr>
              <a:t> Inovação na infraestrutura</a:t>
            </a:r>
            <a:endParaRPr lang="pt-BR" sz="2400" dirty="0"/>
          </a:p>
        </p:txBody>
      </p:sp>
      <p:sp>
        <p:nvSpPr>
          <p:cNvPr id="34" name="Título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Computadores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3" descr="B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2590800"/>
            <a:ext cx="12573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619" name="Picture 2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5350" y="2438400"/>
            <a:ext cx="14478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0" name="Line 16"/>
          <p:cNvSpPr>
            <a:spLocks noChangeShapeType="1"/>
          </p:cNvSpPr>
          <p:nvPr/>
        </p:nvSpPr>
        <p:spPr bwMode="auto">
          <a:xfrm flipV="1">
            <a:off x="4181475" y="3505200"/>
            <a:ext cx="1752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1" name="Line 17"/>
          <p:cNvSpPr>
            <a:spLocks noChangeShapeType="1"/>
          </p:cNvSpPr>
          <p:nvPr/>
        </p:nvSpPr>
        <p:spPr bwMode="auto">
          <a:xfrm>
            <a:off x="4105275" y="4876800"/>
            <a:ext cx="990600" cy="1295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2" name="Line 18"/>
          <p:cNvSpPr>
            <a:spLocks noChangeShapeType="1"/>
          </p:cNvSpPr>
          <p:nvPr/>
        </p:nvSpPr>
        <p:spPr bwMode="auto">
          <a:xfrm flipV="1">
            <a:off x="5476875" y="4876800"/>
            <a:ext cx="1295400" cy="1143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3" name="Line 19"/>
          <p:cNvSpPr>
            <a:spLocks noChangeShapeType="1"/>
          </p:cNvSpPr>
          <p:nvPr/>
        </p:nvSpPr>
        <p:spPr bwMode="auto">
          <a:xfrm>
            <a:off x="5934075" y="3657600"/>
            <a:ext cx="762000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5064" name="Line 20"/>
          <p:cNvSpPr>
            <a:spLocks noChangeShapeType="1"/>
          </p:cNvSpPr>
          <p:nvPr/>
        </p:nvSpPr>
        <p:spPr bwMode="auto">
          <a:xfrm>
            <a:off x="4486275" y="4953000"/>
            <a:ext cx="1905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8615" name="AutoShape 7"/>
          <p:cNvSpPr>
            <a:spLocks noChangeArrowheads="1"/>
          </p:cNvSpPr>
          <p:nvPr/>
        </p:nvSpPr>
        <p:spPr bwMode="auto">
          <a:xfrm>
            <a:off x="3419475" y="44196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5248275" y="3048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6238875" y="44196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4562475" y="59436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5069" name="AutoShape 23"/>
          <p:cNvCxnSpPr>
            <a:cxnSpLocks noChangeShapeType="1"/>
            <a:endCxn id="708615" idx="1"/>
          </p:cNvCxnSpPr>
          <p:nvPr/>
        </p:nvCxnSpPr>
        <p:spPr bwMode="auto">
          <a:xfrm>
            <a:off x="2343150" y="3162300"/>
            <a:ext cx="1762125" cy="1257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5070" name="AutoShape 24"/>
          <p:cNvCxnSpPr>
            <a:cxnSpLocks noChangeShapeType="1"/>
            <a:endCxn id="708617" idx="2"/>
          </p:cNvCxnSpPr>
          <p:nvPr/>
        </p:nvCxnSpPr>
        <p:spPr bwMode="auto">
          <a:xfrm>
            <a:off x="2343150" y="3162300"/>
            <a:ext cx="3895725" cy="1638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5071" name="AutoShape 25"/>
          <p:cNvCxnSpPr>
            <a:cxnSpLocks noChangeShapeType="1"/>
            <a:endCxn id="708616" idx="2"/>
          </p:cNvCxnSpPr>
          <p:nvPr/>
        </p:nvCxnSpPr>
        <p:spPr bwMode="auto">
          <a:xfrm>
            <a:off x="2343150" y="3162300"/>
            <a:ext cx="2905125" cy="2667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5072" name="AutoShape 26"/>
          <p:cNvCxnSpPr>
            <a:cxnSpLocks noChangeShapeType="1"/>
            <a:endCxn id="708618" idx="2"/>
          </p:cNvCxnSpPr>
          <p:nvPr/>
        </p:nvCxnSpPr>
        <p:spPr bwMode="auto">
          <a:xfrm>
            <a:off x="2343150" y="3162300"/>
            <a:ext cx="2219325" cy="31623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sp>
        <p:nvSpPr>
          <p:cNvPr id="45073" name="Text Box 28"/>
          <p:cNvSpPr txBox="1">
            <a:spLocks noChangeArrowheads="1"/>
          </p:cNvSpPr>
          <p:nvPr/>
        </p:nvSpPr>
        <p:spPr bwMode="auto">
          <a:xfrm>
            <a:off x="7588250" y="57150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708638" name="Text Box 30"/>
          <p:cNvSpPr txBox="1">
            <a:spLocks noChangeArrowheads="1"/>
          </p:cNvSpPr>
          <p:nvPr/>
        </p:nvSpPr>
        <p:spPr bwMode="auto">
          <a:xfrm>
            <a:off x="1809750" y="2147888"/>
            <a:ext cx="14015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mtClean="0"/>
              <a:t>Nova função!</a:t>
            </a:r>
            <a:endParaRPr lang="pt-BR"/>
          </a:p>
        </p:txBody>
      </p:sp>
      <p:sp>
        <p:nvSpPr>
          <p:cNvPr id="708639" name="Freeform 31"/>
          <p:cNvSpPr>
            <a:spLocks/>
          </p:cNvSpPr>
          <p:nvPr/>
        </p:nvSpPr>
        <p:spPr bwMode="auto">
          <a:xfrm>
            <a:off x="1657350" y="1981200"/>
            <a:ext cx="685800" cy="609600"/>
          </a:xfrm>
          <a:custGeom>
            <a:avLst/>
            <a:gdLst/>
            <a:ahLst/>
            <a:cxnLst>
              <a:cxn ang="0">
                <a:pos x="432" y="0"/>
              </a:cxn>
              <a:cxn ang="0">
                <a:pos x="144" y="96"/>
              </a:cxn>
              <a:cxn ang="0">
                <a:pos x="0" y="288"/>
              </a:cxn>
            </a:cxnLst>
            <a:rect l="0" t="0" r="r" b="b"/>
            <a:pathLst>
              <a:path w="432" h="288">
                <a:moveTo>
                  <a:pt x="432" y="0"/>
                </a:moveTo>
                <a:cubicBezTo>
                  <a:pt x="324" y="24"/>
                  <a:pt x="216" y="48"/>
                  <a:pt x="144" y="96"/>
                </a:cubicBezTo>
                <a:cubicBezTo>
                  <a:pt x="72" y="144"/>
                  <a:pt x="36" y="216"/>
                  <a:pt x="0" y="28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40" name="Text Box 32"/>
          <p:cNvSpPr txBox="1">
            <a:spLocks noChangeArrowheads="1"/>
          </p:cNvSpPr>
          <p:nvPr/>
        </p:nvSpPr>
        <p:spPr bwMode="auto">
          <a:xfrm>
            <a:off x="1352550" y="1614488"/>
            <a:ext cx="54510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mtClean="0"/>
              <a:t>Operadores, usuários, desevolvedores, pesquisadores, …</a:t>
            </a:r>
            <a:endParaRPr lang="pt-BR"/>
          </a:p>
        </p:txBody>
      </p:sp>
      <p:sp>
        <p:nvSpPr>
          <p:cNvPr id="45077" name="Title 2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dirty="0" smtClean="0">
                <a:ea typeface="ＭＳ Ｐゴシック" pitchFamily="-108" charset="-128"/>
              </a:rPr>
              <a:t>Passo 1: </a:t>
            </a:r>
            <a:br>
              <a:rPr lang="pt-BR" dirty="0" smtClean="0">
                <a:ea typeface="ＭＳ Ｐゴシック" pitchFamily="-108" charset="-128"/>
              </a:rPr>
            </a:br>
            <a:r>
              <a:rPr lang="pt-BR" sz="4000" dirty="0" smtClean="0">
                <a:solidFill>
                  <a:srgbClr val="333399"/>
                </a:solidFill>
                <a:ea typeface="ＭＳ Ｐゴシック" pitchFamily="-108" charset="-128"/>
              </a:rPr>
              <a:t>Separar a inteligência do </a:t>
            </a:r>
            <a:r>
              <a:rPr lang="pt-BR" sz="4000" i="1" dirty="0" err="1" smtClean="0">
                <a:solidFill>
                  <a:srgbClr val="333399"/>
                </a:solidFill>
                <a:ea typeface="ＭＳ Ｐゴシック" pitchFamily="-108" charset="-128"/>
              </a:rPr>
              <a:t>datapath</a:t>
            </a:r>
            <a:endParaRPr lang="pt-BR" i="1" dirty="0" smtClean="0">
              <a:solidFill>
                <a:srgbClr val="333399"/>
              </a:solidFill>
              <a:ea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07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38" grpId="0"/>
      <p:bldP spid="708639" grpId="0" animBg="1"/>
      <p:bldP spid="7086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3" descr="B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5863" y="2438400"/>
            <a:ext cx="12573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63" y="2286000"/>
            <a:ext cx="1447800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8132" name="Line 16"/>
          <p:cNvSpPr>
            <a:spLocks noChangeShapeType="1"/>
          </p:cNvSpPr>
          <p:nvPr/>
        </p:nvSpPr>
        <p:spPr bwMode="auto">
          <a:xfrm flipV="1">
            <a:off x="3590925" y="3657600"/>
            <a:ext cx="1752600" cy="1066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3" name="Line 17"/>
          <p:cNvSpPr>
            <a:spLocks noChangeShapeType="1"/>
          </p:cNvSpPr>
          <p:nvPr/>
        </p:nvSpPr>
        <p:spPr bwMode="auto">
          <a:xfrm>
            <a:off x="3514725" y="5029200"/>
            <a:ext cx="990600" cy="12954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4" name="Line 18"/>
          <p:cNvSpPr>
            <a:spLocks noChangeShapeType="1"/>
          </p:cNvSpPr>
          <p:nvPr/>
        </p:nvSpPr>
        <p:spPr bwMode="auto">
          <a:xfrm flipV="1">
            <a:off x="4886325" y="5029200"/>
            <a:ext cx="1295400" cy="11430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5" name="Line 19"/>
          <p:cNvSpPr>
            <a:spLocks noChangeShapeType="1"/>
          </p:cNvSpPr>
          <p:nvPr/>
        </p:nvSpPr>
        <p:spPr bwMode="auto">
          <a:xfrm>
            <a:off x="5343525" y="3810000"/>
            <a:ext cx="762000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48136" name="Line 20"/>
          <p:cNvSpPr>
            <a:spLocks noChangeShapeType="1"/>
          </p:cNvSpPr>
          <p:nvPr/>
        </p:nvSpPr>
        <p:spPr bwMode="auto">
          <a:xfrm>
            <a:off x="3895725" y="5105400"/>
            <a:ext cx="19050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708615" name="AutoShape 7"/>
          <p:cNvSpPr>
            <a:spLocks noChangeArrowheads="1"/>
          </p:cNvSpPr>
          <p:nvPr/>
        </p:nvSpPr>
        <p:spPr bwMode="auto">
          <a:xfrm>
            <a:off x="2828925" y="4572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4657725" y="32004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5648325" y="4572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708618" name="AutoShape 10"/>
          <p:cNvSpPr>
            <a:spLocks noChangeArrowheads="1"/>
          </p:cNvSpPr>
          <p:nvPr/>
        </p:nvSpPr>
        <p:spPr bwMode="auto">
          <a:xfrm>
            <a:off x="3971925" y="6096000"/>
            <a:ext cx="1371600" cy="762000"/>
          </a:xfrm>
          <a:prstGeom prst="can">
            <a:avLst>
              <a:gd name="adj" fmla="val 43620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cxnSp>
        <p:nvCxnSpPr>
          <p:cNvPr id="48141" name="AutoShape 23"/>
          <p:cNvCxnSpPr>
            <a:cxnSpLocks noChangeShapeType="1"/>
            <a:endCxn id="708615" idx="1"/>
          </p:cNvCxnSpPr>
          <p:nvPr/>
        </p:nvCxnSpPr>
        <p:spPr bwMode="auto">
          <a:xfrm rot="16200000" flipH="1">
            <a:off x="2216944" y="3274219"/>
            <a:ext cx="1524000" cy="1071562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8142" name="AutoShape 24"/>
          <p:cNvCxnSpPr>
            <a:cxnSpLocks noChangeShapeType="1"/>
            <a:endCxn id="708617" idx="2"/>
          </p:cNvCxnSpPr>
          <p:nvPr/>
        </p:nvCxnSpPr>
        <p:spPr bwMode="auto">
          <a:xfrm>
            <a:off x="2366963" y="2971800"/>
            <a:ext cx="3281362" cy="19812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8143" name="AutoShape 25"/>
          <p:cNvCxnSpPr>
            <a:cxnSpLocks noChangeShapeType="1"/>
            <a:endCxn id="708616" idx="2"/>
          </p:cNvCxnSpPr>
          <p:nvPr/>
        </p:nvCxnSpPr>
        <p:spPr bwMode="auto">
          <a:xfrm>
            <a:off x="2366963" y="2971800"/>
            <a:ext cx="2290762" cy="609600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cxnSp>
        <p:nvCxnSpPr>
          <p:cNvPr id="48144" name="AutoShape 26"/>
          <p:cNvCxnSpPr>
            <a:cxnSpLocks noChangeShapeType="1"/>
            <a:endCxn id="708618" idx="2"/>
          </p:cNvCxnSpPr>
          <p:nvPr/>
        </p:nvCxnSpPr>
        <p:spPr bwMode="auto">
          <a:xfrm rot="16200000" flipH="1">
            <a:off x="1454944" y="3960019"/>
            <a:ext cx="3505200" cy="1528762"/>
          </a:xfrm>
          <a:prstGeom prst="straightConnector1">
            <a:avLst/>
          </a:prstGeom>
          <a:noFill/>
          <a:ln w="38100" cap="rnd">
            <a:solidFill>
              <a:srgbClr val="FF6633"/>
            </a:solidFill>
            <a:prstDash val="sysDot"/>
            <a:round/>
            <a:headEnd/>
            <a:tailEnd/>
          </a:ln>
        </p:spPr>
      </p:cxnSp>
      <p:sp>
        <p:nvSpPr>
          <p:cNvPr id="48145" name="Text Box 28"/>
          <p:cNvSpPr txBox="1">
            <a:spLocks noChangeArrowheads="1"/>
          </p:cNvSpPr>
          <p:nvPr/>
        </p:nvSpPr>
        <p:spPr bwMode="auto">
          <a:xfrm>
            <a:off x="6997700" y="5867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48146" name="Title 2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dirty="0" smtClean="0">
                <a:ea typeface="ＭＳ Ｐゴシック" pitchFamily="-108" charset="-128"/>
              </a:rPr>
              <a:t>Passo 2: </a:t>
            </a:r>
            <a:r>
              <a:rPr lang="pt-BR" sz="4000" dirty="0" smtClean="0">
                <a:solidFill>
                  <a:srgbClr val="333399"/>
                </a:solidFill>
                <a:ea typeface="ＭＳ Ｐゴシック" pitchFamily="-108" charset="-128"/>
              </a:rPr>
              <a:t>Armazena as decisões em tabelas mínimas de fluxo</a:t>
            </a:r>
            <a:endParaRPr lang="pt-BR" dirty="0" smtClean="0">
              <a:solidFill>
                <a:srgbClr val="333399"/>
              </a:solidFill>
              <a:ea typeface="ＭＳ Ｐゴシック" pitchFamily="-108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438400" y="1676400"/>
            <a:ext cx="3198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“If header = </a:t>
            </a:r>
            <a:r>
              <a:rPr lang="en-US" sz="2000" b="1" i="1">
                <a:solidFill>
                  <a:srgbClr val="FF0000"/>
                </a:solidFill>
              </a:rPr>
              <a:t>x</a:t>
            </a:r>
            <a:r>
              <a:rPr lang="en-US"/>
              <a:t>, send to port 4”</a:t>
            </a:r>
          </a:p>
        </p:txBody>
      </p:sp>
      <p:sp>
        <p:nvSpPr>
          <p:cNvPr id="34" name="Freeform 33"/>
          <p:cNvSpPr>
            <a:spLocks noChangeArrowheads="1"/>
          </p:cNvSpPr>
          <p:nvPr/>
        </p:nvSpPr>
        <p:spPr bwMode="auto">
          <a:xfrm>
            <a:off x="2363788" y="2690813"/>
            <a:ext cx="2300287" cy="628650"/>
          </a:xfrm>
          <a:custGeom>
            <a:avLst/>
            <a:gdLst>
              <a:gd name="T0" fmla="*/ 0 w 2300931"/>
              <a:gd name="T1" fmla="*/ 125731 h 628742"/>
              <a:gd name="T2" fmla="*/ 905031 w 2300931"/>
              <a:gd name="T3" fmla="*/ 25146 h 628742"/>
              <a:gd name="T4" fmla="*/ 1898051 w 2300931"/>
              <a:gd name="T5" fmla="*/ 276607 h 628742"/>
              <a:gd name="T6" fmla="*/ 2300287 w 2300931"/>
              <a:gd name="T7" fmla="*/ 628650 h 628742"/>
              <a:gd name="T8" fmla="*/ 0 60000 65536"/>
              <a:gd name="T9" fmla="*/ 0 60000 65536"/>
              <a:gd name="T10" fmla="*/ 0 60000 65536"/>
              <a:gd name="T11" fmla="*/ 0 60000 65536"/>
              <a:gd name="T12" fmla="*/ 0 w 2300931"/>
              <a:gd name="T13" fmla="*/ 0 h 628742"/>
              <a:gd name="T14" fmla="*/ 2300931 w 2300931"/>
              <a:gd name="T15" fmla="*/ 628742 h 628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00931" h="628742">
                <a:moveTo>
                  <a:pt x="0" y="125749"/>
                </a:moveTo>
                <a:cubicBezTo>
                  <a:pt x="294427" y="62874"/>
                  <a:pt x="588854" y="0"/>
                  <a:pt x="905284" y="25150"/>
                </a:cubicBezTo>
                <a:cubicBezTo>
                  <a:pt x="1221714" y="50300"/>
                  <a:pt x="1665974" y="176048"/>
                  <a:pt x="1898582" y="276647"/>
                </a:cubicBezTo>
                <a:cubicBezTo>
                  <a:pt x="2131190" y="377246"/>
                  <a:pt x="2300931" y="628742"/>
                  <a:pt x="2300931" y="628742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pt-BR"/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953000" y="2743200"/>
            <a:ext cx="838200" cy="1143000"/>
          </a:xfrm>
          <a:prstGeom prst="rect">
            <a:avLst/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pt-BR" dirty="0" smtClean="0"/>
              <a:t>Tabela</a:t>
            </a:r>
          </a:p>
          <a:p>
            <a:pPr algn="ctr"/>
            <a:r>
              <a:rPr lang="pt-BR" dirty="0" smtClean="0"/>
              <a:t>de</a:t>
            </a:r>
          </a:p>
          <a:p>
            <a:pPr algn="ctr"/>
            <a:r>
              <a:rPr lang="pt-BR" dirty="0" smtClean="0"/>
              <a:t>Fluxos</a:t>
            </a:r>
            <a:endParaRPr lang="pt-BR" dirty="0"/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2438400" y="2286000"/>
            <a:ext cx="2941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“If header = </a:t>
            </a:r>
            <a:r>
              <a:rPr lang="en-US" sz="2000" b="1">
                <a:solidFill>
                  <a:srgbClr val="FF0000"/>
                </a:solidFill>
              </a:rPr>
              <a:t>?</a:t>
            </a:r>
            <a:r>
              <a:rPr lang="en-US"/>
              <a:t>, send to me”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438400" y="1981200"/>
            <a:ext cx="6019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“If header =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 sz="2000" b="1" i="1">
                <a:solidFill>
                  <a:srgbClr val="FF0000"/>
                </a:solidFill>
              </a:rPr>
              <a:t>y</a:t>
            </a:r>
            <a:r>
              <a:rPr lang="en-US"/>
              <a:t>, overwrite header with </a:t>
            </a:r>
            <a:r>
              <a:rPr lang="en-US" sz="2000" b="1" i="1">
                <a:solidFill>
                  <a:srgbClr val="FF0000"/>
                </a:solidFill>
              </a:rPr>
              <a:t>z</a:t>
            </a:r>
            <a:r>
              <a:rPr lang="en-US"/>
              <a:t>, send to ports 5,6”</a:t>
            </a:r>
          </a:p>
        </p:txBody>
      </p:sp>
    </p:spTree>
    <p:extLst>
      <p:ext uri="{BB962C8B-B14F-4D97-AF65-F5344CB8AC3E}">
        <p14:creationId xmlns:p14="http://schemas.microsoft.com/office/powerpoint/2010/main" val="177515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 animBg="1"/>
      <p:bldP spid="35" grpId="0" animBg="1"/>
      <p:bldP spid="36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1"/>
          <p:cNvSpPr>
            <a:spLocks/>
          </p:cNvSpPr>
          <p:nvPr/>
        </p:nvSpPr>
        <p:spPr bwMode="auto">
          <a:xfrm>
            <a:off x="874713" y="2982913"/>
            <a:ext cx="7385050" cy="3027362"/>
          </a:xfrm>
          <a:prstGeom prst="roundRect">
            <a:avLst>
              <a:gd name="adj" fmla="val 6486"/>
            </a:avLst>
          </a:prstGeom>
          <a:solidFill>
            <a:srgbClr val="7F7F7F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5602" name="AutoShape 2"/>
          <p:cNvSpPr>
            <a:spLocks/>
          </p:cNvSpPr>
          <p:nvPr/>
        </p:nvSpPr>
        <p:spPr bwMode="auto">
          <a:xfrm>
            <a:off x="1106488" y="4697413"/>
            <a:ext cx="6894512" cy="1054100"/>
          </a:xfrm>
          <a:prstGeom prst="roundRect">
            <a:avLst>
              <a:gd name="adj" fmla="val 8472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000" dirty="0" err="1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Caminho</a:t>
            </a:r>
            <a:r>
              <a:rPr lang="en-US" sz="4000" dirty="0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Dados (Hardware</a:t>
            </a:r>
            <a:r>
              <a:rPr lang="en-US" sz="4000" dirty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3" name="AutoShape 3"/>
          <p:cNvSpPr>
            <a:spLocks/>
          </p:cNvSpPr>
          <p:nvPr/>
        </p:nvSpPr>
        <p:spPr bwMode="auto">
          <a:xfrm>
            <a:off x="1106488" y="3232150"/>
            <a:ext cx="3394075" cy="1036638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3600" dirty="0" err="1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Caminho</a:t>
            </a:r>
            <a:r>
              <a:rPr lang="en-US" sz="3600" dirty="0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lang="en-US" sz="3600" dirty="0" err="1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controle</a:t>
            </a:r>
            <a:endParaRPr lang="en-US" sz="36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9" name="Line 4"/>
          <p:cNvSpPr>
            <a:spLocks noChangeShapeType="1"/>
          </p:cNvSpPr>
          <p:nvPr/>
        </p:nvSpPr>
        <p:spPr bwMode="auto">
          <a:xfrm rot="10800000" flipH="1">
            <a:off x="1036638" y="4456113"/>
            <a:ext cx="7072312" cy="17462"/>
          </a:xfrm>
          <a:prstGeom prst="line">
            <a:avLst/>
          </a:prstGeom>
          <a:noFill/>
          <a:ln w="63500">
            <a:solidFill>
              <a:srgbClr val="001949"/>
            </a:solidFill>
            <a:prstDash val="sysDot"/>
            <a:round/>
            <a:headEnd/>
            <a:tailEnd/>
          </a:ln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25605" name="AutoShape 5"/>
          <p:cNvSpPr>
            <a:spLocks/>
          </p:cNvSpPr>
          <p:nvPr/>
        </p:nvSpPr>
        <p:spPr bwMode="auto">
          <a:xfrm>
            <a:off x="4652963" y="3232150"/>
            <a:ext cx="3348037" cy="1036638"/>
          </a:xfrm>
          <a:prstGeom prst="roundRect">
            <a:avLst>
              <a:gd name="adj" fmla="val 6894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 dirty="0" err="1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OpenFlow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6" name="AutoShape 6"/>
          <p:cNvSpPr>
            <a:spLocks/>
          </p:cNvSpPr>
          <p:nvPr/>
        </p:nvSpPr>
        <p:spPr bwMode="auto">
          <a:xfrm>
            <a:off x="1847850" y="581025"/>
            <a:ext cx="5581650" cy="1177925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5607" name="AutoShape 7"/>
          <p:cNvSpPr>
            <a:spLocks/>
          </p:cNvSpPr>
          <p:nvPr/>
        </p:nvSpPr>
        <p:spPr bwMode="auto">
          <a:xfrm>
            <a:off x="1928813" y="652463"/>
            <a:ext cx="5429250" cy="1035050"/>
          </a:xfrm>
          <a:prstGeom prst="roundRect">
            <a:avLst>
              <a:gd name="adj" fmla="val 14653"/>
            </a:avLst>
          </a:prstGeom>
          <a:solidFill>
            <a:srgbClr val="C8D2DF"/>
          </a:solidFill>
          <a:ln w="25400">
            <a:solidFill>
              <a:srgbClr val="003F8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4500" dirty="0" err="1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Controlador</a:t>
            </a:r>
            <a:r>
              <a:rPr lang="en-US" sz="4500" dirty="0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500" dirty="0" err="1" smtClean="0">
                <a:solidFill>
                  <a:srgbClr val="00194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OpenFlow</a:t>
            </a:r>
            <a:endParaRPr lang="en-US" sz="4500" dirty="0">
              <a:solidFill>
                <a:srgbClr val="0019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286500" y="1758950"/>
            <a:ext cx="0" cy="1223963"/>
          </a:xfrm>
          <a:prstGeom prst="line">
            <a:avLst/>
          </a:prstGeom>
          <a:noFill/>
          <a:ln w="139700">
            <a:solidFill>
              <a:srgbClr val="FF7F00"/>
            </a:solidFill>
            <a:round/>
            <a:headEnd type="triangle" w="med" len="med"/>
            <a:tailEnd type="triangle" w="med" len="med"/>
          </a:ln>
        </p:spPr>
        <p:txBody>
          <a:bodyPr lIns="64291" tIns="32146" rIns="64291" bIns="32146"/>
          <a:lstStyle/>
          <a:p>
            <a:endParaRPr lang="pt-BR"/>
          </a:p>
        </p:txBody>
      </p:sp>
      <p:sp>
        <p:nvSpPr>
          <p:cNvPr id="25609" name="Rectangle 9"/>
          <p:cNvSpPr>
            <a:spLocks/>
          </p:cNvSpPr>
          <p:nvPr/>
        </p:nvSpPr>
        <p:spPr bwMode="auto">
          <a:xfrm>
            <a:off x="1471613" y="2089477"/>
            <a:ext cx="446026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3400" dirty="0" err="1" smtClean="0"/>
              <a:t>Protocolo</a:t>
            </a:r>
            <a:r>
              <a:rPr lang="en-US" sz="3400" dirty="0" smtClean="0"/>
              <a:t> </a:t>
            </a:r>
            <a:r>
              <a:rPr lang="en-US" sz="3400" dirty="0" err="1" smtClean="0"/>
              <a:t>OpenFlow</a:t>
            </a:r>
            <a:r>
              <a:rPr lang="en-US" sz="3400" dirty="0" smtClean="0"/>
              <a:t> (</a:t>
            </a:r>
            <a:r>
              <a:rPr lang="en-US" sz="3400" dirty="0"/>
              <a:t>SSL)</a:t>
            </a:r>
          </a:p>
        </p:txBody>
      </p:sp>
    </p:spTree>
    <p:extLst>
      <p:ext uri="{BB962C8B-B14F-4D97-AF65-F5344CB8AC3E}">
        <p14:creationId xmlns:p14="http://schemas.microsoft.com/office/powerpoint/2010/main" val="7363733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  <p:bldP spid="25607" grpId="0" animBg="1" autoUpdateAnimBg="0"/>
      <p:bldP spid="25608" grpId="0" animBg="1"/>
      <p:bldP spid="2560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Roteiro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Internet do Futuro</a:t>
            </a:r>
          </a:p>
          <a:p>
            <a:r>
              <a:rPr lang="pt-BR" dirty="0" smtClean="0"/>
              <a:t>Tecnologias Habilitadoras</a:t>
            </a:r>
          </a:p>
          <a:p>
            <a:r>
              <a:rPr lang="pt-BR" dirty="0" smtClean="0"/>
              <a:t>Redes Experimentais</a:t>
            </a:r>
          </a:p>
          <a:p>
            <a:r>
              <a:rPr lang="pt-BR" dirty="0" smtClean="0"/>
              <a:t>O Projeto FIBRE</a:t>
            </a:r>
          </a:p>
          <a:p>
            <a:r>
              <a:rPr lang="pt-BR" dirty="0" smtClean="0"/>
              <a:t>Instrumentação e Monitoração</a:t>
            </a:r>
          </a:p>
          <a:p>
            <a:r>
              <a:rPr lang="pt-BR" dirty="0" smtClean="0"/>
              <a:t>Tarefas da UFPE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5176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r>
              <a:rPr lang="en-US" sz="4000" dirty="0" err="1" smtClean="0">
                <a:ea typeface="ＭＳ Ｐゴシック" pitchFamily="-108" charset="-128"/>
              </a:rPr>
              <a:t>Virtualizando</a:t>
            </a:r>
            <a:r>
              <a:rPr lang="en-US" sz="4000" dirty="0" smtClean="0">
                <a:ea typeface="ＭＳ Ｐゴシック" pitchFamily="-108" charset="-128"/>
              </a:rPr>
              <a:t> o Switch </a:t>
            </a:r>
            <a:r>
              <a:rPr lang="en-US" sz="4000" dirty="0" err="1" smtClean="0">
                <a:ea typeface="ＭＳ Ｐゴシック" pitchFamily="-108" charset="-128"/>
              </a:rPr>
              <a:t>OpenFlow</a:t>
            </a:r>
            <a:endParaRPr lang="en-US" sz="4000" dirty="0" smtClean="0">
              <a:ea typeface="ＭＳ Ｐゴシック" pitchFamily="-108" charset="-128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3276600"/>
            <a:ext cx="3352800" cy="1371600"/>
            <a:chOff x="0" y="0"/>
            <a:chExt cx="2112" cy="864"/>
          </a:xfrm>
        </p:grpSpPr>
        <p:sp>
          <p:nvSpPr>
            <p:cNvPr id="91195" name="AutoShape 5"/>
            <p:cNvSpPr>
              <a:spLocks/>
            </p:cNvSpPr>
            <p:nvPr/>
          </p:nvSpPr>
          <p:spPr bwMode="auto">
            <a:xfrm>
              <a:off x="0" y="0"/>
              <a:ext cx="2112" cy="86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2418"/>
                    <a:pt x="0" y="5400"/>
                  </a:cubicBezTo>
                  <a:lnTo>
                    <a:pt x="0" y="16200"/>
                  </a:lnTo>
                  <a:cubicBezTo>
                    <a:pt x="0" y="19182"/>
                    <a:pt x="4835" y="21600"/>
                    <a:pt x="10800" y="21600"/>
                  </a:cubicBezTo>
                  <a:cubicBezTo>
                    <a:pt x="16765" y="21600"/>
                    <a:pt x="21600" y="19182"/>
                    <a:pt x="21600" y="16200"/>
                  </a:cubicBezTo>
                  <a:lnTo>
                    <a:pt x="21600" y="5400"/>
                  </a:lnTo>
                  <a:cubicBezTo>
                    <a:pt x="21600" y="2418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33339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ea typeface="ヒラギノ角ゴ ProN W3" pitchFamily="-108" charset="-128"/>
              </a:endParaRPr>
            </a:p>
          </p:txBody>
        </p:sp>
        <p:sp>
          <p:nvSpPr>
            <p:cNvPr id="91196" name="AutoShape 6"/>
            <p:cNvSpPr>
              <a:spLocks/>
            </p:cNvSpPr>
            <p:nvPr/>
          </p:nvSpPr>
          <p:spPr bwMode="auto">
            <a:xfrm>
              <a:off x="0" y="0"/>
              <a:ext cx="2112" cy="432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21600 h 21600"/>
              </a:gdLst>
              <a:ahLst/>
              <a:cxnLst/>
              <a:rect l="T0" t="T1" r="T2" b="T3"/>
              <a:pathLst>
                <a:path w="21600" h="2160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  <a:moveTo>
                    <a:pt x="10800" y="0"/>
                  </a:moveTo>
                </a:path>
              </a:pathLst>
            </a:custGeom>
            <a:solidFill>
              <a:srgbClr val="5B5BAD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pt-BR">
                <a:ea typeface="ヒラギノ角ゴ ProN W3" pitchFamily="-108" charset="-128"/>
              </a:endParaRPr>
            </a:p>
          </p:txBody>
        </p:sp>
        <p:sp>
          <p:nvSpPr>
            <p:cNvPr id="91197" name="Rectangle 7"/>
            <p:cNvSpPr>
              <a:spLocks/>
            </p:cNvSpPr>
            <p:nvPr/>
          </p:nvSpPr>
          <p:spPr bwMode="auto">
            <a:xfrm>
              <a:off x="999" y="476"/>
              <a:ext cx="0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pt-BR">
                <a:ea typeface="ヒラギノ角ゴ ProN W3" pitchFamily="-108" charset="-128"/>
              </a:endParaRPr>
            </a:p>
          </p:txBody>
        </p:sp>
      </p:grpSp>
      <p:sp>
        <p:nvSpPr>
          <p:cNvPr id="91140" name="Line 8"/>
          <p:cNvSpPr>
            <a:spLocks noChangeShapeType="1"/>
          </p:cNvSpPr>
          <p:nvPr/>
        </p:nvSpPr>
        <p:spPr bwMode="auto">
          <a:xfrm flipH="1">
            <a:off x="2667000" y="4495800"/>
            <a:ext cx="628650" cy="1143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91141" name="Picture 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63880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2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587375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3" name="Picture 1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86740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1144" name="Picture 1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5568950"/>
            <a:ext cx="1066800" cy="75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1145" name="Line 13"/>
          <p:cNvSpPr>
            <a:spLocks noChangeShapeType="1"/>
          </p:cNvSpPr>
          <p:nvPr/>
        </p:nvSpPr>
        <p:spPr bwMode="auto">
          <a:xfrm flipH="1">
            <a:off x="3886200" y="4648200"/>
            <a:ext cx="171450" cy="12192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1146" name="Line 14"/>
          <p:cNvSpPr>
            <a:spLocks noChangeShapeType="1"/>
          </p:cNvSpPr>
          <p:nvPr/>
        </p:nvSpPr>
        <p:spPr bwMode="auto">
          <a:xfrm>
            <a:off x="5029200" y="4648200"/>
            <a:ext cx="171450" cy="12192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1147" name="Line 15"/>
          <p:cNvSpPr>
            <a:spLocks noChangeShapeType="1"/>
          </p:cNvSpPr>
          <p:nvPr/>
        </p:nvSpPr>
        <p:spPr bwMode="auto">
          <a:xfrm>
            <a:off x="5715000" y="4495800"/>
            <a:ext cx="628650" cy="11430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91148" name="Rectangle 16"/>
          <p:cNvSpPr>
            <a:spLocks/>
          </p:cNvSpPr>
          <p:nvPr/>
        </p:nvSpPr>
        <p:spPr bwMode="auto">
          <a:xfrm>
            <a:off x="3034087" y="4038600"/>
            <a:ext cx="307423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2000" smtClean="0">
                <a:solidFill>
                  <a:srgbClr val="FFFFFF"/>
                </a:solidFill>
              </a:rPr>
              <a:t>Processamento Normal L2/L3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95600" y="2667000"/>
            <a:ext cx="4953000" cy="1219200"/>
            <a:chOff x="0" y="0"/>
            <a:chExt cx="3120" cy="768"/>
          </a:xfrm>
        </p:grpSpPr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0" y="144"/>
              <a:ext cx="2112" cy="624"/>
              <a:chOff x="0" y="0"/>
              <a:chExt cx="2112" cy="624"/>
            </a:xfrm>
          </p:grpSpPr>
          <p:sp>
            <p:nvSpPr>
              <p:cNvPr id="91192" name="AutoShape 19"/>
              <p:cNvSpPr>
                <a:spLocks/>
              </p:cNvSpPr>
              <p:nvPr/>
            </p:nvSpPr>
            <p:spPr bwMode="auto">
              <a:xfrm>
                <a:off x="0" y="0"/>
                <a:ext cx="2112" cy="6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2973B5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93" name="AutoShape 20"/>
              <p:cNvSpPr>
                <a:spLocks/>
              </p:cNvSpPr>
              <p:nvPr/>
            </p:nvSpPr>
            <p:spPr bwMode="auto">
              <a:xfrm>
                <a:off x="0" y="0"/>
                <a:ext cx="2112" cy="31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538FC3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94" name="Rectangle 21"/>
              <p:cNvSpPr>
                <a:spLocks/>
              </p:cNvSpPr>
              <p:nvPr/>
            </p:nvSpPr>
            <p:spPr bwMode="auto">
              <a:xfrm>
                <a:off x="999" y="32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</p:grpSp>
        <p:grpSp>
          <p:nvGrpSpPr>
            <p:cNvPr id="5" name="Group 27"/>
            <p:cNvGrpSpPr>
              <a:grpSpLocks/>
            </p:cNvGrpSpPr>
            <p:nvPr/>
          </p:nvGrpSpPr>
          <p:grpSpPr bwMode="auto">
            <a:xfrm>
              <a:off x="2784" y="0"/>
              <a:ext cx="336" cy="384"/>
              <a:chOff x="0" y="0"/>
              <a:chExt cx="336" cy="384"/>
            </a:xfrm>
          </p:grpSpPr>
          <p:pic>
            <p:nvPicPr>
              <p:cNvPr id="91187" name="Picture 28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33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91186" name="Line 29"/>
            <p:cNvSpPr>
              <a:spLocks noChangeShapeType="1"/>
            </p:cNvSpPr>
            <p:nvPr/>
          </p:nvSpPr>
          <p:spPr bwMode="auto">
            <a:xfrm rot="10800000" flipH="1">
              <a:off x="2112" y="192"/>
              <a:ext cx="72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2895600" y="2133600"/>
            <a:ext cx="4953000" cy="1219200"/>
            <a:chOff x="0" y="0"/>
            <a:chExt cx="3120" cy="768"/>
          </a:xfrm>
        </p:grpSpPr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0" y="144"/>
              <a:ext cx="2112" cy="624"/>
              <a:chOff x="0" y="0"/>
              <a:chExt cx="2112" cy="624"/>
            </a:xfrm>
          </p:grpSpPr>
          <p:sp>
            <p:nvSpPr>
              <p:cNvPr id="91180" name="AutoShape 32"/>
              <p:cNvSpPr>
                <a:spLocks/>
              </p:cNvSpPr>
              <p:nvPr/>
            </p:nvSpPr>
            <p:spPr bwMode="auto">
              <a:xfrm>
                <a:off x="0" y="0"/>
                <a:ext cx="2112" cy="6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2973B5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81" name="AutoShape 33"/>
              <p:cNvSpPr>
                <a:spLocks/>
              </p:cNvSpPr>
              <p:nvPr/>
            </p:nvSpPr>
            <p:spPr bwMode="auto">
              <a:xfrm>
                <a:off x="0" y="0"/>
                <a:ext cx="2112" cy="31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538FC3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82" name="Rectangle 34"/>
              <p:cNvSpPr>
                <a:spLocks/>
              </p:cNvSpPr>
              <p:nvPr/>
            </p:nvSpPr>
            <p:spPr bwMode="auto">
              <a:xfrm>
                <a:off x="999" y="32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</p:grpSp>
        <p:grpSp>
          <p:nvGrpSpPr>
            <p:cNvPr id="8" name="Group 40"/>
            <p:cNvGrpSpPr>
              <a:grpSpLocks/>
            </p:cNvGrpSpPr>
            <p:nvPr/>
          </p:nvGrpSpPr>
          <p:grpSpPr bwMode="auto">
            <a:xfrm>
              <a:off x="2784" y="0"/>
              <a:ext cx="336" cy="384"/>
              <a:chOff x="0" y="0"/>
              <a:chExt cx="336" cy="384"/>
            </a:xfrm>
          </p:grpSpPr>
          <p:pic>
            <p:nvPicPr>
              <p:cNvPr id="91175" name="Picture 41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33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91174" name="Line 42"/>
            <p:cNvSpPr>
              <a:spLocks noChangeShapeType="1"/>
            </p:cNvSpPr>
            <p:nvPr/>
          </p:nvSpPr>
          <p:spPr bwMode="auto">
            <a:xfrm rot="10800000" flipH="1">
              <a:off x="2112" y="192"/>
              <a:ext cx="72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2895600" y="1600200"/>
            <a:ext cx="4953000" cy="1219200"/>
            <a:chOff x="0" y="0"/>
            <a:chExt cx="3120" cy="768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0" y="144"/>
              <a:ext cx="2112" cy="624"/>
              <a:chOff x="0" y="0"/>
              <a:chExt cx="2112" cy="624"/>
            </a:xfrm>
          </p:grpSpPr>
          <p:sp>
            <p:nvSpPr>
              <p:cNvPr id="91168" name="AutoShape 45"/>
              <p:cNvSpPr>
                <a:spLocks/>
              </p:cNvSpPr>
              <p:nvPr/>
            </p:nvSpPr>
            <p:spPr bwMode="auto">
              <a:xfrm>
                <a:off x="0" y="0"/>
                <a:ext cx="2112" cy="624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2973B5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69" name="AutoShape 46"/>
              <p:cNvSpPr>
                <a:spLocks/>
              </p:cNvSpPr>
              <p:nvPr/>
            </p:nvSpPr>
            <p:spPr bwMode="auto">
              <a:xfrm>
                <a:off x="0" y="0"/>
                <a:ext cx="2112" cy="312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1600 h 21600"/>
                </a:gdLst>
                <a:ahLst/>
                <a:cxnLst/>
                <a:rect l="T0" t="T1" r="T2" b="T3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538FC3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  <p:sp>
            <p:nvSpPr>
              <p:cNvPr id="91170" name="Rectangle 47"/>
              <p:cNvSpPr>
                <a:spLocks/>
              </p:cNvSpPr>
              <p:nvPr/>
            </p:nvSpPr>
            <p:spPr bwMode="auto">
              <a:xfrm>
                <a:off x="999" y="326"/>
                <a:ext cx="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pt-BR">
                  <a:ea typeface="ヒラギノ角ゴ ProN W3" pitchFamily="-108" charset="-128"/>
                </a:endParaRPr>
              </a:p>
            </p:txBody>
          </p:sp>
        </p:grpSp>
        <p:grpSp>
          <p:nvGrpSpPr>
            <p:cNvPr id="11" name="Group 48"/>
            <p:cNvGrpSpPr>
              <a:grpSpLocks/>
            </p:cNvGrpSpPr>
            <p:nvPr/>
          </p:nvGrpSpPr>
          <p:grpSpPr bwMode="auto">
            <a:xfrm>
              <a:off x="557" y="528"/>
              <a:ext cx="1043" cy="203"/>
              <a:chOff x="-115" y="0"/>
              <a:chExt cx="1043" cy="203"/>
            </a:xfrm>
          </p:grpSpPr>
          <p:grpSp>
            <p:nvGrpSpPr>
              <p:cNvPr id="12" name="Group 49"/>
              <p:cNvGrpSpPr>
                <a:grpSpLocks/>
              </p:cNvGrpSpPr>
              <p:nvPr/>
            </p:nvGrpSpPr>
            <p:grpSpPr bwMode="auto">
              <a:xfrm>
                <a:off x="-115" y="0"/>
                <a:ext cx="1043" cy="192"/>
                <a:chOff x="-115" y="0"/>
                <a:chExt cx="1043" cy="192"/>
              </a:xfrm>
            </p:grpSpPr>
            <p:sp>
              <p:nvSpPr>
                <p:cNvPr id="91166" name="Rectangle 50"/>
                <p:cNvSpPr>
                  <a:spLocks/>
                </p:cNvSpPr>
                <p:nvPr/>
              </p:nvSpPr>
              <p:spPr bwMode="auto">
                <a:xfrm>
                  <a:off x="-115" y="0"/>
                  <a:ext cx="1043" cy="192"/>
                </a:xfrm>
                <a:prstGeom prst="rect">
                  <a:avLst/>
                </a:prstGeom>
                <a:solidFill>
                  <a:schemeClr val="accent1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0" tIns="0" rIns="0" bIns="0"/>
                <a:lstStyle/>
                <a:p>
                  <a:endParaRPr lang="pt-BR">
                    <a:ea typeface="ヒラギノ角ゴ ProN W3" pitchFamily="-108" charset="-128"/>
                  </a:endParaRPr>
                </a:p>
              </p:txBody>
            </p:sp>
            <p:sp>
              <p:nvSpPr>
                <p:cNvPr id="91167" name="Rectangle 51"/>
                <p:cNvSpPr>
                  <a:spLocks/>
                </p:cNvSpPr>
                <p:nvPr/>
              </p:nvSpPr>
              <p:spPr bwMode="auto">
                <a:xfrm>
                  <a:off x="-63" y="28"/>
                  <a:ext cx="941" cy="136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40639" bIns="0" anchor="ctr">
                  <a:spAutoFit/>
                </a:bodyPr>
                <a:lstStyle/>
                <a:p>
                  <a:pPr marL="39688" algn="ctr"/>
                  <a:r>
                    <a:rPr lang="pt-BR" sz="1400" smtClean="0"/>
                    <a:t>    Tabela de Fluxos</a:t>
                  </a:r>
                  <a:endParaRPr lang="pt-BR" sz="1400"/>
                </a:p>
              </p:txBody>
            </p:sp>
          </p:grpSp>
          <p:pic>
            <p:nvPicPr>
              <p:cNvPr id="91165" name="Picture 52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15" y="34"/>
                <a:ext cx="212" cy="1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2784" y="0"/>
              <a:ext cx="336" cy="384"/>
              <a:chOff x="0" y="0"/>
              <a:chExt cx="336" cy="384"/>
            </a:xfrm>
          </p:grpSpPr>
          <p:pic>
            <p:nvPicPr>
              <p:cNvPr id="91163" name="Picture 54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336" cy="38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91162" name="Line 55"/>
            <p:cNvSpPr>
              <a:spLocks noChangeShapeType="1"/>
            </p:cNvSpPr>
            <p:nvPr/>
          </p:nvSpPr>
          <p:spPr bwMode="auto">
            <a:xfrm rot="10800000" flipH="1">
              <a:off x="2112" y="192"/>
              <a:ext cx="720" cy="240"/>
            </a:xfrm>
            <a:prstGeom prst="line">
              <a:avLst/>
            </a:prstGeom>
            <a:noFill/>
            <a:ln w="38100">
              <a:solidFill>
                <a:srgbClr val="FF9966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1152" name="Rectangle 56"/>
          <p:cNvSpPr>
            <a:spLocks/>
          </p:cNvSpPr>
          <p:nvPr/>
        </p:nvSpPr>
        <p:spPr bwMode="auto">
          <a:xfrm>
            <a:off x="541763" y="2209800"/>
            <a:ext cx="234865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mtClean="0"/>
              <a:t>VLANs do Pesquisador A</a:t>
            </a:r>
            <a:endParaRPr lang="pt-BR"/>
          </a:p>
        </p:txBody>
      </p:sp>
      <p:sp>
        <p:nvSpPr>
          <p:cNvPr id="91153" name="Rectangle 57"/>
          <p:cNvSpPr>
            <a:spLocks/>
          </p:cNvSpPr>
          <p:nvPr/>
        </p:nvSpPr>
        <p:spPr bwMode="auto">
          <a:xfrm>
            <a:off x="549020" y="2667000"/>
            <a:ext cx="232461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mtClean="0"/>
              <a:t>VLANs do Pesquisador B</a:t>
            </a:r>
            <a:endParaRPr lang="pt-BR"/>
          </a:p>
        </p:txBody>
      </p:sp>
      <p:sp>
        <p:nvSpPr>
          <p:cNvPr id="91154" name="Rectangle 58"/>
          <p:cNvSpPr>
            <a:spLocks/>
          </p:cNvSpPr>
          <p:nvPr/>
        </p:nvSpPr>
        <p:spPr bwMode="auto">
          <a:xfrm>
            <a:off x="536998" y="3214688"/>
            <a:ext cx="234865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mtClean="0"/>
              <a:t>VLANs do Pesquisador C</a:t>
            </a:r>
            <a:endParaRPr lang="pt-BR"/>
          </a:p>
        </p:txBody>
      </p:sp>
      <p:sp>
        <p:nvSpPr>
          <p:cNvPr id="91155" name="Rectangle 59"/>
          <p:cNvSpPr>
            <a:spLocks/>
          </p:cNvSpPr>
          <p:nvPr/>
        </p:nvSpPr>
        <p:spPr bwMode="auto">
          <a:xfrm>
            <a:off x="756001" y="3810000"/>
            <a:ext cx="191065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mtClean="0"/>
              <a:t>VLANs de Produção</a:t>
            </a:r>
            <a:endParaRPr lang="pt-BR"/>
          </a:p>
        </p:txBody>
      </p:sp>
      <p:sp>
        <p:nvSpPr>
          <p:cNvPr id="91156" name="Rectangle 60"/>
          <p:cNvSpPr>
            <a:spLocks/>
          </p:cNvSpPr>
          <p:nvPr/>
        </p:nvSpPr>
        <p:spPr bwMode="auto">
          <a:xfrm>
            <a:off x="7793526" y="1724025"/>
            <a:ext cx="1098954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1400" smtClean="0">
                <a:solidFill>
                  <a:srgbClr val="FA3D2E"/>
                </a:solidFill>
              </a:rPr>
              <a:t>Controlador A</a:t>
            </a:r>
            <a:endParaRPr lang="pt-BR" sz="1400">
              <a:solidFill>
                <a:srgbClr val="FA3D2E"/>
              </a:solidFill>
            </a:endParaRPr>
          </a:p>
        </p:txBody>
      </p:sp>
      <p:sp>
        <p:nvSpPr>
          <p:cNvPr id="91157" name="Rectangle 61"/>
          <p:cNvSpPr>
            <a:spLocks/>
          </p:cNvSpPr>
          <p:nvPr/>
        </p:nvSpPr>
        <p:spPr bwMode="auto">
          <a:xfrm>
            <a:off x="7812762" y="2209800"/>
            <a:ext cx="1079718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1400" smtClean="0">
                <a:solidFill>
                  <a:srgbClr val="FA3D2E"/>
                </a:solidFill>
              </a:rPr>
              <a:t>Controlador B</a:t>
            </a:r>
            <a:endParaRPr lang="pt-BR" sz="1400">
              <a:solidFill>
                <a:srgbClr val="FA3D2E"/>
              </a:solidFill>
            </a:endParaRPr>
          </a:p>
        </p:txBody>
      </p:sp>
      <p:sp>
        <p:nvSpPr>
          <p:cNvPr id="91158" name="Rectangle 62"/>
          <p:cNvSpPr>
            <a:spLocks/>
          </p:cNvSpPr>
          <p:nvPr/>
        </p:nvSpPr>
        <p:spPr bwMode="auto">
          <a:xfrm>
            <a:off x="7806222" y="2743200"/>
            <a:ext cx="1158266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pt-BR" sz="1400" smtClean="0">
                <a:solidFill>
                  <a:srgbClr val="FA3D2E"/>
                </a:solidFill>
              </a:rPr>
              <a:t>Controladorr C</a:t>
            </a:r>
            <a:endParaRPr lang="pt-BR" sz="1400">
              <a:solidFill>
                <a:srgbClr val="FA3D2E"/>
              </a:solidFill>
            </a:endParaRPr>
          </a:p>
        </p:txBody>
      </p:sp>
      <p:sp>
        <p:nvSpPr>
          <p:cNvPr id="62" name="Rectangle 50"/>
          <p:cNvSpPr>
            <a:spLocks/>
          </p:cNvSpPr>
          <p:nvPr/>
        </p:nvSpPr>
        <p:spPr bwMode="auto">
          <a:xfrm>
            <a:off x="3779912" y="2962200"/>
            <a:ext cx="1656184" cy="3048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ea typeface="ヒラギノ角ゴ ProN W3" pitchFamily="-108" charset="-128"/>
            </a:endParaRPr>
          </a:p>
        </p:txBody>
      </p:sp>
      <p:sp>
        <p:nvSpPr>
          <p:cNvPr id="63" name="Rectangle 51"/>
          <p:cNvSpPr>
            <a:spLocks/>
          </p:cNvSpPr>
          <p:nvPr/>
        </p:nvSpPr>
        <p:spPr bwMode="auto">
          <a:xfrm>
            <a:off x="3862631" y="3006879"/>
            <a:ext cx="1493357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pt-BR" sz="1400" smtClean="0"/>
              <a:t>    Tabela de Fluxos</a:t>
            </a:r>
            <a:endParaRPr lang="pt-BR" sz="1400"/>
          </a:p>
        </p:txBody>
      </p:sp>
      <p:pic>
        <p:nvPicPr>
          <p:cNvPr id="64" name="Picture 5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016696"/>
            <a:ext cx="3365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5" name="Rectangle 50"/>
          <p:cNvSpPr>
            <a:spLocks/>
          </p:cNvSpPr>
          <p:nvPr/>
        </p:nvSpPr>
        <p:spPr bwMode="auto">
          <a:xfrm>
            <a:off x="3779912" y="3466256"/>
            <a:ext cx="1656184" cy="304800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pt-BR">
              <a:ea typeface="ヒラギノ角ゴ ProN W3" pitchFamily="-108" charset="-128"/>
            </a:endParaRPr>
          </a:p>
        </p:txBody>
      </p:sp>
      <p:sp>
        <p:nvSpPr>
          <p:cNvPr id="66" name="Rectangle 51"/>
          <p:cNvSpPr>
            <a:spLocks/>
          </p:cNvSpPr>
          <p:nvPr/>
        </p:nvSpPr>
        <p:spPr bwMode="auto">
          <a:xfrm>
            <a:off x="3862631" y="3510935"/>
            <a:ext cx="1493357" cy="2154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pt-BR" sz="1400" smtClean="0"/>
              <a:t>    Tabela de Fluxos</a:t>
            </a:r>
            <a:endParaRPr lang="pt-BR" sz="1400"/>
          </a:p>
        </p:txBody>
      </p:sp>
      <p:pic>
        <p:nvPicPr>
          <p:cNvPr id="67" name="Picture 5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520752"/>
            <a:ext cx="336550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0757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13" y="6267450"/>
            <a:ext cx="7239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187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7513" y="6267450"/>
            <a:ext cx="725487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188" name="Line 3"/>
          <p:cNvSpPr>
            <a:spLocks noChangeShapeType="1"/>
          </p:cNvSpPr>
          <p:nvPr/>
        </p:nvSpPr>
        <p:spPr bwMode="auto">
          <a:xfrm flipH="1">
            <a:off x="1762125" y="4397375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89" name="Line 4"/>
          <p:cNvSpPr>
            <a:spLocks noChangeShapeType="1"/>
          </p:cNvSpPr>
          <p:nvPr/>
        </p:nvSpPr>
        <p:spPr bwMode="auto">
          <a:xfrm>
            <a:off x="4130675" y="6040438"/>
            <a:ext cx="290513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163888" y="5538788"/>
            <a:ext cx="1304925" cy="501650"/>
            <a:chOff x="0" y="0"/>
            <a:chExt cx="1169" cy="449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93243" name="AutoShape 7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44" name="Rectangle 8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93241" name="AutoShape 10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42" name="Rectangle 11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</p:grpSp>
      <p:sp>
        <p:nvSpPr>
          <p:cNvPr id="93191" name="Rectangle 12"/>
          <p:cNvSpPr>
            <a:spLocks/>
          </p:cNvSpPr>
          <p:nvPr/>
        </p:nvSpPr>
        <p:spPr bwMode="auto">
          <a:xfrm>
            <a:off x="3429000" y="5562600"/>
            <a:ext cx="7715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85813" y="5538788"/>
            <a:ext cx="1304925" cy="501650"/>
            <a:chOff x="0" y="0"/>
            <a:chExt cx="1169" cy="449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93237" name="AutoShape 16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8" name="Rectangle 17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93235" name="AutoShape 19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6" name="Rectangle 20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2149475" y="3941763"/>
            <a:ext cx="1304925" cy="501650"/>
            <a:chOff x="0" y="0"/>
            <a:chExt cx="1169" cy="449"/>
          </a:xfrm>
        </p:grpSpPr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0" y="0"/>
              <a:ext cx="1169" cy="449"/>
              <a:chOff x="0" y="0"/>
              <a:chExt cx="1169" cy="449"/>
            </a:xfrm>
          </p:grpSpPr>
          <p:sp>
            <p:nvSpPr>
              <p:cNvPr id="93231" name="AutoShape 25"/>
              <p:cNvSpPr>
                <a:spLocks/>
              </p:cNvSpPr>
              <p:nvPr/>
            </p:nvSpPr>
            <p:spPr bwMode="auto">
              <a:xfrm>
                <a:off x="0" y="0"/>
                <a:ext cx="1169" cy="449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2418"/>
                      <a:pt x="0" y="5400"/>
                    </a:cubicBezTo>
                    <a:lnTo>
                      <a:pt x="0" y="16200"/>
                    </a:lnTo>
                    <a:cubicBezTo>
                      <a:pt x="0" y="19182"/>
                      <a:pt x="4835" y="21600"/>
                      <a:pt x="10800" y="21600"/>
                    </a:cubicBezTo>
                    <a:cubicBezTo>
                      <a:pt x="16765" y="21600"/>
                      <a:pt x="21600" y="19182"/>
                      <a:pt x="21600" y="16200"/>
                    </a:cubicBezTo>
                    <a:lnTo>
                      <a:pt x="21600" y="5400"/>
                    </a:lnTo>
                    <a:cubicBezTo>
                      <a:pt x="21600" y="2418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gradFill rotWithShape="0">
                <a:gsLst>
                  <a:gs pos="0">
                    <a:srgbClr val="BBE0E3"/>
                  </a:gs>
                  <a:gs pos="100000">
                    <a:srgbClr val="566769"/>
                  </a:gs>
                </a:gsLst>
                <a:lin ang="5400000" scaled="1"/>
              </a:gra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2" name="Rectangle 26"/>
              <p:cNvSpPr>
                <a:spLocks/>
              </p:cNvSpPr>
              <p:nvPr/>
            </p:nvSpPr>
            <p:spPr bwMode="auto">
              <a:xfrm>
                <a:off x="0" y="116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0" y="0"/>
              <a:ext cx="1169" cy="224"/>
              <a:chOff x="0" y="0"/>
              <a:chExt cx="1169" cy="224"/>
            </a:xfrm>
          </p:grpSpPr>
          <p:sp>
            <p:nvSpPr>
              <p:cNvPr id="93229" name="AutoShape 28"/>
              <p:cNvSpPr>
                <a:spLocks/>
              </p:cNvSpPr>
              <p:nvPr/>
            </p:nvSpPr>
            <p:spPr bwMode="auto">
              <a:xfrm>
                <a:off x="0" y="0"/>
                <a:ext cx="1169" cy="224"/>
              </a:xfrm>
              <a:custGeom>
                <a:avLst/>
                <a:gdLst>
                  <a:gd name="T0" fmla="*/ 2 w 21600"/>
                  <a:gd name="T1" fmla="*/ 0 h 21600"/>
                  <a:gd name="T2" fmla="*/ 0 60000 65536"/>
                  <a:gd name="T3" fmla="*/ 0 w 21600"/>
                  <a:gd name="T4" fmla="*/ 0 h 21600"/>
                  <a:gd name="T5" fmla="*/ 21600 w 21600"/>
                  <a:gd name="T6" fmla="*/ 21600 h 21600"/>
                </a:gdLst>
                <a:ahLst/>
                <a:cxnLst>
                  <a:cxn ang="T2">
                    <a:pos x="T0" y="T1"/>
                  </a:cxn>
                </a:cxnLst>
                <a:rect l="T3" t="T4" r="T5" b="T6"/>
                <a:pathLst>
                  <a:path w="21600" h="21600">
                    <a:moveTo>
                      <a:pt x="10800" y="0"/>
                    </a:moveTo>
                    <a:cubicBezTo>
                      <a:pt x="4835" y="0"/>
                      <a:pt x="0" y="4835"/>
                      <a:pt x="0" y="10800"/>
                    </a:cubicBezTo>
                    <a:cubicBezTo>
                      <a:pt x="0" y="16765"/>
                      <a:pt x="4835" y="21600"/>
                      <a:pt x="10800" y="21600"/>
                    </a:cubicBezTo>
                    <a:cubicBezTo>
                      <a:pt x="16765" y="21600"/>
                      <a:pt x="21600" y="16765"/>
                      <a:pt x="21600" y="10800"/>
                    </a:cubicBezTo>
                    <a:cubicBezTo>
                      <a:pt x="21600" y="4835"/>
                      <a:pt x="16765" y="0"/>
                      <a:pt x="10800" y="0"/>
                    </a:cubicBezTo>
                    <a:close/>
                    <a:moveTo>
                      <a:pt x="10800" y="0"/>
                    </a:moveTo>
                  </a:path>
                </a:pathLst>
              </a:custGeom>
              <a:solidFill>
                <a:srgbClr val="C8E6E8"/>
              </a:solidFill>
              <a:ln w="12700">
                <a:noFill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30" name="Rectangle 29"/>
              <p:cNvSpPr>
                <a:spLocks/>
              </p:cNvSpPr>
              <p:nvPr/>
            </p:nvSpPr>
            <p:spPr bwMode="auto">
              <a:xfrm>
                <a:off x="0" y="4"/>
                <a:ext cx="1168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</p:grpSp>
      <p:sp>
        <p:nvSpPr>
          <p:cNvPr id="93194" name="Line 32"/>
          <p:cNvSpPr>
            <a:spLocks noChangeShapeType="1"/>
          </p:cNvSpPr>
          <p:nvPr/>
        </p:nvSpPr>
        <p:spPr bwMode="auto">
          <a:xfrm>
            <a:off x="3214688" y="4397375"/>
            <a:ext cx="628650" cy="1141413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95" name="Line 33"/>
          <p:cNvSpPr>
            <a:spLocks noChangeShapeType="1"/>
          </p:cNvSpPr>
          <p:nvPr/>
        </p:nvSpPr>
        <p:spPr bwMode="auto">
          <a:xfrm flipH="1">
            <a:off x="844550" y="6040438"/>
            <a:ext cx="338138" cy="3190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5180013" y="4932363"/>
            <a:ext cx="860874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500" dirty="0" err="1" smtClean="0">
                <a:cs typeface="Arial" charset="0"/>
                <a:sym typeface="Arial" charset="0"/>
              </a:rPr>
              <a:t>Protocolo</a:t>
            </a:r>
            <a:endParaRPr lang="en-US" sz="1500" dirty="0" smtClean="0">
              <a:cs typeface="Arial" charset="0"/>
              <a:sym typeface="Arial" charset="0"/>
            </a:endParaRPr>
          </a:p>
          <a:p>
            <a:pPr marL="38100"/>
            <a:r>
              <a:rPr lang="en-US" sz="1500" dirty="0" err="1" smtClean="0">
                <a:cs typeface="Arial" charset="0"/>
                <a:sym typeface="Arial" charset="0"/>
              </a:rPr>
              <a:t>OpenFlow</a:t>
            </a:r>
            <a:endParaRPr lang="en-US" sz="1500" dirty="0">
              <a:cs typeface="Arial" charset="0"/>
              <a:sym typeface="Arial" charset="0"/>
            </a:endParaRPr>
          </a:p>
        </p:txBody>
      </p:sp>
      <p:sp>
        <p:nvSpPr>
          <p:cNvPr id="93197" name="Line 35"/>
          <p:cNvSpPr>
            <a:spLocks noChangeShapeType="1"/>
          </p:cNvSpPr>
          <p:nvPr/>
        </p:nvSpPr>
        <p:spPr bwMode="auto">
          <a:xfrm rot="10800000" flipH="1">
            <a:off x="4419600" y="4551363"/>
            <a:ext cx="1371600" cy="10668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98" name="Line 36"/>
          <p:cNvSpPr>
            <a:spLocks noChangeShapeType="1"/>
          </p:cNvSpPr>
          <p:nvPr/>
        </p:nvSpPr>
        <p:spPr bwMode="auto">
          <a:xfrm rot="10800000" flipH="1">
            <a:off x="3509963" y="4094163"/>
            <a:ext cx="1752600" cy="762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199" name="Line 37"/>
          <p:cNvSpPr>
            <a:spLocks noChangeShapeType="1"/>
          </p:cNvSpPr>
          <p:nvPr/>
        </p:nvSpPr>
        <p:spPr bwMode="auto">
          <a:xfrm rot="10800000" flipH="1">
            <a:off x="2133600" y="4475163"/>
            <a:ext cx="3124200" cy="11430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5259388" y="3810000"/>
            <a:ext cx="3349625" cy="741363"/>
            <a:chOff x="0" y="0"/>
            <a:chExt cx="3000" cy="664"/>
          </a:xfrm>
        </p:grpSpPr>
        <p:grpSp>
          <p:nvGrpSpPr>
            <p:cNvPr id="12" name="Group 39"/>
            <p:cNvGrpSpPr>
              <a:grpSpLocks/>
            </p:cNvGrpSpPr>
            <p:nvPr/>
          </p:nvGrpSpPr>
          <p:grpSpPr bwMode="auto">
            <a:xfrm>
              <a:off x="0" y="0"/>
              <a:ext cx="3000" cy="664"/>
              <a:chOff x="0" y="0"/>
              <a:chExt cx="3000" cy="664"/>
            </a:xfrm>
          </p:grpSpPr>
          <p:sp>
            <p:nvSpPr>
              <p:cNvPr id="22568" name="AutoShape 40"/>
              <p:cNvSpPr>
                <a:spLocks/>
              </p:cNvSpPr>
              <p:nvPr/>
            </p:nvSpPr>
            <p:spPr bwMode="auto">
              <a:xfrm>
                <a:off x="0" y="0"/>
                <a:ext cx="3000" cy="664"/>
              </a:xfrm>
              <a:prstGeom prst="roundRect">
                <a:avLst>
                  <a:gd name="adj" fmla="val 11718"/>
                </a:avLst>
              </a:prstGeom>
              <a:solidFill>
                <a:srgbClr val="FFFFFF"/>
              </a:solidFill>
              <a:ln w="38100" cap="flat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63500" dist="380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0" bIns="0"/>
              <a:lstStyle/>
              <a:p>
                <a:endParaRPr lang="pt-BR"/>
              </a:p>
            </p:txBody>
          </p:sp>
          <p:sp>
            <p:nvSpPr>
              <p:cNvPr id="93226" name="Rectangle 41"/>
              <p:cNvSpPr>
                <a:spLocks/>
              </p:cNvSpPr>
              <p:nvPr/>
            </p:nvSpPr>
            <p:spPr bwMode="auto">
              <a:xfrm>
                <a:off x="33" y="224"/>
                <a:ext cx="2936" cy="21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pt-BR"/>
              </a:p>
            </p:txBody>
          </p:sp>
        </p:grpSp>
        <p:sp>
          <p:nvSpPr>
            <p:cNvPr id="93224" name="Rectangle 42"/>
            <p:cNvSpPr>
              <a:spLocks/>
            </p:cNvSpPr>
            <p:nvPr/>
          </p:nvSpPr>
          <p:spPr bwMode="auto">
            <a:xfrm>
              <a:off x="109" y="88"/>
              <a:ext cx="2800" cy="4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112557" bIns="38100" anchor="ctr"/>
            <a:lstStyle/>
            <a:p>
              <a:r>
                <a:rPr lang="en-US" sz="1700" dirty="0" err="1">
                  <a:cs typeface="Arial" charset="0"/>
                  <a:sym typeface="Arial" charset="0"/>
                </a:rPr>
                <a:t>OpenFlow</a:t>
              </a:r>
              <a:r>
                <a:rPr lang="en-US" sz="1700" dirty="0">
                  <a:cs typeface="Arial" charset="0"/>
                  <a:sym typeface="Arial" charset="0"/>
                </a:rPr>
                <a:t> </a:t>
              </a:r>
              <a:r>
                <a:rPr lang="en-US" sz="1700" dirty="0" err="1">
                  <a:cs typeface="Arial" charset="0"/>
                  <a:sym typeface="Arial" charset="0"/>
                </a:rPr>
                <a:t>FlowVisor</a:t>
              </a:r>
              <a:r>
                <a:rPr lang="en-US" sz="1700" dirty="0">
                  <a:cs typeface="Arial" charset="0"/>
                  <a:sym typeface="Arial" charset="0"/>
                </a:rPr>
                <a:t> </a:t>
              </a:r>
              <a:br>
                <a:rPr lang="en-US" sz="1700" dirty="0">
                  <a:cs typeface="Arial" charset="0"/>
                  <a:sym typeface="Arial" charset="0"/>
                </a:rPr>
              </a:br>
              <a:r>
                <a:rPr lang="en-US" sz="1700" dirty="0">
                  <a:cs typeface="Arial" charset="0"/>
                  <a:sym typeface="Arial" charset="0"/>
                </a:rPr>
                <a:t>&amp; </a:t>
              </a:r>
              <a:r>
                <a:rPr lang="en-US" sz="1700" dirty="0" err="1" smtClean="0">
                  <a:cs typeface="Arial" charset="0"/>
                  <a:sym typeface="Arial" charset="0"/>
                </a:rPr>
                <a:t>Controle</a:t>
              </a:r>
              <a:r>
                <a:rPr lang="en-US" sz="1700" dirty="0" smtClean="0">
                  <a:cs typeface="Arial" charset="0"/>
                  <a:sym typeface="Arial" charset="0"/>
                </a:rPr>
                <a:t> de </a:t>
              </a:r>
              <a:r>
                <a:rPr lang="en-US" sz="1700" dirty="0" err="1" smtClean="0">
                  <a:cs typeface="Arial" charset="0"/>
                  <a:sym typeface="Arial" charset="0"/>
                </a:rPr>
                <a:t>Políticas</a:t>
              </a:r>
              <a:endParaRPr lang="en-US" sz="1700" dirty="0">
                <a:cs typeface="Arial" charset="0"/>
                <a:sym typeface="Arial" charset="0"/>
              </a:endParaRPr>
            </a:p>
          </p:txBody>
        </p:sp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7620000" y="2132013"/>
            <a:ext cx="914400" cy="911225"/>
            <a:chOff x="0" y="0"/>
            <a:chExt cx="820" cy="816"/>
          </a:xfrm>
        </p:grpSpPr>
        <p:pic>
          <p:nvPicPr>
            <p:cNvPr id="93222" name="Picture 4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820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3202" name="Line 45"/>
          <p:cNvSpPr>
            <a:spLocks noChangeShapeType="1"/>
          </p:cNvSpPr>
          <p:nvPr/>
        </p:nvSpPr>
        <p:spPr bwMode="auto">
          <a:xfrm rot="10800000" flipH="1">
            <a:off x="7543800" y="2971800"/>
            <a:ext cx="458788" cy="8366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203" name="Rectangle 46"/>
          <p:cNvSpPr>
            <a:spLocks/>
          </p:cNvSpPr>
          <p:nvPr/>
        </p:nvSpPr>
        <p:spPr bwMode="auto">
          <a:xfrm>
            <a:off x="6809244" y="1373188"/>
            <a:ext cx="112190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r"/>
            <a:r>
              <a:rPr lang="en-US" sz="1700" dirty="0" err="1" smtClean="0">
                <a:cs typeface="Arial" charset="0"/>
                <a:sym typeface="Arial" charset="0"/>
              </a:rPr>
              <a:t>Controlador</a:t>
            </a:r>
            <a:endParaRPr lang="en-US" sz="1700" dirty="0" smtClean="0">
              <a:cs typeface="Arial" charset="0"/>
              <a:sym typeface="Arial" charset="0"/>
            </a:endParaRPr>
          </a:p>
          <a:p>
            <a:pPr marL="38100" algn="r"/>
            <a:r>
              <a:rPr lang="en-US" sz="1700" dirty="0" smtClean="0">
                <a:cs typeface="Arial" charset="0"/>
                <a:sym typeface="Arial" charset="0"/>
              </a:rPr>
              <a:t>de Craig</a:t>
            </a:r>
            <a:endParaRPr lang="en-US" sz="1700" dirty="0">
              <a:cs typeface="Arial" charset="0"/>
              <a:sym typeface="Arial" charset="0"/>
            </a:endParaRPr>
          </a:p>
        </p:txBody>
      </p:sp>
      <p:sp>
        <p:nvSpPr>
          <p:cNvPr id="93204" name="Rectangle 47"/>
          <p:cNvSpPr>
            <a:spLocks/>
          </p:cNvSpPr>
          <p:nvPr/>
        </p:nvSpPr>
        <p:spPr bwMode="auto">
          <a:xfrm>
            <a:off x="5532438" y="1373188"/>
            <a:ext cx="112190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700" dirty="0" err="1" smtClean="0">
                <a:cs typeface="Arial" charset="0"/>
                <a:sym typeface="Arial" charset="0"/>
              </a:rPr>
              <a:t>Controlador</a:t>
            </a:r>
            <a:endParaRPr lang="en-US" sz="1700" dirty="0" smtClean="0">
              <a:cs typeface="Arial" charset="0"/>
              <a:sym typeface="Arial" charset="0"/>
            </a:endParaRPr>
          </a:p>
          <a:p>
            <a:pPr marL="38100"/>
            <a:r>
              <a:rPr lang="en-US" sz="1700" dirty="0" smtClean="0">
                <a:cs typeface="Arial" charset="0"/>
                <a:sym typeface="Arial" charset="0"/>
              </a:rPr>
              <a:t>de Heidi</a:t>
            </a:r>
            <a:endParaRPr lang="en-US" sz="1700" dirty="0">
              <a:cs typeface="Arial" charset="0"/>
              <a:sym typeface="Arial" charset="0"/>
            </a:endParaRPr>
          </a:p>
        </p:txBody>
      </p:sp>
      <p:grpSp>
        <p:nvGrpSpPr>
          <p:cNvPr id="14" name="Group 48"/>
          <p:cNvGrpSpPr>
            <a:grpSpLocks/>
          </p:cNvGrpSpPr>
          <p:nvPr/>
        </p:nvGrpSpPr>
        <p:grpSpPr bwMode="auto">
          <a:xfrm>
            <a:off x="5491163" y="1979613"/>
            <a:ext cx="911225" cy="911225"/>
            <a:chOff x="0" y="0"/>
            <a:chExt cx="816" cy="816"/>
          </a:xfrm>
        </p:grpSpPr>
        <p:pic>
          <p:nvPicPr>
            <p:cNvPr id="93221" name="Picture 49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3206" name="Line 50"/>
          <p:cNvSpPr>
            <a:spLocks noChangeShapeType="1"/>
          </p:cNvSpPr>
          <p:nvPr/>
        </p:nvSpPr>
        <p:spPr bwMode="auto">
          <a:xfrm rot="10800000">
            <a:off x="5867400" y="2819400"/>
            <a:ext cx="531813" cy="990600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93207" name="Rectangle 51"/>
          <p:cNvSpPr>
            <a:spLocks/>
          </p:cNvSpPr>
          <p:nvPr/>
        </p:nvSpPr>
        <p:spPr bwMode="auto">
          <a:xfrm>
            <a:off x="3540125" y="1524000"/>
            <a:ext cx="1121907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700" dirty="0" err="1" smtClean="0">
                <a:cs typeface="Arial" charset="0"/>
                <a:sym typeface="Arial" charset="0"/>
              </a:rPr>
              <a:t>Controlador</a:t>
            </a:r>
            <a:endParaRPr lang="en-US" sz="1700" dirty="0" smtClean="0">
              <a:cs typeface="Arial" charset="0"/>
              <a:sym typeface="Arial" charset="0"/>
            </a:endParaRPr>
          </a:p>
          <a:p>
            <a:pPr marL="38100"/>
            <a:r>
              <a:rPr lang="en-US" sz="1700" dirty="0" smtClean="0">
                <a:cs typeface="Arial" charset="0"/>
                <a:sym typeface="Arial" charset="0"/>
              </a:rPr>
              <a:t>De Aaron</a:t>
            </a:r>
            <a:endParaRPr lang="en-US" sz="1700" dirty="0">
              <a:cs typeface="Arial" charset="0"/>
              <a:sym typeface="Arial" charset="0"/>
            </a:endParaRPr>
          </a:p>
        </p:txBody>
      </p:sp>
      <p:grpSp>
        <p:nvGrpSpPr>
          <p:cNvPr id="15" name="Group 52"/>
          <p:cNvGrpSpPr>
            <a:grpSpLocks/>
          </p:cNvGrpSpPr>
          <p:nvPr/>
        </p:nvGrpSpPr>
        <p:grpSpPr bwMode="auto">
          <a:xfrm>
            <a:off x="3616325" y="2132013"/>
            <a:ext cx="911225" cy="911225"/>
            <a:chOff x="0" y="0"/>
            <a:chExt cx="816" cy="816"/>
          </a:xfrm>
        </p:grpSpPr>
        <p:pic>
          <p:nvPicPr>
            <p:cNvPr id="93220" name="Picture 5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816" cy="8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93209" name="Line 54"/>
          <p:cNvSpPr>
            <a:spLocks noChangeShapeType="1"/>
          </p:cNvSpPr>
          <p:nvPr/>
        </p:nvSpPr>
        <p:spPr bwMode="auto">
          <a:xfrm rot="10800000">
            <a:off x="4268788" y="2971800"/>
            <a:ext cx="1370012" cy="836613"/>
          </a:xfrm>
          <a:prstGeom prst="line">
            <a:avLst/>
          </a:prstGeom>
          <a:noFill/>
          <a:ln w="38100">
            <a:solidFill>
              <a:srgbClr val="FF9966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22583" name="Rectangle 55"/>
          <p:cNvSpPr>
            <a:spLocks/>
          </p:cNvSpPr>
          <p:nvPr/>
        </p:nvSpPr>
        <p:spPr bwMode="auto">
          <a:xfrm>
            <a:off x="4572000" y="3000375"/>
            <a:ext cx="860874" cy="46166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</p:spPr>
        <p:txBody>
          <a:bodyPr wrap="none" lIns="0" tIns="0" rIns="40637" bIns="0">
            <a:spAutoFit/>
          </a:bodyPr>
          <a:lstStyle/>
          <a:p>
            <a:pPr marL="38100"/>
            <a:r>
              <a:rPr lang="en-US" sz="1500" dirty="0" smtClean="0">
                <a:cs typeface="Arial" charset="0"/>
                <a:sym typeface="Arial" charset="0"/>
              </a:rPr>
              <a:t>Protocol o</a:t>
            </a:r>
          </a:p>
          <a:p>
            <a:pPr marL="38100"/>
            <a:r>
              <a:rPr lang="en-US" sz="1500" dirty="0" err="1" smtClean="0">
                <a:cs typeface="Arial" charset="0"/>
                <a:sym typeface="Arial" charset="0"/>
              </a:rPr>
              <a:t>OpenFlow</a:t>
            </a:r>
            <a:endParaRPr lang="en-US" sz="1500" dirty="0">
              <a:cs typeface="Arial" charset="0"/>
              <a:sym typeface="Arial" charset="0"/>
            </a:endParaRPr>
          </a:p>
        </p:txBody>
      </p:sp>
      <p:pic>
        <p:nvPicPr>
          <p:cNvPr id="93211" name="Picture 56"/>
          <p:cNvPicPr>
            <a:picLocks noChangeArrowheads="1"/>
          </p:cNvPicPr>
          <p:nvPr/>
        </p:nvPicPr>
        <p:blipFill>
          <a:blip r:embed="rId4" cstate="print"/>
          <a:srcRect l="14651" t="7971" r="14650" b="23914"/>
          <a:stretch>
            <a:fillRect/>
          </a:stretch>
        </p:blipFill>
        <p:spPr bwMode="auto">
          <a:xfrm>
            <a:off x="2589213" y="1524000"/>
            <a:ext cx="911225" cy="1131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2" name="Picture 5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1979613"/>
            <a:ext cx="779463" cy="917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3" name="Picture 58"/>
          <p:cNvPicPr>
            <a:picLocks noChangeArrowheads="1"/>
          </p:cNvPicPr>
          <p:nvPr/>
        </p:nvPicPr>
        <p:blipFill>
          <a:blip r:embed="rId6" cstate="print"/>
          <a:srcRect r="9351" b="29576"/>
          <a:stretch>
            <a:fillRect/>
          </a:stretch>
        </p:blipFill>
        <p:spPr bwMode="auto">
          <a:xfrm>
            <a:off x="4702175" y="1292225"/>
            <a:ext cx="815975" cy="911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5" name="Picture 1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403860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3216" name="Picture 1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400" y="563880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3217" name="Rectangle 12"/>
          <p:cNvSpPr>
            <a:spLocks/>
          </p:cNvSpPr>
          <p:nvPr/>
        </p:nvSpPr>
        <p:spPr bwMode="auto">
          <a:xfrm>
            <a:off x="2428875" y="3962400"/>
            <a:ext cx="7715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sp>
        <p:nvSpPr>
          <p:cNvPr id="93218" name="Rectangle 12"/>
          <p:cNvSpPr>
            <a:spLocks/>
          </p:cNvSpPr>
          <p:nvPr/>
        </p:nvSpPr>
        <p:spPr bwMode="auto">
          <a:xfrm>
            <a:off x="1066800" y="5562600"/>
            <a:ext cx="77152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7" bIns="0">
            <a:spAutoFit/>
          </a:bodyPr>
          <a:lstStyle/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OpenFlow </a:t>
            </a:r>
          </a:p>
          <a:p>
            <a:pPr marL="38100" algn="ctr"/>
            <a:r>
              <a:rPr lang="en-US" sz="1300">
                <a:solidFill>
                  <a:srgbClr val="333399"/>
                </a:solidFill>
                <a:latin typeface="Tahoma" pitchFamily="34" charset="0"/>
                <a:cs typeface="Tahoma" pitchFamily="34" charset="0"/>
                <a:sym typeface="Tahoma" pitchFamily="34" charset="0"/>
              </a:rPr>
              <a:t>Switch</a:t>
            </a:r>
          </a:p>
        </p:txBody>
      </p:sp>
      <p:pic>
        <p:nvPicPr>
          <p:cNvPr id="93219" name="Picture 1"/>
          <p:cNvPicPr>
            <a:picLocks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5638800"/>
            <a:ext cx="3810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2" name="Título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Virtualizando</a:t>
            </a:r>
            <a:r>
              <a:rPr lang="pt-BR" dirty="0" smtClean="0"/>
              <a:t> o </a:t>
            </a:r>
            <a:r>
              <a:rPr lang="pt-BR" dirty="0" err="1" smtClean="0"/>
              <a:t>OpenFlow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5837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ounded Rectangle 78"/>
          <p:cNvSpPr>
            <a:spLocks noChangeArrowheads="1"/>
          </p:cNvSpPr>
          <p:nvPr/>
        </p:nvSpPr>
        <p:spPr bwMode="auto">
          <a:xfrm>
            <a:off x="4572000" y="304800"/>
            <a:ext cx="3962400" cy="3733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78" name="Rounded Rectangle 77"/>
          <p:cNvSpPr>
            <a:spLocks noChangeArrowheads="1"/>
          </p:cNvSpPr>
          <p:nvPr/>
        </p:nvSpPr>
        <p:spPr bwMode="auto">
          <a:xfrm>
            <a:off x="381000" y="304800"/>
            <a:ext cx="3733800" cy="37338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pt-BR">
              <a:solidFill>
                <a:srgbClr val="FFFFFF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15009" y="1567137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Windows</a:t>
            </a:r>
          </a:p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(OS)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750404" y="1633104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Windows</a:t>
            </a:r>
          </a:p>
          <a:p>
            <a:pPr algn="ctr"/>
            <a:r>
              <a:rPr lang="en-US" sz="1400">
                <a:solidFill>
                  <a:srgbClr val="FFFFFF"/>
                </a:solidFill>
                <a:ea typeface="ＭＳ Ｐゴシック" pitchFamily="-108" charset="-128"/>
              </a:rPr>
              <a:t>(OS)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042491" y="1567137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Linux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882348" y="1567137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Mac</a:t>
            </a:r>
          </a:p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OS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61052" y="3084367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ＭＳ Ｐゴシック" pitchFamily="-108" charset="-128"/>
              </a:rPr>
              <a:t>x86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ea typeface="ＭＳ Ｐゴシック" pitchFamily="-108" charset="-128"/>
              </a:rPr>
              <a:t>(</a:t>
            </a:r>
            <a:r>
              <a:rPr lang="en-US" sz="1600" b="1" dirty="0" err="1" smtClean="0">
                <a:solidFill>
                  <a:schemeClr val="bg1"/>
                </a:solidFill>
                <a:ea typeface="ＭＳ Ｐゴシック" pitchFamily="-108" charset="-128"/>
              </a:rPr>
              <a:t>Computador</a:t>
            </a:r>
            <a:r>
              <a:rPr lang="en-US" sz="1600" b="1" dirty="0">
                <a:solidFill>
                  <a:schemeClr val="bg1"/>
                </a:solidFill>
                <a:ea typeface="ＭＳ Ｐゴシック" pitchFamily="-108" charset="-128"/>
              </a:rPr>
              <a:t>)</a:t>
            </a:r>
            <a:endParaRPr lang="en-US" sz="1400" b="1" dirty="0">
              <a:solidFill>
                <a:schemeClr val="bg1"/>
              </a:solidFill>
              <a:ea typeface="ＭＳ Ｐゴシック" pitchFamily="-108" charset="-128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85800" y="1699071"/>
            <a:ext cx="103367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ea typeface="ＭＳ Ｐゴシック" pitchFamily="-108" charset="-128"/>
              </a:rPr>
              <a:t>Windows</a:t>
            </a:r>
          </a:p>
          <a:p>
            <a:pPr algn="ctr"/>
            <a:r>
              <a:rPr lang="en-US" sz="1400" dirty="0" smtClean="0">
                <a:solidFill>
                  <a:srgbClr val="FFFFFF"/>
                </a:solidFill>
                <a:ea typeface="ＭＳ Ｐゴシック" pitchFamily="-108" charset="-128"/>
              </a:rPr>
              <a:t>(SO)</a:t>
            </a:r>
            <a:endParaRPr lang="en-US" sz="14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882348" y="907472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79613" y="907472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977887" y="1633104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Linux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913282" y="1699071"/>
            <a:ext cx="646044" cy="725632"/>
          </a:xfrm>
          <a:prstGeom prst="roundRect">
            <a:avLst/>
          </a:prstGeom>
          <a:gradFill>
            <a:gsLst>
              <a:gs pos="0">
                <a:srgbClr val="008000"/>
              </a:gs>
              <a:gs pos="100000">
                <a:srgbClr val="00C362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Linux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817744" y="1633104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Mac</a:t>
            </a:r>
          </a:p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08" charset="-128"/>
              </a:rPr>
              <a:t>OS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753139" y="1699071"/>
            <a:ext cx="646044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ea typeface="ＭＳ Ｐゴシック" pitchFamily="-108" charset="-128"/>
              </a:rPr>
              <a:t>SO</a:t>
            </a:r>
          </a:p>
          <a:p>
            <a:pPr algn="ctr"/>
            <a:r>
              <a:rPr lang="en-US" sz="1200" dirty="0" smtClean="0">
                <a:solidFill>
                  <a:srgbClr val="FFFFFF"/>
                </a:solidFill>
                <a:ea typeface="ＭＳ Ｐゴシック" pitchFamily="-108" charset="-128"/>
              </a:rPr>
              <a:t>Mac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85800" y="2490668"/>
            <a:ext cx="29718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ea typeface="ＭＳ Ｐゴシック" pitchFamily="-108" charset="-128"/>
              </a:rPr>
              <a:t>Virtualização</a:t>
            </a:r>
            <a:endParaRPr lang="en-US" sz="2000" dirty="0">
              <a:solidFill>
                <a:schemeClr val="tx1"/>
              </a:solidFill>
              <a:ea typeface="ＭＳ Ｐゴシック" pitchFamily="-108" charset="-128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77887" y="907472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95278" name="TextBox 47"/>
          <p:cNvSpPr txBox="1">
            <a:spLocks noChangeArrowheads="1"/>
          </p:cNvSpPr>
          <p:nvPr/>
        </p:nvSpPr>
        <p:spPr bwMode="auto">
          <a:xfrm>
            <a:off x="971600" y="4293096"/>
            <a:ext cx="722027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2400" dirty="0" smtClean="0"/>
              <a:t>Substrato de hardware simples, comum, estável</a:t>
            </a:r>
          </a:p>
          <a:p>
            <a:r>
              <a:rPr lang="pt-BR" sz="2400" dirty="0" smtClean="0"/>
              <a:t>+ </a:t>
            </a:r>
            <a:r>
              <a:rPr lang="pt-BR" sz="2400" dirty="0" err="1" smtClean="0"/>
              <a:t>Programabilidade</a:t>
            </a:r>
            <a:r>
              <a:rPr lang="pt-BR" sz="2400" dirty="0" smtClean="0"/>
              <a:t> </a:t>
            </a:r>
            <a:br>
              <a:rPr lang="pt-BR" sz="2400" dirty="0" smtClean="0"/>
            </a:br>
            <a:r>
              <a:rPr lang="pt-BR" sz="2400" dirty="0" smtClean="0"/>
              <a:t>+ Modelo de isolamento forte</a:t>
            </a:r>
          </a:p>
          <a:p>
            <a:r>
              <a:rPr lang="pt-BR" sz="2400" dirty="0" smtClean="0"/>
              <a:t>+ Competição acima</a:t>
            </a:r>
          </a:p>
          <a:p>
            <a:r>
              <a:rPr lang="pt-BR" sz="2400" dirty="0" smtClean="0">
                <a:sym typeface="Wingdings" pitchFamily="2" charset="2"/>
              </a:rPr>
              <a:t> Inovação mais rápida</a:t>
            </a:r>
            <a:endParaRPr lang="pt-BR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4876800" y="1434262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 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225748" y="685800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223013" y="685800"/>
            <a:ext cx="775252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6934200" y="14478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</a:t>
            </a:r>
          </a:p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029200" y="2421396"/>
            <a:ext cx="3124200" cy="52773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ea typeface="ＭＳ Ｐゴシック" pitchFamily="-108" charset="-128"/>
              </a:rPr>
              <a:t>Virtualização</a:t>
            </a:r>
            <a:r>
              <a:rPr lang="en-US" sz="2000" dirty="0" smtClean="0">
                <a:solidFill>
                  <a:schemeClr val="tx1"/>
                </a:solidFill>
                <a:ea typeface="ＭＳ Ｐゴシック" pitchFamily="-108" charset="-128"/>
              </a:rPr>
              <a:t> </a:t>
            </a:r>
            <a:r>
              <a:rPr lang="en-US" sz="2000" dirty="0">
                <a:solidFill>
                  <a:schemeClr val="tx1"/>
                </a:solidFill>
                <a:ea typeface="ＭＳ Ｐゴシック" pitchFamily="-108" charset="-128"/>
              </a:rPr>
              <a:t>(</a:t>
            </a:r>
            <a:r>
              <a:rPr lang="en-US" sz="2000" dirty="0" err="1">
                <a:solidFill>
                  <a:schemeClr val="tx1"/>
                </a:solidFill>
                <a:ea typeface="ＭＳ Ｐゴシック" pitchFamily="-108" charset="-128"/>
              </a:rPr>
              <a:t>FlowVisor</a:t>
            </a:r>
            <a:r>
              <a:rPr lang="en-US" sz="2000" dirty="0">
                <a:solidFill>
                  <a:schemeClr val="tx1"/>
                </a:solidFill>
                <a:ea typeface="ＭＳ Ｐゴシック" pitchFamily="-108" charset="-128"/>
              </a:rPr>
              <a:t>)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321287" y="685800"/>
            <a:ext cx="646044" cy="593699"/>
          </a:xfrm>
          <a:prstGeom prst="roundRect">
            <a:avLst/>
          </a:prstGeom>
          <a:gradFill>
            <a:gsLst>
              <a:gs pos="0">
                <a:schemeClr val="accent6">
                  <a:tint val="100000"/>
                  <a:shade val="100000"/>
                  <a:satMod val="130000"/>
                  <a:alpha val="60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4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 err="1" smtClean="0">
                <a:solidFill>
                  <a:srgbClr val="FFFFFF"/>
                </a:solidFill>
                <a:ea typeface="ＭＳ Ｐゴシック" pitchFamily="-108" charset="-128"/>
              </a:rPr>
              <a:t>Apl</a:t>
            </a:r>
            <a:endParaRPr lang="en-US" sz="1200" dirty="0">
              <a:solidFill>
                <a:srgbClr val="FFFFFF"/>
              </a:solidFill>
              <a:ea typeface="ＭＳ Ｐゴシック" pitchFamily="-108" charset="-128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242891" y="3084368"/>
            <a:ext cx="1615109" cy="725632"/>
          </a:xfrm>
          <a:prstGeom prst="roundRect">
            <a:avLst/>
          </a:prstGeom>
          <a:solidFill>
            <a:srgbClr val="00009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ea typeface="ＭＳ Ｐゴシック" pitchFamily="-108" charset="-128"/>
              </a:rPr>
              <a:t>OpenFlow</a:t>
            </a:r>
            <a:endParaRPr lang="en-US" sz="1400" b="1">
              <a:solidFill>
                <a:schemeClr val="bg1"/>
              </a:solidFill>
              <a:ea typeface="ＭＳ Ｐゴシック" pitchFamily="-108" charset="-128"/>
            </a:endParaRP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6391275" y="3124200"/>
            <a:ext cx="1990725" cy="1219200"/>
            <a:chOff x="3419475" y="3048000"/>
            <a:chExt cx="4352925" cy="3657600"/>
          </a:xfrm>
        </p:grpSpPr>
        <p:sp>
          <p:nvSpPr>
            <p:cNvPr id="95314" name="Line 16"/>
            <p:cNvSpPr>
              <a:spLocks noChangeShapeType="1"/>
            </p:cNvSpPr>
            <p:nvPr/>
          </p:nvSpPr>
          <p:spPr bwMode="auto">
            <a:xfrm flipV="1">
              <a:off x="4181475" y="3505200"/>
              <a:ext cx="1752600" cy="10668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5" name="Line 17"/>
            <p:cNvSpPr>
              <a:spLocks noChangeShapeType="1"/>
            </p:cNvSpPr>
            <p:nvPr/>
          </p:nvSpPr>
          <p:spPr bwMode="auto">
            <a:xfrm>
              <a:off x="4105275" y="4876800"/>
              <a:ext cx="990600" cy="12954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6" name="Line 18"/>
            <p:cNvSpPr>
              <a:spLocks noChangeShapeType="1"/>
            </p:cNvSpPr>
            <p:nvPr/>
          </p:nvSpPr>
          <p:spPr bwMode="auto">
            <a:xfrm flipV="1">
              <a:off x="5476875" y="4876800"/>
              <a:ext cx="1295400" cy="11430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7" name="Line 19"/>
            <p:cNvSpPr>
              <a:spLocks noChangeShapeType="1"/>
            </p:cNvSpPr>
            <p:nvPr/>
          </p:nvSpPr>
          <p:spPr bwMode="auto">
            <a:xfrm>
              <a:off x="5934075" y="3657600"/>
              <a:ext cx="762000" cy="99060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18" name="Line 20"/>
            <p:cNvSpPr>
              <a:spLocks noChangeShapeType="1"/>
            </p:cNvSpPr>
            <p:nvPr/>
          </p:nvSpPr>
          <p:spPr bwMode="auto">
            <a:xfrm>
              <a:off x="4486275" y="4953000"/>
              <a:ext cx="1905000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7" name="AutoShape 7"/>
            <p:cNvSpPr>
              <a:spLocks noChangeArrowheads="1"/>
            </p:cNvSpPr>
            <p:nvPr/>
          </p:nvSpPr>
          <p:spPr bwMode="auto">
            <a:xfrm>
              <a:off x="341947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8" name="AutoShape 8"/>
            <p:cNvSpPr>
              <a:spLocks noChangeArrowheads="1"/>
            </p:cNvSpPr>
            <p:nvPr/>
          </p:nvSpPr>
          <p:spPr bwMode="auto">
            <a:xfrm>
              <a:off x="5248815" y="30480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69" name="AutoShape 9"/>
            <p:cNvSpPr>
              <a:spLocks noChangeArrowheads="1"/>
            </p:cNvSpPr>
            <p:nvPr/>
          </p:nvSpPr>
          <p:spPr bwMode="auto">
            <a:xfrm>
              <a:off x="6238115" y="4419600"/>
              <a:ext cx="1371138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0" name="AutoShape 10"/>
            <p:cNvSpPr>
              <a:spLocks noChangeArrowheads="1"/>
            </p:cNvSpPr>
            <p:nvPr/>
          </p:nvSpPr>
          <p:spPr bwMode="auto">
            <a:xfrm>
              <a:off x="4561511" y="5943600"/>
              <a:ext cx="1371136" cy="762000"/>
            </a:xfrm>
            <a:prstGeom prst="can">
              <a:avLst>
                <a:gd name="adj" fmla="val 43620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5323" name="Text Box 28"/>
            <p:cNvSpPr txBox="1">
              <a:spLocks noChangeArrowheads="1"/>
            </p:cNvSpPr>
            <p:nvPr/>
          </p:nvSpPr>
          <p:spPr bwMode="auto">
            <a:xfrm>
              <a:off x="7588250" y="5715000"/>
              <a:ext cx="184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pt-BR"/>
            </a:p>
          </p:txBody>
        </p:sp>
      </p:grpSp>
      <p:sp>
        <p:nvSpPr>
          <p:cNvPr id="74" name="Rounded Rectangle 73"/>
          <p:cNvSpPr/>
          <p:nvPr/>
        </p:nvSpPr>
        <p:spPr>
          <a:xfrm>
            <a:off x="4800600" y="1517231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 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4724400" y="1600200"/>
            <a:ext cx="1295400" cy="725632"/>
          </a:xfrm>
          <a:prstGeom prst="roundRect">
            <a:avLst/>
          </a:prstGeom>
          <a:gradFill>
            <a:gsLst>
              <a:gs pos="0">
                <a:srgbClr val="FF0000"/>
              </a:gs>
              <a:gs pos="100000">
                <a:srgbClr val="F7545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ea typeface="ＭＳ Ｐゴシック" pitchFamily="-108" charset="-128"/>
              </a:rPr>
              <a:t>Controlador</a:t>
            </a:r>
            <a:r>
              <a:rPr lang="en-US" sz="1600" dirty="0" smtClean="0">
                <a:solidFill>
                  <a:srgbClr val="FFFFFF"/>
                </a:solidFill>
                <a:ea typeface="ＭＳ Ｐゴシック" pitchFamily="-108" charset="-128"/>
              </a:rPr>
              <a:t> </a:t>
            </a:r>
            <a:r>
              <a:rPr lang="en-US" sz="1600" dirty="0">
                <a:solidFill>
                  <a:srgbClr val="FFFFFF"/>
                </a:solidFill>
                <a:ea typeface="ＭＳ Ｐゴシック" pitchFamily="-108" charset="-128"/>
              </a:rPr>
              <a:t>1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858000" y="15240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Controller</a:t>
            </a:r>
          </a:p>
          <a:p>
            <a:pPr algn="ctr"/>
            <a:r>
              <a:rPr lang="en-US" sz="1600">
                <a:solidFill>
                  <a:srgbClr val="FFFFFF"/>
                </a:solidFill>
                <a:ea typeface="ＭＳ Ｐゴシック" pitchFamily="-108" charset="-128"/>
              </a:rPr>
              <a:t>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6781800" y="1600200"/>
            <a:ext cx="1447800" cy="725632"/>
          </a:xfrm>
          <a:prstGeom prst="roundRect">
            <a:avLst/>
          </a:prstGeom>
          <a:gradFill>
            <a:gsLst>
              <a:gs pos="0">
                <a:srgbClr val="FF00FF"/>
              </a:gs>
              <a:gs pos="100000">
                <a:srgbClr val="FF99CC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600" dirty="0" err="1" smtClean="0">
                <a:solidFill>
                  <a:srgbClr val="FFFFFF"/>
                </a:solidFill>
                <a:ea typeface="ＭＳ Ｐゴシック" pitchFamily="-108" charset="-128"/>
              </a:rPr>
              <a:t>Controlador</a:t>
            </a:r>
            <a:endParaRPr lang="en-US" sz="1600" dirty="0">
              <a:solidFill>
                <a:srgbClr val="FFFFFF"/>
              </a:solidFill>
              <a:ea typeface="ＭＳ Ｐゴシック" pitchFamily="-108" charset="-128"/>
            </a:endParaRPr>
          </a:p>
          <a:p>
            <a:pPr algn="ctr"/>
            <a:r>
              <a:rPr lang="en-US" sz="1600" dirty="0">
                <a:solidFill>
                  <a:srgbClr val="FFFFFF"/>
                </a:solidFill>
                <a:ea typeface="ＭＳ Ｐゴシック" pitchFamily="-108" charset="-128"/>
              </a:rPr>
              <a:t>2</a:t>
            </a:r>
          </a:p>
        </p:txBody>
      </p:sp>
      <p:cxnSp>
        <p:nvCxnSpPr>
          <p:cNvPr id="81" name="Straight Connector 80"/>
          <p:cNvCxnSpPr>
            <a:cxnSpLocks noChangeShapeType="1"/>
          </p:cNvCxnSpPr>
          <p:nvPr/>
        </p:nvCxnSpPr>
        <p:spPr bwMode="auto">
          <a:xfrm>
            <a:off x="6019800" y="1963738"/>
            <a:ext cx="762000" cy="1587"/>
          </a:xfrm>
          <a:prstGeom prst="line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9661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Texto 1"/>
          <p:cNvSpPr>
            <a:spLocks noGrp="1"/>
          </p:cNvSpPr>
          <p:nvPr>
            <p:ph type="body" sz="quarter" idx="12"/>
          </p:nvPr>
        </p:nvSpPr>
        <p:spPr bwMode="auto">
          <a:xfrm>
            <a:off x="857250" y="928688"/>
            <a:ext cx="81438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charset="0"/>
              <a:buNone/>
            </a:pPr>
            <a:r>
              <a:rPr lang="en-US" sz="4400" noProof="0" dirty="0" err="1" smtClean="0">
                <a:latin typeface="Arial" charset="0"/>
                <a:cs typeface="Arial" charset="0"/>
              </a:rPr>
              <a:t>Redes</a:t>
            </a:r>
            <a:r>
              <a:rPr lang="en-US" sz="4400" noProof="0" dirty="0" smtClean="0">
                <a:latin typeface="Arial" charset="0"/>
                <a:cs typeface="Arial" charset="0"/>
              </a:rPr>
              <a:t> </a:t>
            </a:r>
            <a:r>
              <a:rPr lang="en-US" sz="4400" noProof="0" dirty="0" err="1" smtClean="0">
                <a:latin typeface="Arial" charset="0"/>
                <a:cs typeface="Arial" charset="0"/>
              </a:rPr>
              <a:t>Experimentais</a:t>
            </a:r>
            <a:endParaRPr lang="en-US" sz="4400" noProof="0" dirty="0" smtClean="0">
              <a:latin typeface="Arial" charset="0"/>
              <a:cs typeface="Arial" charset="0"/>
            </a:endParaRPr>
          </a:p>
        </p:txBody>
      </p:sp>
      <p:sp>
        <p:nvSpPr>
          <p:cNvPr id="44035" name="Título 2"/>
          <p:cNvSpPr>
            <a:spLocks noGrp="1"/>
          </p:cNvSpPr>
          <p:nvPr>
            <p:ph type="title"/>
          </p:nvPr>
        </p:nvSpPr>
        <p:spPr bwMode="auto">
          <a:xfrm>
            <a:off x="500063" y="274638"/>
            <a:ext cx="8501062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04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 smtClean="0"/>
              <a:t>Ferramentas</a:t>
            </a:r>
            <a:r>
              <a:rPr lang="en-US" sz="2800" dirty="0" smtClean="0"/>
              <a:t> de </a:t>
            </a:r>
            <a:r>
              <a:rPr lang="en-US" sz="2800" dirty="0" err="1" smtClean="0"/>
              <a:t>Experimentação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Físicos</a:t>
            </a:r>
            <a:endParaRPr lang="en-US" sz="2800" dirty="0"/>
          </a:p>
        </p:txBody>
      </p:sp>
      <p:pic>
        <p:nvPicPr>
          <p:cNvPr id="5" name="Content Placeholder 4" descr="LHC_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19200"/>
            <a:ext cx="3886200" cy="2650019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pt-BR" sz="2400" dirty="0" smtClean="0"/>
              <a:t>Pesquisador tem uma ideia em Física Avançada</a:t>
            </a:r>
          </a:p>
          <a:p>
            <a:pPr lvl="1"/>
            <a:r>
              <a:rPr lang="pt-BR" sz="2000" dirty="0" smtClean="0"/>
              <a:t>LHC</a:t>
            </a:r>
          </a:p>
          <a:p>
            <a:r>
              <a:rPr lang="pt-BR" sz="2400" dirty="0" smtClean="0"/>
              <a:t>Passos para Realizar a Pesquisa</a:t>
            </a:r>
          </a:p>
          <a:p>
            <a:pPr lvl="1"/>
            <a:r>
              <a:rPr lang="pt-BR" sz="2000" dirty="0" smtClean="0"/>
              <a:t>Alocação de </a:t>
            </a:r>
            <a:r>
              <a:rPr lang="pt-BR" sz="2000" dirty="0" err="1" smtClean="0"/>
              <a:t>BEAMs</a:t>
            </a:r>
            <a:endParaRPr lang="pt-BR" sz="2000" dirty="0" smtClean="0"/>
          </a:p>
          <a:p>
            <a:pPr lvl="1"/>
            <a:r>
              <a:rPr lang="pt-BR" sz="2000" dirty="0" smtClean="0"/>
              <a:t>Escalonamento de Experimentos</a:t>
            </a:r>
          </a:p>
          <a:p>
            <a:pPr lvl="1"/>
            <a:r>
              <a:rPr lang="pt-BR" sz="2000" dirty="0" smtClean="0"/>
              <a:t>Monitoração em Tempo Real</a:t>
            </a:r>
          </a:p>
          <a:p>
            <a:pPr lvl="1"/>
            <a:r>
              <a:rPr lang="pt-BR" sz="2000" dirty="0" smtClean="0"/>
              <a:t>Coleta de Dados</a:t>
            </a:r>
            <a:endParaRPr lang="pt-BR" sz="2000" dirty="0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917422"/>
            <a:ext cx="4619625" cy="294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Redes Experimentais (</a:t>
            </a:r>
            <a:r>
              <a:rPr lang="pt-BR" i="1" dirty="0" err="1" smtClean="0"/>
              <a:t>Testbeds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Usável por muitos experimentos simultaneamente</a:t>
            </a:r>
          </a:p>
          <a:p>
            <a:r>
              <a:rPr lang="pt-BR" dirty="0" smtClean="0"/>
              <a:t>Facilmente programável</a:t>
            </a:r>
          </a:p>
          <a:p>
            <a:r>
              <a:rPr lang="pt-BR" dirty="0" smtClean="0"/>
              <a:t>Pode realizar experimentos em qualquer nível (do ótico até o de aplicações)</a:t>
            </a:r>
          </a:p>
          <a:p>
            <a:r>
              <a:rPr lang="pt-BR" dirty="0" smtClean="0"/>
              <a:t>Usuários podem se conectar mesmo de localizações remotas</a:t>
            </a:r>
          </a:p>
          <a:p>
            <a:r>
              <a:rPr lang="pt-BR" dirty="0" smtClean="0"/>
              <a:t>Escala razoavelmente grande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60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(Algumas) Redes Experimentais no Mundo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GENI (Estados Unidos)</a:t>
            </a:r>
          </a:p>
          <a:p>
            <a:r>
              <a:rPr lang="pt-BR" dirty="0" smtClean="0"/>
              <a:t>FIRE (Europa)</a:t>
            </a:r>
          </a:p>
          <a:p>
            <a:r>
              <a:rPr lang="pt-BR" dirty="0" smtClean="0"/>
              <a:t>AKARI (Japão)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60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GENI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smtClean="0"/>
              <a:t>Global </a:t>
            </a:r>
            <a:r>
              <a:rPr lang="pt-BR" i="1" dirty="0" err="1" smtClean="0"/>
              <a:t>Environment</a:t>
            </a:r>
            <a:r>
              <a:rPr lang="pt-BR" i="1" dirty="0" smtClean="0"/>
              <a:t> for Network </a:t>
            </a:r>
            <a:r>
              <a:rPr lang="pt-BR" i="1" dirty="0" err="1" smtClean="0"/>
              <a:t>Innovations</a:t>
            </a:r>
            <a:endParaRPr lang="pt-BR" i="1" dirty="0" smtClean="0"/>
          </a:p>
          <a:p>
            <a:r>
              <a:rPr lang="pt-BR" dirty="0" smtClean="0">
                <a:hlinkClick r:id="rId2"/>
              </a:rPr>
              <a:t>www.geni.net</a:t>
            </a:r>
            <a:endParaRPr lang="pt-BR" dirty="0" smtClean="0"/>
          </a:p>
          <a:p>
            <a:r>
              <a:rPr lang="pt-BR" dirty="0" smtClean="0"/>
              <a:t>Iniciativa da NSF para criar um ambiente experimental compartilhado para assistir na validação de novas arquiteturas de rede</a:t>
            </a:r>
          </a:p>
          <a:p>
            <a:r>
              <a:rPr lang="pt-BR" dirty="0" smtClean="0"/>
              <a:t>O GENI dará suporte a pesquisas que podem levar a uma futura Internet com características melhoradas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25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ambiente experimental GENI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 smtClean="0"/>
              <a:t>Possibilita a realização de experimentos com arquiteturas de redes, serviços e aplicações alternativas, em grande escala e condições reais</a:t>
            </a:r>
          </a:p>
          <a:p>
            <a:r>
              <a:rPr lang="pt-BR" dirty="0" smtClean="0"/>
              <a:t>Através da </a:t>
            </a:r>
            <a:r>
              <a:rPr lang="pt-BR" dirty="0" err="1" smtClean="0"/>
              <a:t>virtualização</a:t>
            </a:r>
            <a:r>
              <a:rPr lang="pt-BR" dirty="0" smtClean="0"/>
              <a:t>, o GENI possibilita a realização de múltiplos experimentos independentes simultaneamente</a:t>
            </a:r>
          </a:p>
          <a:p>
            <a:r>
              <a:rPr lang="pt-BR" dirty="0" smtClean="0"/>
              <a:t>Facilita a pesquisa experimental através do uso extensivo de ferramentas de medição e coleção de dados.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456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Como o ambiente GENI está sendo construído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err="1" smtClean="0"/>
              <a:t>Ideias</a:t>
            </a:r>
            <a:r>
              <a:rPr lang="pt-BR" dirty="0" smtClean="0"/>
              <a:t> principais (</a:t>
            </a:r>
            <a:r>
              <a:rPr lang="pt-BR" dirty="0" err="1" smtClean="0"/>
              <a:t>PlanetLab</a:t>
            </a:r>
            <a:r>
              <a:rPr lang="pt-BR" dirty="0" smtClean="0"/>
              <a:t>)</a:t>
            </a:r>
          </a:p>
          <a:p>
            <a:pPr lvl="1"/>
            <a:r>
              <a:rPr lang="pt-BR" dirty="0" err="1" smtClean="0"/>
              <a:t>Virtualização</a:t>
            </a:r>
            <a:r>
              <a:rPr lang="pt-BR" dirty="0" smtClean="0"/>
              <a:t> de todos os componentes</a:t>
            </a:r>
          </a:p>
          <a:p>
            <a:pPr lvl="1"/>
            <a:r>
              <a:rPr lang="pt-BR" dirty="0" err="1" smtClean="0"/>
              <a:t>Programabilidade</a:t>
            </a:r>
            <a:r>
              <a:rPr lang="pt-BR" dirty="0" smtClean="0"/>
              <a:t> de todos os componentes</a:t>
            </a:r>
          </a:p>
          <a:p>
            <a:pPr lvl="1"/>
            <a:r>
              <a:rPr lang="pt-BR" dirty="0" smtClean="0"/>
              <a:t>Participação por usuário/ por aplicação</a:t>
            </a:r>
          </a:p>
          <a:p>
            <a:r>
              <a:rPr lang="pt-BR" dirty="0" err="1" smtClean="0"/>
              <a:t>Infraestrutura</a:t>
            </a:r>
            <a:endParaRPr lang="pt-BR" dirty="0" smtClean="0"/>
          </a:p>
          <a:p>
            <a:pPr lvl="1"/>
            <a:r>
              <a:rPr lang="pt-BR" dirty="0" smtClean="0"/>
              <a:t>Enlaces dedicados através de redes acadêmicas nacionais (NLR/Internet2)</a:t>
            </a:r>
          </a:p>
          <a:p>
            <a:pPr lvl="1"/>
            <a:r>
              <a:rPr lang="pt-BR" dirty="0" smtClean="0"/>
              <a:t>Incorporando “extensões” para redes sem fio e de sensores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73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Texto 1"/>
          <p:cNvSpPr>
            <a:spLocks noGrp="1"/>
          </p:cNvSpPr>
          <p:nvPr>
            <p:ph type="body" sz="quarter" idx="12"/>
          </p:nvPr>
        </p:nvSpPr>
        <p:spPr bwMode="auto">
          <a:xfrm>
            <a:off x="857250" y="928688"/>
            <a:ext cx="81438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charset="0"/>
              <a:buNone/>
            </a:pPr>
            <a:r>
              <a:rPr lang="en-US" sz="4400" noProof="0" dirty="0" smtClean="0">
                <a:latin typeface="Arial" charset="0"/>
                <a:cs typeface="Arial" charset="0"/>
              </a:rPr>
              <a:t>Internet do </a:t>
            </a:r>
            <a:r>
              <a:rPr lang="en-US" sz="4400" noProof="0" dirty="0" err="1" smtClean="0">
                <a:latin typeface="Arial" charset="0"/>
                <a:cs typeface="Arial" charset="0"/>
              </a:rPr>
              <a:t>Futuro</a:t>
            </a:r>
            <a:endParaRPr lang="en-US" sz="4400" noProof="0" dirty="0" smtClean="0">
              <a:latin typeface="Arial" charset="0"/>
              <a:cs typeface="Arial" charset="0"/>
            </a:endParaRPr>
          </a:p>
        </p:txBody>
      </p:sp>
      <p:sp>
        <p:nvSpPr>
          <p:cNvPr id="44035" name="Título 2"/>
          <p:cNvSpPr>
            <a:spLocks noGrp="1"/>
          </p:cNvSpPr>
          <p:nvPr>
            <p:ph type="title"/>
          </p:nvPr>
        </p:nvSpPr>
        <p:spPr bwMode="auto">
          <a:xfrm>
            <a:off x="500063" y="274638"/>
            <a:ext cx="8501062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3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Fatias e </a:t>
            </a:r>
            <a:r>
              <a:rPr lang="pt-BR" dirty="0" err="1" smtClean="0"/>
              <a:t>Virtualização</a:t>
            </a:r>
            <a:endParaRPr lang="pt-BR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492250" y="1944712"/>
            <a:ext cx="6311900" cy="4025900"/>
            <a:chOff x="524" y="678"/>
            <a:chExt cx="4960" cy="3212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 rot="-2318616">
              <a:off x="4558" y="2041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 rot="19781874" flipH="1">
              <a:off x="1756" y="3232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AvantGarde Bk BT"/>
                <a:ea typeface="宋体"/>
                <a:cs typeface="宋体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 rot="17327993" flipH="1">
              <a:off x="3212" y="3354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 rot="-4560905">
              <a:off x="2186" y="1098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-1406293">
              <a:off x="744" y="2426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-1474023">
              <a:off x="3721" y="1222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 rot="3948087">
              <a:off x="3190" y="1138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5044033">
              <a:off x="2093" y="3370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 rot="1331918">
              <a:off x="3736" y="3188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 rot="2307138">
              <a:off x="4504" y="2469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 rot="1818126">
              <a:off x="731" y="2050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1818126">
              <a:off x="1718" y="1223"/>
              <a:ext cx="685" cy="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2529" y="1392"/>
              <a:ext cx="1040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2519" y="3024"/>
              <a:ext cx="1040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8" name="Rectangle 18"/>
            <p:cNvSpPr>
              <a:spLocks noChangeArrowheads="1"/>
            </p:cNvSpPr>
            <p:nvPr/>
          </p:nvSpPr>
          <p:spPr bwMode="auto">
            <a:xfrm rot="18509648" flipH="1">
              <a:off x="2114" y="2644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 rot="18509648" flipH="1">
              <a:off x="2691" y="1894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 rot="3090352">
              <a:off x="2721" y="2584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3180" y="2240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 rot="2440054" flipH="1" flipV="1">
              <a:off x="3563" y="1843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auto">
            <a:xfrm rot="19159946" flipH="1">
              <a:off x="3553" y="2649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 rot="19159946" flipV="1">
              <a:off x="1317" y="1815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5" name="Rectangle 25"/>
            <p:cNvSpPr>
              <a:spLocks noChangeArrowheads="1"/>
            </p:cNvSpPr>
            <p:nvPr/>
          </p:nvSpPr>
          <p:spPr bwMode="auto">
            <a:xfrm rot="3090352">
              <a:off x="2144" y="1834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 rot="2440054">
              <a:off x="1307" y="2621"/>
              <a:ext cx="1195" cy="13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1272" y="2135"/>
              <a:ext cx="438" cy="34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2200" y="1295"/>
              <a:ext cx="438" cy="34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3452" y="2887"/>
              <a:ext cx="438" cy="34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2808" y="2128"/>
              <a:ext cx="438" cy="34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3452" y="1308"/>
              <a:ext cx="438" cy="34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200" y="2917"/>
              <a:ext cx="438" cy="34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4344" y="2128"/>
              <a:ext cx="438" cy="344"/>
            </a:xfrm>
            <a:prstGeom prst="ellipse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graphicFrame>
          <p:nvGraphicFramePr>
            <p:cNvPr id="34" name="Object 2"/>
            <p:cNvGraphicFramePr>
              <a:graphicFrameLocks/>
            </p:cNvGraphicFramePr>
            <p:nvPr/>
          </p:nvGraphicFramePr>
          <p:xfrm>
            <a:off x="1551" y="829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2" name="ClipArt" r:id="rId3" imgW="3473280" imgH="3106440" progId="">
                    <p:embed/>
                  </p:oleObj>
                </mc:Choice>
                <mc:Fallback>
                  <p:oleObj name="ClipArt" r:id="rId3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829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"/>
            <p:cNvGraphicFramePr>
              <a:graphicFrameLocks/>
            </p:cNvGraphicFramePr>
            <p:nvPr/>
          </p:nvGraphicFramePr>
          <p:xfrm>
            <a:off x="3287" y="3514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3" name="ClipArt" r:id="rId5" imgW="3473280" imgH="3106440" progId="">
                    <p:embed/>
                  </p:oleObj>
                </mc:Choice>
                <mc:Fallback>
                  <p:oleObj name="ClipArt" r:id="rId5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7" y="3514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4"/>
            <p:cNvGraphicFramePr>
              <a:graphicFrameLocks/>
            </p:cNvGraphicFramePr>
            <p:nvPr/>
          </p:nvGraphicFramePr>
          <p:xfrm>
            <a:off x="4270" y="3257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4" name="ClipArt" r:id="rId6" imgW="3473280" imgH="3106440" progId="">
                    <p:embed/>
                  </p:oleObj>
                </mc:Choice>
                <mc:Fallback>
                  <p:oleObj name="ClipArt" r:id="rId6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0" y="3257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7" name="Object 5"/>
            <p:cNvGraphicFramePr>
              <a:graphicFrameLocks/>
            </p:cNvGraphicFramePr>
            <p:nvPr/>
          </p:nvGraphicFramePr>
          <p:xfrm>
            <a:off x="4925" y="2648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5" name="ClipArt" r:id="rId7" imgW="3473280" imgH="3106440" progId="">
                    <p:embed/>
                  </p:oleObj>
                </mc:Choice>
                <mc:Fallback>
                  <p:oleObj name="ClipArt" r:id="rId7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25" y="2648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8" name="Object 6"/>
            <p:cNvGraphicFramePr>
              <a:graphicFrameLocks/>
            </p:cNvGraphicFramePr>
            <p:nvPr/>
          </p:nvGraphicFramePr>
          <p:xfrm>
            <a:off x="5038" y="1686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6" name="ClipArt" r:id="rId8" imgW="3473280" imgH="3106440" progId="">
                    <p:embed/>
                  </p:oleObj>
                </mc:Choice>
                <mc:Fallback>
                  <p:oleObj name="ClipArt" r:id="rId8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8" y="1686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7"/>
            <p:cNvGraphicFramePr>
              <a:graphicFrameLocks/>
            </p:cNvGraphicFramePr>
            <p:nvPr/>
          </p:nvGraphicFramePr>
          <p:xfrm>
            <a:off x="4240" y="862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7" name="ClipArt" r:id="rId9" imgW="3473280" imgH="3106440" progId="">
                    <p:embed/>
                  </p:oleObj>
                </mc:Choice>
                <mc:Fallback>
                  <p:oleObj name="ClipArt" r:id="rId9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0" y="862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8"/>
            <p:cNvGraphicFramePr>
              <a:graphicFrameLocks/>
            </p:cNvGraphicFramePr>
            <p:nvPr/>
          </p:nvGraphicFramePr>
          <p:xfrm>
            <a:off x="3201" y="691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8" name="ClipArt" r:id="rId10" imgW="3473280" imgH="3106440" progId="">
                    <p:embed/>
                  </p:oleObj>
                </mc:Choice>
                <mc:Fallback>
                  <p:oleObj name="ClipArt" r:id="rId10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01" y="691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9"/>
            <p:cNvGraphicFramePr>
              <a:graphicFrameLocks/>
            </p:cNvGraphicFramePr>
            <p:nvPr/>
          </p:nvGraphicFramePr>
          <p:xfrm>
            <a:off x="1603" y="3340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9" name="ClipArt" r:id="rId11" imgW="3473280" imgH="3106440" progId="">
                    <p:embed/>
                  </p:oleObj>
                </mc:Choice>
                <mc:Fallback>
                  <p:oleObj name="ClipArt" r:id="rId11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3" y="3340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10"/>
            <p:cNvGraphicFramePr>
              <a:graphicFrameLocks/>
            </p:cNvGraphicFramePr>
            <p:nvPr/>
          </p:nvGraphicFramePr>
          <p:xfrm>
            <a:off x="2374" y="678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0" name="ClipArt" r:id="rId12" imgW="3473280" imgH="3106440" progId="">
                    <p:embed/>
                  </p:oleObj>
                </mc:Choice>
                <mc:Fallback>
                  <p:oleObj name="ClipArt" r:id="rId12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74" y="678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11"/>
            <p:cNvGraphicFramePr>
              <a:graphicFrameLocks/>
            </p:cNvGraphicFramePr>
            <p:nvPr/>
          </p:nvGraphicFramePr>
          <p:xfrm>
            <a:off x="549" y="2450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1" name="ClipArt" r:id="rId13" imgW="3473280" imgH="3106440" progId="">
                    <p:embed/>
                  </p:oleObj>
                </mc:Choice>
                <mc:Fallback>
                  <p:oleObj name="ClipArt" r:id="rId13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9" y="2450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12"/>
            <p:cNvGraphicFramePr>
              <a:graphicFrameLocks/>
            </p:cNvGraphicFramePr>
            <p:nvPr/>
          </p:nvGraphicFramePr>
          <p:xfrm>
            <a:off x="524" y="1729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2" name="ClipArt" r:id="rId14" imgW="3473280" imgH="3106440" progId="">
                    <p:embed/>
                  </p:oleObj>
                </mc:Choice>
                <mc:Fallback>
                  <p:oleObj name="ClipArt" r:id="rId14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4" y="1729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13"/>
            <p:cNvGraphicFramePr>
              <a:graphicFrameLocks/>
            </p:cNvGraphicFramePr>
            <p:nvPr/>
          </p:nvGraphicFramePr>
          <p:xfrm>
            <a:off x="2232" y="3531"/>
            <a:ext cx="446" cy="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3" name="ClipArt" r:id="rId15" imgW="3473280" imgH="3106440" progId="">
                    <p:embed/>
                  </p:oleObj>
                </mc:Choice>
                <mc:Fallback>
                  <p:oleObj name="ClipArt" r:id="rId15" imgW="3473280" imgH="310644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32" y="3531"/>
                          <a:ext cx="446" cy="35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6"/>
          <p:cNvGrpSpPr>
            <a:grpSpLocks/>
          </p:cNvGrpSpPr>
          <p:nvPr/>
        </p:nvGrpSpPr>
        <p:grpSpPr bwMode="auto">
          <a:xfrm>
            <a:off x="1746250" y="1981225"/>
            <a:ext cx="5600700" cy="3762375"/>
            <a:chOff x="723" y="707"/>
            <a:chExt cx="4402" cy="3002"/>
          </a:xfrm>
        </p:grpSpPr>
        <p:grpSp>
          <p:nvGrpSpPr>
            <p:cNvPr id="47" name="Group 47"/>
            <p:cNvGrpSpPr>
              <a:grpSpLocks/>
            </p:cNvGrpSpPr>
            <p:nvPr/>
          </p:nvGrpSpPr>
          <p:grpSpPr bwMode="auto">
            <a:xfrm>
              <a:off x="723" y="707"/>
              <a:ext cx="4358" cy="3002"/>
              <a:chOff x="723" y="707"/>
              <a:chExt cx="4358" cy="3002"/>
            </a:xfrm>
          </p:grpSpPr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2380" y="1520"/>
                <a:ext cx="1224" cy="1512"/>
              </a:xfrm>
              <a:custGeom>
                <a:avLst/>
                <a:gdLst>
                  <a:gd name="T0" fmla="*/ 1224 w 1224"/>
                  <a:gd name="T1" fmla="*/ 0 h 1512"/>
                  <a:gd name="T2" fmla="*/ 1144 w 1224"/>
                  <a:gd name="T3" fmla="*/ 136 h 1512"/>
                  <a:gd name="T4" fmla="*/ 836 w 1224"/>
                  <a:gd name="T5" fmla="*/ 532 h 1512"/>
                  <a:gd name="T6" fmla="*/ 716 w 1224"/>
                  <a:gd name="T7" fmla="*/ 640 h 1512"/>
                  <a:gd name="T8" fmla="*/ 628 w 1224"/>
                  <a:gd name="T9" fmla="*/ 692 h 1512"/>
                  <a:gd name="T10" fmla="*/ 592 w 1224"/>
                  <a:gd name="T11" fmla="*/ 784 h 1512"/>
                  <a:gd name="T12" fmla="*/ 556 w 1224"/>
                  <a:gd name="T13" fmla="*/ 900 h 1512"/>
                  <a:gd name="T14" fmla="*/ 344 w 1224"/>
                  <a:gd name="T15" fmla="*/ 1188 h 1512"/>
                  <a:gd name="T16" fmla="*/ 148 w 1224"/>
                  <a:gd name="T17" fmla="*/ 1408 h 1512"/>
                  <a:gd name="T18" fmla="*/ 0 w 1224"/>
                  <a:gd name="T19" fmla="*/ 1512 h 15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24"/>
                  <a:gd name="T31" fmla="*/ 0 h 1512"/>
                  <a:gd name="T32" fmla="*/ 1224 w 1224"/>
                  <a:gd name="T33" fmla="*/ 1512 h 15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24" h="1512">
                    <a:moveTo>
                      <a:pt x="1224" y="0"/>
                    </a:moveTo>
                    <a:cubicBezTo>
                      <a:pt x="1216" y="23"/>
                      <a:pt x="1209" y="47"/>
                      <a:pt x="1144" y="136"/>
                    </a:cubicBezTo>
                    <a:cubicBezTo>
                      <a:pt x="1079" y="225"/>
                      <a:pt x="907" y="448"/>
                      <a:pt x="836" y="532"/>
                    </a:cubicBezTo>
                    <a:cubicBezTo>
                      <a:pt x="765" y="616"/>
                      <a:pt x="751" y="613"/>
                      <a:pt x="716" y="640"/>
                    </a:cubicBezTo>
                    <a:cubicBezTo>
                      <a:pt x="681" y="667"/>
                      <a:pt x="649" y="668"/>
                      <a:pt x="628" y="692"/>
                    </a:cubicBezTo>
                    <a:cubicBezTo>
                      <a:pt x="607" y="716"/>
                      <a:pt x="604" y="749"/>
                      <a:pt x="592" y="784"/>
                    </a:cubicBezTo>
                    <a:cubicBezTo>
                      <a:pt x="580" y="819"/>
                      <a:pt x="597" y="833"/>
                      <a:pt x="556" y="900"/>
                    </a:cubicBezTo>
                    <a:cubicBezTo>
                      <a:pt x="515" y="967"/>
                      <a:pt x="412" y="1103"/>
                      <a:pt x="344" y="1188"/>
                    </a:cubicBezTo>
                    <a:cubicBezTo>
                      <a:pt x="276" y="1273"/>
                      <a:pt x="205" y="1354"/>
                      <a:pt x="148" y="1408"/>
                    </a:cubicBezTo>
                    <a:cubicBezTo>
                      <a:pt x="91" y="1462"/>
                      <a:pt x="45" y="1487"/>
                      <a:pt x="0" y="151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2374" y="3064"/>
                <a:ext cx="1212" cy="158"/>
              </a:xfrm>
              <a:custGeom>
                <a:avLst/>
                <a:gdLst>
                  <a:gd name="T0" fmla="*/ 0 w 1212"/>
                  <a:gd name="T1" fmla="*/ 54 h 158"/>
                  <a:gd name="T2" fmla="*/ 54 w 1212"/>
                  <a:gd name="T3" fmla="*/ 132 h 158"/>
                  <a:gd name="T4" fmla="*/ 126 w 1212"/>
                  <a:gd name="T5" fmla="*/ 150 h 158"/>
                  <a:gd name="T6" fmla="*/ 204 w 1212"/>
                  <a:gd name="T7" fmla="*/ 84 h 158"/>
                  <a:gd name="T8" fmla="*/ 390 w 1212"/>
                  <a:gd name="T9" fmla="*/ 30 h 158"/>
                  <a:gd name="T10" fmla="*/ 960 w 1212"/>
                  <a:gd name="T11" fmla="*/ 6 h 158"/>
                  <a:gd name="T12" fmla="*/ 1212 w 1212"/>
                  <a:gd name="T13" fmla="*/ 0 h 1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12"/>
                  <a:gd name="T22" fmla="*/ 0 h 158"/>
                  <a:gd name="T23" fmla="*/ 1212 w 1212"/>
                  <a:gd name="T24" fmla="*/ 158 h 1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12" h="158">
                    <a:moveTo>
                      <a:pt x="0" y="54"/>
                    </a:moveTo>
                    <a:cubicBezTo>
                      <a:pt x="16" y="85"/>
                      <a:pt x="33" y="116"/>
                      <a:pt x="54" y="132"/>
                    </a:cubicBezTo>
                    <a:cubicBezTo>
                      <a:pt x="75" y="148"/>
                      <a:pt x="101" y="158"/>
                      <a:pt x="126" y="150"/>
                    </a:cubicBezTo>
                    <a:cubicBezTo>
                      <a:pt x="151" y="142"/>
                      <a:pt x="160" y="104"/>
                      <a:pt x="204" y="84"/>
                    </a:cubicBezTo>
                    <a:cubicBezTo>
                      <a:pt x="248" y="64"/>
                      <a:pt x="264" y="43"/>
                      <a:pt x="390" y="30"/>
                    </a:cubicBezTo>
                    <a:cubicBezTo>
                      <a:pt x="516" y="17"/>
                      <a:pt x="823" y="11"/>
                      <a:pt x="960" y="6"/>
                    </a:cubicBezTo>
                    <a:cubicBezTo>
                      <a:pt x="1097" y="1"/>
                      <a:pt x="1154" y="0"/>
                      <a:pt x="1212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51" name="Group 50"/>
              <p:cNvGrpSpPr>
                <a:grpSpLocks/>
              </p:cNvGrpSpPr>
              <p:nvPr/>
            </p:nvGrpSpPr>
            <p:grpSpPr bwMode="auto">
              <a:xfrm>
                <a:off x="723" y="707"/>
                <a:ext cx="4358" cy="3002"/>
                <a:chOff x="723" y="711"/>
                <a:chExt cx="4358" cy="3002"/>
              </a:xfrm>
            </p:grpSpPr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2356" y="1326"/>
                  <a:ext cx="1246" cy="110"/>
                </a:xfrm>
                <a:custGeom>
                  <a:avLst/>
                  <a:gdLst>
                    <a:gd name="T0" fmla="*/ 0 w 1246"/>
                    <a:gd name="T1" fmla="*/ 75 h 110"/>
                    <a:gd name="T2" fmla="*/ 94 w 1246"/>
                    <a:gd name="T3" fmla="*/ 7 h 110"/>
                    <a:gd name="T4" fmla="*/ 206 w 1246"/>
                    <a:gd name="T5" fmla="*/ 32 h 110"/>
                    <a:gd name="T6" fmla="*/ 280 w 1246"/>
                    <a:gd name="T7" fmla="*/ 98 h 110"/>
                    <a:gd name="T8" fmla="*/ 464 w 1246"/>
                    <a:gd name="T9" fmla="*/ 101 h 110"/>
                    <a:gd name="T10" fmla="*/ 1246 w 1246"/>
                    <a:gd name="T11" fmla="*/ 110 h 11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46"/>
                    <a:gd name="T19" fmla="*/ 0 h 110"/>
                    <a:gd name="T20" fmla="*/ 1246 w 1246"/>
                    <a:gd name="T21" fmla="*/ 110 h 11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46" h="110">
                      <a:moveTo>
                        <a:pt x="0" y="75"/>
                      </a:moveTo>
                      <a:cubicBezTo>
                        <a:pt x="30" y="44"/>
                        <a:pt x="60" y="14"/>
                        <a:pt x="94" y="7"/>
                      </a:cubicBezTo>
                      <a:cubicBezTo>
                        <a:pt x="128" y="0"/>
                        <a:pt x="175" y="17"/>
                        <a:pt x="206" y="32"/>
                      </a:cubicBezTo>
                      <a:cubicBezTo>
                        <a:pt x="237" y="47"/>
                        <a:pt x="237" y="87"/>
                        <a:pt x="280" y="98"/>
                      </a:cubicBezTo>
                      <a:cubicBezTo>
                        <a:pt x="323" y="109"/>
                        <a:pt x="303" y="99"/>
                        <a:pt x="464" y="101"/>
                      </a:cubicBezTo>
                      <a:cubicBezTo>
                        <a:pt x="625" y="103"/>
                        <a:pt x="939" y="107"/>
                        <a:pt x="1246" y="110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3624" y="1512"/>
                  <a:ext cx="838" cy="1514"/>
                </a:xfrm>
                <a:custGeom>
                  <a:avLst/>
                  <a:gdLst>
                    <a:gd name="T0" fmla="*/ 0 w 838"/>
                    <a:gd name="T1" fmla="*/ 0 h 1514"/>
                    <a:gd name="T2" fmla="*/ 556 w 838"/>
                    <a:gd name="T3" fmla="*/ 468 h 1514"/>
                    <a:gd name="T4" fmla="*/ 760 w 838"/>
                    <a:gd name="T5" fmla="*/ 644 h 1514"/>
                    <a:gd name="T6" fmla="*/ 816 w 838"/>
                    <a:gd name="T7" fmla="*/ 716 h 1514"/>
                    <a:gd name="T8" fmla="*/ 828 w 838"/>
                    <a:gd name="T9" fmla="*/ 804 h 1514"/>
                    <a:gd name="T10" fmla="*/ 795 w 838"/>
                    <a:gd name="T11" fmla="*/ 912 h 1514"/>
                    <a:gd name="T12" fmla="*/ 572 w 838"/>
                    <a:gd name="T13" fmla="*/ 1120 h 1514"/>
                    <a:gd name="T14" fmla="*/ 270 w 838"/>
                    <a:gd name="T15" fmla="*/ 1377 h 1514"/>
                    <a:gd name="T16" fmla="*/ 21 w 838"/>
                    <a:gd name="T17" fmla="*/ 1514 h 151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38"/>
                    <a:gd name="T28" fmla="*/ 0 h 1514"/>
                    <a:gd name="T29" fmla="*/ 838 w 838"/>
                    <a:gd name="T30" fmla="*/ 1514 h 151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38" h="1514">
                      <a:moveTo>
                        <a:pt x="0" y="0"/>
                      </a:moveTo>
                      <a:cubicBezTo>
                        <a:pt x="93" y="78"/>
                        <a:pt x="429" y="361"/>
                        <a:pt x="556" y="468"/>
                      </a:cubicBezTo>
                      <a:cubicBezTo>
                        <a:pt x="683" y="575"/>
                        <a:pt x="717" y="603"/>
                        <a:pt x="760" y="644"/>
                      </a:cubicBezTo>
                      <a:cubicBezTo>
                        <a:pt x="803" y="685"/>
                        <a:pt x="805" y="689"/>
                        <a:pt x="816" y="716"/>
                      </a:cubicBezTo>
                      <a:cubicBezTo>
                        <a:pt x="827" y="743"/>
                        <a:pt x="831" y="771"/>
                        <a:pt x="828" y="804"/>
                      </a:cubicBezTo>
                      <a:cubicBezTo>
                        <a:pt x="825" y="837"/>
                        <a:pt x="838" y="859"/>
                        <a:pt x="795" y="912"/>
                      </a:cubicBezTo>
                      <a:cubicBezTo>
                        <a:pt x="752" y="965"/>
                        <a:pt x="660" y="1042"/>
                        <a:pt x="572" y="1120"/>
                      </a:cubicBezTo>
                      <a:cubicBezTo>
                        <a:pt x="484" y="1198"/>
                        <a:pt x="362" y="1311"/>
                        <a:pt x="270" y="1377"/>
                      </a:cubicBezTo>
                      <a:cubicBezTo>
                        <a:pt x="178" y="1443"/>
                        <a:pt x="96" y="1479"/>
                        <a:pt x="21" y="151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3619" y="1470"/>
                  <a:ext cx="1462" cy="1264"/>
                </a:xfrm>
                <a:custGeom>
                  <a:avLst/>
                  <a:gdLst>
                    <a:gd name="T0" fmla="*/ 0 w 1462"/>
                    <a:gd name="T1" fmla="*/ 0 h 1264"/>
                    <a:gd name="T2" fmla="*/ 181 w 1462"/>
                    <a:gd name="T3" fmla="*/ 146 h 1264"/>
                    <a:gd name="T4" fmla="*/ 573 w 1462"/>
                    <a:gd name="T5" fmla="*/ 478 h 1264"/>
                    <a:gd name="T6" fmla="*/ 809 w 1462"/>
                    <a:gd name="T7" fmla="*/ 674 h 1264"/>
                    <a:gd name="T8" fmla="*/ 869 w 1462"/>
                    <a:gd name="T9" fmla="*/ 750 h 1264"/>
                    <a:gd name="T10" fmla="*/ 912 w 1462"/>
                    <a:gd name="T11" fmla="*/ 886 h 1264"/>
                    <a:gd name="T12" fmla="*/ 963 w 1462"/>
                    <a:gd name="T13" fmla="*/ 946 h 1264"/>
                    <a:gd name="T14" fmla="*/ 1057 w 1462"/>
                    <a:gd name="T15" fmla="*/ 962 h 1264"/>
                    <a:gd name="T16" fmla="*/ 1195 w 1462"/>
                    <a:gd name="T17" fmla="*/ 1040 h 1264"/>
                    <a:gd name="T18" fmla="*/ 1462 w 1462"/>
                    <a:gd name="T19" fmla="*/ 1264 h 126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462"/>
                    <a:gd name="T31" fmla="*/ 0 h 1264"/>
                    <a:gd name="T32" fmla="*/ 1462 w 1462"/>
                    <a:gd name="T33" fmla="*/ 1264 h 126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462" h="1264">
                      <a:moveTo>
                        <a:pt x="0" y="0"/>
                      </a:moveTo>
                      <a:cubicBezTo>
                        <a:pt x="42" y="33"/>
                        <a:pt x="86" y="66"/>
                        <a:pt x="181" y="146"/>
                      </a:cubicBezTo>
                      <a:cubicBezTo>
                        <a:pt x="276" y="226"/>
                        <a:pt x="468" y="390"/>
                        <a:pt x="573" y="478"/>
                      </a:cubicBezTo>
                      <a:cubicBezTo>
                        <a:pt x="678" y="566"/>
                        <a:pt x="760" y="629"/>
                        <a:pt x="809" y="674"/>
                      </a:cubicBezTo>
                      <a:cubicBezTo>
                        <a:pt x="858" y="719"/>
                        <a:pt x="852" y="715"/>
                        <a:pt x="869" y="750"/>
                      </a:cubicBezTo>
                      <a:cubicBezTo>
                        <a:pt x="886" y="785"/>
                        <a:pt x="896" y="853"/>
                        <a:pt x="912" y="886"/>
                      </a:cubicBezTo>
                      <a:cubicBezTo>
                        <a:pt x="928" y="919"/>
                        <a:pt x="939" y="933"/>
                        <a:pt x="963" y="946"/>
                      </a:cubicBezTo>
                      <a:cubicBezTo>
                        <a:pt x="987" y="959"/>
                        <a:pt x="1018" y="946"/>
                        <a:pt x="1057" y="962"/>
                      </a:cubicBezTo>
                      <a:cubicBezTo>
                        <a:pt x="1096" y="978"/>
                        <a:pt x="1127" y="990"/>
                        <a:pt x="1195" y="1040"/>
                      </a:cubicBezTo>
                      <a:cubicBezTo>
                        <a:pt x="1263" y="1090"/>
                        <a:pt x="1362" y="1176"/>
                        <a:pt x="1462" y="1264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55" name="Group 54"/>
                <p:cNvGrpSpPr>
                  <a:grpSpLocks/>
                </p:cNvGrpSpPr>
                <p:nvPr/>
              </p:nvGrpSpPr>
              <p:grpSpPr bwMode="auto">
                <a:xfrm>
                  <a:off x="723" y="711"/>
                  <a:ext cx="3704" cy="3002"/>
                  <a:chOff x="723" y="711"/>
                  <a:chExt cx="3704" cy="3002"/>
                </a:xfrm>
              </p:grpSpPr>
              <p:grpSp>
                <p:nvGrpSpPr>
                  <p:cNvPr id="56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723" y="2372"/>
                    <a:ext cx="1613" cy="712"/>
                    <a:chOff x="723" y="2372"/>
                    <a:chExt cx="1613" cy="712"/>
                  </a:xfrm>
                </p:grpSpPr>
                <p:sp>
                  <p:nvSpPr>
                    <p:cNvPr id="78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748" y="2372"/>
                      <a:ext cx="1588" cy="712"/>
                    </a:xfrm>
                    <a:custGeom>
                      <a:avLst/>
                      <a:gdLst>
                        <a:gd name="T0" fmla="*/ 1588 w 1588"/>
                        <a:gd name="T1" fmla="*/ 712 h 712"/>
                        <a:gd name="T2" fmla="*/ 1292 w 1588"/>
                        <a:gd name="T3" fmla="*/ 460 h 712"/>
                        <a:gd name="T4" fmla="*/ 1020 w 1588"/>
                        <a:gd name="T5" fmla="*/ 228 h 712"/>
                        <a:gd name="T6" fmla="*/ 764 w 1588"/>
                        <a:gd name="T7" fmla="*/ 44 h 712"/>
                        <a:gd name="T8" fmla="*/ 567 w 1588"/>
                        <a:gd name="T9" fmla="*/ 27 h 712"/>
                        <a:gd name="T10" fmla="*/ 0 w 1588"/>
                        <a:gd name="T11" fmla="*/ 207 h 712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588"/>
                        <a:gd name="T19" fmla="*/ 0 h 712"/>
                        <a:gd name="T20" fmla="*/ 1588 w 1588"/>
                        <a:gd name="T21" fmla="*/ 712 h 712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588" h="712">
                          <a:moveTo>
                            <a:pt x="1588" y="712"/>
                          </a:moveTo>
                          <a:cubicBezTo>
                            <a:pt x="1539" y="670"/>
                            <a:pt x="1387" y="541"/>
                            <a:pt x="1292" y="460"/>
                          </a:cubicBezTo>
                          <a:cubicBezTo>
                            <a:pt x="1197" y="379"/>
                            <a:pt x="1108" y="297"/>
                            <a:pt x="1020" y="228"/>
                          </a:cubicBezTo>
                          <a:cubicBezTo>
                            <a:pt x="932" y="159"/>
                            <a:pt x="840" y="78"/>
                            <a:pt x="764" y="44"/>
                          </a:cubicBezTo>
                          <a:cubicBezTo>
                            <a:pt x="688" y="10"/>
                            <a:pt x="694" y="0"/>
                            <a:pt x="567" y="27"/>
                          </a:cubicBezTo>
                          <a:cubicBezTo>
                            <a:pt x="440" y="54"/>
                            <a:pt x="217" y="130"/>
                            <a:pt x="0" y="20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9" name="Oval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3" y="2486"/>
                      <a:ext cx="61" cy="1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57" name="Freeform 58"/>
                  <p:cNvSpPr>
                    <a:spLocks/>
                  </p:cNvSpPr>
                  <p:nvPr/>
                </p:nvSpPr>
                <p:spPr bwMode="auto">
                  <a:xfrm>
                    <a:off x="1716" y="972"/>
                    <a:ext cx="620" cy="484"/>
                  </a:xfrm>
                  <a:custGeom>
                    <a:avLst/>
                    <a:gdLst>
                      <a:gd name="T0" fmla="*/ 620 w 620"/>
                      <a:gd name="T1" fmla="*/ 484 h 484"/>
                      <a:gd name="T2" fmla="*/ 432 w 620"/>
                      <a:gd name="T3" fmla="*/ 372 h 484"/>
                      <a:gd name="T4" fmla="*/ 132 w 620"/>
                      <a:gd name="T5" fmla="*/ 196 h 484"/>
                      <a:gd name="T6" fmla="*/ 0 w 620"/>
                      <a:gd name="T7" fmla="*/ 0 h 48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620"/>
                      <a:gd name="T13" fmla="*/ 0 h 484"/>
                      <a:gd name="T14" fmla="*/ 620 w 620"/>
                      <a:gd name="T15" fmla="*/ 484 h 48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620" h="484">
                        <a:moveTo>
                          <a:pt x="620" y="484"/>
                        </a:moveTo>
                        <a:cubicBezTo>
                          <a:pt x="566" y="452"/>
                          <a:pt x="513" y="420"/>
                          <a:pt x="432" y="372"/>
                        </a:cubicBezTo>
                        <a:cubicBezTo>
                          <a:pt x="351" y="324"/>
                          <a:pt x="204" y="258"/>
                          <a:pt x="132" y="196"/>
                        </a:cubicBezTo>
                        <a:cubicBezTo>
                          <a:pt x="60" y="134"/>
                          <a:pt x="30" y="67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8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1686" y="864"/>
                    <a:ext cx="61" cy="146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grpSp>
                <p:nvGrpSpPr>
                  <p:cNvPr id="59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2307" y="711"/>
                    <a:ext cx="2120" cy="2332"/>
                    <a:chOff x="2307" y="711"/>
                    <a:chExt cx="2120" cy="2332"/>
                  </a:xfrm>
                </p:grpSpPr>
                <p:sp>
                  <p:nvSpPr>
                    <p:cNvPr id="68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2347" y="1530"/>
                      <a:ext cx="595" cy="1513"/>
                    </a:xfrm>
                    <a:custGeom>
                      <a:avLst/>
                      <a:gdLst>
                        <a:gd name="T0" fmla="*/ 0 w 595"/>
                        <a:gd name="T1" fmla="*/ 1513 h 1513"/>
                        <a:gd name="T2" fmla="*/ 213 w 595"/>
                        <a:gd name="T3" fmla="*/ 1298 h 1513"/>
                        <a:gd name="T4" fmla="*/ 357 w 595"/>
                        <a:gd name="T5" fmla="*/ 1114 h 1513"/>
                        <a:gd name="T6" fmla="*/ 561 w 595"/>
                        <a:gd name="T7" fmla="*/ 822 h 1513"/>
                        <a:gd name="T8" fmla="*/ 527 w 595"/>
                        <a:gd name="T9" fmla="*/ 606 h 1513"/>
                        <a:gd name="T10" fmla="*/ 155 w 595"/>
                        <a:gd name="T11" fmla="*/ 132 h 1513"/>
                        <a:gd name="T12" fmla="*/ 9 w 595"/>
                        <a:gd name="T13" fmla="*/ 0 h 1513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595"/>
                        <a:gd name="T22" fmla="*/ 0 h 1513"/>
                        <a:gd name="T23" fmla="*/ 595 w 595"/>
                        <a:gd name="T24" fmla="*/ 1513 h 1513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595" h="1513">
                          <a:moveTo>
                            <a:pt x="0" y="1513"/>
                          </a:moveTo>
                          <a:cubicBezTo>
                            <a:pt x="35" y="1477"/>
                            <a:pt x="154" y="1364"/>
                            <a:pt x="213" y="1298"/>
                          </a:cubicBezTo>
                          <a:cubicBezTo>
                            <a:pt x="272" y="1232"/>
                            <a:pt x="299" y="1193"/>
                            <a:pt x="357" y="1114"/>
                          </a:cubicBezTo>
                          <a:cubicBezTo>
                            <a:pt x="415" y="1035"/>
                            <a:pt x="533" y="907"/>
                            <a:pt x="561" y="822"/>
                          </a:cubicBezTo>
                          <a:cubicBezTo>
                            <a:pt x="589" y="737"/>
                            <a:pt x="595" y="721"/>
                            <a:pt x="527" y="606"/>
                          </a:cubicBezTo>
                          <a:cubicBezTo>
                            <a:pt x="459" y="491"/>
                            <a:pt x="241" y="233"/>
                            <a:pt x="155" y="132"/>
                          </a:cubicBezTo>
                          <a:cubicBezTo>
                            <a:pt x="69" y="31"/>
                            <a:pt x="39" y="28"/>
                            <a:pt x="9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9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2344" y="828"/>
                      <a:ext cx="224" cy="564"/>
                    </a:xfrm>
                    <a:custGeom>
                      <a:avLst/>
                      <a:gdLst>
                        <a:gd name="T0" fmla="*/ 0 w 224"/>
                        <a:gd name="T1" fmla="*/ 564 h 564"/>
                        <a:gd name="T2" fmla="*/ 52 w 224"/>
                        <a:gd name="T3" fmla="*/ 488 h 564"/>
                        <a:gd name="T4" fmla="*/ 104 w 224"/>
                        <a:gd name="T5" fmla="*/ 480 h 564"/>
                        <a:gd name="T6" fmla="*/ 148 w 224"/>
                        <a:gd name="T7" fmla="*/ 436 h 564"/>
                        <a:gd name="T8" fmla="*/ 204 w 224"/>
                        <a:gd name="T9" fmla="*/ 264 h 564"/>
                        <a:gd name="T10" fmla="*/ 224 w 224"/>
                        <a:gd name="T11" fmla="*/ 0 h 564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24"/>
                        <a:gd name="T19" fmla="*/ 0 h 564"/>
                        <a:gd name="T20" fmla="*/ 224 w 224"/>
                        <a:gd name="T21" fmla="*/ 564 h 564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24" h="564">
                          <a:moveTo>
                            <a:pt x="0" y="564"/>
                          </a:moveTo>
                          <a:cubicBezTo>
                            <a:pt x="17" y="533"/>
                            <a:pt x="35" y="502"/>
                            <a:pt x="52" y="488"/>
                          </a:cubicBezTo>
                          <a:cubicBezTo>
                            <a:pt x="69" y="474"/>
                            <a:pt x="88" y="489"/>
                            <a:pt x="104" y="480"/>
                          </a:cubicBezTo>
                          <a:cubicBezTo>
                            <a:pt x="120" y="471"/>
                            <a:pt x="131" y="472"/>
                            <a:pt x="148" y="436"/>
                          </a:cubicBezTo>
                          <a:cubicBezTo>
                            <a:pt x="165" y="400"/>
                            <a:pt x="191" y="337"/>
                            <a:pt x="204" y="264"/>
                          </a:cubicBezTo>
                          <a:cubicBezTo>
                            <a:pt x="217" y="191"/>
                            <a:pt x="220" y="95"/>
                            <a:pt x="224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0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3412" y="844"/>
                      <a:ext cx="184" cy="568"/>
                    </a:xfrm>
                    <a:custGeom>
                      <a:avLst/>
                      <a:gdLst>
                        <a:gd name="T0" fmla="*/ 184 w 184"/>
                        <a:gd name="T1" fmla="*/ 568 h 568"/>
                        <a:gd name="T2" fmla="*/ 148 w 184"/>
                        <a:gd name="T3" fmla="*/ 444 h 568"/>
                        <a:gd name="T4" fmla="*/ 0 w 184"/>
                        <a:gd name="T5" fmla="*/ 0 h 568"/>
                        <a:gd name="T6" fmla="*/ 0 60000 65536"/>
                        <a:gd name="T7" fmla="*/ 0 60000 65536"/>
                        <a:gd name="T8" fmla="*/ 0 60000 65536"/>
                        <a:gd name="T9" fmla="*/ 0 w 184"/>
                        <a:gd name="T10" fmla="*/ 0 h 568"/>
                        <a:gd name="T11" fmla="*/ 184 w 184"/>
                        <a:gd name="T12" fmla="*/ 568 h 56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84" h="568">
                          <a:moveTo>
                            <a:pt x="184" y="568"/>
                          </a:moveTo>
                          <a:cubicBezTo>
                            <a:pt x="181" y="553"/>
                            <a:pt x="179" y="539"/>
                            <a:pt x="148" y="444"/>
                          </a:cubicBezTo>
                          <a:cubicBezTo>
                            <a:pt x="117" y="349"/>
                            <a:pt x="58" y="174"/>
                            <a:pt x="0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1" name="Freeform 64"/>
                    <p:cNvSpPr>
                      <a:spLocks/>
                    </p:cNvSpPr>
                    <p:nvPr/>
                  </p:nvSpPr>
                  <p:spPr bwMode="auto">
                    <a:xfrm>
                      <a:off x="3628" y="1008"/>
                      <a:ext cx="776" cy="432"/>
                    </a:xfrm>
                    <a:custGeom>
                      <a:avLst/>
                      <a:gdLst>
                        <a:gd name="T0" fmla="*/ 0 w 776"/>
                        <a:gd name="T1" fmla="*/ 432 h 432"/>
                        <a:gd name="T2" fmla="*/ 556 w 776"/>
                        <a:gd name="T3" fmla="*/ 188 h 432"/>
                        <a:gd name="T4" fmla="*/ 776 w 776"/>
                        <a:gd name="T5" fmla="*/ 0 h 432"/>
                        <a:gd name="T6" fmla="*/ 0 60000 65536"/>
                        <a:gd name="T7" fmla="*/ 0 60000 65536"/>
                        <a:gd name="T8" fmla="*/ 0 60000 65536"/>
                        <a:gd name="T9" fmla="*/ 0 w 776"/>
                        <a:gd name="T10" fmla="*/ 0 h 432"/>
                        <a:gd name="T11" fmla="*/ 776 w 776"/>
                        <a:gd name="T12" fmla="*/ 432 h 43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776" h="432">
                          <a:moveTo>
                            <a:pt x="0" y="432"/>
                          </a:moveTo>
                          <a:cubicBezTo>
                            <a:pt x="213" y="346"/>
                            <a:pt x="427" y="260"/>
                            <a:pt x="556" y="188"/>
                          </a:cubicBezTo>
                          <a:cubicBezTo>
                            <a:pt x="685" y="116"/>
                            <a:pt x="730" y="58"/>
                            <a:pt x="776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2" name="Oval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1" y="711"/>
                      <a:ext cx="61" cy="1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3" name="Oval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85" y="729"/>
                      <a:ext cx="61" cy="1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4" name="Oval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6" y="896"/>
                      <a:ext cx="61" cy="1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5" name="Oval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9" y="1382"/>
                      <a:ext cx="95" cy="18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6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2370" y="1506"/>
                      <a:ext cx="1236" cy="1518"/>
                    </a:xfrm>
                    <a:custGeom>
                      <a:avLst/>
                      <a:gdLst>
                        <a:gd name="T0" fmla="*/ 0 w 1236"/>
                        <a:gd name="T1" fmla="*/ 0 h 1518"/>
                        <a:gd name="T2" fmla="*/ 114 w 1236"/>
                        <a:gd name="T3" fmla="*/ 96 h 1518"/>
                        <a:gd name="T4" fmla="*/ 222 w 1236"/>
                        <a:gd name="T5" fmla="*/ 204 h 1518"/>
                        <a:gd name="T6" fmla="*/ 522 w 1236"/>
                        <a:gd name="T7" fmla="*/ 588 h 1518"/>
                        <a:gd name="T8" fmla="*/ 576 w 1236"/>
                        <a:gd name="T9" fmla="*/ 666 h 1518"/>
                        <a:gd name="T10" fmla="*/ 630 w 1236"/>
                        <a:gd name="T11" fmla="*/ 804 h 1518"/>
                        <a:gd name="T12" fmla="*/ 660 w 1236"/>
                        <a:gd name="T13" fmla="*/ 876 h 1518"/>
                        <a:gd name="T14" fmla="*/ 708 w 1236"/>
                        <a:gd name="T15" fmla="*/ 918 h 1518"/>
                        <a:gd name="T16" fmla="*/ 852 w 1236"/>
                        <a:gd name="T17" fmla="*/ 1020 h 1518"/>
                        <a:gd name="T18" fmla="*/ 1014 w 1236"/>
                        <a:gd name="T19" fmla="*/ 1206 h 1518"/>
                        <a:gd name="T20" fmla="*/ 1236 w 1236"/>
                        <a:gd name="T21" fmla="*/ 1518 h 151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36"/>
                        <a:gd name="T34" fmla="*/ 0 h 1518"/>
                        <a:gd name="T35" fmla="*/ 1236 w 1236"/>
                        <a:gd name="T36" fmla="*/ 1518 h 151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36" h="1518">
                          <a:moveTo>
                            <a:pt x="0" y="0"/>
                          </a:moveTo>
                          <a:cubicBezTo>
                            <a:pt x="37" y="28"/>
                            <a:pt x="77" y="62"/>
                            <a:pt x="114" y="96"/>
                          </a:cubicBezTo>
                          <a:cubicBezTo>
                            <a:pt x="151" y="130"/>
                            <a:pt x="154" y="122"/>
                            <a:pt x="222" y="204"/>
                          </a:cubicBezTo>
                          <a:cubicBezTo>
                            <a:pt x="290" y="286"/>
                            <a:pt x="463" y="511"/>
                            <a:pt x="522" y="588"/>
                          </a:cubicBezTo>
                          <a:cubicBezTo>
                            <a:pt x="581" y="665"/>
                            <a:pt x="558" y="630"/>
                            <a:pt x="576" y="666"/>
                          </a:cubicBezTo>
                          <a:cubicBezTo>
                            <a:pt x="594" y="702"/>
                            <a:pt x="616" y="769"/>
                            <a:pt x="630" y="804"/>
                          </a:cubicBezTo>
                          <a:cubicBezTo>
                            <a:pt x="644" y="839"/>
                            <a:pt x="647" y="857"/>
                            <a:pt x="660" y="876"/>
                          </a:cubicBezTo>
                          <a:cubicBezTo>
                            <a:pt x="673" y="895"/>
                            <a:pt x="676" y="894"/>
                            <a:pt x="708" y="918"/>
                          </a:cubicBezTo>
                          <a:cubicBezTo>
                            <a:pt x="740" y="942"/>
                            <a:pt x="801" y="972"/>
                            <a:pt x="852" y="1020"/>
                          </a:cubicBezTo>
                          <a:cubicBezTo>
                            <a:pt x="903" y="1068"/>
                            <a:pt x="950" y="1123"/>
                            <a:pt x="1014" y="1206"/>
                          </a:cubicBezTo>
                          <a:cubicBezTo>
                            <a:pt x="1078" y="1289"/>
                            <a:pt x="1157" y="1403"/>
                            <a:pt x="1236" y="151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77" name="Oval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7" y="1369"/>
                      <a:ext cx="95" cy="18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60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746" y="2961"/>
                    <a:ext cx="1908" cy="752"/>
                    <a:chOff x="1746" y="2961"/>
                    <a:chExt cx="1908" cy="752"/>
                  </a:xfrm>
                </p:grpSpPr>
                <p:sp>
                  <p:nvSpPr>
                    <p:cNvPr id="61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1765" y="3118"/>
                      <a:ext cx="645" cy="476"/>
                    </a:xfrm>
                    <a:custGeom>
                      <a:avLst/>
                      <a:gdLst>
                        <a:gd name="T0" fmla="*/ 628 w 645"/>
                        <a:gd name="T1" fmla="*/ 476 h 476"/>
                        <a:gd name="T2" fmla="*/ 645 w 645"/>
                        <a:gd name="T3" fmla="*/ 372 h 476"/>
                        <a:gd name="T4" fmla="*/ 628 w 645"/>
                        <a:gd name="T5" fmla="*/ 157 h 476"/>
                        <a:gd name="T6" fmla="*/ 585 w 645"/>
                        <a:gd name="T7" fmla="*/ 11 h 476"/>
                        <a:gd name="T8" fmla="*/ 413 w 645"/>
                        <a:gd name="T9" fmla="*/ 89 h 476"/>
                        <a:gd name="T10" fmla="*/ 232 w 645"/>
                        <a:gd name="T11" fmla="*/ 192 h 476"/>
                        <a:gd name="T12" fmla="*/ 0 w 645"/>
                        <a:gd name="T13" fmla="*/ 286 h 47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645"/>
                        <a:gd name="T22" fmla="*/ 0 h 476"/>
                        <a:gd name="T23" fmla="*/ 645 w 645"/>
                        <a:gd name="T24" fmla="*/ 476 h 47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645" h="476">
                          <a:moveTo>
                            <a:pt x="628" y="476"/>
                          </a:moveTo>
                          <a:cubicBezTo>
                            <a:pt x="636" y="450"/>
                            <a:pt x="645" y="425"/>
                            <a:pt x="645" y="372"/>
                          </a:cubicBezTo>
                          <a:cubicBezTo>
                            <a:pt x="645" y="319"/>
                            <a:pt x="638" y="217"/>
                            <a:pt x="628" y="157"/>
                          </a:cubicBezTo>
                          <a:cubicBezTo>
                            <a:pt x="618" y="97"/>
                            <a:pt x="621" y="22"/>
                            <a:pt x="585" y="11"/>
                          </a:cubicBezTo>
                          <a:cubicBezTo>
                            <a:pt x="549" y="0"/>
                            <a:pt x="472" y="59"/>
                            <a:pt x="413" y="89"/>
                          </a:cubicBezTo>
                          <a:cubicBezTo>
                            <a:pt x="354" y="119"/>
                            <a:pt x="301" y="159"/>
                            <a:pt x="232" y="192"/>
                          </a:cubicBezTo>
                          <a:cubicBezTo>
                            <a:pt x="163" y="225"/>
                            <a:pt x="48" y="266"/>
                            <a:pt x="0" y="286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2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3496" y="3076"/>
                      <a:ext cx="124" cy="520"/>
                    </a:xfrm>
                    <a:custGeom>
                      <a:avLst/>
                      <a:gdLst>
                        <a:gd name="T0" fmla="*/ 120 w 124"/>
                        <a:gd name="T1" fmla="*/ 0 h 520"/>
                        <a:gd name="T2" fmla="*/ 104 w 124"/>
                        <a:gd name="T3" fmla="*/ 152 h 520"/>
                        <a:gd name="T4" fmla="*/ 0 w 124"/>
                        <a:gd name="T5" fmla="*/ 520 h 520"/>
                        <a:gd name="T6" fmla="*/ 0 60000 65536"/>
                        <a:gd name="T7" fmla="*/ 0 60000 65536"/>
                        <a:gd name="T8" fmla="*/ 0 60000 65536"/>
                        <a:gd name="T9" fmla="*/ 0 w 124"/>
                        <a:gd name="T10" fmla="*/ 0 h 520"/>
                        <a:gd name="T11" fmla="*/ 124 w 124"/>
                        <a:gd name="T12" fmla="*/ 520 h 52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24" h="520">
                          <a:moveTo>
                            <a:pt x="120" y="0"/>
                          </a:moveTo>
                          <a:cubicBezTo>
                            <a:pt x="122" y="32"/>
                            <a:pt x="124" y="65"/>
                            <a:pt x="104" y="152"/>
                          </a:cubicBezTo>
                          <a:cubicBezTo>
                            <a:pt x="84" y="239"/>
                            <a:pt x="42" y="379"/>
                            <a:pt x="0" y="52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3" name="Oval 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69" y="3567"/>
                      <a:ext cx="61" cy="1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4" name="Oval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6" y="3383"/>
                      <a:ext cx="61" cy="1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5" name="Oval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71" y="3550"/>
                      <a:ext cx="61" cy="146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6" name="Oval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9" y="2961"/>
                      <a:ext cx="95" cy="18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67" name="Oval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7" y="2991"/>
                      <a:ext cx="95" cy="18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</p:grpSp>
        </p:grpSp>
        <p:sp>
          <p:nvSpPr>
            <p:cNvPr id="48" name="Oval 79"/>
            <p:cNvSpPr>
              <a:spLocks noChangeArrowheads="1"/>
            </p:cNvSpPr>
            <p:nvPr/>
          </p:nvSpPr>
          <p:spPr bwMode="auto">
            <a:xfrm>
              <a:off x="5064" y="2691"/>
              <a:ext cx="61" cy="14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80" name="Group 80"/>
          <p:cNvGrpSpPr>
            <a:grpSpLocks/>
          </p:cNvGrpSpPr>
          <p:nvPr/>
        </p:nvGrpSpPr>
        <p:grpSpPr bwMode="auto">
          <a:xfrm>
            <a:off x="1733550" y="2187600"/>
            <a:ext cx="5822950" cy="3571875"/>
            <a:chOff x="714" y="872"/>
            <a:chExt cx="4576" cy="2849"/>
          </a:xfrm>
        </p:grpSpPr>
        <p:grpSp>
          <p:nvGrpSpPr>
            <p:cNvPr id="81" name="Group 81"/>
            <p:cNvGrpSpPr>
              <a:grpSpLocks/>
            </p:cNvGrpSpPr>
            <p:nvPr/>
          </p:nvGrpSpPr>
          <p:grpSpPr bwMode="auto">
            <a:xfrm>
              <a:off x="714" y="872"/>
              <a:ext cx="4576" cy="2849"/>
              <a:chOff x="710" y="868"/>
              <a:chExt cx="4576" cy="2849"/>
            </a:xfrm>
          </p:grpSpPr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1878" y="3136"/>
                <a:ext cx="584" cy="300"/>
              </a:xfrm>
              <a:custGeom>
                <a:avLst/>
                <a:gdLst>
                  <a:gd name="T0" fmla="*/ 584 w 584"/>
                  <a:gd name="T1" fmla="*/ 0 h 300"/>
                  <a:gd name="T2" fmla="*/ 540 w 584"/>
                  <a:gd name="T3" fmla="*/ 48 h 300"/>
                  <a:gd name="T4" fmla="*/ 472 w 584"/>
                  <a:gd name="T5" fmla="*/ 68 h 300"/>
                  <a:gd name="T6" fmla="*/ 424 w 584"/>
                  <a:gd name="T7" fmla="*/ 68 h 300"/>
                  <a:gd name="T8" fmla="*/ 320 w 584"/>
                  <a:gd name="T9" fmla="*/ 108 h 300"/>
                  <a:gd name="T10" fmla="*/ 56 w 584"/>
                  <a:gd name="T11" fmla="*/ 264 h 300"/>
                  <a:gd name="T12" fmla="*/ 0 w 584"/>
                  <a:gd name="T13" fmla="*/ 300 h 3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84"/>
                  <a:gd name="T22" fmla="*/ 0 h 300"/>
                  <a:gd name="T23" fmla="*/ 584 w 584"/>
                  <a:gd name="T24" fmla="*/ 300 h 30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84" h="300">
                    <a:moveTo>
                      <a:pt x="584" y="0"/>
                    </a:moveTo>
                    <a:lnTo>
                      <a:pt x="540" y="48"/>
                    </a:lnTo>
                    <a:lnTo>
                      <a:pt x="472" y="68"/>
                    </a:lnTo>
                    <a:lnTo>
                      <a:pt x="424" y="68"/>
                    </a:lnTo>
                    <a:lnTo>
                      <a:pt x="320" y="108"/>
                    </a:lnTo>
                    <a:lnTo>
                      <a:pt x="56" y="264"/>
                    </a:lnTo>
                    <a:lnTo>
                      <a:pt x="0" y="30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84" name="Group 83"/>
              <p:cNvGrpSpPr>
                <a:grpSpLocks/>
              </p:cNvGrpSpPr>
              <p:nvPr/>
            </p:nvGrpSpPr>
            <p:grpSpPr bwMode="auto">
              <a:xfrm>
                <a:off x="739" y="868"/>
                <a:ext cx="4547" cy="2849"/>
                <a:chOff x="739" y="868"/>
                <a:chExt cx="4547" cy="2849"/>
              </a:xfrm>
            </p:grpSpPr>
            <p:grpSp>
              <p:nvGrpSpPr>
                <p:cNvPr id="86" name="Group 84"/>
                <p:cNvGrpSpPr>
                  <a:grpSpLocks/>
                </p:cNvGrpSpPr>
                <p:nvPr/>
              </p:nvGrpSpPr>
              <p:grpSpPr bwMode="auto">
                <a:xfrm>
                  <a:off x="1842" y="1015"/>
                  <a:ext cx="3444" cy="2702"/>
                  <a:chOff x="1842" y="1015"/>
                  <a:chExt cx="3444" cy="2702"/>
                </a:xfrm>
              </p:grpSpPr>
              <p:sp>
                <p:nvSpPr>
                  <p:cNvPr id="93" name="Freeform 85"/>
                  <p:cNvSpPr>
                    <a:spLocks/>
                  </p:cNvSpPr>
                  <p:nvPr/>
                </p:nvSpPr>
                <p:spPr bwMode="auto">
                  <a:xfrm>
                    <a:off x="2519" y="1443"/>
                    <a:ext cx="2081" cy="816"/>
                  </a:xfrm>
                  <a:custGeom>
                    <a:avLst/>
                    <a:gdLst>
                      <a:gd name="T0" fmla="*/ 0 w 2081"/>
                      <a:gd name="T1" fmla="*/ 0 h 816"/>
                      <a:gd name="T2" fmla="*/ 103 w 2081"/>
                      <a:gd name="T3" fmla="*/ 43 h 816"/>
                      <a:gd name="T4" fmla="*/ 507 w 2081"/>
                      <a:gd name="T5" fmla="*/ 51 h 816"/>
                      <a:gd name="T6" fmla="*/ 833 w 2081"/>
                      <a:gd name="T7" fmla="*/ 56 h 816"/>
                      <a:gd name="T8" fmla="*/ 989 w 2081"/>
                      <a:gd name="T9" fmla="*/ 86 h 816"/>
                      <a:gd name="T10" fmla="*/ 1057 w 2081"/>
                      <a:gd name="T11" fmla="*/ 152 h 816"/>
                      <a:gd name="T12" fmla="*/ 1137 w 2081"/>
                      <a:gd name="T13" fmla="*/ 168 h 816"/>
                      <a:gd name="T14" fmla="*/ 1261 w 2081"/>
                      <a:gd name="T15" fmla="*/ 148 h 816"/>
                      <a:gd name="T16" fmla="*/ 1409 w 2081"/>
                      <a:gd name="T17" fmla="*/ 252 h 816"/>
                      <a:gd name="T18" fmla="*/ 2081 w 2081"/>
                      <a:gd name="T19" fmla="*/ 816 h 81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081"/>
                      <a:gd name="T31" fmla="*/ 0 h 816"/>
                      <a:gd name="T32" fmla="*/ 2081 w 2081"/>
                      <a:gd name="T33" fmla="*/ 816 h 81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081" h="816">
                        <a:moveTo>
                          <a:pt x="0" y="0"/>
                        </a:moveTo>
                        <a:cubicBezTo>
                          <a:pt x="9" y="17"/>
                          <a:pt x="19" y="35"/>
                          <a:pt x="103" y="43"/>
                        </a:cubicBezTo>
                        <a:cubicBezTo>
                          <a:pt x="187" y="51"/>
                          <a:pt x="385" y="49"/>
                          <a:pt x="507" y="51"/>
                        </a:cubicBezTo>
                        <a:cubicBezTo>
                          <a:pt x="629" y="53"/>
                          <a:pt x="753" y="50"/>
                          <a:pt x="833" y="56"/>
                        </a:cubicBezTo>
                        <a:cubicBezTo>
                          <a:pt x="913" y="62"/>
                          <a:pt x="952" y="70"/>
                          <a:pt x="989" y="86"/>
                        </a:cubicBezTo>
                        <a:cubicBezTo>
                          <a:pt x="1026" y="102"/>
                          <a:pt x="1032" y="138"/>
                          <a:pt x="1057" y="152"/>
                        </a:cubicBezTo>
                        <a:cubicBezTo>
                          <a:pt x="1082" y="166"/>
                          <a:pt x="1103" y="169"/>
                          <a:pt x="1137" y="168"/>
                        </a:cubicBezTo>
                        <a:cubicBezTo>
                          <a:pt x="1171" y="167"/>
                          <a:pt x="1216" y="134"/>
                          <a:pt x="1261" y="148"/>
                        </a:cubicBezTo>
                        <a:cubicBezTo>
                          <a:pt x="1306" y="162"/>
                          <a:pt x="1272" y="141"/>
                          <a:pt x="1409" y="252"/>
                        </a:cubicBezTo>
                        <a:cubicBezTo>
                          <a:pt x="1546" y="363"/>
                          <a:pt x="1941" y="698"/>
                          <a:pt x="2081" y="816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94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842" y="1015"/>
                    <a:ext cx="3444" cy="2702"/>
                    <a:chOff x="1842" y="1015"/>
                    <a:chExt cx="3444" cy="2702"/>
                  </a:xfrm>
                </p:grpSpPr>
                <p:sp>
                  <p:nvSpPr>
                    <p:cNvPr id="95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2493" y="1504"/>
                      <a:ext cx="603" cy="746"/>
                    </a:xfrm>
                    <a:custGeom>
                      <a:avLst/>
                      <a:gdLst>
                        <a:gd name="T0" fmla="*/ 0 w 603"/>
                        <a:gd name="T1" fmla="*/ 0 h 746"/>
                        <a:gd name="T2" fmla="*/ 147 w 603"/>
                        <a:gd name="T3" fmla="*/ 212 h 746"/>
                        <a:gd name="T4" fmla="*/ 483 w 603"/>
                        <a:gd name="T5" fmla="*/ 626 h 746"/>
                        <a:gd name="T6" fmla="*/ 603 w 603"/>
                        <a:gd name="T7" fmla="*/ 746 h 74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03"/>
                        <a:gd name="T13" fmla="*/ 0 h 746"/>
                        <a:gd name="T14" fmla="*/ 603 w 603"/>
                        <a:gd name="T15" fmla="*/ 746 h 74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03" h="746">
                          <a:moveTo>
                            <a:pt x="0" y="0"/>
                          </a:moveTo>
                          <a:cubicBezTo>
                            <a:pt x="24" y="35"/>
                            <a:pt x="67" y="108"/>
                            <a:pt x="147" y="212"/>
                          </a:cubicBezTo>
                          <a:cubicBezTo>
                            <a:pt x="227" y="316"/>
                            <a:pt x="407" y="537"/>
                            <a:pt x="483" y="626"/>
                          </a:cubicBezTo>
                          <a:cubicBezTo>
                            <a:pt x="559" y="715"/>
                            <a:pt x="578" y="721"/>
                            <a:pt x="603" y="746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96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2485" y="2338"/>
                      <a:ext cx="601" cy="705"/>
                    </a:xfrm>
                    <a:custGeom>
                      <a:avLst/>
                      <a:gdLst>
                        <a:gd name="T0" fmla="*/ 0 w 601"/>
                        <a:gd name="T1" fmla="*/ 705 h 705"/>
                        <a:gd name="T2" fmla="*/ 214 w 601"/>
                        <a:gd name="T3" fmla="*/ 447 h 705"/>
                        <a:gd name="T4" fmla="*/ 490 w 601"/>
                        <a:gd name="T5" fmla="*/ 95 h 705"/>
                        <a:gd name="T6" fmla="*/ 601 w 601"/>
                        <a:gd name="T7" fmla="*/ 0 h 705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01"/>
                        <a:gd name="T13" fmla="*/ 0 h 705"/>
                        <a:gd name="T14" fmla="*/ 601 w 601"/>
                        <a:gd name="T15" fmla="*/ 705 h 705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01" h="705">
                          <a:moveTo>
                            <a:pt x="0" y="705"/>
                          </a:moveTo>
                          <a:cubicBezTo>
                            <a:pt x="66" y="627"/>
                            <a:pt x="132" y="549"/>
                            <a:pt x="214" y="447"/>
                          </a:cubicBezTo>
                          <a:cubicBezTo>
                            <a:pt x="296" y="345"/>
                            <a:pt x="425" y="170"/>
                            <a:pt x="490" y="95"/>
                          </a:cubicBezTo>
                          <a:cubicBezTo>
                            <a:pt x="555" y="20"/>
                            <a:pt x="578" y="10"/>
                            <a:pt x="601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97" name="Group 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42" y="1015"/>
                      <a:ext cx="3444" cy="2702"/>
                      <a:chOff x="1842" y="1015"/>
                      <a:chExt cx="3444" cy="2702"/>
                    </a:xfrm>
                  </p:grpSpPr>
                  <p:sp>
                    <p:nvSpPr>
                      <p:cNvPr id="99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48" y="1788"/>
                        <a:ext cx="596" cy="468"/>
                      </a:xfrm>
                      <a:custGeom>
                        <a:avLst/>
                        <a:gdLst>
                          <a:gd name="T0" fmla="*/ 0 w 596"/>
                          <a:gd name="T1" fmla="*/ 468 h 468"/>
                          <a:gd name="T2" fmla="*/ 364 w 596"/>
                          <a:gd name="T3" fmla="*/ 188 h 468"/>
                          <a:gd name="T4" fmla="*/ 596 w 596"/>
                          <a:gd name="T5" fmla="*/ 0 h 468"/>
                          <a:gd name="T6" fmla="*/ 0 60000 65536"/>
                          <a:gd name="T7" fmla="*/ 0 60000 65536"/>
                          <a:gd name="T8" fmla="*/ 0 60000 65536"/>
                          <a:gd name="T9" fmla="*/ 0 w 596"/>
                          <a:gd name="T10" fmla="*/ 0 h 468"/>
                          <a:gd name="T11" fmla="*/ 596 w 596"/>
                          <a:gd name="T12" fmla="*/ 468 h 46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596" h="468">
                            <a:moveTo>
                              <a:pt x="0" y="468"/>
                            </a:moveTo>
                            <a:cubicBezTo>
                              <a:pt x="132" y="367"/>
                              <a:pt x="265" y="266"/>
                              <a:pt x="364" y="188"/>
                            </a:cubicBezTo>
                            <a:cubicBezTo>
                              <a:pt x="463" y="110"/>
                              <a:pt x="529" y="55"/>
                              <a:pt x="596" y="0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0" name="Freeform 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39" y="2356"/>
                        <a:ext cx="781" cy="1032"/>
                      </a:xfrm>
                      <a:custGeom>
                        <a:avLst/>
                        <a:gdLst>
                          <a:gd name="T0" fmla="*/ 781 w 781"/>
                          <a:gd name="T1" fmla="*/ 0 h 1032"/>
                          <a:gd name="T2" fmla="*/ 501 w 781"/>
                          <a:gd name="T3" fmla="*/ 244 h 1032"/>
                          <a:gd name="T4" fmla="*/ 133 w 781"/>
                          <a:gd name="T5" fmla="*/ 564 h 1032"/>
                          <a:gd name="T6" fmla="*/ 21 w 781"/>
                          <a:gd name="T7" fmla="*/ 656 h 1032"/>
                          <a:gd name="T8" fmla="*/ 9 w 781"/>
                          <a:gd name="T9" fmla="*/ 712 h 1032"/>
                          <a:gd name="T10" fmla="*/ 41 w 781"/>
                          <a:gd name="T11" fmla="*/ 768 h 1032"/>
                          <a:gd name="T12" fmla="*/ 169 w 781"/>
                          <a:gd name="T13" fmla="*/ 832 h 1032"/>
                          <a:gd name="T14" fmla="*/ 621 w 781"/>
                          <a:gd name="T15" fmla="*/ 1032 h 1032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w 781"/>
                          <a:gd name="T25" fmla="*/ 0 h 1032"/>
                          <a:gd name="T26" fmla="*/ 781 w 781"/>
                          <a:gd name="T27" fmla="*/ 1032 h 1032"/>
                        </a:gdLst>
                        <a:ahLst/>
                        <a:cxnLst>
                          <a:cxn ang="T16">
                            <a:pos x="T0" y="T1"/>
                          </a:cxn>
                          <a:cxn ang="T17">
                            <a:pos x="T2" y="T3"/>
                          </a:cxn>
                          <a:cxn ang="T18">
                            <a:pos x="T4" y="T5"/>
                          </a:cxn>
                          <a:cxn ang="T19">
                            <a:pos x="T6" y="T7"/>
                          </a:cxn>
                          <a:cxn ang="T20">
                            <a:pos x="T8" y="T9"/>
                          </a:cxn>
                          <a:cxn ang="T21">
                            <a:pos x="T10" y="T11"/>
                          </a:cxn>
                          <a:cxn ang="T22">
                            <a:pos x="T12" y="T13"/>
                          </a:cxn>
                          <a:cxn ang="T23">
                            <a:pos x="T14" y="T15"/>
                          </a:cxn>
                        </a:cxnLst>
                        <a:rect l="T24" t="T25" r="T26" b="T27"/>
                        <a:pathLst>
                          <a:path w="781" h="1032">
                            <a:moveTo>
                              <a:pt x="781" y="0"/>
                            </a:moveTo>
                            <a:cubicBezTo>
                              <a:pt x="695" y="75"/>
                              <a:pt x="609" y="150"/>
                              <a:pt x="501" y="244"/>
                            </a:cubicBezTo>
                            <a:cubicBezTo>
                              <a:pt x="393" y="338"/>
                              <a:pt x="213" y="495"/>
                              <a:pt x="133" y="564"/>
                            </a:cubicBezTo>
                            <a:cubicBezTo>
                              <a:pt x="53" y="633"/>
                              <a:pt x="42" y="631"/>
                              <a:pt x="21" y="656"/>
                            </a:cubicBezTo>
                            <a:cubicBezTo>
                              <a:pt x="0" y="681"/>
                              <a:pt x="6" y="693"/>
                              <a:pt x="9" y="712"/>
                            </a:cubicBezTo>
                            <a:cubicBezTo>
                              <a:pt x="12" y="731"/>
                              <a:pt x="14" y="748"/>
                              <a:pt x="41" y="768"/>
                            </a:cubicBezTo>
                            <a:cubicBezTo>
                              <a:pt x="68" y="788"/>
                              <a:pt x="72" y="788"/>
                              <a:pt x="169" y="832"/>
                            </a:cubicBezTo>
                            <a:cubicBezTo>
                              <a:pt x="266" y="876"/>
                              <a:pt x="443" y="954"/>
                              <a:pt x="621" y="1032"/>
                            </a:cubicBezTo>
                          </a:path>
                        </a:pathLst>
                      </a:cu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01" name="Oval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40" y="3295"/>
                        <a:ext cx="61" cy="146"/>
                      </a:xfrm>
                      <a:prstGeom prst="ellipse">
                        <a:avLst/>
                      </a:prstGeom>
                      <a:solidFill>
                        <a:srgbClr val="D60093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pt-BR"/>
                      </a:p>
                    </p:txBody>
                  </p:sp>
                  <p:grpSp>
                    <p:nvGrpSpPr>
                      <p:cNvPr id="102" name="Group 9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42" y="1015"/>
                        <a:ext cx="3444" cy="2702"/>
                        <a:chOff x="1842" y="1015"/>
                        <a:chExt cx="3444" cy="2702"/>
                      </a:xfrm>
                    </p:grpSpPr>
                    <p:sp>
                      <p:nvSpPr>
                        <p:cNvPr id="103" name="Freeform 9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12" y="2302"/>
                          <a:ext cx="1513" cy="1"/>
                        </a:xfrm>
                        <a:custGeom>
                          <a:avLst/>
                          <a:gdLst>
                            <a:gd name="T0" fmla="*/ 0 w 1513"/>
                            <a:gd name="T1" fmla="*/ 0 h 1"/>
                            <a:gd name="T2" fmla="*/ 1513 w 1513"/>
                            <a:gd name="T3" fmla="*/ 0 h 1"/>
                            <a:gd name="T4" fmla="*/ 0 60000 65536"/>
                            <a:gd name="T5" fmla="*/ 0 60000 65536"/>
                            <a:gd name="T6" fmla="*/ 0 w 1513"/>
                            <a:gd name="T7" fmla="*/ 0 h 1"/>
                            <a:gd name="T8" fmla="*/ 1513 w 1513"/>
                            <a:gd name="T9" fmla="*/ 1 h 1"/>
                          </a:gdLst>
                          <a:ahLst/>
                          <a:cxnLst>
                            <a:cxn ang="T4">
                              <a:pos x="T0" y="T1"/>
                            </a:cxn>
                            <a:cxn ang="T5">
                              <a:pos x="T2" y="T3"/>
                            </a:cxn>
                          </a:cxnLst>
                          <a:rect l="T6" t="T7" r="T8" b="T9"/>
                          <a:pathLst>
                            <a:path w="1513" h="1">
                              <a:moveTo>
                                <a:pt x="0" y="0"/>
                              </a:moveTo>
                              <a:cubicBezTo>
                                <a:pt x="0" y="0"/>
                                <a:pt x="756" y="0"/>
                                <a:pt x="1513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4" name="Freeform 9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10" y="2323"/>
                          <a:ext cx="2094" cy="879"/>
                        </a:xfrm>
                        <a:custGeom>
                          <a:avLst/>
                          <a:gdLst>
                            <a:gd name="T0" fmla="*/ 0 w 2094"/>
                            <a:gd name="T1" fmla="*/ 805 h 879"/>
                            <a:gd name="T2" fmla="*/ 878 w 2094"/>
                            <a:gd name="T3" fmla="*/ 808 h 879"/>
                            <a:gd name="T4" fmla="*/ 1070 w 2094"/>
                            <a:gd name="T5" fmla="*/ 856 h 879"/>
                            <a:gd name="T6" fmla="*/ 1154 w 2094"/>
                            <a:gd name="T7" fmla="*/ 868 h 879"/>
                            <a:gd name="T8" fmla="*/ 1238 w 2094"/>
                            <a:gd name="T9" fmla="*/ 792 h 879"/>
                            <a:gd name="T10" fmla="*/ 1334 w 2094"/>
                            <a:gd name="T11" fmla="*/ 664 h 879"/>
                            <a:gd name="T12" fmla="*/ 1522 w 2094"/>
                            <a:gd name="T13" fmla="*/ 504 h 879"/>
                            <a:gd name="T14" fmla="*/ 2094 w 2094"/>
                            <a:gd name="T15" fmla="*/ 0 h 879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2094"/>
                            <a:gd name="T25" fmla="*/ 0 h 879"/>
                            <a:gd name="T26" fmla="*/ 2094 w 2094"/>
                            <a:gd name="T27" fmla="*/ 879 h 879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2094" h="879">
                              <a:moveTo>
                                <a:pt x="0" y="805"/>
                              </a:moveTo>
                              <a:cubicBezTo>
                                <a:pt x="146" y="806"/>
                                <a:pt x="700" y="800"/>
                                <a:pt x="878" y="808"/>
                              </a:cubicBezTo>
                              <a:cubicBezTo>
                                <a:pt x="1056" y="816"/>
                                <a:pt x="1024" y="846"/>
                                <a:pt x="1070" y="856"/>
                              </a:cubicBezTo>
                              <a:cubicBezTo>
                                <a:pt x="1116" y="866"/>
                                <a:pt x="1126" y="879"/>
                                <a:pt x="1154" y="868"/>
                              </a:cubicBezTo>
                              <a:cubicBezTo>
                                <a:pt x="1182" y="857"/>
                                <a:pt x="1208" y="826"/>
                                <a:pt x="1238" y="792"/>
                              </a:cubicBezTo>
                              <a:cubicBezTo>
                                <a:pt x="1268" y="758"/>
                                <a:pt x="1287" y="712"/>
                                <a:pt x="1334" y="664"/>
                              </a:cubicBezTo>
                              <a:cubicBezTo>
                                <a:pt x="1381" y="616"/>
                                <a:pt x="1395" y="615"/>
                                <a:pt x="1522" y="504"/>
                              </a:cubicBezTo>
                              <a:cubicBezTo>
                                <a:pt x="1649" y="393"/>
                                <a:pt x="1975" y="105"/>
                                <a:pt x="2094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5" name="Freeform 9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50" y="1015"/>
                          <a:ext cx="882" cy="1212"/>
                        </a:xfrm>
                        <a:custGeom>
                          <a:avLst/>
                          <a:gdLst>
                            <a:gd name="T0" fmla="*/ 882 w 882"/>
                            <a:gd name="T1" fmla="*/ 1212 h 1212"/>
                            <a:gd name="T2" fmla="*/ 750 w 882"/>
                            <a:gd name="T3" fmla="*/ 1120 h 1212"/>
                            <a:gd name="T4" fmla="*/ 282 w 882"/>
                            <a:gd name="T5" fmla="*/ 720 h 1212"/>
                            <a:gd name="T6" fmla="*/ 38 w 882"/>
                            <a:gd name="T7" fmla="*/ 508 h 1212"/>
                            <a:gd name="T8" fmla="*/ 54 w 882"/>
                            <a:gd name="T9" fmla="*/ 432 h 1212"/>
                            <a:gd name="T10" fmla="*/ 182 w 882"/>
                            <a:gd name="T11" fmla="*/ 348 h 1212"/>
                            <a:gd name="T12" fmla="*/ 626 w 882"/>
                            <a:gd name="T13" fmla="*/ 124 h 1212"/>
                            <a:gd name="T14" fmla="*/ 738 w 882"/>
                            <a:gd name="T15" fmla="*/ 0 h 1212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882"/>
                            <a:gd name="T25" fmla="*/ 0 h 1212"/>
                            <a:gd name="T26" fmla="*/ 882 w 882"/>
                            <a:gd name="T27" fmla="*/ 1212 h 1212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882" h="1212">
                              <a:moveTo>
                                <a:pt x="882" y="1212"/>
                              </a:moveTo>
                              <a:cubicBezTo>
                                <a:pt x="866" y="1207"/>
                                <a:pt x="850" y="1202"/>
                                <a:pt x="750" y="1120"/>
                              </a:cubicBezTo>
                              <a:cubicBezTo>
                                <a:pt x="650" y="1038"/>
                                <a:pt x="401" y="822"/>
                                <a:pt x="282" y="720"/>
                              </a:cubicBezTo>
                              <a:cubicBezTo>
                                <a:pt x="163" y="618"/>
                                <a:pt x="76" y="556"/>
                                <a:pt x="38" y="508"/>
                              </a:cubicBezTo>
                              <a:cubicBezTo>
                                <a:pt x="0" y="460"/>
                                <a:pt x="30" y="459"/>
                                <a:pt x="54" y="432"/>
                              </a:cubicBezTo>
                              <a:cubicBezTo>
                                <a:pt x="78" y="405"/>
                                <a:pt x="87" y="399"/>
                                <a:pt x="182" y="348"/>
                              </a:cubicBezTo>
                              <a:cubicBezTo>
                                <a:pt x="277" y="297"/>
                                <a:pt x="533" y="182"/>
                                <a:pt x="626" y="124"/>
                              </a:cubicBezTo>
                              <a:cubicBezTo>
                                <a:pt x="719" y="66"/>
                                <a:pt x="728" y="33"/>
                                <a:pt x="738" y="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6" name="Freeform 9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652" y="2331"/>
                          <a:ext cx="540" cy="408"/>
                        </a:xfrm>
                        <a:custGeom>
                          <a:avLst/>
                          <a:gdLst>
                            <a:gd name="T0" fmla="*/ 0 w 540"/>
                            <a:gd name="T1" fmla="*/ 0 h 408"/>
                            <a:gd name="T2" fmla="*/ 100 w 540"/>
                            <a:gd name="T3" fmla="*/ 88 h 408"/>
                            <a:gd name="T4" fmla="*/ 260 w 540"/>
                            <a:gd name="T5" fmla="*/ 212 h 408"/>
                            <a:gd name="T6" fmla="*/ 444 w 540"/>
                            <a:gd name="T7" fmla="*/ 344 h 408"/>
                            <a:gd name="T8" fmla="*/ 540 w 540"/>
                            <a:gd name="T9" fmla="*/ 408 h 408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540"/>
                            <a:gd name="T16" fmla="*/ 0 h 408"/>
                            <a:gd name="T17" fmla="*/ 540 w 540"/>
                            <a:gd name="T18" fmla="*/ 408 h 408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540" h="408">
                              <a:moveTo>
                                <a:pt x="0" y="0"/>
                              </a:moveTo>
                              <a:cubicBezTo>
                                <a:pt x="28" y="26"/>
                                <a:pt x="57" y="53"/>
                                <a:pt x="100" y="88"/>
                              </a:cubicBezTo>
                              <a:cubicBezTo>
                                <a:pt x="143" y="123"/>
                                <a:pt x="203" y="169"/>
                                <a:pt x="260" y="212"/>
                              </a:cubicBezTo>
                              <a:cubicBezTo>
                                <a:pt x="317" y="255"/>
                                <a:pt x="397" y="311"/>
                                <a:pt x="444" y="344"/>
                              </a:cubicBezTo>
                              <a:cubicBezTo>
                                <a:pt x="491" y="377"/>
                                <a:pt x="515" y="392"/>
                                <a:pt x="540" y="408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7" name="Freeform 9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40" y="3159"/>
                          <a:ext cx="42" cy="440"/>
                        </a:xfrm>
                        <a:custGeom>
                          <a:avLst/>
                          <a:gdLst>
                            <a:gd name="T0" fmla="*/ 34 w 42"/>
                            <a:gd name="T1" fmla="*/ 0 h 440"/>
                            <a:gd name="T2" fmla="*/ 10 w 42"/>
                            <a:gd name="T3" fmla="*/ 60 h 440"/>
                            <a:gd name="T4" fmla="*/ 2 w 42"/>
                            <a:gd name="T5" fmla="*/ 200 h 440"/>
                            <a:gd name="T6" fmla="*/ 22 w 42"/>
                            <a:gd name="T7" fmla="*/ 352 h 440"/>
                            <a:gd name="T8" fmla="*/ 42 w 42"/>
                            <a:gd name="T9" fmla="*/ 440 h 440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42"/>
                            <a:gd name="T16" fmla="*/ 0 h 440"/>
                            <a:gd name="T17" fmla="*/ 42 w 42"/>
                            <a:gd name="T18" fmla="*/ 440 h 440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42" h="440">
                              <a:moveTo>
                                <a:pt x="34" y="0"/>
                              </a:moveTo>
                              <a:cubicBezTo>
                                <a:pt x="24" y="13"/>
                                <a:pt x="15" y="27"/>
                                <a:pt x="10" y="60"/>
                              </a:cubicBezTo>
                              <a:cubicBezTo>
                                <a:pt x="5" y="93"/>
                                <a:pt x="0" y="151"/>
                                <a:pt x="2" y="200"/>
                              </a:cubicBezTo>
                              <a:cubicBezTo>
                                <a:pt x="4" y="249"/>
                                <a:pt x="15" y="312"/>
                                <a:pt x="22" y="352"/>
                              </a:cubicBezTo>
                              <a:cubicBezTo>
                                <a:pt x="29" y="392"/>
                                <a:pt x="35" y="416"/>
                                <a:pt x="42" y="440"/>
                              </a:cubicBezTo>
                            </a:path>
                          </a:pathLst>
                        </a:custGeom>
                        <a:noFill/>
                        <a:ln w="19050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8" name="Oval 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65" y="3571"/>
                          <a:ext cx="61" cy="146"/>
                        </a:xfrm>
                        <a:prstGeom prst="ellipse">
                          <a:avLst/>
                        </a:prstGeom>
                        <a:solidFill>
                          <a:srgbClr val="D6009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09" name="Oval 1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42" y="3387"/>
                          <a:ext cx="61" cy="146"/>
                        </a:xfrm>
                        <a:prstGeom prst="ellipse">
                          <a:avLst/>
                        </a:prstGeom>
                        <a:solidFill>
                          <a:srgbClr val="D6009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0" name="Oval 1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39" y="2995"/>
                          <a:ext cx="95" cy="189"/>
                        </a:xfrm>
                        <a:prstGeom prst="ellipse">
                          <a:avLst/>
                        </a:prstGeom>
                        <a:solidFill>
                          <a:srgbClr val="D6009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1" name="Oval 1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162" y="2691"/>
                          <a:ext cx="61" cy="146"/>
                        </a:xfrm>
                        <a:prstGeom prst="ellipse">
                          <a:avLst/>
                        </a:prstGeom>
                        <a:solidFill>
                          <a:srgbClr val="D6009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2" name="Oval 1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225" y="1733"/>
                          <a:ext cx="61" cy="146"/>
                        </a:xfrm>
                        <a:prstGeom prst="ellipse">
                          <a:avLst/>
                        </a:prstGeom>
                        <a:solidFill>
                          <a:srgbClr val="D6009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113" name="Oval 10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583" y="2206"/>
                          <a:ext cx="95" cy="189"/>
                        </a:xfrm>
                        <a:prstGeom prst="ellipse">
                          <a:avLst/>
                        </a:prstGeom>
                        <a:solidFill>
                          <a:srgbClr val="D60093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  <p:sp>
                  <p:nvSpPr>
                    <p:cNvPr id="98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7" y="2199"/>
                      <a:ext cx="95" cy="189"/>
                    </a:xfrm>
                    <a:prstGeom prst="ellipse">
                      <a:avLst/>
                    </a:prstGeom>
                    <a:solidFill>
                      <a:srgbClr val="D60093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87" name="Group 106"/>
                <p:cNvGrpSpPr>
                  <a:grpSpLocks/>
                </p:cNvGrpSpPr>
                <p:nvPr/>
              </p:nvGrpSpPr>
              <p:grpSpPr bwMode="auto">
                <a:xfrm>
                  <a:off x="739" y="868"/>
                  <a:ext cx="1795" cy="2136"/>
                  <a:chOff x="739" y="868"/>
                  <a:chExt cx="1795" cy="2136"/>
                </a:xfrm>
              </p:grpSpPr>
              <p:sp>
                <p:nvSpPr>
                  <p:cNvPr id="88" name="Freeform 107"/>
                  <p:cNvSpPr>
                    <a:spLocks/>
                  </p:cNvSpPr>
                  <p:nvPr/>
                </p:nvSpPr>
                <p:spPr bwMode="auto">
                  <a:xfrm>
                    <a:off x="1597" y="1536"/>
                    <a:ext cx="883" cy="1468"/>
                  </a:xfrm>
                  <a:custGeom>
                    <a:avLst/>
                    <a:gdLst>
                      <a:gd name="T0" fmla="*/ 883 w 883"/>
                      <a:gd name="T1" fmla="*/ 1468 h 1468"/>
                      <a:gd name="T2" fmla="*/ 795 w 883"/>
                      <a:gd name="T3" fmla="*/ 1420 h 1468"/>
                      <a:gd name="T4" fmla="*/ 719 w 883"/>
                      <a:gd name="T5" fmla="*/ 1420 h 1468"/>
                      <a:gd name="T6" fmla="*/ 599 w 883"/>
                      <a:gd name="T7" fmla="*/ 1360 h 1468"/>
                      <a:gd name="T8" fmla="*/ 399 w 883"/>
                      <a:gd name="T9" fmla="*/ 1188 h 1468"/>
                      <a:gd name="T10" fmla="*/ 143 w 883"/>
                      <a:gd name="T11" fmla="*/ 964 h 1468"/>
                      <a:gd name="T12" fmla="*/ 27 w 883"/>
                      <a:gd name="T13" fmla="*/ 836 h 1468"/>
                      <a:gd name="T14" fmla="*/ 11 w 883"/>
                      <a:gd name="T15" fmla="*/ 736 h 1468"/>
                      <a:gd name="T16" fmla="*/ 95 w 883"/>
                      <a:gd name="T17" fmla="*/ 576 h 1468"/>
                      <a:gd name="T18" fmla="*/ 423 w 883"/>
                      <a:gd name="T19" fmla="*/ 304 h 1468"/>
                      <a:gd name="T20" fmla="*/ 671 w 883"/>
                      <a:gd name="T21" fmla="*/ 100 h 1468"/>
                      <a:gd name="T22" fmla="*/ 819 w 883"/>
                      <a:gd name="T23" fmla="*/ 56 h 1468"/>
                      <a:gd name="T24" fmla="*/ 875 w 883"/>
                      <a:gd name="T25" fmla="*/ 0 h 14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883"/>
                      <a:gd name="T40" fmla="*/ 0 h 1468"/>
                      <a:gd name="T41" fmla="*/ 883 w 883"/>
                      <a:gd name="T42" fmla="*/ 1468 h 14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883" h="1468">
                        <a:moveTo>
                          <a:pt x="883" y="1468"/>
                        </a:moveTo>
                        <a:cubicBezTo>
                          <a:pt x="868" y="1460"/>
                          <a:pt x="822" y="1428"/>
                          <a:pt x="795" y="1420"/>
                        </a:cubicBezTo>
                        <a:cubicBezTo>
                          <a:pt x="768" y="1412"/>
                          <a:pt x="752" y="1430"/>
                          <a:pt x="719" y="1420"/>
                        </a:cubicBezTo>
                        <a:cubicBezTo>
                          <a:pt x="686" y="1410"/>
                          <a:pt x="652" y="1399"/>
                          <a:pt x="599" y="1360"/>
                        </a:cubicBezTo>
                        <a:cubicBezTo>
                          <a:pt x="546" y="1321"/>
                          <a:pt x="475" y="1254"/>
                          <a:pt x="399" y="1188"/>
                        </a:cubicBezTo>
                        <a:cubicBezTo>
                          <a:pt x="323" y="1122"/>
                          <a:pt x="205" y="1023"/>
                          <a:pt x="143" y="964"/>
                        </a:cubicBezTo>
                        <a:cubicBezTo>
                          <a:pt x="81" y="905"/>
                          <a:pt x="49" y="874"/>
                          <a:pt x="27" y="836"/>
                        </a:cubicBezTo>
                        <a:cubicBezTo>
                          <a:pt x="5" y="798"/>
                          <a:pt x="0" y="779"/>
                          <a:pt x="11" y="736"/>
                        </a:cubicBezTo>
                        <a:cubicBezTo>
                          <a:pt x="22" y="693"/>
                          <a:pt x="26" y="648"/>
                          <a:pt x="95" y="576"/>
                        </a:cubicBezTo>
                        <a:cubicBezTo>
                          <a:pt x="164" y="504"/>
                          <a:pt x="327" y="383"/>
                          <a:pt x="423" y="304"/>
                        </a:cubicBezTo>
                        <a:cubicBezTo>
                          <a:pt x="519" y="225"/>
                          <a:pt x="605" y="141"/>
                          <a:pt x="671" y="100"/>
                        </a:cubicBezTo>
                        <a:cubicBezTo>
                          <a:pt x="737" y="59"/>
                          <a:pt x="785" y="73"/>
                          <a:pt x="819" y="56"/>
                        </a:cubicBezTo>
                        <a:cubicBezTo>
                          <a:pt x="853" y="39"/>
                          <a:pt x="863" y="12"/>
                          <a:pt x="875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89" name="Freeform 108"/>
                  <p:cNvSpPr>
                    <a:spLocks/>
                  </p:cNvSpPr>
                  <p:nvPr/>
                </p:nvSpPr>
                <p:spPr bwMode="auto">
                  <a:xfrm>
                    <a:off x="1804" y="995"/>
                    <a:ext cx="684" cy="404"/>
                  </a:xfrm>
                  <a:custGeom>
                    <a:avLst/>
                    <a:gdLst>
                      <a:gd name="T0" fmla="*/ 684 w 684"/>
                      <a:gd name="T1" fmla="*/ 404 h 404"/>
                      <a:gd name="T2" fmla="*/ 596 w 684"/>
                      <a:gd name="T3" fmla="*/ 360 h 404"/>
                      <a:gd name="T4" fmla="*/ 532 w 684"/>
                      <a:gd name="T5" fmla="*/ 352 h 404"/>
                      <a:gd name="T6" fmla="*/ 488 w 684"/>
                      <a:gd name="T7" fmla="*/ 372 h 404"/>
                      <a:gd name="T8" fmla="*/ 388 w 684"/>
                      <a:gd name="T9" fmla="*/ 332 h 404"/>
                      <a:gd name="T10" fmla="*/ 216 w 684"/>
                      <a:gd name="T11" fmla="*/ 236 h 404"/>
                      <a:gd name="T12" fmla="*/ 0 w 684"/>
                      <a:gd name="T13" fmla="*/ 0 h 40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84"/>
                      <a:gd name="T22" fmla="*/ 0 h 404"/>
                      <a:gd name="T23" fmla="*/ 684 w 684"/>
                      <a:gd name="T24" fmla="*/ 404 h 40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84" h="404">
                        <a:moveTo>
                          <a:pt x="684" y="404"/>
                        </a:moveTo>
                        <a:cubicBezTo>
                          <a:pt x="652" y="386"/>
                          <a:pt x="621" y="369"/>
                          <a:pt x="596" y="360"/>
                        </a:cubicBezTo>
                        <a:cubicBezTo>
                          <a:pt x="571" y="351"/>
                          <a:pt x="550" y="350"/>
                          <a:pt x="532" y="352"/>
                        </a:cubicBezTo>
                        <a:cubicBezTo>
                          <a:pt x="514" y="354"/>
                          <a:pt x="512" y="375"/>
                          <a:pt x="488" y="372"/>
                        </a:cubicBezTo>
                        <a:cubicBezTo>
                          <a:pt x="464" y="369"/>
                          <a:pt x="433" y="355"/>
                          <a:pt x="388" y="332"/>
                        </a:cubicBezTo>
                        <a:cubicBezTo>
                          <a:pt x="343" y="309"/>
                          <a:pt x="281" y="291"/>
                          <a:pt x="216" y="236"/>
                        </a:cubicBezTo>
                        <a:cubicBezTo>
                          <a:pt x="151" y="181"/>
                          <a:pt x="75" y="90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0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1782" y="868"/>
                    <a:ext cx="61" cy="146"/>
                  </a:xfrm>
                  <a:prstGeom prst="ellipse">
                    <a:avLst/>
                  </a:prstGeom>
                  <a:solidFill>
                    <a:srgbClr val="D6009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91" name="Freeform 110"/>
                  <p:cNvSpPr>
                    <a:spLocks/>
                  </p:cNvSpPr>
                  <p:nvPr/>
                </p:nvSpPr>
                <p:spPr bwMode="auto">
                  <a:xfrm>
                    <a:off x="739" y="1500"/>
                    <a:ext cx="1733" cy="748"/>
                  </a:xfrm>
                  <a:custGeom>
                    <a:avLst/>
                    <a:gdLst>
                      <a:gd name="T0" fmla="*/ 1733 w 1733"/>
                      <a:gd name="T1" fmla="*/ 0 h 748"/>
                      <a:gd name="T2" fmla="*/ 1649 w 1733"/>
                      <a:gd name="T3" fmla="*/ 64 h 748"/>
                      <a:gd name="T4" fmla="*/ 1469 w 1733"/>
                      <a:gd name="T5" fmla="*/ 132 h 748"/>
                      <a:gd name="T6" fmla="*/ 1269 w 1733"/>
                      <a:gd name="T7" fmla="*/ 264 h 748"/>
                      <a:gd name="T8" fmla="*/ 1069 w 1733"/>
                      <a:gd name="T9" fmla="*/ 444 h 748"/>
                      <a:gd name="T10" fmla="*/ 805 w 1733"/>
                      <a:gd name="T11" fmla="*/ 652 h 748"/>
                      <a:gd name="T12" fmla="*/ 521 w 1733"/>
                      <a:gd name="T13" fmla="*/ 696 h 748"/>
                      <a:gd name="T14" fmla="*/ 0 w 1733"/>
                      <a:gd name="T15" fmla="*/ 340 h 748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733"/>
                      <a:gd name="T25" fmla="*/ 0 h 748"/>
                      <a:gd name="T26" fmla="*/ 1733 w 1733"/>
                      <a:gd name="T27" fmla="*/ 748 h 748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733" h="748">
                        <a:moveTo>
                          <a:pt x="1733" y="0"/>
                        </a:moveTo>
                        <a:cubicBezTo>
                          <a:pt x="1719" y="11"/>
                          <a:pt x="1693" y="42"/>
                          <a:pt x="1649" y="64"/>
                        </a:cubicBezTo>
                        <a:cubicBezTo>
                          <a:pt x="1605" y="86"/>
                          <a:pt x="1532" y="99"/>
                          <a:pt x="1469" y="132"/>
                        </a:cubicBezTo>
                        <a:cubicBezTo>
                          <a:pt x="1406" y="165"/>
                          <a:pt x="1336" y="212"/>
                          <a:pt x="1269" y="264"/>
                        </a:cubicBezTo>
                        <a:cubicBezTo>
                          <a:pt x="1202" y="316"/>
                          <a:pt x="1146" y="379"/>
                          <a:pt x="1069" y="444"/>
                        </a:cubicBezTo>
                        <a:cubicBezTo>
                          <a:pt x="992" y="509"/>
                          <a:pt x="896" y="610"/>
                          <a:pt x="805" y="652"/>
                        </a:cubicBezTo>
                        <a:cubicBezTo>
                          <a:pt x="714" y="694"/>
                          <a:pt x="655" y="748"/>
                          <a:pt x="521" y="696"/>
                        </a:cubicBezTo>
                        <a:cubicBezTo>
                          <a:pt x="387" y="644"/>
                          <a:pt x="109" y="414"/>
                          <a:pt x="0" y="34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92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2439" y="1373"/>
                    <a:ext cx="95" cy="189"/>
                  </a:xfrm>
                  <a:prstGeom prst="ellipse">
                    <a:avLst/>
                  </a:prstGeom>
                  <a:solidFill>
                    <a:srgbClr val="D6009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85" name="Oval 112"/>
              <p:cNvSpPr>
                <a:spLocks noChangeArrowheads="1"/>
              </p:cNvSpPr>
              <p:nvPr/>
            </p:nvSpPr>
            <p:spPr bwMode="auto">
              <a:xfrm>
                <a:off x="710" y="1777"/>
                <a:ext cx="61" cy="146"/>
              </a:xfrm>
              <a:prstGeom prst="ellipse">
                <a:avLst/>
              </a:prstGeom>
              <a:solidFill>
                <a:srgbClr val="D6009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82" name="Oval 113"/>
            <p:cNvSpPr>
              <a:spLocks noChangeArrowheads="1"/>
            </p:cNvSpPr>
            <p:nvPr/>
          </p:nvSpPr>
          <p:spPr bwMode="auto">
            <a:xfrm>
              <a:off x="4460" y="904"/>
              <a:ext cx="61" cy="146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14" name="Group 114"/>
          <p:cNvGrpSpPr>
            <a:grpSpLocks/>
          </p:cNvGrpSpPr>
          <p:nvPr/>
        </p:nvGrpSpPr>
        <p:grpSpPr bwMode="auto">
          <a:xfrm>
            <a:off x="-122238" y="4132287"/>
            <a:ext cx="2982913" cy="2105025"/>
            <a:chOff x="-77" y="2062"/>
            <a:chExt cx="1879" cy="1326"/>
          </a:xfrm>
        </p:grpSpPr>
        <p:grpSp>
          <p:nvGrpSpPr>
            <p:cNvPr id="115" name="Group 115"/>
            <p:cNvGrpSpPr>
              <a:grpSpLocks/>
            </p:cNvGrpSpPr>
            <p:nvPr/>
          </p:nvGrpSpPr>
          <p:grpSpPr bwMode="auto">
            <a:xfrm>
              <a:off x="-77" y="2062"/>
              <a:ext cx="1879" cy="1326"/>
              <a:chOff x="0" y="2181"/>
              <a:chExt cx="1879" cy="1326"/>
            </a:xfrm>
          </p:grpSpPr>
          <p:grpSp>
            <p:nvGrpSpPr>
              <p:cNvPr id="122" name="Group 116"/>
              <p:cNvGrpSpPr>
                <a:grpSpLocks/>
              </p:cNvGrpSpPr>
              <p:nvPr/>
            </p:nvGrpSpPr>
            <p:grpSpPr bwMode="auto">
              <a:xfrm>
                <a:off x="103" y="2181"/>
                <a:ext cx="1776" cy="1200"/>
                <a:chOff x="626" y="1346"/>
                <a:chExt cx="926" cy="556"/>
              </a:xfrm>
            </p:grpSpPr>
            <p:grpSp>
              <p:nvGrpSpPr>
                <p:cNvPr id="195" name="Group 117"/>
                <p:cNvGrpSpPr>
                  <a:grpSpLocks/>
                </p:cNvGrpSpPr>
                <p:nvPr/>
              </p:nvGrpSpPr>
              <p:grpSpPr bwMode="auto">
                <a:xfrm>
                  <a:off x="628" y="1351"/>
                  <a:ext cx="921" cy="550"/>
                  <a:chOff x="628" y="1351"/>
                  <a:chExt cx="921" cy="550"/>
                </a:xfrm>
              </p:grpSpPr>
              <p:sp>
                <p:nvSpPr>
                  <p:cNvPr id="213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943" y="1351"/>
                    <a:ext cx="401" cy="227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4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722" y="1410"/>
                    <a:ext cx="308" cy="228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5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28" y="1547"/>
                    <a:ext cx="208" cy="186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6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691" y="1629"/>
                    <a:ext cx="312" cy="201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7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912" y="1662"/>
                    <a:ext cx="466" cy="239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8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1417"/>
                    <a:ext cx="299" cy="179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9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1253" y="1532"/>
                    <a:ext cx="296" cy="179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0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1226" y="1570"/>
                    <a:ext cx="294" cy="294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21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796" y="1481"/>
                    <a:ext cx="597" cy="294"/>
                  </a:xfrm>
                  <a:prstGeom prst="ellipse">
                    <a:avLst/>
                  </a:prstGeom>
                  <a:solidFill>
                    <a:srgbClr val="E7EDED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96" name="Group 127"/>
                <p:cNvGrpSpPr>
                  <a:grpSpLocks/>
                </p:cNvGrpSpPr>
                <p:nvPr/>
              </p:nvGrpSpPr>
              <p:grpSpPr bwMode="auto">
                <a:xfrm>
                  <a:off x="626" y="1346"/>
                  <a:ext cx="926" cy="556"/>
                  <a:chOff x="626" y="1346"/>
                  <a:chExt cx="926" cy="556"/>
                </a:xfrm>
              </p:grpSpPr>
              <p:sp>
                <p:nvSpPr>
                  <p:cNvPr id="197" name="Freeform 128"/>
                  <p:cNvSpPr>
                    <a:spLocks/>
                  </p:cNvSpPr>
                  <p:nvPr/>
                </p:nvSpPr>
                <p:spPr bwMode="auto">
                  <a:xfrm>
                    <a:off x="952" y="1346"/>
                    <a:ext cx="381" cy="117"/>
                  </a:xfrm>
                  <a:custGeom>
                    <a:avLst/>
                    <a:gdLst>
                      <a:gd name="T0" fmla="*/ 1892 w 171"/>
                      <a:gd name="T1" fmla="*/ 355 h 53"/>
                      <a:gd name="T2" fmla="*/ 963 w 171"/>
                      <a:gd name="T3" fmla="*/ 9 h 53"/>
                      <a:gd name="T4" fmla="*/ 0 w 171"/>
                      <a:gd name="T5" fmla="*/ 384 h 53"/>
                      <a:gd name="T6" fmla="*/ 963 w 171"/>
                      <a:gd name="T7" fmla="*/ 570 h 53"/>
                      <a:gd name="T8" fmla="*/ 1892 w 171"/>
                      <a:gd name="T9" fmla="*/ 355 h 5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1"/>
                      <a:gd name="T16" fmla="*/ 0 h 53"/>
                      <a:gd name="T17" fmla="*/ 171 w 171"/>
                      <a:gd name="T18" fmla="*/ 53 h 5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1" h="53">
                        <a:moveTo>
                          <a:pt x="171" y="33"/>
                        </a:moveTo>
                        <a:cubicBezTo>
                          <a:pt x="157" y="13"/>
                          <a:pt x="124" y="1"/>
                          <a:pt x="87" y="1"/>
                        </a:cubicBezTo>
                        <a:cubicBezTo>
                          <a:pt x="47" y="0"/>
                          <a:pt x="13" y="15"/>
                          <a:pt x="0" y="36"/>
                        </a:cubicBezTo>
                        <a:lnTo>
                          <a:pt x="87" y="53"/>
                        </a:lnTo>
                        <a:lnTo>
                          <a:pt x="171" y="33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8" name="Arc 129"/>
                  <p:cNvSpPr>
                    <a:spLocks/>
                  </p:cNvSpPr>
                  <p:nvPr/>
                </p:nvSpPr>
                <p:spPr bwMode="auto">
                  <a:xfrm>
                    <a:off x="955" y="1350"/>
                    <a:ext cx="378" cy="113"/>
                  </a:xfrm>
                  <a:custGeom>
                    <a:avLst/>
                    <a:gdLst>
                      <a:gd name="T0" fmla="*/ 0 w 40571"/>
                      <a:gd name="T1" fmla="*/ 0 h 21600"/>
                      <a:gd name="T2" fmla="*/ 0 w 40571"/>
                      <a:gd name="T3" fmla="*/ 0 h 21600"/>
                      <a:gd name="T4" fmla="*/ 0 w 4057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40571"/>
                      <a:gd name="T10" fmla="*/ 0 h 21600"/>
                      <a:gd name="T11" fmla="*/ 40571 w 4057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0571" h="21600" fill="none" extrusionOk="0">
                        <a:moveTo>
                          <a:pt x="0" y="14825"/>
                        </a:moveTo>
                        <a:cubicBezTo>
                          <a:pt x="2922" y="5976"/>
                          <a:pt x="11191" y="-1"/>
                          <a:pt x="20510" y="0"/>
                        </a:cubicBezTo>
                        <a:cubicBezTo>
                          <a:pt x="29348" y="0"/>
                          <a:pt x="37294" y="5384"/>
                          <a:pt x="40571" y="13592"/>
                        </a:cubicBezTo>
                      </a:path>
                      <a:path w="40571" h="21600" stroke="0" extrusionOk="0">
                        <a:moveTo>
                          <a:pt x="0" y="14825"/>
                        </a:moveTo>
                        <a:cubicBezTo>
                          <a:pt x="2922" y="5976"/>
                          <a:pt x="11191" y="-1"/>
                          <a:pt x="20510" y="0"/>
                        </a:cubicBezTo>
                        <a:cubicBezTo>
                          <a:pt x="29348" y="0"/>
                          <a:pt x="37294" y="5384"/>
                          <a:pt x="40571" y="13592"/>
                        </a:cubicBezTo>
                        <a:lnTo>
                          <a:pt x="2051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99" name="Freeform 130"/>
                  <p:cNvSpPr>
                    <a:spLocks/>
                  </p:cNvSpPr>
                  <p:nvPr/>
                </p:nvSpPr>
                <p:spPr bwMode="auto">
                  <a:xfrm>
                    <a:off x="720" y="1408"/>
                    <a:ext cx="238" cy="139"/>
                  </a:xfrm>
                  <a:custGeom>
                    <a:avLst/>
                    <a:gdLst>
                      <a:gd name="T0" fmla="*/ 1177 w 107"/>
                      <a:gd name="T1" fmla="*/ 73 h 63"/>
                      <a:gd name="T2" fmla="*/ 772 w 107"/>
                      <a:gd name="T3" fmla="*/ 0 h 63"/>
                      <a:gd name="T4" fmla="*/ 9 w 107"/>
                      <a:gd name="T5" fmla="*/ 560 h 63"/>
                      <a:gd name="T6" fmla="*/ 20 w 107"/>
                      <a:gd name="T7" fmla="*/ 677 h 63"/>
                      <a:gd name="T8" fmla="*/ 772 w 107"/>
                      <a:gd name="T9" fmla="*/ 560 h 63"/>
                      <a:gd name="T10" fmla="*/ 1177 w 107"/>
                      <a:gd name="T11" fmla="*/ 73 h 63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63"/>
                      <a:gd name="T20" fmla="*/ 107 w 107"/>
                      <a:gd name="T21" fmla="*/ 63 h 63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63">
                        <a:moveTo>
                          <a:pt x="107" y="7"/>
                        </a:moveTo>
                        <a:cubicBezTo>
                          <a:pt x="96" y="2"/>
                          <a:pt x="83" y="0"/>
                          <a:pt x="70" y="0"/>
                        </a:cubicBezTo>
                        <a:cubicBezTo>
                          <a:pt x="32" y="0"/>
                          <a:pt x="1" y="23"/>
                          <a:pt x="1" y="52"/>
                        </a:cubicBezTo>
                        <a:cubicBezTo>
                          <a:pt x="0" y="55"/>
                          <a:pt x="1" y="59"/>
                          <a:pt x="2" y="63"/>
                        </a:cubicBezTo>
                        <a:lnTo>
                          <a:pt x="70" y="52"/>
                        </a:lnTo>
                        <a:lnTo>
                          <a:pt x="107" y="7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0" name="Arc 131"/>
                  <p:cNvSpPr>
                    <a:spLocks/>
                  </p:cNvSpPr>
                  <p:nvPr/>
                </p:nvSpPr>
                <p:spPr bwMode="auto">
                  <a:xfrm>
                    <a:off x="724" y="1410"/>
                    <a:ext cx="234" cy="137"/>
                  </a:xfrm>
                  <a:custGeom>
                    <a:avLst/>
                    <a:gdLst>
                      <a:gd name="T0" fmla="*/ 0 w 32981"/>
                      <a:gd name="T1" fmla="*/ 0 h 26208"/>
                      <a:gd name="T2" fmla="*/ 0 w 32981"/>
                      <a:gd name="T3" fmla="*/ 0 h 26208"/>
                      <a:gd name="T4" fmla="*/ 0 w 32981"/>
                      <a:gd name="T5" fmla="*/ 0 h 26208"/>
                      <a:gd name="T6" fmla="*/ 0 60000 65536"/>
                      <a:gd name="T7" fmla="*/ 0 60000 65536"/>
                      <a:gd name="T8" fmla="*/ 0 60000 65536"/>
                      <a:gd name="T9" fmla="*/ 0 w 32981"/>
                      <a:gd name="T10" fmla="*/ 0 h 26208"/>
                      <a:gd name="T11" fmla="*/ 32981 w 32981"/>
                      <a:gd name="T12" fmla="*/ 26208 h 26208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981" h="26208" fill="none" extrusionOk="0">
                        <a:moveTo>
                          <a:pt x="497" y="26207"/>
                        </a:moveTo>
                        <a:cubicBezTo>
                          <a:pt x="166" y="24694"/>
                          <a:pt x="0" y="2314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25621" y="-1"/>
                          <a:pt x="29563" y="1122"/>
                          <a:pt x="32981" y="3241"/>
                        </a:cubicBezTo>
                      </a:path>
                      <a:path w="32981" h="26208" stroke="0" extrusionOk="0">
                        <a:moveTo>
                          <a:pt x="497" y="26207"/>
                        </a:moveTo>
                        <a:cubicBezTo>
                          <a:pt x="166" y="24694"/>
                          <a:pt x="0" y="2314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25621" y="-1"/>
                          <a:pt x="29563" y="1122"/>
                          <a:pt x="32981" y="3241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1" name="Freeform 132"/>
                  <p:cNvSpPr>
                    <a:spLocks/>
                  </p:cNvSpPr>
                  <p:nvPr/>
                </p:nvSpPr>
                <p:spPr bwMode="auto">
                  <a:xfrm>
                    <a:off x="689" y="1722"/>
                    <a:ext cx="238" cy="111"/>
                  </a:xfrm>
                  <a:custGeom>
                    <a:avLst/>
                    <a:gdLst>
                      <a:gd name="T0" fmla="*/ 0 w 107"/>
                      <a:gd name="T1" fmla="*/ 0 h 50"/>
                      <a:gd name="T2" fmla="*/ 0 w 107"/>
                      <a:gd name="T3" fmla="*/ 20 h 50"/>
                      <a:gd name="T4" fmla="*/ 792 w 107"/>
                      <a:gd name="T5" fmla="*/ 546 h 50"/>
                      <a:gd name="T6" fmla="*/ 1177 w 107"/>
                      <a:gd name="T7" fmla="*/ 484 h 50"/>
                      <a:gd name="T8" fmla="*/ 792 w 107"/>
                      <a:gd name="T9" fmla="*/ 36 h 50"/>
                      <a:gd name="T10" fmla="*/ 0 w 107"/>
                      <a:gd name="T11" fmla="*/ 0 h 5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07"/>
                      <a:gd name="T19" fmla="*/ 0 h 50"/>
                      <a:gd name="T20" fmla="*/ 107 w 107"/>
                      <a:gd name="T21" fmla="*/ 50 h 5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07" h="50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8"/>
                          <a:pt x="32" y="50"/>
                          <a:pt x="72" y="50"/>
                        </a:cubicBezTo>
                        <a:cubicBezTo>
                          <a:pt x="84" y="49"/>
                          <a:pt x="96" y="47"/>
                          <a:pt x="107" y="44"/>
                        </a:cubicBezTo>
                        <a:lnTo>
                          <a:pt x="72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2" name="Arc 133"/>
                  <p:cNvSpPr>
                    <a:spLocks/>
                  </p:cNvSpPr>
                  <p:nvPr/>
                </p:nvSpPr>
                <p:spPr bwMode="auto">
                  <a:xfrm>
                    <a:off x="691" y="1724"/>
                    <a:ext cx="235" cy="107"/>
                  </a:xfrm>
                  <a:custGeom>
                    <a:avLst/>
                    <a:gdLst>
                      <a:gd name="T0" fmla="*/ 0 w 32011"/>
                      <a:gd name="T1" fmla="*/ 0 h 22657"/>
                      <a:gd name="T2" fmla="*/ 0 w 32011"/>
                      <a:gd name="T3" fmla="*/ 0 h 22657"/>
                      <a:gd name="T4" fmla="*/ 0 w 32011"/>
                      <a:gd name="T5" fmla="*/ 0 h 22657"/>
                      <a:gd name="T6" fmla="*/ 0 60000 65536"/>
                      <a:gd name="T7" fmla="*/ 0 60000 65536"/>
                      <a:gd name="T8" fmla="*/ 0 60000 65536"/>
                      <a:gd name="T9" fmla="*/ 0 w 32011"/>
                      <a:gd name="T10" fmla="*/ 0 h 22657"/>
                      <a:gd name="T11" fmla="*/ 32011 w 32011"/>
                      <a:gd name="T12" fmla="*/ 22657 h 2265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2011" h="22657" fill="none" extrusionOk="0">
                        <a:moveTo>
                          <a:pt x="32011" y="19982"/>
                        </a:moveTo>
                        <a:cubicBezTo>
                          <a:pt x="28821" y="21736"/>
                          <a:pt x="25240" y="22656"/>
                          <a:pt x="21600" y="22657"/>
                        </a:cubicBezTo>
                        <a:cubicBezTo>
                          <a:pt x="9670" y="22657"/>
                          <a:pt x="0" y="12986"/>
                          <a:pt x="0" y="1057"/>
                        </a:cubicBezTo>
                        <a:cubicBezTo>
                          <a:pt x="-1" y="704"/>
                          <a:pt x="8" y="352"/>
                          <a:pt x="25" y="-1"/>
                        </a:cubicBezTo>
                      </a:path>
                      <a:path w="32011" h="22657" stroke="0" extrusionOk="0">
                        <a:moveTo>
                          <a:pt x="32011" y="19982"/>
                        </a:moveTo>
                        <a:cubicBezTo>
                          <a:pt x="28821" y="21736"/>
                          <a:pt x="25240" y="22656"/>
                          <a:pt x="21600" y="22657"/>
                        </a:cubicBezTo>
                        <a:cubicBezTo>
                          <a:pt x="9670" y="22657"/>
                          <a:pt x="0" y="12986"/>
                          <a:pt x="0" y="1057"/>
                        </a:cubicBezTo>
                        <a:cubicBezTo>
                          <a:pt x="-1" y="704"/>
                          <a:pt x="8" y="352"/>
                          <a:pt x="25" y="-1"/>
                        </a:cubicBezTo>
                        <a:lnTo>
                          <a:pt x="21600" y="1057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3" name="Freeform 134"/>
                  <p:cNvSpPr>
                    <a:spLocks/>
                  </p:cNvSpPr>
                  <p:nvPr/>
                </p:nvSpPr>
                <p:spPr bwMode="auto">
                  <a:xfrm>
                    <a:off x="1329" y="1413"/>
                    <a:ext cx="180" cy="134"/>
                  </a:xfrm>
                  <a:custGeom>
                    <a:avLst/>
                    <a:gdLst>
                      <a:gd name="T0" fmla="*/ 791 w 81"/>
                      <a:gd name="T1" fmla="*/ 646 h 61"/>
                      <a:gd name="T2" fmla="*/ 889 w 81"/>
                      <a:gd name="T3" fmla="*/ 435 h 61"/>
                      <a:gd name="T4" fmla="*/ 153 w 81"/>
                      <a:gd name="T5" fmla="*/ 9 h 61"/>
                      <a:gd name="T6" fmla="*/ 0 w 81"/>
                      <a:gd name="T7" fmla="*/ 9 h 61"/>
                      <a:gd name="T8" fmla="*/ 153 w 81"/>
                      <a:gd name="T9" fmla="*/ 435 h 61"/>
                      <a:gd name="T10" fmla="*/ 791 w 81"/>
                      <a:gd name="T11" fmla="*/ 646 h 6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81"/>
                      <a:gd name="T19" fmla="*/ 0 h 61"/>
                      <a:gd name="T20" fmla="*/ 81 w 81"/>
                      <a:gd name="T21" fmla="*/ 61 h 6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81" h="61">
                        <a:moveTo>
                          <a:pt x="72" y="61"/>
                        </a:moveTo>
                        <a:cubicBezTo>
                          <a:pt x="77" y="55"/>
                          <a:pt x="81" y="48"/>
                          <a:pt x="81" y="41"/>
                        </a:cubicBezTo>
                        <a:cubicBezTo>
                          <a:pt x="81" y="19"/>
                          <a:pt x="51" y="1"/>
                          <a:pt x="14" y="1"/>
                        </a:cubicBezTo>
                        <a:cubicBezTo>
                          <a:pt x="9" y="0"/>
                          <a:pt x="4" y="1"/>
                          <a:pt x="0" y="1"/>
                        </a:cubicBezTo>
                        <a:lnTo>
                          <a:pt x="14" y="41"/>
                        </a:lnTo>
                        <a:lnTo>
                          <a:pt x="72" y="61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4" name="Arc 135"/>
                  <p:cNvSpPr>
                    <a:spLocks/>
                  </p:cNvSpPr>
                  <p:nvPr/>
                </p:nvSpPr>
                <p:spPr bwMode="auto">
                  <a:xfrm>
                    <a:off x="1330" y="1417"/>
                    <a:ext cx="177" cy="131"/>
                  </a:xfrm>
                  <a:custGeom>
                    <a:avLst/>
                    <a:gdLst>
                      <a:gd name="T0" fmla="*/ 0 w 25945"/>
                      <a:gd name="T1" fmla="*/ 0 h 32434"/>
                      <a:gd name="T2" fmla="*/ 0 w 25945"/>
                      <a:gd name="T3" fmla="*/ 0 h 32434"/>
                      <a:gd name="T4" fmla="*/ 0 w 25945"/>
                      <a:gd name="T5" fmla="*/ 0 h 32434"/>
                      <a:gd name="T6" fmla="*/ 0 60000 65536"/>
                      <a:gd name="T7" fmla="*/ 0 60000 65536"/>
                      <a:gd name="T8" fmla="*/ 0 60000 65536"/>
                      <a:gd name="T9" fmla="*/ 0 w 25945"/>
                      <a:gd name="T10" fmla="*/ 0 h 32434"/>
                      <a:gd name="T11" fmla="*/ 25945 w 25945"/>
                      <a:gd name="T12" fmla="*/ 32434 h 3243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5945" h="32434" fill="none" extrusionOk="0">
                        <a:moveTo>
                          <a:pt x="0" y="441"/>
                        </a:moveTo>
                        <a:cubicBezTo>
                          <a:pt x="1429" y="147"/>
                          <a:pt x="2885" y="-1"/>
                          <a:pt x="4345" y="0"/>
                        </a:cubicBezTo>
                        <a:cubicBezTo>
                          <a:pt x="16274" y="0"/>
                          <a:pt x="25945" y="9670"/>
                          <a:pt x="25945" y="21600"/>
                        </a:cubicBezTo>
                        <a:cubicBezTo>
                          <a:pt x="25945" y="25404"/>
                          <a:pt x="24939" y="29142"/>
                          <a:pt x="23031" y="32433"/>
                        </a:cubicBezTo>
                      </a:path>
                      <a:path w="25945" h="32434" stroke="0" extrusionOk="0">
                        <a:moveTo>
                          <a:pt x="0" y="441"/>
                        </a:moveTo>
                        <a:cubicBezTo>
                          <a:pt x="1429" y="147"/>
                          <a:pt x="2885" y="-1"/>
                          <a:pt x="4345" y="0"/>
                        </a:cubicBezTo>
                        <a:cubicBezTo>
                          <a:pt x="16274" y="0"/>
                          <a:pt x="25945" y="9670"/>
                          <a:pt x="25945" y="21600"/>
                        </a:cubicBezTo>
                        <a:cubicBezTo>
                          <a:pt x="25945" y="25404"/>
                          <a:pt x="24939" y="29142"/>
                          <a:pt x="23031" y="32433"/>
                        </a:cubicBezTo>
                        <a:lnTo>
                          <a:pt x="4345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5" name="Freeform 136"/>
                  <p:cNvSpPr>
                    <a:spLocks/>
                  </p:cNvSpPr>
                  <p:nvPr/>
                </p:nvSpPr>
                <p:spPr bwMode="auto">
                  <a:xfrm>
                    <a:off x="1380" y="1545"/>
                    <a:ext cx="172" cy="133"/>
                  </a:xfrm>
                  <a:custGeom>
                    <a:avLst/>
                    <a:gdLst>
                      <a:gd name="T0" fmla="*/ 688 w 77"/>
                      <a:gd name="T1" fmla="*/ 654 h 60"/>
                      <a:gd name="T2" fmla="*/ 858 w 77"/>
                      <a:gd name="T3" fmla="*/ 383 h 60"/>
                      <a:gd name="T4" fmla="*/ 534 w 77"/>
                      <a:gd name="T5" fmla="*/ 0 h 60"/>
                      <a:gd name="T6" fmla="*/ 0 w 77"/>
                      <a:gd name="T7" fmla="*/ 383 h 60"/>
                      <a:gd name="T8" fmla="*/ 688 w 77"/>
                      <a:gd name="T9" fmla="*/ 654 h 6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7"/>
                      <a:gd name="T16" fmla="*/ 0 h 60"/>
                      <a:gd name="T17" fmla="*/ 77 w 77"/>
                      <a:gd name="T18" fmla="*/ 60 h 6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7" h="60">
                        <a:moveTo>
                          <a:pt x="62" y="60"/>
                        </a:moveTo>
                        <a:cubicBezTo>
                          <a:pt x="71" y="53"/>
                          <a:pt x="77" y="44"/>
                          <a:pt x="77" y="35"/>
                        </a:cubicBezTo>
                        <a:cubicBezTo>
                          <a:pt x="77" y="21"/>
                          <a:pt x="66" y="9"/>
                          <a:pt x="48" y="0"/>
                        </a:cubicBezTo>
                        <a:lnTo>
                          <a:pt x="0" y="35"/>
                        </a:lnTo>
                        <a:lnTo>
                          <a:pt x="62" y="60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6" name="Arc 137"/>
                  <p:cNvSpPr>
                    <a:spLocks/>
                  </p:cNvSpPr>
                  <p:nvPr/>
                </p:nvSpPr>
                <p:spPr bwMode="auto">
                  <a:xfrm>
                    <a:off x="1380" y="1548"/>
                    <a:ext cx="170" cy="131"/>
                  </a:xfrm>
                  <a:custGeom>
                    <a:avLst/>
                    <a:gdLst>
                      <a:gd name="T0" fmla="*/ 0 w 21600"/>
                      <a:gd name="T1" fmla="*/ 0 h 29676"/>
                      <a:gd name="T2" fmla="*/ 0 w 21600"/>
                      <a:gd name="T3" fmla="*/ 0 h 29676"/>
                      <a:gd name="T4" fmla="*/ 0 w 21600"/>
                      <a:gd name="T5" fmla="*/ 0 h 29676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9676"/>
                      <a:gd name="T11" fmla="*/ 21600 w 21600"/>
                      <a:gd name="T12" fmla="*/ 29676 h 2967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9676" fill="none" extrusionOk="0">
                        <a:moveTo>
                          <a:pt x="13401" y="-1"/>
                        </a:moveTo>
                        <a:cubicBezTo>
                          <a:pt x="18579" y="4096"/>
                          <a:pt x="21600" y="10336"/>
                          <a:pt x="21600" y="16940"/>
                        </a:cubicBezTo>
                        <a:cubicBezTo>
                          <a:pt x="21600" y="21518"/>
                          <a:pt x="20145" y="25978"/>
                          <a:pt x="17445" y="29675"/>
                        </a:cubicBezTo>
                      </a:path>
                      <a:path w="21600" h="29676" stroke="0" extrusionOk="0">
                        <a:moveTo>
                          <a:pt x="13401" y="-1"/>
                        </a:moveTo>
                        <a:cubicBezTo>
                          <a:pt x="18579" y="4096"/>
                          <a:pt x="21600" y="10336"/>
                          <a:pt x="21600" y="16940"/>
                        </a:cubicBezTo>
                        <a:cubicBezTo>
                          <a:pt x="21600" y="21518"/>
                          <a:pt x="20145" y="25978"/>
                          <a:pt x="17445" y="29675"/>
                        </a:cubicBezTo>
                        <a:lnTo>
                          <a:pt x="0" y="1694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7" name="Freeform 138"/>
                  <p:cNvSpPr>
                    <a:spLocks/>
                  </p:cNvSpPr>
                  <p:nvPr/>
                </p:nvSpPr>
                <p:spPr bwMode="auto">
                  <a:xfrm>
                    <a:off x="1322" y="1676"/>
                    <a:ext cx="203" cy="192"/>
                  </a:xfrm>
                  <a:custGeom>
                    <a:avLst/>
                    <a:gdLst>
                      <a:gd name="T0" fmla="*/ 0 w 91"/>
                      <a:gd name="T1" fmla="*/ 892 h 87"/>
                      <a:gd name="T2" fmla="*/ 254 w 91"/>
                      <a:gd name="T3" fmla="*/ 925 h 87"/>
                      <a:gd name="T4" fmla="*/ 1011 w 91"/>
                      <a:gd name="T5" fmla="*/ 214 h 87"/>
                      <a:gd name="T6" fmla="*/ 975 w 91"/>
                      <a:gd name="T7" fmla="*/ 0 h 87"/>
                      <a:gd name="T8" fmla="*/ 254 w 91"/>
                      <a:gd name="T9" fmla="*/ 214 h 87"/>
                      <a:gd name="T10" fmla="*/ 0 w 91"/>
                      <a:gd name="T11" fmla="*/ 892 h 8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91"/>
                      <a:gd name="T19" fmla="*/ 0 h 87"/>
                      <a:gd name="T20" fmla="*/ 91 w 91"/>
                      <a:gd name="T21" fmla="*/ 87 h 8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91" h="87">
                        <a:moveTo>
                          <a:pt x="0" y="83"/>
                        </a:moveTo>
                        <a:cubicBezTo>
                          <a:pt x="8" y="85"/>
                          <a:pt x="15" y="86"/>
                          <a:pt x="23" y="86"/>
                        </a:cubicBezTo>
                        <a:cubicBezTo>
                          <a:pt x="60" y="87"/>
                          <a:pt x="91" y="57"/>
                          <a:pt x="91" y="20"/>
                        </a:cubicBezTo>
                        <a:cubicBezTo>
                          <a:pt x="91" y="13"/>
                          <a:pt x="90" y="7"/>
                          <a:pt x="88" y="0"/>
                        </a:cubicBezTo>
                        <a:lnTo>
                          <a:pt x="23" y="20"/>
                        </a:lnTo>
                        <a:lnTo>
                          <a:pt x="0" y="83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8" name="Arc 139"/>
                  <p:cNvSpPr>
                    <a:spLocks/>
                  </p:cNvSpPr>
                  <p:nvPr/>
                </p:nvSpPr>
                <p:spPr bwMode="auto">
                  <a:xfrm>
                    <a:off x="1325" y="1678"/>
                    <a:ext cx="198" cy="188"/>
                  </a:xfrm>
                  <a:custGeom>
                    <a:avLst/>
                    <a:gdLst>
                      <a:gd name="T0" fmla="*/ 0 w 28670"/>
                      <a:gd name="T1" fmla="*/ 0 h 27823"/>
                      <a:gd name="T2" fmla="*/ 0 w 28670"/>
                      <a:gd name="T3" fmla="*/ 0 h 27823"/>
                      <a:gd name="T4" fmla="*/ 0 w 28670"/>
                      <a:gd name="T5" fmla="*/ 0 h 27823"/>
                      <a:gd name="T6" fmla="*/ 0 60000 65536"/>
                      <a:gd name="T7" fmla="*/ 0 60000 65536"/>
                      <a:gd name="T8" fmla="*/ 0 60000 65536"/>
                      <a:gd name="T9" fmla="*/ 0 w 28670"/>
                      <a:gd name="T10" fmla="*/ 0 h 27823"/>
                      <a:gd name="T11" fmla="*/ 28670 w 28670"/>
                      <a:gd name="T12" fmla="*/ 27823 h 2782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670" h="27823" fill="none" extrusionOk="0">
                        <a:moveTo>
                          <a:pt x="27754" y="-1"/>
                        </a:moveTo>
                        <a:cubicBezTo>
                          <a:pt x="28361" y="2018"/>
                          <a:pt x="28670" y="4115"/>
                          <a:pt x="28670" y="6223"/>
                        </a:cubicBezTo>
                        <a:cubicBezTo>
                          <a:pt x="28670" y="18152"/>
                          <a:pt x="18999" y="27823"/>
                          <a:pt x="7070" y="27823"/>
                        </a:cubicBezTo>
                        <a:cubicBezTo>
                          <a:pt x="4663" y="27823"/>
                          <a:pt x="2273" y="27420"/>
                          <a:pt x="-1" y="26633"/>
                        </a:cubicBezTo>
                      </a:path>
                      <a:path w="28670" h="27823" stroke="0" extrusionOk="0">
                        <a:moveTo>
                          <a:pt x="27754" y="-1"/>
                        </a:moveTo>
                        <a:cubicBezTo>
                          <a:pt x="28361" y="2018"/>
                          <a:pt x="28670" y="4115"/>
                          <a:pt x="28670" y="6223"/>
                        </a:cubicBezTo>
                        <a:cubicBezTo>
                          <a:pt x="28670" y="18152"/>
                          <a:pt x="18999" y="27823"/>
                          <a:pt x="7070" y="27823"/>
                        </a:cubicBezTo>
                        <a:cubicBezTo>
                          <a:pt x="4663" y="27823"/>
                          <a:pt x="2273" y="27420"/>
                          <a:pt x="-1" y="26633"/>
                        </a:cubicBezTo>
                        <a:lnTo>
                          <a:pt x="7070" y="6223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09" name="Freeform 140"/>
                  <p:cNvSpPr>
                    <a:spLocks/>
                  </p:cNvSpPr>
                  <p:nvPr/>
                </p:nvSpPr>
                <p:spPr bwMode="auto">
                  <a:xfrm>
                    <a:off x="626" y="1545"/>
                    <a:ext cx="112" cy="181"/>
                  </a:xfrm>
                  <a:custGeom>
                    <a:avLst/>
                    <a:gdLst>
                      <a:gd name="T0" fmla="*/ 526 w 50"/>
                      <a:gd name="T1" fmla="*/ 0 h 82"/>
                      <a:gd name="T2" fmla="*/ 9 w 50"/>
                      <a:gd name="T3" fmla="*/ 452 h 82"/>
                      <a:gd name="T4" fmla="*/ 336 w 50"/>
                      <a:gd name="T5" fmla="*/ 883 h 82"/>
                      <a:gd name="T6" fmla="*/ 562 w 50"/>
                      <a:gd name="T7" fmla="*/ 464 h 82"/>
                      <a:gd name="T8" fmla="*/ 526 w 50"/>
                      <a:gd name="T9" fmla="*/ 0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0"/>
                      <a:gd name="T16" fmla="*/ 0 h 82"/>
                      <a:gd name="T17" fmla="*/ 50 w 50"/>
                      <a:gd name="T18" fmla="*/ 82 h 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0" h="82">
                        <a:moveTo>
                          <a:pt x="47" y="0"/>
                        </a:moveTo>
                        <a:cubicBezTo>
                          <a:pt x="21" y="1"/>
                          <a:pt x="1" y="20"/>
                          <a:pt x="1" y="42"/>
                        </a:cubicBezTo>
                        <a:cubicBezTo>
                          <a:pt x="0" y="59"/>
                          <a:pt x="12" y="75"/>
                          <a:pt x="30" y="82"/>
                        </a:cubicBezTo>
                        <a:lnTo>
                          <a:pt x="50" y="43"/>
                        </a:lnTo>
                        <a:lnTo>
                          <a:pt x="47" y="0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0" name="Arc 141"/>
                  <p:cNvSpPr>
                    <a:spLocks/>
                  </p:cNvSpPr>
                  <p:nvPr/>
                </p:nvSpPr>
                <p:spPr bwMode="auto">
                  <a:xfrm>
                    <a:off x="630" y="1547"/>
                    <a:ext cx="108" cy="178"/>
                  </a:xfrm>
                  <a:custGeom>
                    <a:avLst/>
                    <a:gdLst>
                      <a:gd name="T0" fmla="*/ 0 w 21600"/>
                      <a:gd name="T1" fmla="*/ 0 h 41327"/>
                      <a:gd name="T2" fmla="*/ 0 w 21600"/>
                      <a:gd name="T3" fmla="*/ 0 h 41327"/>
                      <a:gd name="T4" fmla="*/ 0 w 21600"/>
                      <a:gd name="T5" fmla="*/ 0 h 41327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41327"/>
                      <a:gd name="T11" fmla="*/ 21600 w 21600"/>
                      <a:gd name="T12" fmla="*/ 41327 h 4132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41327" fill="none" extrusionOk="0">
                        <a:moveTo>
                          <a:pt x="12901" y="41326"/>
                        </a:moveTo>
                        <a:cubicBezTo>
                          <a:pt x="5061" y="37877"/>
                          <a:pt x="0" y="30121"/>
                          <a:pt x="0" y="21556"/>
                        </a:cubicBezTo>
                        <a:cubicBezTo>
                          <a:pt x="-1" y="10160"/>
                          <a:pt x="8853" y="724"/>
                          <a:pt x="20225" y="-1"/>
                        </a:cubicBezTo>
                      </a:path>
                      <a:path w="21600" h="41327" stroke="0" extrusionOk="0">
                        <a:moveTo>
                          <a:pt x="12901" y="41326"/>
                        </a:moveTo>
                        <a:cubicBezTo>
                          <a:pt x="5061" y="37877"/>
                          <a:pt x="0" y="30121"/>
                          <a:pt x="0" y="21556"/>
                        </a:cubicBezTo>
                        <a:cubicBezTo>
                          <a:pt x="-1" y="10160"/>
                          <a:pt x="8853" y="724"/>
                          <a:pt x="20225" y="-1"/>
                        </a:cubicBezTo>
                        <a:lnTo>
                          <a:pt x="21600" y="21556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1" name="Freeform 142"/>
                  <p:cNvSpPr>
                    <a:spLocks/>
                  </p:cNvSpPr>
                  <p:nvPr/>
                </p:nvSpPr>
                <p:spPr bwMode="auto">
                  <a:xfrm>
                    <a:off x="918" y="1793"/>
                    <a:ext cx="411" cy="108"/>
                  </a:xfrm>
                  <a:custGeom>
                    <a:avLst/>
                    <a:gdLst>
                      <a:gd name="T0" fmla="*/ 0 w 184"/>
                      <a:gd name="T1" fmla="*/ 106 h 49"/>
                      <a:gd name="T2" fmla="*/ 1112 w 184"/>
                      <a:gd name="T3" fmla="*/ 525 h 49"/>
                      <a:gd name="T4" fmla="*/ 2051 w 184"/>
                      <a:gd name="T5" fmla="*/ 302 h 49"/>
                      <a:gd name="T6" fmla="*/ 1112 w 184"/>
                      <a:gd name="T7" fmla="*/ 0 h 49"/>
                      <a:gd name="T8" fmla="*/ 0 w 184"/>
                      <a:gd name="T9" fmla="*/ 106 h 4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4"/>
                      <a:gd name="T16" fmla="*/ 0 h 49"/>
                      <a:gd name="T17" fmla="*/ 184 w 184"/>
                      <a:gd name="T18" fmla="*/ 49 h 4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4" h="49">
                        <a:moveTo>
                          <a:pt x="0" y="10"/>
                        </a:moveTo>
                        <a:cubicBezTo>
                          <a:pt x="9" y="33"/>
                          <a:pt x="51" y="49"/>
                          <a:pt x="100" y="49"/>
                        </a:cubicBezTo>
                        <a:cubicBezTo>
                          <a:pt x="134" y="49"/>
                          <a:pt x="165" y="41"/>
                          <a:pt x="184" y="28"/>
                        </a:cubicBezTo>
                        <a:lnTo>
                          <a:pt x="100" y="0"/>
                        </a:lnTo>
                        <a:lnTo>
                          <a:pt x="0" y="10"/>
                        </a:lnTo>
                        <a:close/>
                      </a:path>
                    </a:pathLst>
                  </a:cu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12" name="Arc 143"/>
                  <p:cNvSpPr>
                    <a:spLocks/>
                  </p:cNvSpPr>
                  <p:nvPr/>
                </p:nvSpPr>
                <p:spPr bwMode="auto">
                  <a:xfrm>
                    <a:off x="921" y="1793"/>
                    <a:ext cx="407" cy="109"/>
                  </a:xfrm>
                  <a:custGeom>
                    <a:avLst/>
                    <a:gdLst>
                      <a:gd name="T0" fmla="*/ 0 w 38787"/>
                      <a:gd name="T1" fmla="*/ 0 h 21600"/>
                      <a:gd name="T2" fmla="*/ 0 w 38787"/>
                      <a:gd name="T3" fmla="*/ 0 h 21600"/>
                      <a:gd name="T4" fmla="*/ 0 w 38787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8787"/>
                      <a:gd name="T10" fmla="*/ 0 h 21600"/>
                      <a:gd name="T11" fmla="*/ 38787 w 38787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8787" h="21600" fill="none" extrusionOk="0">
                        <a:moveTo>
                          <a:pt x="38786" y="12472"/>
                        </a:moveTo>
                        <a:cubicBezTo>
                          <a:pt x="34738" y="18197"/>
                          <a:pt x="28163" y="21599"/>
                          <a:pt x="21152" y="21600"/>
                        </a:cubicBezTo>
                        <a:cubicBezTo>
                          <a:pt x="10909" y="21600"/>
                          <a:pt x="2075" y="14406"/>
                          <a:pt x="-1" y="4376"/>
                        </a:cubicBezTo>
                      </a:path>
                      <a:path w="38787" h="21600" stroke="0" extrusionOk="0">
                        <a:moveTo>
                          <a:pt x="38786" y="12472"/>
                        </a:moveTo>
                        <a:cubicBezTo>
                          <a:pt x="34738" y="18197"/>
                          <a:pt x="28163" y="21599"/>
                          <a:pt x="21152" y="21600"/>
                        </a:cubicBezTo>
                        <a:cubicBezTo>
                          <a:pt x="10909" y="21600"/>
                          <a:pt x="2075" y="14406"/>
                          <a:pt x="-1" y="4376"/>
                        </a:cubicBezTo>
                        <a:lnTo>
                          <a:pt x="21152" y="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6C8F93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23" name="Group 144"/>
              <p:cNvGrpSpPr>
                <a:grpSpLocks/>
              </p:cNvGrpSpPr>
              <p:nvPr/>
            </p:nvGrpSpPr>
            <p:grpSpPr bwMode="auto">
              <a:xfrm>
                <a:off x="0" y="2181"/>
                <a:ext cx="1783" cy="1326"/>
                <a:chOff x="0" y="2181"/>
                <a:chExt cx="1783" cy="1326"/>
              </a:xfrm>
            </p:grpSpPr>
            <p:sp>
              <p:nvSpPr>
                <p:cNvPr id="124" name="Rectangle 145"/>
                <p:cNvSpPr>
                  <a:spLocks noChangeArrowheads="1"/>
                </p:cNvSpPr>
                <p:nvPr/>
              </p:nvSpPr>
              <p:spPr bwMode="auto">
                <a:xfrm rot="-1406293">
                  <a:off x="1116" y="2219"/>
                  <a:ext cx="549" cy="7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25" name="AutoShape 146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247" y="2325"/>
                  <a:ext cx="1344" cy="9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126" name="Group 147"/>
                <p:cNvGrpSpPr>
                  <a:grpSpLocks/>
                </p:cNvGrpSpPr>
                <p:nvPr/>
              </p:nvGrpSpPr>
              <p:grpSpPr bwMode="auto">
                <a:xfrm>
                  <a:off x="679" y="2865"/>
                  <a:ext cx="272" cy="296"/>
                  <a:chOff x="4800" y="3564"/>
                  <a:chExt cx="272" cy="296"/>
                </a:xfrm>
              </p:grpSpPr>
              <p:grpSp>
                <p:nvGrpSpPr>
                  <p:cNvPr id="146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4800" y="3564"/>
                    <a:ext cx="272" cy="296"/>
                    <a:chOff x="996" y="1669"/>
                    <a:chExt cx="188" cy="186"/>
                  </a:xfrm>
                </p:grpSpPr>
                <p:sp>
                  <p:nvSpPr>
                    <p:cNvPr id="175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1023" y="1782"/>
                      <a:ext cx="161" cy="20"/>
                    </a:xfrm>
                    <a:custGeom>
                      <a:avLst/>
                      <a:gdLst>
                        <a:gd name="T0" fmla="*/ 0 w 161"/>
                        <a:gd name="T1" fmla="*/ 20 h 20"/>
                        <a:gd name="T2" fmla="*/ 20 w 161"/>
                        <a:gd name="T3" fmla="*/ 0 h 20"/>
                        <a:gd name="T4" fmla="*/ 161 w 161"/>
                        <a:gd name="T5" fmla="*/ 0 h 20"/>
                        <a:gd name="T6" fmla="*/ 143 w 161"/>
                        <a:gd name="T7" fmla="*/ 20 h 20"/>
                        <a:gd name="T8" fmla="*/ 0 w 161"/>
                        <a:gd name="T9" fmla="*/ 20 h 2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20"/>
                        <a:gd name="T17" fmla="*/ 161 w 161"/>
                        <a:gd name="T18" fmla="*/ 20 h 2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20">
                          <a:moveTo>
                            <a:pt x="0" y="20"/>
                          </a:moveTo>
                          <a:lnTo>
                            <a:pt x="20" y="0"/>
                          </a:lnTo>
                          <a:lnTo>
                            <a:pt x="161" y="0"/>
                          </a:lnTo>
                          <a:lnTo>
                            <a:pt x="143" y="2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C9C9B6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6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1023" y="1782"/>
                      <a:ext cx="161" cy="20"/>
                    </a:xfrm>
                    <a:custGeom>
                      <a:avLst/>
                      <a:gdLst>
                        <a:gd name="T0" fmla="*/ 0 w 161"/>
                        <a:gd name="T1" fmla="*/ 20 h 20"/>
                        <a:gd name="T2" fmla="*/ 20 w 161"/>
                        <a:gd name="T3" fmla="*/ 0 h 20"/>
                        <a:gd name="T4" fmla="*/ 161 w 161"/>
                        <a:gd name="T5" fmla="*/ 0 h 20"/>
                        <a:gd name="T6" fmla="*/ 143 w 161"/>
                        <a:gd name="T7" fmla="*/ 20 h 20"/>
                        <a:gd name="T8" fmla="*/ 0 w 161"/>
                        <a:gd name="T9" fmla="*/ 20 h 2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20"/>
                        <a:gd name="T17" fmla="*/ 161 w 161"/>
                        <a:gd name="T18" fmla="*/ 20 h 2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20">
                          <a:moveTo>
                            <a:pt x="0" y="20"/>
                          </a:moveTo>
                          <a:lnTo>
                            <a:pt x="20" y="0"/>
                          </a:lnTo>
                          <a:lnTo>
                            <a:pt x="161" y="0"/>
                          </a:lnTo>
                          <a:lnTo>
                            <a:pt x="143" y="2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solidFill>
                      <a:srgbClr val="C9C9B6"/>
                    </a:solidFill>
                    <a:ln w="3175">
                      <a:solidFill>
                        <a:srgbClr val="49493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7" name="Rectangle 1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3" y="1802"/>
                      <a:ext cx="143" cy="24"/>
                    </a:xfrm>
                    <a:prstGeom prst="rect">
                      <a:avLst/>
                    </a:prstGeom>
                    <a:solidFill>
                      <a:srgbClr val="B7B79D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8" name="Rectangle 1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4" y="1803"/>
                      <a:ext cx="141" cy="22"/>
                    </a:xfrm>
                    <a:prstGeom prst="rect">
                      <a:avLst/>
                    </a:prstGeom>
                    <a:solidFill>
                      <a:srgbClr val="B7B79D"/>
                    </a:solidFill>
                    <a:ln w="3175">
                      <a:solidFill>
                        <a:srgbClr val="494936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79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1166" y="1782"/>
                      <a:ext cx="18" cy="44"/>
                    </a:xfrm>
                    <a:custGeom>
                      <a:avLst/>
                      <a:gdLst>
                        <a:gd name="T0" fmla="*/ 0 w 18"/>
                        <a:gd name="T1" fmla="*/ 44 h 44"/>
                        <a:gd name="T2" fmla="*/ 18 w 18"/>
                        <a:gd name="T3" fmla="*/ 26 h 44"/>
                        <a:gd name="T4" fmla="*/ 18 w 18"/>
                        <a:gd name="T5" fmla="*/ 0 h 44"/>
                        <a:gd name="T6" fmla="*/ 0 w 18"/>
                        <a:gd name="T7" fmla="*/ 20 h 44"/>
                        <a:gd name="T8" fmla="*/ 0 w 18"/>
                        <a:gd name="T9" fmla="*/ 44 h 4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44"/>
                        <a:gd name="T17" fmla="*/ 18 w 18"/>
                        <a:gd name="T18" fmla="*/ 44 h 4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44">
                          <a:moveTo>
                            <a:pt x="0" y="44"/>
                          </a:moveTo>
                          <a:lnTo>
                            <a:pt x="18" y="26"/>
                          </a:lnTo>
                          <a:lnTo>
                            <a:pt x="18" y="0"/>
                          </a:lnTo>
                          <a:lnTo>
                            <a:pt x="0" y="2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solidFill>
                      <a:srgbClr val="7A7A5A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0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1166" y="1782"/>
                      <a:ext cx="18" cy="44"/>
                    </a:xfrm>
                    <a:custGeom>
                      <a:avLst/>
                      <a:gdLst>
                        <a:gd name="T0" fmla="*/ 0 w 18"/>
                        <a:gd name="T1" fmla="*/ 44 h 44"/>
                        <a:gd name="T2" fmla="*/ 18 w 18"/>
                        <a:gd name="T3" fmla="*/ 26 h 44"/>
                        <a:gd name="T4" fmla="*/ 18 w 18"/>
                        <a:gd name="T5" fmla="*/ 0 h 44"/>
                        <a:gd name="T6" fmla="*/ 0 w 18"/>
                        <a:gd name="T7" fmla="*/ 20 h 44"/>
                        <a:gd name="T8" fmla="*/ 0 w 18"/>
                        <a:gd name="T9" fmla="*/ 44 h 4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"/>
                        <a:gd name="T16" fmla="*/ 0 h 44"/>
                        <a:gd name="T17" fmla="*/ 18 w 18"/>
                        <a:gd name="T18" fmla="*/ 44 h 4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" h="44">
                          <a:moveTo>
                            <a:pt x="0" y="44"/>
                          </a:moveTo>
                          <a:lnTo>
                            <a:pt x="18" y="26"/>
                          </a:lnTo>
                          <a:lnTo>
                            <a:pt x="18" y="0"/>
                          </a:lnTo>
                          <a:lnTo>
                            <a:pt x="0" y="2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solidFill>
                      <a:srgbClr val="7A7A5A"/>
                    </a:solidFill>
                    <a:ln w="3175">
                      <a:solidFill>
                        <a:srgbClr val="49493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1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1028" y="1782"/>
                      <a:ext cx="153" cy="15"/>
                    </a:xfrm>
                    <a:custGeom>
                      <a:avLst/>
                      <a:gdLst>
                        <a:gd name="T0" fmla="*/ 0 w 153"/>
                        <a:gd name="T1" fmla="*/ 15 h 15"/>
                        <a:gd name="T2" fmla="*/ 15 w 153"/>
                        <a:gd name="T3" fmla="*/ 0 h 15"/>
                        <a:gd name="T4" fmla="*/ 153 w 153"/>
                        <a:gd name="T5" fmla="*/ 0 h 15"/>
                        <a:gd name="T6" fmla="*/ 140 w 153"/>
                        <a:gd name="T7" fmla="*/ 15 h 15"/>
                        <a:gd name="T8" fmla="*/ 0 w 153"/>
                        <a:gd name="T9" fmla="*/ 15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3"/>
                        <a:gd name="T16" fmla="*/ 0 h 15"/>
                        <a:gd name="T17" fmla="*/ 153 w 153"/>
                        <a:gd name="T18" fmla="*/ 15 h 1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3" h="15">
                          <a:moveTo>
                            <a:pt x="0" y="15"/>
                          </a:moveTo>
                          <a:lnTo>
                            <a:pt x="15" y="0"/>
                          </a:lnTo>
                          <a:lnTo>
                            <a:pt x="153" y="0"/>
                          </a:lnTo>
                          <a:lnTo>
                            <a:pt x="140" y="15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2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1028" y="1782"/>
                      <a:ext cx="153" cy="15"/>
                    </a:xfrm>
                    <a:custGeom>
                      <a:avLst/>
                      <a:gdLst>
                        <a:gd name="T0" fmla="*/ 0 w 153"/>
                        <a:gd name="T1" fmla="*/ 15 h 15"/>
                        <a:gd name="T2" fmla="*/ 15 w 153"/>
                        <a:gd name="T3" fmla="*/ 0 h 15"/>
                        <a:gd name="T4" fmla="*/ 153 w 153"/>
                        <a:gd name="T5" fmla="*/ 0 h 15"/>
                        <a:gd name="T6" fmla="*/ 140 w 153"/>
                        <a:gd name="T7" fmla="*/ 15 h 15"/>
                        <a:gd name="T8" fmla="*/ 0 w 153"/>
                        <a:gd name="T9" fmla="*/ 15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3"/>
                        <a:gd name="T16" fmla="*/ 0 h 15"/>
                        <a:gd name="T17" fmla="*/ 153 w 153"/>
                        <a:gd name="T18" fmla="*/ 15 h 1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3" h="15">
                          <a:moveTo>
                            <a:pt x="0" y="15"/>
                          </a:moveTo>
                          <a:lnTo>
                            <a:pt x="15" y="0"/>
                          </a:lnTo>
                          <a:lnTo>
                            <a:pt x="153" y="0"/>
                          </a:lnTo>
                          <a:lnTo>
                            <a:pt x="140" y="15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3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1025" y="1669"/>
                      <a:ext cx="156" cy="15"/>
                    </a:xfrm>
                    <a:custGeom>
                      <a:avLst/>
                      <a:gdLst>
                        <a:gd name="T0" fmla="*/ 0 w 156"/>
                        <a:gd name="T1" fmla="*/ 15 h 15"/>
                        <a:gd name="T2" fmla="*/ 14 w 156"/>
                        <a:gd name="T3" fmla="*/ 0 h 15"/>
                        <a:gd name="T4" fmla="*/ 156 w 156"/>
                        <a:gd name="T5" fmla="*/ 0 h 15"/>
                        <a:gd name="T6" fmla="*/ 141 w 156"/>
                        <a:gd name="T7" fmla="*/ 15 h 15"/>
                        <a:gd name="T8" fmla="*/ 0 w 156"/>
                        <a:gd name="T9" fmla="*/ 15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6"/>
                        <a:gd name="T16" fmla="*/ 0 h 15"/>
                        <a:gd name="T17" fmla="*/ 156 w 156"/>
                        <a:gd name="T18" fmla="*/ 15 h 1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6" h="15">
                          <a:moveTo>
                            <a:pt x="0" y="15"/>
                          </a:moveTo>
                          <a:lnTo>
                            <a:pt x="14" y="0"/>
                          </a:lnTo>
                          <a:lnTo>
                            <a:pt x="156" y="0"/>
                          </a:lnTo>
                          <a:lnTo>
                            <a:pt x="141" y="15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C9C9B6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4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1025" y="1669"/>
                      <a:ext cx="156" cy="15"/>
                    </a:xfrm>
                    <a:custGeom>
                      <a:avLst/>
                      <a:gdLst>
                        <a:gd name="T0" fmla="*/ 0 w 156"/>
                        <a:gd name="T1" fmla="*/ 15 h 15"/>
                        <a:gd name="T2" fmla="*/ 14 w 156"/>
                        <a:gd name="T3" fmla="*/ 0 h 15"/>
                        <a:gd name="T4" fmla="*/ 156 w 156"/>
                        <a:gd name="T5" fmla="*/ 0 h 15"/>
                        <a:gd name="T6" fmla="*/ 141 w 156"/>
                        <a:gd name="T7" fmla="*/ 15 h 15"/>
                        <a:gd name="T8" fmla="*/ 0 w 156"/>
                        <a:gd name="T9" fmla="*/ 15 h 1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6"/>
                        <a:gd name="T16" fmla="*/ 0 h 15"/>
                        <a:gd name="T17" fmla="*/ 156 w 156"/>
                        <a:gd name="T18" fmla="*/ 15 h 1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6" h="15">
                          <a:moveTo>
                            <a:pt x="0" y="15"/>
                          </a:moveTo>
                          <a:lnTo>
                            <a:pt x="14" y="0"/>
                          </a:lnTo>
                          <a:lnTo>
                            <a:pt x="156" y="0"/>
                          </a:lnTo>
                          <a:lnTo>
                            <a:pt x="141" y="15"/>
                          </a:lnTo>
                          <a:lnTo>
                            <a:pt x="0" y="15"/>
                          </a:lnTo>
                          <a:close/>
                        </a:path>
                      </a:pathLst>
                    </a:custGeom>
                    <a:solidFill>
                      <a:srgbClr val="C9C9B6"/>
                    </a:solidFill>
                    <a:ln w="3175">
                      <a:solidFill>
                        <a:srgbClr val="49493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5" name="Rectangle 1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26" y="1685"/>
                      <a:ext cx="141" cy="109"/>
                    </a:xfrm>
                    <a:prstGeom prst="rect">
                      <a:avLst/>
                    </a:prstGeom>
                    <a:solidFill>
                      <a:srgbClr val="B7B79D"/>
                    </a:solidFill>
                    <a:ln w="3175">
                      <a:solidFill>
                        <a:srgbClr val="494936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6" name="Rectangle 1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37" y="1699"/>
                      <a:ext cx="117" cy="84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494936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1166" y="1669"/>
                      <a:ext cx="15" cy="124"/>
                    </a:xfrm>
                    <a:custGeom>
                      <a:avLst/>
                      <a:gdLst>
                        <a:gd name="T0" fmla="*/ 0 w 15"/>
                        <a:gd name="T1" fmla="*/ 124 h 124"/>
                        <a:gd name="T2" fmla="*/ 15 w 15"/>
                        <a:gd name="T3" fmla="*/ 111 h 124"/>
                        <a:gd name="T4" fmla="*/ 15 w 15"/>
                        <a:gd name="T5" fmla="*/ 0 h 124"/>
                        <a:gd name="T6" fmla="*/ 0 w 15"/>
                        <a:gd name="T7" fmla="*/ 15 h 124"/>
                        <a:gd name="T8" fmla="*/ 0 w 15"/>
                        <a:gd name="T9" fmla="*/ 124 h 1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"/>
                        <a:gd name="T16" fmla="*/ 0 h 124"/>
                        <a:gd name="T17" fmla="*/ 15 w 15"/>
                        <a:gd name="T18" fmla="*/ 124 h 1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" h="124">
                          <a:moveTo>
                            <a:pt x="0" y="124"/>
                          </a:moveTo>
                          <a:lnTo>
                            <a:pt x="15" y="111"/>
                          </a:lnTo>
                          <a:lnTo>
                            <a:pt x="15" y="0"/>
                          </a:lnTo>
                          <a:lnTo>
                            <a:pt x="0" y="15"/>
                          </a:lnTo>
                          <a:lnTo>
                            <a:pt x="0" y="124"/>
                          </a:lnTo>
                          <a:close/>
                        </a:path>
                      </a:pathLst>
                    </a:custGeom>
                    <a:solidFill>
                      <a:srgbClr val="7A7A5A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1166" y="1669"/>
                      <a:ext cx="15" cy="124"/>
                    </a:xfrm>
                    <a:custGeom>
                      <a:avLst/>
                      <a:gdLst>
                        <a:gd name="T0" fmla="*/ 0 w 15"/>
                        <a:gd name="T1" fmla="*/ 124 h 124"/>
                        <a:gd name="T2" fmla="*/ 15 w 15"/>
                        <a:gd name="T3" fmla="*/ 111 h 124"/>
                        <a:gd name="T4" fmla="*/ 15 w 15"/>
                        <a:gd name="T5" fmla="*/ 0 h 124"/>
                        <a:gd name="T6" fmla="*/ 0 w 15"/>
                        <a:gd name="T7" fmla="*/ 15 h 124"/>
                        <a:gd name="T8" fmla="*/ 0 w 15"/>
                        <a:gd name="T9" fmla="*/ 124 h 12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"/>
                        <a:gd name="T16" fmla="*/ 0 h 124"/>
                        <a:gd name="T17" fmla="*/ 15 w 15"/>
                        <a:gd name="T18" fmla="*/ 124 h 12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" h="124">
                          <a:moveTo>
                            <a:pt x="0" y="124"/>
                          </a:moveTo>
                          <a:lnTo>
                            <a:pt x="15" y="111"/>
                          </a:lnTo>
                          <a:lnTo>
                            <a:pt x="15" y="0"/>
                          </a:lnTo>
                          <a:lnTo>
                            <a:pt x="0" y="15"/>
                          </a:lnTo>
                          <a:lnTo>
                            <a:pt x="0" y="124"/>
                          </a:lnTo>
                          <a:close/>
                        </a:path>
                      </a:pathLst>
                    </a:custGeom>
                    <a:solidFill>
                      <a:srgbClr val="7A7A5A"/>
                    </a:solidFill>
                    <a:ln w="3175">
                      <a:solidFill>
                        <a:srgbClr val="49493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8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996" y="1822"/>
                      <a:ext cx="176" cy="26"/>
                    </a:xfrm>
                    <a:custGeom>
                      <a:avLst/>
                      <a:gdLst>
                        <a:gd name="T0" fmla="*/ 0 w 176"/>
                        <a:gd name="T1" fmla="*/ 26 h 26"/>
                        <a:gd name="T2" fmla="*/ 23 w 176"/>
                        <a:gd name="T3" fmla="*/ 0 h 26"/>
                        <a:gd name="T4" fmla="*/ 176 w 176"/>
                        <a:gd name="T5" fmla="*/ 0 h 26"/>
                        <a:gd name="T6" fmla="*/ 154 w 176"/>
                        <a:gd name="T7" fmla="*/ 26 h 26"/>
                        <a:gd name="T8" fmla="*/ 0 w 176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26"/>
                        <a:gd name="T17" fmla="*/ 176 w 176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26">
                          <a:moveTo>
                            <a:pt x="0" y="26"/>
                          </a:moveTo>
                          <a:lnTo>
                            <a:pt x="23" y="0"/>
                          </a:lnTo>
                          <a:lnTo>
                            <a:pt x="176" y="0"/>
                          </a:lnTo>
                          <a:lnTo>
                            <a:pt x="154" y="26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C9C9B6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996" y="1822"/>
                      <a:ext cx="176" cy="26"/>
                    </a:xfrm>
                    <a:custGeom>
                      <a:avLst/>
                      <a:gdLst>
                        <a:gd name="T0" fmla="*/ 0 w 176"/>
                        <a:gd name="T1" fmla="*/ 26 h 26"/>
                        <a:gd name="T2" fmla="*/ 23 w 176"/>
                        <a:gd name="T3" fmla="*/ 0 h 26"/>
                        <a:gd name="T4" fmla="*/ 176 w 176"/>
                        <a:gd name="T5" fmla="*/ 0 h 26"/>
                        <a:gd name="T6" fmla="*/ 154 w 176"/>
                        <a:gd name="T7" fmla="*/ 26 h 26"/>
                        <a:gd name="T8" fmla="*/ 0 w 176"/>
                        <a:gd name="T9" fmla="*/ 26 h 2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26"/>
                        <a:gd name="T17" fmla="*/ 176 w 176"/>
                        <a:gd name="T18" fmla="*/ 26 h 2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26">
                          <a:moveTo>
                            <a:pt x="0" y="26"/>
                          </a:moveTo>
                          <a:lnTo>
                            <a:pt x="23" y="0"/>
                          </a:lnTo>
                          <a:lnTo>
                            <a:pt x="176" y="0"/>
                          </a:lnTo>
                          <a:lnTo>
                            <a:pt x="154" y="26"/>
                          </a:lnTo>
                          <a:lnTo>
                            <a:pt x="0" y="26"/>
                          </a:lnTo>
                          <a:close/>
                        </a:path>
                      </a:pathLst>
                    </a:custGeom>
                    <a:solidFill>
                      <a:srgbClr val="C9C9B6"/>
                    </a:solidFill>
                    <a:ln w="3175">
                      <a:solidFill>
                        <a:srgbClr val="49493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1150" y="1822"/>
                      <a:ext cx="22" cy="33"/>
                    </a:xfrm>
                    <a:custGeom>
                      <a:avLst/>
                      <a:gdLst>
                        <a:gd name="T0" fmla="*/ 0 w 22"/>
                        <a:gd name="T1" fmla="*/ 33 h 33"/>
                        <a:gd name="T2" fmla="*/ 22 w 22"/>
                        <a:gd name="T3" fmla="*/ 11 h 33"/>
                        <a:gd name="T4" fmla="*/ 22 w 22"/>
                        <a:gd name="T5" fmla="*/ 0 h 33"/>
                        <a:gd name="T6" fmla="*/ 0 w 22"/>
                        <a:gd name="T7" fmla="*/ 28 h 33"/>
                        <a:gd name="T8" fmla="*/ 0 w 22"/>
                        <a:gd name="T9" fmla="*/ 33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33"/>
                        <a:gd name="T17" fmla="*/ 22 w 22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33">
                          <a:moveTo>
                            <a:pt x="0" y="33"/>
                          </a:moveTo>
                          <a:lnTo>
                            <a:pt x="22" y="11"/>
                          </a:lnTo>
                          <a:lnTo>
                            <a:pt x="22" y="0"/>
                          </a:lnTo>
                          <a:lnTo>
                            <a:pt x="0" y="28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7A7A5A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1150" y="1822"/>
                      <a:ext cx="22" cy="33"/>
                    </a:xfrm>
                    <a:custGeom>
                      <a:avLst/>
                      <a:gdLst>
                        <a:gd name="T0" fmla="*/ 0 w 22"/>
                        <a:gd name="T1" fmla="*/ 33 h 33"/>
                        <a:gd name="T2" fmla="*/ 22 w 22"/>
                        <a:gd name="T3" fmla="*/ 11 h 33"/>
                        <a:gd name="T4" fmla="*/ 22 w 22"/>
                        <a:gd name="T5" fmla="*/ 0 h 33"/>
                        <a:gd name="T6" fmla="*/ 0 w 22"/>
                        <a:gd name="T7" fmla="*/ 28 h 33"/>
                        <a:gd name="T8" fmla="*/ 0 w 22"/>
                        <a:gd name="T9" fmla="*/ 33 h 3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"/>
                        <a:gd name="T16" fmla="*/ 0 h 33"/>
                        <a:gd name="T17" fmla="*/ 22 w 22"/>
                        <a:gd name="T18" fmla="*/ 33 h 3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" h="33">
                          <a:moveTo>
                            <a:pt x="0" y="33"/>
                          </a:moveTo>
                          <a:lnTo>
                            <a:pt x="22" y="11"/>
                          </a:lnTo>
                          <a:lnTo>
                            <a:pt x="22" y="0"/>
                          </a:lnTo>
                          <a:lnTo>
                            <a:pt x="0" y="28"/>
                          </a:lnTo>
                          <a:lnTo>
                            <a:pt x="0" y="33"/>
                          </a:lnTo>
                          <a:close/>
                        </a:path>
                      </a:pathLst>
                    </a:custGeom>
                    <a:solidFill>
                      <a:srgbClr val="7A7A5A"/>
                    </a:solidFill>
                    <a:ln w="3175">
                      <a:solidFill>
                        <a:srgbClr val="49493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3" name="Rectangle 1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6" y="1848"/>
                      <a:ext cx="154" cy="7"/>
                    </a:xfrm>
                    <a:prstGeom prst="rect">
                      <a:avLst/>
                    </a:prstGeom>
                    <a:solidFill>
                      <a:srgbClr val="B7B79D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194" name="Rectangle 1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97" y="1849"/>
                      <a:ext cx="152" cy="5"/>
                    </a:xfrm>
                    <a:prstGeom prst="rect">
                      <a:avLst/>
                    </a:prstGeom>
                    <a:solidFill>
                      <a:srgbClr val="B7B79D"/>
                    </a:solidFill>
                    <a:ln w="3175">
                      <a:solidFill>
                        <a:srgbClr val="494936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147" name="Group 169"/>
                  <p:cNvGrpSpPr>
                    <a:grpSpLocks/>
                  </p:cNvGrpSpPr>
                  <p:nvPr/>
                </p:nvGrpSpPr>
                <p:grpSpPr bwMode="auto">
                  <a:xfrm>
                    <a:off x="4868" y="3653"/>
                    <a:ext cx="152" cy="103"/>
                    <a:chOff x="1043" y="1709"/>
                    <a:chExt cx="105" cy="64"/>
                  </a:xfrm>
                </p:grpSpPr>
                <p:grpSp>
                  <p:nvGrpSpPr>
                    <p:cNvPr id="148" name="Group 17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45" y="1711"/>
                      <a:ext cx="103" cy="62"/>
                      <a:chOff x="1045" y="1711"/>
                      <a:chExt cx="103" cy="62"/>
                    </a:xfrm>
                  </p:grpSpPr>
                  <p:sp>
                    <p:nvSpPr>
                      <p:cNvPr id="166" name="Oval 1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81" y="1711"/>
                        <a:ext cx="45" cy="27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7" name="Oval 1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57" y="1718"/>
                        <a:ext cx="33" cy="26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8" name="Oval 1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45" y="1733"/>
                        <a:ext cx="23" cy="20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9" name="Oval 17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52" y="1742"/>
                        <a:ext cx="36" cy="22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70" name="Oval 1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77" y="1746"/>
                        <a:ext cx="53" cy="27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71" name="Oval 17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10" y="1718"/>
                        <a:ext cx="34" cy="20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72" name="Oval 17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15" y="1731"/>
                        <a:ext cx="33" cy="20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73" name="Oval 17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12" y="1735"/>
                        <a:ext cx="34" cy="34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74" name="Oval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63" y="1726"/>
                        <a:ext cx="67" cy="34"/>
                      </a:xfrm>
                      <a:prstGeom prst="ellipse">
                        <a:avLst/>
                      </a:prstGeom>
                      <a:solidFill>
                        <a:srgbClr val="E7EDED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  <p:grpSp>
                  <p:nvGrpSpPr>
                    <p:cNvPr id="149" name="Group 1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043" y="1709"/>
                      <a:ext cx="105" cy="64"/>
                      <a:chOff x="1043" y="1709"/>
                      <a:chExt cx="105" cy="64"/>
                    </a:xfrm>
                  </p:grpSpPr>
                  <p:sp>
                    <p:nvSpPr>
                      <p:cNvPr id="150" name="Freeform 1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81" y="1709"/>
                        <a:ext cx="42" cy="15"/>
                      </a:xfrm>
                      <a:custGeom>
                        <a:avLst/>
                        <a:gdLst>
                          <a:gd name="T0" fmla="*/ 206 w 19"/>
                          <a:gd name="T1" fmla="*/ 41 h 7"/>
                          <a:gd name="T2" fmla="*/ 108 w 19"/>
                          <a:gd name="T3" fmla="*/ 9 h 7"/>
                          <a:gd name="T4" fmla="*/ 0 w 19"/>
                          <a:gd name="T5" fmla="*/ 51 h 7"/>
                          <a:gd name="T6" fmla="*/ 108 w 19"/>
                          <a:gd name="T7" fmla="*/ 69 h 7"/>
                          <a:gd name="T8" fmla="*/ 206 w 19"/>
                          <a:gd name="T9" fmla="*/ 41 h 7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9"/>
                          <a:gd name="T16" fmla="*/ 0 h 7"/>
                          <a:gd name="T17" fmla="*/ 19 w 19"/>
                          <a:gd name="T18" fmla="*/ 7 h 7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9" h="7">
                            <a:moveTo>
                              <a:pt x="19" y="4"/>
                            </a:moveTo>
                            <a:cubicBezTo>
                              <a:pt x="17" y="2"/>
                              <a:pt x="14" y="1"/>
                              <a:pt x="10" y="1"/>
                            </a:cubicBezTo>
                            <a:cubicBezTo>
                              <a:pt x="5" y="0"/>
                              <a:pt x="1" y="2"/>
                              <a:pt x="0" y="5"/>
                            </a:cubicBezTo>
                            <a:lnTo>
                              <a:pt x="10" y="7"/>
                            </a:lnTo>
                            <a:lnTo>
                              <a:pt x="19" y="4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1" name="Arc 1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84" y="1712"/>
                        <a:ext cx="40" cy="13"/>
                      </a:xfrm>
                      <a:custGeom>
                        <a:avLst/>
                        <a:gdLst>
                          <a:gd name="T0" fmla="*/ 0 w 40351"/>
                          <a:gd name="T1" fmla="*/ 0 h 21600"/>
                          <a:gd name="T2" fmla="*/ 0 w 40351"/>
                          <a:gd name="T3" fmla="*/ 0 h 21600"/>
                          <a:gd name="T4" fmla="*/ 0 w 40351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40351"/>
                          <a:gd name="T10" fmla="*/ 0 h 21600"/>
                          <a:gd name="T11" fmla="*/ 40351 w 40351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40351" h="21600" fill="none" extrusionOk="0">
                            <a:moveTo>
                              <a:pt x="-1" y="14424"/>
                            </a:moveTo>
                            <a:cubicBezTo>
                              <a:pt x="3043" y="5781"/>
                              <a:pt x="11209" y="-1"/>
                              <a:pt x="20373" y="0"/>
                            </a:cubicBezTo>
                            <a:cubicBezTo>
                              <a:pt x="29130" y="0"/>
                              <a:pt x="37020" y="5287"/>
                              <a:pt x="40350" y="13387"/>
                            </a:cubicBezTo>
                          </a:path>
                          <a:path w="40351" h="21600" stroke="0" extrusionOk="0">
                            <a:moveTo>
                              <a:pt x="-1" y="14424"/>
                            </a:moveTo>
                            <a:cubicBezTo>
                              <a:pt x="3043" y="5781"/>
                              <a:pt x="11209" y="-1"/>
                              <a:pt x="20373" y="0"/>
                            </a:cubicBezTo>
                            <a:cubicBezTo>
                              <a:pt x="29130" y="0"/>
                              <a:pt x="37020" y="5287"/>
                              <a:pt x="40350" y="13387"/>
                            </a:cubicBezTo>
                            <a:lnTo>
                              <a:pt x="20373" y="21600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2" name="Freeform 1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4" y="1718"/>
                        <a:ext cx="27" cy="15"/>
                      </a:xfrm>
                      <a:custGeom>
                        <a:avLst/>
                        <a:gdLst>
                          <a:gd name="T0" fmla="*/ 137 w 12"/>
                          <a:gd name="T1" fmla="*/ 0 h 7"/>
                          <a:gd name="T2" fmla="*/ 92 w 12"/>
                          <a:gd name="T3" fmla="*/ 0 h 7"/>
                          <a:gd name="T4" fmla="*/ 11 w 12"/>
                          <a:gd name="T5" fmla="*/ 60 h 7"/>
                          <a:gd name="T6" fmla="*/ 11 w 12"/>
                          <a:gd name="T7" fmla="*/ 69 h 7"/>
                          <a:gd name="T8" fmla="*/ 92 w 12"/>
                          <a:gd name="T9" fmla="*/ 60 h 7"/>
                          <a:gd name="T10" fmla="*/ 137 w 12"/>
                          <a:gd name="T11" fmla="*/ 0 h 7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2"/>
                          <a:gd name="T19" fmla="*/ 0 h 7"/>
                          <a:gd name="T20" fmla="*/ 12 w 12"/>
                          <a:gd name="T21" fmla="*/ 7 h 7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2" h="7">
                            <a:moveTo>
                              <a:pt x="12" y="0"/>
                            </a:moveTo>
                            <a:cubicBezTo>
                              <a:pt x="11" y="0"/>
                              <a:pt x="9" y="0"/>
                              <a:pt x="8" y="0"/>
                            </a:cubicBezTo>
                            <a:cubicBezTo>
                              <a:pt x="4" y="0"/>
                              <a:pt x="1" y="2"/>
                              <a:pt x="1" y="6"/>
                            </a:cubicBezTo>
                            <a:cubicBezTo>
                              <a:pt x="0" y="6"/>
                              <a:pt x="1" y="6"/>
                              <a:pt x="1" y="7"/>
                            </a:cubicBezTo>
                            <a:lnTo>
                              <a:pt x="8" y="6"/>
                            </a:lnTo>
                            <a:lnTo>
                              <a:pt x="12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3" name="Arc 1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8" y="1719"/>
                        <a:ext cx="23" cy="15"/>
                      </a:xfrm>
                      <a:custGeom>
                        <a:avLst/>
                        <a:gdLst>
                          <a:gd name="T0" fmla="*/ 0 w 32663"/>
                          <a:gd name="T1" fmla="*/ 0 h 26345"/>
                          <a:gd name="T2" fmla="*/ 0 w 32663"/>
                          <a:gd name="T3" fmla="*/ 0 h 26345"/>
                          <a:gd name="T4" fmla="*/ 0 w 32663"/>
                          <a:gd name="T5" fmla="*/ 0 h 26345"/>
                          <a:gd name="T6" fmla="*/ 0 60000 65536"/>
                          <a:gd name="T7" fmla="*/ 0 60000 65536"/>
                          <a:gd name="T8" fmla="*/ 0 60000 65536"/>
                          <a:gd name="T9" fmla="*/ 0 w 32663"/>
                          <a:gd name="T10" fmla="*/ 0 h 26345"/>
                          <a:gd name="T11" fmla="*/ 32663 w 32663"/>
                          <a:gd name="T12" fmla="*/ 26345 h 26345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2663" h="26345" fill="none" extrusionOk="0">
                            <a:moveTo>
                              <a:pt x="527" y="26345"/>
                            </a:moveTo>
                            <a:cubicBezTo>
                              <a:pt x="176" y="24787"/>
                              <a:pt x="0" y="2319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25495" y="-1"/>
                              <a:pt x="29317" y="1053"/>
                              <a:pt x="32662" y="3048"/>
                            </a:cubicBezTo>
                          </a:path>
                          <a:path w="32663" h="26345" stroke="0" extrusionOk="0">
                            <a:moveTo>
                              <a:pt x="527" y="26345"/>
                            </a:moveTo>
                            <a:cubicBezTo>
                              <a:pt x="176" y="24787"/>
                              <a:pt x="0" y="23196"/>
                              <a:pt x="0" y="21600"/>
                            </a:cubicBezTo>
                            <a:cubicBezTo>
                              <a:pt x="0" y="9670"/>
                              <a:pt x="9670" y="0"/>
                              <a:pt x="21600" y="0"/>
                            </a:cubicBezTo>
                            <a:cubicBezTo>
                              <a:pt x="25495" y="-1"/>
                              <a:pt x="29317" y="1053"/>
                              <a:pt x="32662" y="3048"/>
                            </a:cubicBezTo>
                            <a:lnTo>
                              <a:pt x="21600" y="21600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4" name="Freeform 1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2" y="1751"/>
                        <a:ext cx="25" cy="13"/>
                      </a:xfrm>
                      <a:custGeom>
                        <a:avLst/>
                        <a:gdLst>
                          <a:gd name="T0" fmla="*/ 0 w 11"/>
                          <a:gd name="T1" fmla="*/ 0 h 6"/>
                          <a:gd name="T2" fmla="*/ 0 w 11"/>
                          <a:gd name="T3" fmla="*/ 0 h 6"/>
                          <a:gd name="T4" fmla="*/ 93 w 11"/>
                          <a:gd name="T5" fmla="*/ 61 h 6"/>
                          <a:gd name="T6" fmla="*/ 130 w 11"/>
                          <a:gd name="T7" fmla="*/ 52 h 6"/>
                          <a:gd name="T8" fmla="*/ 93 w 11"/>
                          <a:gd name="T9" fmla="*/ 9 h 6"/>
                          <a:gd name="T10" fmla="*/ 0 w 11"/>
                          <a:gd name="T11" fmla="*/ 0 h 6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1"/>
                          <a:gd name="T19" fmla="*/ 0 h 6"/>
                          <a:gd name="T20" fmla="*/ 11 w 11"/>
                          <a:gd name="T21" fmla="*/ 6 h 6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1" h="6"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3"/>
                              <a:pt x="3" y="6"/>
                              <a:pt x="8" y="6"/>
                            </a:cubicBezTo>
                            <a:cubicBezTo>
                              <a:pt x="9" y="5"/>
                              <a:pt x="10" y="5"/>
                              <a:pt x="11" y="5"/>
                            </a:cubicBezTo>
                            <a:lnTo>
                              <a:pt x="8" y="1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5" name="Arc 1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53" y="1752"/>
                        <a:ext cx="25" cy="11"/>
                      </a:xfrm>
                      <a:custGeom>
                        <a:avLst/>
                        <a:gdLst>
                          <a:gd name="T0" fmla="*/ 0 w 31699"/>
                          <a:gd name="T1" fmla="*/ 0 h 22761"/>
                          <a:gd name="T2" fmla="*/ 0 w 31699"/>
                          <a:gd name="T3" fmla="*/ 0 h 22761"/>
                          <a:gd name="T4" fmla="*/ 0 w 31699"/>
                          <a:gd name="T5" fmla="*/ 0 h 22761"/>
                          <a:gd name="T6" fmla="*/ 0 60000 65536"/>
                          <a:gd name="T7" fmla="*/ 0 60000 65536"/>
                          <a:gd name="T8" fmla="*/ 0 60000 65536"/>
                          <a:gd name="T9" fmla="*/ 0 w 31699"/>
                          <a:gd name="T10" fmla="*/ 0 h 22761"/>
                          <a:gd name="T11" fmla="*/ 31699 w 31699"/>
                          <a:gd name="T12" fmla="*/ 22761 h 2276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1699" h="22761" fill="none" extrusionOk="0">
                            <a:moveTo>
                              <a:pt x="31698" y="20254"/>
                            </a:moveTo>
                            <a:cubicBezTo>
                              <a:pt x="28587" y="21900"/>
                              <a:pt x="25120" y="22760"/>
                              <a:pt x="21600" y="22761"/>
                            </a:cubicBezTo>
                            <a:cubicBezTo>
                              <a:pt x="9670" y="22761"/>
                              <a:pt x="0" y="13090"/>
                              <a:pt x="0" y="1161"/>
                            </a:cubicBezTo>
                            <a:cubicBezTo>
                              <a:pt x="-1" y="773"/>
                              <a:pt x="10" y="386"/>
                              <a:pt x="31" y="0"/>
                            </a:cubicBezTo>
                          </a:path>
                          <a:path w="31699" h="22761" stroke="0" extrusionOk="0">
                            <a:moveTo>
                              <a:pt x="31698" y="20254"/>
                            </a:moveTo>
                            <a:cubicBezTo>
                              <a:pt x="28587" y="21900"/>
                              <a:pt x="25120" y="22760"/>
                              <a:pt x="21600" y="22761"/>
                            </a:cubicBezTo>
                            <a:cubicBezTo>
                              <a:pt x="9670" y="22761"/>
                              <a:pt x="0" y="13090"/>
                              <a:pt x="0" y="1161"/>
                            </a:cubicBezTo>
                            <a:cubicBezTo>
                              <a:pt x="-1" y="773"/>
                              <a:pt x="10" y="386"/>
                              <a:pt x="31" y="0"/>
                            </a:cubicBezTo>
                            <a:lnTo>
                              <a:pt x="21600" y="1161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6" name="Freeform 1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21" y="1715"/>
                        <a:ext cx="23" cy="16"/>
                      </a:xfrm>
                      <a:custGeom>
                        <a:avLst/>
                        <a:gdLst>
                          <a:gd name="T0" fmla="*/ 94 w 10"/>
                          <a:gd name="T1" fmla="*/ 85 h 7"/>
                          <a:gd name="T2" fmla="*/ 122 w 10"/>
                          <a:gd name="T3" fmla="*/ 57 h 7"/>
                          <a:gd name="T4" fmla="*/ 28 w 10"/>
                          <a:gd name="T5" fmla="*/ 11 h 7"/>
                          <a:gd name="T6" fmla="*/ 0 w 10"/>
                          <a:gd name="T7" fmla="*/ 11 h 7"/>
                          <a:gd name="T8" fmla="*/ 28 w 10"/>
                          <a:gd name="T9" fmla="*/ 57 h 7"/>
                          <a:gd name="T10" fmla="*/ 94 w 10"/>
                          <a:gd name="T11" fmla="*/ 85 h 7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0"/>
                          <a:gd name="T19" fmla="*/ 0 h 7"/>
                          <a:gd name="T20" fmla="*/ 10 w 10"/>
                          <a:gd name="T21" fmla="*/ 7 h 7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0" h="7">
                            <a:moveTo>
                              <a:pt x="8" y="7"/>
                            </a:moveTo>
                            <a:cubicBezTo>
                              <a:pt x="9" y="7"/>
                              <a:pt x="10" y="6"/>
                              <a:pt x="10" y="5"/>
                            </a:cubicBezTo>
                            <a:cubicBezTo>
                              <a:pt x="10" y="3"/>
                              <a:pt x="6" y="1"/>
                              <a:pt x="2" y="1"/>
                            </a:cubicBezTo>
                            <a:cubicBezTo>
                              <a:pt x="1" y="0"/>
                              <a:pt x="1" y="1"/>
                              <a:pt x="0" y="1"/>
                            </a:cubicBezTo>
                            <a:lnTo>
                              <a:pt x="2" y="5"/>
                            </a:lnTo>
                            <a:lnTo>
                              <a:pt x="8" y="7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7" name="Arc 1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24" y="1719"/>
                        <a:ext cx="19" cy="14"/>
                      </a:xfrm>
                      <a:custGeom>
                        <a:avLst/>
                        <a:gdLst>
                          <a:gd name="T0" fmla="*/ 0 w 25817"/>
                          <a:gd name="T1" fmla="*/ 0 h 32911"/>
                          <a:gd name="T2" fmla="*/ 0 w 25817"/>
                          <a:gd name="T3" fmla="*/ 0 h 32911"/>
                          <a:gd name="T4" fmla="*/ 0 w 25817"/>
                          <a:gd name="T5" fmla="*/ 0 h 32911"/>
                          <a:gd name="T6" fmla="*/ 0 60000 65536"/>
                          <a:gd name="T7" fmla="*/ 0 60000 65536"/>
                          <a:gd name="T8" fmla="*/ 0 60000 65536"/>
                          <a:gd name="T9" fmla="*/ 0 w 25817"/>
                          <a:gd name="T10" fmla="*/ 0 h 32911"/>
                          <a:gd name="T11" fmla="*/ 25817 w 25817"/>
                          <a:gd name="T12" fmla="*/ 32911 h 32911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5817" h="32911" fill="none" extrusionOk="0">
                            <a:moveTo>
                              <a:pt x="-1" y="415"/>
                            </a:moveTo>
                            <a:cubicBezTo>
                              <a:pt x="1388" y="139"/>
                              <a:pt x="2801" y="-1"/>
                              <a:pt x="4217" y="0"/>
                            </a:cubicBezTo>
                            <a:cubicBezTo>
                              <a:pt x="16146" y="0"/>
                              <a:pt x="25817" y="9670"/>
                              <a:pt x="25817" y="21600"/>
                            </a:cubicBezTo>
                            <a:cubicBezTo>
                              <a:pt x="25817" y="25593"/>
                              <a:pt x="24709" y="29508"/>
                              <a:pt x="22618" y="32910"/>
                            </a:cubicBezTo>
                          </a:path>
                          <a:path w="25817" h="32911" stroke="0" extrusionOk="0">
                            <a:moveTo>
                              <a:pt x="-1" y="415"/>
                            </a:moveTo>
                            <a:cubicBezTo>
                              <a:pt x="1388" y="139"/>
                              <a:pt x="2801" y="-1"/>
                              <a:pt x="4217" y="0"/>
                            </a:cubicBezTo>
                            <a:cubicBezTo>
                              <a:pt x="16146" y="0"/>
                              <a:pt x="25817" y="9670"/>
                              <a:pt x="25817" y="21600"/>
                            </a:cubicBezTo>
                            <a:cubicBezTo>
                              <a:pt x="25817" y="25593"/>
                              <a:pt x="24709" y="29508"/>
                              <a:pt x="22618" y="32910"/>
                            </a:cubicBezTo>
                            <a:lnTo>
                              <a:pt x="4217" y="21600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8" name="Freeform 1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0" y="1733"/>
                        <a:ext cx="18" cy="13"/>
                      </a:xfrm>
                      <a:custGeom>
                        <a:avLst/>
                        <a:gdLst>
                          <a:gd name="T0" fmla="*/ 65 w 8"/>
                          <a:gd name="T1" fmla="*/ 61 h 6"/>
                          <a:gd name="T2" fmla="*/ 90 w 8"/>
                          <a:gd name="T3" fmla="*/ 43 h 6"/>
                          <a:gd name="T4" fmla="*/ 56 w 8"/>
                          <a:gd name="T5" fmla="*/ 0 h 6"/>
                          <a:gd name="T6" fmla="*/ 0 w 8"/>
                          <a:gd name="T7" fmla="*/ 43 h 6"/>
                          <a:gd name="T8" fmla="*/ 65 w 8"/>
                          <a:gd name="T9" fmla="*/ 61 h 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8"/>
                          <a:gd name="T16" fmla="*/ 0 h 6"/>
                          <a:gd name="T17" fmla="*/ 8 w 8"/>
                          <a:gd name="T18" fmla="*/ 6 h 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8" h="6">
                            <a:moveTo>
                              <a:pt x="6" y="6"/>
                            </a:moveTo>
                            <a:cubicBezTo>
                              <a:pt x="7" y="6"/>
                              <a:pt x="8" y="5"/>
                              <a:pt x="8" y="4"/>
                            </a:cubicBezTo>
                            <a:cubicBezTo>
                              <a:pt x="8" y="2"/>
                              <a:pt x="6" y="1"/>
                              <a:pt x="5" y="0"/>
                            </a:cubicBezTo>
                            <a:lnTo>
                              <a:pt x="0" y="4"/>
                            </a:lnTo>
                            <a:lnTo>
                              <a:pt x="6" y="6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59" name="Arc 1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30" y="1734"/>
                        <a:ext cx="17" cy="14"/>
                      </a:xfrm>
                      <a:custGeom>
                        <a:avLst/>
                        <a:gdLst>
                          <a:gd name="T0" fmla="*/ 0 w 21600"/>
                          <a:gd name="T1" fmla="*/ 0 h 30216"/>
                          <a:gd name="T2" fmla="*/ 0 w 21600"/>
                          <a:gd name="T3" fmla="*/ 0 h 30216"/>
                          <a:gd name="T4" fmla="*/ 0 w 21600"/>
                          <a:gd name="T5" fmla="*/ 0 h 30216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30216"/>
                          <a:gd name="T11" fmla="*/ 21600 w 21600"/>
                          <a:gd name="T12" fmla="*/ 30216 h 30216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30216" fill="none" extrusionOk="0">
                            <a:moveTo>
                              <a:pt x="13132" y="0"/>
                            </a:moveTo>
                            <a:cubicBezTo>
                              <a:pt x="18470" y="4087"/>
                              <a:pt x="21600" y="10426"/>
                              <a:pt x="21600" y="17149"/>
                            </a:cubicBezTo>
                            <a:cubicBezTo>
                              <a:pt x="21600" y="21868"/>
                              <a:pt x="20054" y="26458"/>
                              <a:pt x="17199" y="30216"/>
                            </a:cubicBezTo>
                          </a:path>
                          <a:path w="21600" h="30216" stroke="0" extrusionOk="0">
                            <a:moveTo>
                              <a:pt x="13132" y="0"/>
                            </a:moveTo>
                            <a:cubicBezTo>
                              <a:pt x="18470" y="4087"/>
                              <a:pt x="21600" y="10426"/>
                              <a:pt x="21600" y="17149"/>
                            </a:cubicBezTo>
                            <a:cubicBezTo>
                              <a:pt x="21600" y="21868"/>
                              <a:pt x="20054" y="26458"/>
                              <a:pt x="17199" y="30216"/>
                            </a:cubicBezTo>
                            <a:lnTo>
                              <a:pt x="0" y="17149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0" name="Freeform 1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23" y="1746"/>
                        <a:ext cx="23" cy="23"/>
                      </a:xfrm>
                      <a:custGeom>
                        <a:avLst/>
                        <a:gdLst>
                          <a:gd name="T0" fmla="*/ 0 w 10"/>
                          <a:gd name="T1" fmla="*/ 110 h 10"/>
                          <a:gd name="T2" fmla="*/ 28 w 10"/>
                          <a:gd name="T3" fmla="*/ 110 h 10"/>
                          <a:gd name="T4" fmla="*/ 122 w 10"/>
                          <a:gd name="T5" fmla="*/ 28 h 10"/>
                          <a:gd name="T6" fmla="*/ 110 w 10"/>
                          <a:gd name="T7" fmla="*/ 0 h 10"/>
                          <a:gd name="T8" fmla="*/ 28 w 10"/>
                          <a:gd name="T9" fmla="*/ 28 h 10"/>
                          <a:gd name="T10" fmla="*/ 0 w 10"/>
                          <a:gd name="T11" fmla="*/ 110 h 10"/>
                          <a:gd name="T12" fmla="*/ 0 60000 65536"/>
                          <a:gd name="T13" fmla="*/ 0 60000 6553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w 10"/>
                          <a:gd name="T19" fmla="*/ 0 h 10"/>
                          <a:gd name="T20" fmla="*/ 10 w 10"/>
                          <a:gd name="T21" fmla="*/ 10 h 10"/>
                        </a:gdLst>
                        <a:ahLst/>
                        <a:cxnLst>
                          <a:cxn ang="T12">
                            <a:pos x="T0" y="T1"/>
                          </a:cxn>
                          <a:cxn ang="T13">
                            <a:pos x="T2" y="T3"/>
                          </a:cxn>
                          <a:cxn ang="T14">
                            <a:pos x="T4" y="T5"/>
                          </a:cxn>
                          <a:cxn ang="T15">
                            <a:pos x="T6" y="T7"/>
                          </a:cxn>
                          <a:cxn ang="T16">
                            <a:pos x="T8" y="T9"/>
                          </a:cxn>
                          <a:cxn ang="T17">
                            <a:pos x="T10" y="T11"/>
                          </a:cxn>
                        </a:cxnLst>
                        <a:rect l="T18" t="T19" r="T20" b="T21"/>
                        <a:pathLst>
                          <a:path w="10" h="10">
                            <a:moveTo>
                              <a:pt x="0" y="9"/>
                            </a:moveTo>
                            <a:cubicBezTo>
                              <a:pt x="0" y="9"/>
                              <a:pt x="1" y="9"/>
                              <a:pt x="2" y="9"/>
                            </a:cubicBezTo>
                            <a:cubicBezTo>
                              <a:pt x="6" y="10"/>
                              <a:pt x="10" y="6"/>
                              <a:pt x="10" y="2"/>
                            </a:cubicBezTo>
                            <a:cubicBezTo>
                              <a:pt x="10" y="1"/>
                              <a:pt x="9" y="0"/>
                              <a:pt x="9" y="0"/>
                            </a:cubicBezTo>
                            <a:lnTo>
                              <a:pt x="2" y="2"/>
                            </a:lnTo>
                            <a:lnTo>
                              <a:pt x="0" y="9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1" name="Arc 1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24" y="1747"/>
                        <a:ext cx="21" cy="21"/>
                      </a:xfrm>
                      <a:custGeom>
                        <a:avLst/>
                        <a:gdLst>
                          <a:gd name="T0" fmla="*/ 0 w 28696"/>
                          <a:gd name="T1" fmla="*/ 0 h 27959"/>
                          <a:gd name="T2" fmla="*/ 0 w 28696"/>
                          <a:gd name="T3" fmla="*/ 0 h 27959"/>
                          <a:gd name="T4" fmla="*/ 0 w 28696"/>
                          <a:gd name="T5" fmla="*/ 0 h 27959"/>
                          <a:gd name="T6" fmla="*/ 0 60000 65536"/>
                          <a:gd name="T7" fmla="*/ 0 60000 65536"/>
                          <a:gd name="T8" fmla="*/ 0 60000 65536"/>
                          <a:gd name="T9" fmla="*/ 0 w 28696"/>
                          <a:gd name="T10" fmla="*/ 0 h 27959"/>
                          <a:gd name="T11" fmla="*/ 28696 w 28696"/>
                          <a:gd name="T12" fmla="*/ 27959 h 27959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8696" h="27959" fill="none" extrusionOk="0">
                            <a:moveTo>
                              <a:pt x="27738" y="0"/>
                            </a:moveTo>
                            <a:cubicBezTo>
                              <a:pt x="28373" y="2060"/>
                              <a:pt x="28696" y="4203"/>
                              <a:pt x="28696" y="6359"/>
                            </a:cubicBezTo>
                            <a:cubicBezTo>
                              <a:pt x="28696" y="18288"/>
                              <a:pt x="19025" y="27959"/>
                              <a:pt x="7096" y="27959"/>
                            </a:cubicBezTo>
                            <a:cubicBezTo>
                              <a:pt x="4680" y="27959"/>
                              <a:pt x="2281" y="27553"/>
                              <a:pt x="-1" y="26760"/>
                            </a:cubicBezTo>
                          </a:path>
                          <a:path w="28696" h="27959" stroke="0" extrusionOk="0">
                            <a:moveTo>
                              <a:pt x="27738" y="0"/>
                            </a:moveTo>
                            <a:cubicBezTo>
                              <a:pt x="28373" y="2060"/>
                              <a:pt x="28696" y="4203"/>
                              <a:pt x="28696" y="6359"/>
                            </a:cubicBezTo>
                            <a:cubicBezTo>
                              <a:pt x="28696" y="18288"/>
                              <a:pt x="19025" y="27959"/>
                              <a:pt x="7096" y="27959"/>
                            </a:cubicBezTo>
                            <a:cubicBezTo>
                              <a:pt x="4680" y="27959"/>
                              <a:pt x="2281" y="27553"/>
                              <a:pt x="-1" y="26760"/>
                            </a:cubicBezTo>
                            <a:lnTo>
                              <a:pt x="7096" y="6359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2" name="Freeform 1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43" y="1733"/>
                        <a:ext cx="14" cy="18"/>
                      </a:xfrm>
                      <a:custGeom>
                        <a:avLst/>
                        <a:gdLst>
                          <a:gd name="T0" fmla="*/ 65 w 6"/>
                          <a:gd name="T1" fmla="*/ 0 h 8"/>
                          <a:gd name="T2" fmla="*/ 12 w 6"/>
                          <a:gd name="T3" fmla="*/ 45 h 8"/>
                          <a:gd name="T4" fmla="*/ 37 w 6"/>
                          <a:gd name="T5" fmla="*/ 90 h 8"/>
                          <a:gd name="T6" fmla="*/ 77 w 6"/>
                          <a:gd name="T7" fmla="*/ 45 h 8"/>
                          <a:gd name="T8" fmla="*/ 65 w 6"/>
                          <a:gd name="T9" fmla="*/ 0 h 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"/>
                          <a:gd name="T16" fmla="*/ 0 h 8"/>
                          <a:gd name="T17" fmla="*/ 6 w 6"/>
                          <a:gd name="T18" fmla="*/ 8 h 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" h="8">
                            <a:moveTo>
                              <a:pt x="5" y="0"/>
                            </a:moveTo>
                            <a:cubicBezTo>
                              <a:pt x="3" y="0"/>
                              <a:pt x="1" y="2"/>
                              <a:pt x="1" y="4"/>
                            </a:cubicBezTo>
                            <a:cubicBezTo>
                              <a:pt x="0" y="6"/>
                              <a:pt x="2" y="7"/>
                              <a:pt x="3" y="8"/>
                            </a:cubicBezTo>
                            <a:lnTo>
                              <a:pt x="6" y="4"/>
                            </a:lnTo>
                            <a:lnTo>
                              <a:pt x="5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3" name="Arc 1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46" y="1734"/>
                        <a:ext cx="11" cy="17"/>
                      </a:xfrm>
                      <a:custGeom>
                        <a:avLst/>
                        <a:gdLst>
                          <a:gd name="T0" fmla="*/ 0 w 21600"/>
                          <a:gd name="T1" fmla="*/ 0 h 41379"/>
                          <a:gd name="T2" fmla="*/ 0 w 21600"/>
                          <a:gd name="T3" fmla="*/ 0 h 41379"/>
                          <a:gd name="T4" fmla="*/ 0 w 21600"/>
                          <a:gd name="T5" fmla="*/ 0 h 41379"/>
                          <a:gd name="T6" fmla="*/ 0 60000 65536"/>
                          <a:gd name="T7" fmla="*/ 0 60000 65536"/>
                          <a:gd name="T8" fmla="*/ 0 60000 65536"/>
                          <a:gd name="T9" fmla="*/ 0 w 21600"/>
                          <a:gd name="T10" fmla="*/ 0 h 41379"/>
                          <a:gd name="T11" fmla="*/ 21600 w 21600"/>
                          <a:gd name="T12" fmla="*/ 41379 h 41379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600" h="41379" fill="none" extrusionOk="0">
                            <a:moveTo>
                              <a:pt x="13011" y="41378"/>
                            </a:moveTo>
                            <a:cubicBezTo>
                              <a:pt x="5112" y="37955"/>
                              <a:pt x="0" y="30168"/>
                              <a:pt x="0" y="21560"/>
                            </a:cubicBezTo>
                            <a:cubicBezTo>
                              <a:pt x="-1" y="10138"/>
                              <a:pt x="8892" y="690"/>
                              <a:pt x="20292" y="-1"/>
                            </a:cubicBezTo>
                          </a:path>
                          <a:path w="21600" h="41379" stroke="0" extrusionOk="0">
                            <a:moveTo>
                              <a:pt x="13011" y="41378"/>
                            </a:moveTo>
                            <a:cubicBezTo>
                              <a:pt x="5112" y="37955"/>
                              <a:pt x="0" y="30168"/>
                              <a:pt x="0" y="21560"/>
                            </a:cubicBezTo>
                            <a:cubicBezTo>
                              <a:pt x="-1" y="10138"/>
                              <a:pt x="8892" y="690"/>
                              <a:pt x="20292" y="-1"/>
                            </a:cubicBezTo>
                            <a:lnTo>
                              <a:pt x="21600" y="21560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4" name="Freeform 19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77" y="1760"/>
                        <a:ext cx="44" cy="11"/>
                      </a:xfrm>
                      <a:custGeom>
                        <a:avLst/>
                        <a:gdLst>
                          <a:gd name="T0" fmla="*/ 0 w 20"/>
                          <a:gd name="T1" fmla="*/ 9 h 5"/>
                          <a:gd name="T2" fmla="*/ 117 w 20"/>
                          <a:gd name="T3" fmla="*/ 53 h 5"/>
                          <a:gd name="T4" fmla="*/ 213 w 20"/>
                          <a:gd name="T5" fmla="*/ 33 h 5"/>
                          <a:gd name="T6" fmla="*/ 117 w 20"/>
                          <a:gd name="T7" fmla="*/ 0 h 5"/>
                          <a:gd name="T8" fmla="*/ 0 w 20"/>
                          <a:gd name="T9" fmla="*/ 9 h 5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0"/>
                          <a:gd name="T16" fmla="*/ 0 h 5"/>
                          <a:gd name="T17" fmla="*/ 20 w 20"/>
                          <a:gd name="T18" fmla="*/ 5 h 5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0" h="5">
                            <a:moveTo>
                              <a:pt x="0" y="1"/>
                            </a:moveTo>
                            <a:cubicBezTo>
                              <a:pt x="1" y="4"/>
                              <a:pt x="6" y="5"/>
                              <a:pt x="11" y="5"/>
                            </a:cubicBezTo>
                            <a:cubicBezTo>
                              <a:pt x="15" y="5"/>
                              <a:pt x="18" y="5"/>
                              <a:pt x="20" y="3"/>
                            </a:cubicBezTo>
                            <a:lnTo>
                              <a:pt x="11" y="0"/>
                            </a:lnTo>
                            <a:lnTo>
                              <a:pt x="0" y="1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165" name="Arc 19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079" y="1760"/>
                        <a:ext cx="44" cy="13"/>
                      </a:xfrm>
                      <a:custGeom>
                        <a:avLst/>
                        <a:gdLst>
                          <a:gd name="T0" fmla="*/ 0 w 38803"/>
                          <a:gd name="T1" fmla="*/ 0 h 21600"/>
                          <a:gd name="T2" fmla="*/ 0 w 38803"/>
                          <a:gd name="T3" fmla="*/ 0 h 21600"/>
                          <a:gd name="T4" fmla="*/ 0 w 38803"/>
                          <a:gd name="T5" fmla="*/ 0 h 21600"/>
                          <a:gd name="T6" fmla="*/ 0 60000 65536"/>
                          <a:gd name="T7" fmla="*/ 0 60000 65536"/>
                          <a:gd name="T8" fmla="*/ 0 60000 65536"/>
                          <a:gd name="T9" fmla="*/ 0 w 38803"/>
                          <a:gd name="T10" fmla="*/ 0 h 21600"/>
                          <a:gd name="T11" fmla="*/ 38803 w 38803"/>
                          <a:gd name="T12" fmla="*/ 21600 h 2160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38803" h="21600" fill="none" extrusionOk="0">
                            <a:moveTo>
                              <a:pt x="38802" y="12395"/>
                            </a:moveTo>
                            <a:cubicBezTo>
                              <a:pt x="34760" y="18164"/>
                              <a:pt x="28158" y="21599"/>
                              <a:pt x="21114" y="21600"/>
                            </a:cubicBezTo>
                            <a:cubicBezTo>
                              <a:pt x="10940" y="21600"/>
                              <a:pt x="2145" y="14500"/>
                              <a:pt x="-1" y="4556"/>
                            </a:cubicBezTo>
                          </a:path>
                          <a:path w="38803" h="21600" stroke="0" extrusionOk="0">
                            <a:moveTo>
                              <a:pt x="38802" y="12395"/>
                            </a:moveTo>
                            <a:cubicBezTo>
                              <a:pt x="34760" y="18164"/>
                              <a:pt x="28158" y="21599"/>
                              <a:pt x="21114" y="21600"/>
                            </a:cubicBezTo>
                            <a:cubicBezTo>
                              <a:pt x="10940" y="21600"/>
                              <a:pt x="2145" y="14500"/>
                              <a:pt x="-1" y="4556"/>
                            </a:cubicBezTo>
                            <a:lnTo>
                              <a:pt x="21114" y="0"/>
                            </a:lnTo>
                            <a:close/>
                          </a:path>
                        </a:pathLst>
                      </a:custGeom>
                      <a:noFill/>
                      <a:ln w="3175">
                        <a:solidFill>
                          <a:srgbClr val="6C8F93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</p:grpSp>
            <p:grpSp>
              <p:nvGrpSpPr>
                <p:cNvPr id="127" name="Group 197"/>
                <p:cNvGrpSpPr>
                  <a:grpSpLocks/>
                </p:cNvGrpSpPr>
                <p:nvPr/>
              </p:nvGrpSpPr>
              <p:grpSpPr bwMode="auto">
                <a:xfrm rot="-2175669">
                  <a:off x="727" y="2469"/>
                  <a:ext cx="305" cy="147"/>
                  <a:chOff x="2448" y="3273"/>
                  <a:chExt cx="305" cy="147"/>
                </a:xfrm>
              </p:grpSpPr>
              <p:sp>
                <p:nvSpPr>
                  <p:cNvPr id="140" name="Freeform 198"/>
                  <p:cNvSpPr>
                    <a:spLocks/>
                  </p:cNvSpPr>
                  <p:nvPr/>
                </p:nvSpPr>
                <p:spPr bwMode="auto">
                  <a:xfrm>
                    <a:off x="2448" y="3273"/>
                    <a:ext cx="65" cy="147"/>
                  </a:xfrm>
                  <a:custGeom>
                    <a:avLst/>
                    <a:gdLst>
                      <a:gd name="T0" fmla="*/ 57 w 65"/>
                      <a:gd name="T1" fmla="*/ 145 h 147"/>
                      <a:gd name="T2" fmla="*/ 50 w 65"/>
                      <a:gd name="T3" fmla="*/ 142 h 147"/>
                      <a:gd name="T4" fmla="*/ 42 w 65"/>
                      <a:gd name="T5" fmla="*/ 140 h 147"/>
                      <a:gd name="T6" fmla="*/ 38 w 65"/>
                      <a:gd name="T7" fmla="*/ 136 h 147"/>
                      <a:gd name="T8" fmla="*/ 34 w 65"/>
                      <a:gd name="T9" fmla="*/ 134 h 147"/>
                      <a:gd name="T10" fmla="*/ 27 w 65"/>
                      <a:gd name="T11" fmla="*/ 129 h 147"/>
                      <a:gd name="T12" fmla="*/ 23 w 65"/>
                      <a:gd name="T13" fmla="*/ 127 h 147"/>
                      <a:gd name="T14" fmla="*/ 19 w 65"/>
                      <a:gd name="T15" fmla="*/ 122 h 147"/>
                      <a:gd name="T16" fmla="*/ 15 w 65"/>
                      <a:gd name="T17" fmla="*/ 118 h 147"/>
                      <a:gd name="T18" fmla="*/ 11 w 65"/>
                      <a:gd name="T19" fmla="*/ 114 h 147"/>
                      <a:gd name="T20" fmla="*/ 8 w 65"/>
                      <a:gd name="T21" fmla="*/ 109 h 147"/>
                      <a:gd name="T22" fmla="*/ 8 w 65"/>
                      <a:gd name="T23" fmla="*/ 105 h 147"/>
                      <a:gd name="T24" fmla="*/ 4 w 65"/>
                      <a:gd name="T25" fmla="*/ 100 h 147"/>
                      <a:gd name="T26" fmla="*/ 4 w 65"/>
                      <a:gd name="T27" fmla="*/ 96 h 147"/>
                      <a:gd name="T28" fmla="*/ 0 w 65"/>
                      <a:gd name="T29" fmla="*/ 91 h 147"/>
                      <a:gd name="T30" fmla="*/ 0 w 65"/>
                      <a:gd name="T31" fmla="*/ 87 h 147"/>
                      <a:gd name="T32" fmla="*/ 0 w 65"/>
                      <a:gd name="T33" fmla="*/ 82 h 147"/>
                      <a:gd name="T34" fmla="*/ 0 w 65"/>
                      <a:gd name="T35" fmla="*/ 78 h 147"/>
                      <a:gd name="T36" fmla="*/ 0 w 65"/>
                      <a:gd name="T37" fmla="*/ 73 h 147"/>
                      <a:gd name="T38" fmla="*/ 0 w 65"/>
                      <a:gd name="T39" fmla="*/ 69 h 147"/>
                      <a:gd name="T40" fmla="*/ 0 w 65"/>
                      <a:gd name="T41" fmla="*/ 65 h 147"/>
                      <a:gd name="T42" fmla="*/ 0 w 65"/>
                      <a:gd name="T43" fmla="*/ 60 h 147"/>
                      <a:gd name="T44" fmla="*/ 0 w 65"/>
                      <a:gd name="T45" fmla="*/ 56 h 147"/>
                      <a:gd name="T46" fmla="*/ 4 w 65"/>
                      <a:gd name="T47" fmla="*/ 51 h 147"/>
                      <a:gd name="T48" fmla="*/ 4 w 65"/>
                      <a:gd name="T49" fmla="*/ 47 h 147"/>
                      <a:gd name="T50" fmla="*/ 8 w 65"/>
                      <a:gd name="T51" fmla="*/ 42 h 147"/>
                      <a:gd name="T52" fmla="*/ 11 w 65"/>
                      <a:gd name="T53" fmla="*/ 38 h 147"/>
                      <a:gd name="T54" fmla="*/ 15 w 65"/>
                      <a:gd name="T55" fmla="*/ 33 h 147"/>
                      <a:gd name="T56" fmla="*/ 19 w 65"/>
                      <a:gd name="T57" fmla="*/ 29 h 147"/>
                      <a:gd name="T58" fmla="*/ 23 w 65"/>
                      <a:gd name="T59" fmla="*/ 24 h 147"/>
                      <a:gd name="T60" fmla="*/ 27 w 65"/>
                      <a:gd name="T61" fmla="*/ 22 h 147"/>
                      <a:gd name="T62" fmla="*/ 31 w 65"/>
                      <a:gd name="T63" fmla="*/ 18 h 147"/>
                      <a:gd name="T64" fmla="*/ 34 w 65"/>
                      <a:gd name="T65" fmla="*/ 13 h 147"/>
                      <a:gd name="T66" fmla="*/ 42 w 65"/>
                      <a:gd name="T67" fmla="*/ 11 h 147"/>
                      <a:gd name="T68" fmla="*/ 46 w 65"/>
                      <a:gd name="T69" fmla="*/ 9 h 147"/>
                      <a:gd name="T70" fmla="*/ 53 w 65"/>
                      <a:gd name="T71" fmla="*/ 4 h 147"/>
                      <a:gd name="T72" fmla="*/ 57 w 65"/>
                      <a:gd name="T73" fmla="*/ 2 h 147"/>
                      <a:gd name="T74" fmla="*/ 65 w 65"/>
                      <a:gd name="T75" fmla="*/ 0 h 147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5"/>
                      <a:gd name="T115" fmla="*/ 0 h 147"/>
                      <a:gd name="T116" fmla="*/ 65 w 65"/>
                      <a:gd name="T117" fmla="*/ 147 h 147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5" h="147">
                        <a:moveTo>
                          <a:pt x="57" y="147"/>
                        </a:moveTo>
                        <a:lnTo>
                          <a:pt x="57" y="145"/>
                        </a:lnTo>
                        <a:lnTo>
                          <a:pt x="53" y="145"/>
                        </a:lnTo>
                        <a:lnTo>
                          <a:pt x="50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50" y="7"/>
                        </a:lnTo>
                        <a:lnTo>
                          <a:pt x="53" y="4"/>
                        </a:lnTo>
                        <a:lnTo>
                          <a:pt x="57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41" name="Freeform 199"/>
                  <p:cNvSpPr>
                    <a:spLocks/>
                  </p:cNvSpPr>
                  <p:nvPr/>
                </p:nvSpPr>
                <p:spPr bwMode="auto">
                  <a:xfrm>
                    <a:off x="2498" y="3273"/>
                    <a:ext cx="64" cy="147"/>
                  </a:xfrm>
                  <a:custGeom>
                    <a:avLst/>
                    <a:gdLst>
                      <a:gd name="T0" fmla="*/ 53 w 64"/>
                      <a:gd name="T1" fmla="*/ 145 h 147"/>
                      <a:gd name="T2" fmla="*/ 49 w 64"/>
                      <a:gd name="T3" fmla="*/ 142 h 147"/>
                      <a:gd name="T4" fmla="*/ 45 w 64"/>
                      <a:gd name="T5" fmla="*/ 140 h 147"/>
                      <a:gd name="T6" fmla="*/ 42 w 64"/>
                      <a:gd name="T7" fmla="*/ 138 h 147"/>
                      <a:gd name="T8" fmla="*/ 38 w 64"/>
                      <a:gd name="T9" fmla="*/ 136 h 147"/>
                      <a:gd name="T10" fmla="*/ 34 w 64"/>
                      <a:gd name="T11" fmla="*/ 134 h 147"/>
                      <a:gd name="T12" fmla="*/ 30 w 64"/>
                      <a:gd name="T13" fmla="*/ 131 h 147"/>
                      <a:gd name="T14" fmla="*/ 26 w 64"/>
                      <a:gd name="T15" fmla="*/ 127 h 147"/>
                      <a:gd name="T16" fmla="*/ 23 w 64"/>
                      <a:gd name="T17" fmla="*/ 125 h 147"/>
                      <a:gd name="T18" fmla="*/ 19 w 64"/>
                      <a:gd name="T19" fmla="*/ 120 h 147"/>
                      <a:gd name="T20" fmla="*/ 15 w 64"/>
                      <a:gd name="T21" fmla="*/ 118 h 147"/>
                      <a:gd name="T22" fmla="*/ 11 w 64"/>
                      <a:gd name="T23" fmla="*/ 114 h 147"/>
                      <a:gd name="T24" fmla="*/ 7 w 64"/>
                      <a:gd name="T25" fmla="*/ 109 h 147"/>
                      <a:gd name="T26" fmla="*/ 7 w 64"/>
                      <a:gd name="T27" fmla="*/ 105 h 147"/>
                      <a:gd name="T28" fmla="*/ 3 w 64"/>
                      <a:gd name="T29" fmla="*/ 102 h 147"/>
                      <a:gd name="T30" fmla="*/ 3 w 64"/>
                      <a:gd name="T31" fmla="*/ 98 h 147"/>
                      <a:gd name="T32" fmla="*/ 0 w 64"/>
                      <a:gd name="T33" fmla="*/ 93 h 147"/>
                      <a:gd name="T34" fmla="*/ 0 w 64"/>
                      <a:gd name="T35" fmla="*/ 89 h 147"/>
                      <a:gd name="T36" fmla="*/ 0 w 64"/>
                      <a:gd name="T37" fmla="*/ 85 h 147"/>
                      <a:gd name="T38" fmla="*/ 0 w 64"/>
                      <a:gd name="T39" fmla="*/ 80 h 147"/>
                      <a:gd name="T40" fmla="*/ 0 w 64"/>
                      <a:gd name="T41" fmla="*/ 76 h 147"/>
                      <a:gd name="T42" fmla="*/ 0 w 64"/>
                      <a:gd name="T43" fmla="*/ 71 h 147"/>
                      <a:gd name="T44" fmla="*/ 0 w 64"/>
                      <a:gd name="T45" fmla="*/ 67 h 147"/>
                      <a:gd name="T46" fmla="*/ 0 w 64"/>
                      <a:gd name="T47" fmla="*/ 62 h 147"/>
                      <a:gd name="T48" fmla="*/ 0 w 64"/>
                      <a:gd name="T49" fmla="*/ 58 h 147"/>
                      <a:gd name="T50" fmla="*/ 3 w 64"/>
                      <a:gd name="T51" fmla="*/ 53 h 147"/>
                      <a:gd name="T52" fmla="*/ 3 w 64"/>
                      <a:gd name="T53" fmla="*/ 49 h 147"/>
                      <a:gd name="T54" fmla="*/ 3 w 64"/>
                      <a:gd name="T55" fmla="*/ 44 h 147"/>
                      <a:gd name="T56" fmla="*/ 7 w 64"/>
                      <a:gd name="T57" fmla="*/ 42 h 147"/>
                      <a:gd name="T58" fmla="*/ 11 w 64"/>
                      <a:gd name="T59" fmla="*/ 38 h 147"/>
                      <a:gd name="T60" fmla="*/ 15 w 64"/>
                      <a:gd name="T61" fmla="*/ 33 h 147"/>
                      <a:gd name="T62" fmla="*/ 15 w 64"/>
                      <a:gd name="T63" fmla="*/ 29 h 147"/>
                      <a:gd name="T64" fmla="*/ 19 w 64"/>
                      <a:gd name="T65" fmla="*/ 27 h 147"/>
                      <a:gd name="T66" fmla="*/ 23 w 64"/>
                      <a:gd name="T67" fmla="*/ 22 h 147"/>
                      <a:gd name="T68" fmla="*/ 26 w 64"/>
                      <a:gd name="T69" fmla="*/ 20 h 147"/>
                      <a:gd name="T70" fmla="*/ 30 w 64"/>
                      <a:gd name="T71" fmla="*/ 16 h 147"/>
                      <a:gd name="T72" fmla="*/ 34 w 64"/>
                      <a:gd name="T73" fmla="*/ 13 h 147"/>
                      <a:gd name="T74" fmla="*/ 38 w 64"/>
                      <a:gd name="T75" fmla="*/ 11 h 147"/>
                      <a:gd name="T76" fmla="*/ 42 w 64"/>
                      <a:gd name="T77" fmla="*/ 9 h 147"/>
                      <a:gd name="T78" fmla="*/ 45 w 64"/>
                      <a:gd name="T79" fmla="*/ 7 h 147"/>
                      <a:gd name="T80" fmla="*/ 49 w 64"/>
                      <a:gd name="T81" fmla="*/ 4 h 147"/>
                      <a:gd name="T82" fmla="*/ 57 w 64"/>
                      <a:gd name="T83" fmla="*/ 2 h 147"/>
                      <a:gd name="T84" fmla="*/ 61 w 64"/>
                      <a:gd name="T85" fmla="*/ 0 h 147"/>
                      <a:gd name="T86" fmla="*/ 64 w 64"/>
                      <a:gd name="T87" fmla="*/ 0 h 14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4"/>
                      <a:gd name="T133" fmla="*/ 0 h 147"/>
                      <a:gd name="T134" fmla="*/ 64 w 64"/>
                      <a:gd name="T135" fmla="*/ 147 h 14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4" h="147">
                        <a:moveTo>
                          <a:pt x="57" y="147"/>
                        </a:moveTo>
                        <a:lnTo>
                          <a:pt x="53" y="145"/>
                        </a:lnTo>
                        <a:lnTo>
                          <a:pt x="49" y="145"/>
                        </a:lnTo>
                        <a:lnTo>
                          <a:pt x="49" y="142"/>
                        </a:lnTo>
                        <a:lnTo>
                          <a:pt x="45" y="142"/>
                        </a:lnTo>
                        <a:lnTo>
                          <a:pt x="45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0" y="134"/>
                        </a:lnTo>
                        <a:lnTo>
                          <a:pt x="30" y="131"/>
                        </a:lnTo>
                        <a:lnTo>
                          <a:pt x="26" y="129"/>
                        </a:lnTo>
                        <a:lnTo>
                          <a:pt x="26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7" y="109"/>
                        </a:lnTo>
                        <a:lnTo>
                          <a:pt x="7" y="107"/>
                        </a:lnTo>
                        <a:lnTo>
                          <a:pt x="7" y="105"/>
                        </a:lnTo>
                        <a:lnTo>
                          <a:pt x="3" y="105"/>
                        </a:lnTo>
                        <a:lnTo>
                          <a:pt x="3" y="102"/>
                        </a:lnTo>
                        <a:lnTo>
                          <a:pt x="3" y="100"/>
                        </a:lnTo>
                        <a:lnTo>
                          <a:pt x="3" y="98"/>
                        </a:lnTo>
                        <a:lnTo>
                          <a:pt x="3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3" y="53"/>
                        </a:lnTo>
                        <a:lnTo>
                          <a:pt x="3" y="51"/>
                        </a:lnTo>
                        <a:lnTo>
                          <a:pt x="3" y="49"/>
                        </a:lnTo>
                        <a:lnTo>
                          <a:pt x="3" y="47"/>
                        </a:lnTo>
                        <a:lnTo>
                          <a:pt x="3" y="44"/>
                        </a:lnTo>
                        <a:lnTo>
                          <a:pt x="7" y="44"/>
                        </a:lnTo>
                        <a:lnTo>
                          <a:pt x="7" y="42"/>
                        </a:lnTo>
                        <a:lnTo>
                          <a:pt x="7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5" y="29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6" y="22"/>
                        </a:lnTo>
                        <a:lnTo>
                          <a:pt x="26" y="20"/>
                        </a:lnTo>
                        <a:lnTo>
                          <a:pt x="30" y="18"/>
                        </a:lnTo>
                        <a:lnTo>
                          <a:pt x="30" y="16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38" y="11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5" y="9"/>
                        </a:lnTo>
                        <a:lnTo>
                          <a:pt x="45" y="7"/>
                        </a:lnTo>
                        <a:lnTo>
                          <a:pt x="49" y="7"/>
                        </a:lnTo>
                        <a:lnTo>
                          <a:pt x="49" y="4"/>
                        </a:lnTo>
                        <a:lnTo>
                          <a:pt x="53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1" y="0"/>
                        </a:lnTo>
                        <a:lnTo>
                          <a:pt x="64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42" name="Freeform 200"/>
                  <p:cNvSpPr>
                    <a:spLocks/>
                  </p:cNvSpPr>
                  <p:nvPr/>
                </p:nvSpPr>
                <p:spPr bwMode="auto">
                  <a:xfrm>
                    <a:off x="2543" y="3273"/>
                    <a:ext cx="65" cy="147"/>
                  </a:xfrm>
                  <a:custGeom>
                    <a:avLst/>
                    <a:gdLst>
                      <a:gd name="T0" fmla="*/ 58 w 65"/>
                      <a:gd name="T1" fmla="*/ 145 h 147"/>
                      <a:gd name="T2" fmla="*/ 50 w 65"/>
                      <a:gd name="T3" fmla="*/ 142 h 147"/>
                      <a:gd name="T4" fmla="*/ 42 w 65"/>
                      <a:gd name="T5" fmla="*/ 140 h 147"/>
                      <a:gd name="T6" fmla="*/ 39 w 65"/>
                      <a:gd name="T7" fmla="*/ 136 h 147"/>
                      <a:gd name="T8" fmla="*/ 35 w 65"/>
                      <a:gd name="T9" fmla="*/ 134 h 147"/>
                      <a:gd name="T10" fmla="*/ 27 w 65"/>
                      <a:gd name="T11" fmla="*/ 129 h 147"/>
                      <a:gd name="T12" fmla="*/ 23 w 65"/>
                      <a:gd name="T13" fmla="*/ 127 h 147"/>
                      <a:gd name="T14" fmla="*/ 19 w 65"/>
                      <a:gd name="T15" fmla="*/ 122 h 147"/>
                      <a:gd name="T16" fmla="*/ 16 w 65"/>
                      <a:gd name="T17" fmla="*/ 118 h 147"/>
                      <a:gd name="T18" fmla="*/ 12 w 65"/>
                      <a:gd name="T19" fmla="*/ 114 h 147"/>
                      <a:gd name="T20" fmla="*/ 8 w 65"/>
                      <a:gd name="T21" fmla="*/ 109 h 147"/>
                      <a:gd name="T22" fmla="*/ 8 w 65"/>
                      <a:gd name="T23" fmla="*/ 105 h 147"/>
                      <a:gd name="T24" fmla="*/ 4 w 65"/>
                      <a:gd name="T25" fmla="*/ 100 h 147"/>
                      <a:gd name="T26" fmla="*/ 4 w 65"/>
                      <a:gd name="T27" fmla="*/ 96 h 147"/>
                      <a:gd name="T28" fmla="*/ 0 w 65"/>
                      <a:gd name="T29" fmla="*/ 91 h 147"/>
                      <a:gd name="T30" fmla="*/ 0 w 65"/>
                      <a:gd name="T31" fmla="*/ 87 h 147"/>
                      <a:gd name="T32" fmla="*/ 0 w 65"/>
                      <a:gd name="T33" fmla="*/ 82 h 147"/>
                      <a:gd name="T34" fmla="*/ 0 w 65"/>
                      <a:gd name="T35" fmla="*/ 78 h 147"/>
                      <a:gd name="T36" fmla="*/ 0 w 65"/>
                      <a:gd name="T37" fmla="*/ 73 h 147"/>
                      <a:gd name="T38" fmla="*/ 0 w 65"/>
                      <a:gd name="T39" fmla="*/ 69 h 147"/>
                      <a:gd name="T40" fmla="*/ 0 w 65"/>
                      <a:gd name="T41" fmla="*/ 65 h 147"/>
                      <a:gd name="T42" fmla="*/ 0 w 65"/>
                      <a:gd name="T43" fmla="*/ 60 h 147"/>
                      <a:gd name="T44" fmla="*/ 0 w 65"/>
                      <a:gd name="T45" fmla="*/ 56 h 147"/>
                      <a:gd name="T46" fmla="*/ 4 w 65"/>
                      <a:gd name="T47" fmla="*/ 51 h 147"/>
                      <a:gd name="T48" fmla="*/ 4 w 65"/>
                      <a:gd name="T49" fmla="*/ 47 h 147"/>
                      <a:gd name="T50" fmla="*/ 8 w 65"/>
                      <a:gd name="T51" fmla="*/ 42 h 147"/>
                      <a:gd name="T52" fmla="*/ 12 w 65"/>
                      <a:gd name="T53" fmla="*/ 38 h 147"/>
                      <a:gd name="T54" fmla="*/ 16 w 65"/>
                      <a:gd name="T55" fmla="*/ 33 h 147"/>
                      <a:gd name="T56" fmla="*/ 19 w 65"/>
                      <a:gd name="T57" fmla="*/ 29 h 147"/>
                      <a:gd name="T58" fmla="*/ 23 w 65"/>
                      <a:gd name="T59" fmla="*/ 24 h 147"/>
                      <a:gd name="T60" fmla="*/ 27 w 65"/>
                      <a:gd name="T61" fmla="*/ 22 h 147"/>
                      <a:gd name="T62" fmla="*/ 31 w 65"/>
                      <a:gd name="T63" fmla="*/ 18 h 147"/>
                      <a:gd name="T64" fmla="*/ 35 w 65"/>
                      <a:gd name="T65" fmla="*/ 13 h 147"/>
                      <a:gd name="T66" fmla="*/ 42 w 65"/>
                      <a:gd name="T67" fmla="*/ 11 h 147"/>
                      <a:gd name="T68" fmla="*/ 46 w 65"/>
                      <a:gd name="T69" fmla="*/ 9 h 147"/>
                      <a:gd name="T70" fmla="*/ 54 w 65"/>
                      <a:gd name="T71" fmla="*/ 4 h 147"/>
                      <a:gd name="T72" fmla="*/ 58 w 65"/>
                      <a:gd name="T73" fmla="*/ 2 h 147"/>
                      <a:gd name="T74" fmla="*/ 65 w 65"/>
                      <a:gd name="T75" fmla="*/ 0 h 147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5"/>
                      <a:gd name="T115" fmla="*/ 0 h 147"/>
                      <a:gd name="T116" fmla="*/ 65 w 65"/>
                      <a:gd name="T117" fmla="*/ 147 h 147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5" h="147">
                        <a:moveTo>
                          <a:pt x="58" y="147"/>
                        </a:moveTo>
                        <a:lnTo>
                          <a:pt x="58" y="145"/>
                        </a:lnTo>
                        <a:lnTo>
                          <a:pt x="54" y="145"/>
                        </a:lnTo>
                        <a:lnTo>
                          <a:pt x="50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9" y="136"/>
                        </a:lnTo>
                        <a:lnTo>
                          <a:pt x="35" y="136"/>
                        </a:lnTo>
                        <a:lnTo>
                          <a:pt x="35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6" y="118"/>
                        </a:lnTo>
                        <a:lnTo>
                          <a:pt x="16" y="116"/>
                        </a:lnTo>
                        <a:lnTo>
                          <a:pt x="12" y="114"/>
                        </a:lnTo>
                        <a:lnTo>
                          <a:pt x="12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2" y="38"/>
                        </a:lnTo>
                        <a:lnTo>
                          <a:pt x="12" y="36"/>
                        </a:lnTo>
                        <a:lnTo>
                          <a:pt x="16" y="33"/>
                        </a:lnTo>
                        <a:lnTo>
                          <a:pt x="16" y="31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39" y="13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50" y="7"/>
                        </a:lnTo>
                        <a:lnTo>
                          <a:pt x="54" y="4"/>
                        </a:lnTo>
                        <a:lnTo>
                          <a:pt x="58" y="4"/>
                        </a:lnTo>
                        <a:lnTo>
                          <a:pt x="58" y="2"/>
                        </a:lnTo>
                        <a:lnTo>
                          <a:pt x="61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43" name="Freeform 201"/>
                  <p:cNvSpPr>
                    <a:spLocks/>
                  </p:cNvSpPr>
                  <p:nvPr/>
                </p:nvSpPr>
                <p:spPr bwMode="auto">
                  <a:xfrm>
                    <a:off x="2593" y="3273"/>
                    <a:ext cx="65" cy="147"/>
                  </a:xfrm>
                  <a:custGeom>
                    <a:avLst/>
                    <a:gdLst>
                      <a:gd name="T0" fmla="*/ 53 w 65"/>
                      <a:gd name="T1" fmla="*/ 145 h 147"/>
                      <a:gd name="T2" fmla="*/ 50 w 65"/>
                      <a:gd name="T3" fmla="*/ 142 h 147"/>
                      <a:gd name="T4" fmla="*/ 46 w 65"/>
                      <a:gd name="T5" fmla="*/ 140 h 147"/>
                      <a:gd name="T6" fmla="*/ 42 w 65"/>
                      <a:gd name="T7" fmla="*/ 138 h 147"/>
                      <a:gd name="T8" fmla="*/ 38 w 65"/>
                      <a:gd name="T9" fmla="*/ 136 h 147"/>
                      <a:gd name="T10" fmla="*/ 34 w 65"/>
                      <a:gd name="T11" fmla="*/ 134 h 147"/>
                      <a:gd name="T12" fmla="*/ 31 w 65"/>
                      <a:gd name="T13" fmla="*/ 131 h 147"/>
                      <a:gd name="T14" fmla="*/ 27 w 65"/>
                      <a:gd name="T15" fmla="*/ 127 h 147"/>
                      <a:gd name="T16" fmla="*/ 23 w 65"/>
                      <a:gd name="T17" fmla="*/ 125 h 147"/>
                      <a:gd name="T18" fmla="*/ 19 w 65"/>
                      <a:gd name="T19" fmla="*/ 120 h 147"/>
                      <a:gd name="T20" fmla="*/ 15 w 65"/>
                      <a:gd name="T21" fmla="*/ 118 h 147"/>
                      <a:gd name="T22" fmla="*/ 11 w 65"/>
                      <a:gd name="T23" fmla="*/ 114 h 147"/>
                      <a:gd name="T24" fmla="*/ 8 w 65"/>
                      <a:gd name="T25" fmla="*/ 109 h 147"/>
                      <a:gd name="T26" fmla="*/ 8 w 65"/>
                      <a:gd name="T27" fmla="*/ 105 h 147"/>
                      <a:gd name="T28" fmla="*/ 4 w 65"/>
                      <a:gd name="T29" fmla="*/ 102 h 147"/>
                      <a:gd name="T30" fmla="*/ 4 w 65"/>
                      <a:gd name="T31" fmla="*/ 98 h 147"/>
                      <a:gd name="T32" fmla="*/ 0 w 65"/>
                      <a:gd name="T33" fmla="*/ 93 h 147"/>
                      <a:gd name="T34" fmla="*/ 0 w 65"/>
                      <a:gd name="T35" fmla="*/ 89 h 147"/>
                      <a:gd name="T36" fmla="*/ 0 w 65"/>
                      <a:gd name="T37" fmla="*/ 85 h 147"/>
                      <a:gd name="T38" fmla="*/ 0 w 65"/>
                      <a:gd name="T39" fmla="*/ 80 h 147"/>
                      <a:gd name="T40" fmla="*/ 0 w 65"/>
                      <a:gd name="T41" fmla="*/ 76 h 147"/>
                      <a:gd name="T42" fmla="*/ 0 w 65"/>
                      <a:gd name="T43" fmla="*/ 71 h 147"/>
                      <a:gd name="T44" fmla="*/ 0 w 65"/>
                      <a:gd name="T45" fmla="*/ 67 h 147"/>
                      <a:gd name="T46" fmla="*/ 0 w 65"/>
                      <a:gd name="T47" fmla="*/ 62 h 147"/>
                      <a:gd name="T48" fmla="*/ 0 w 65"/>
                      <a:gd name="T49" fmla="*/ 58 h 147"/>
                      <a:gd name="T50" fmla="*/ 4 w 65"/>
                      <a:gd name="T51" fmla="*/ 53 h 147"/>
                      <a:gd name="T52" fmla="*/ 4 w 65"/>
                      <a:gd name="T53" fmla="*/ 49 h 147"/>
                      <a:gd name="T54" fmla="*/ 4 w 65"/>
                      <a:gd name="T55" fmla="*/ 44 h 147"/>
                      <a:gd name="T56" fmla="*/ 8 w 65"/>
                      <a:gd name="T57" fmla="*/ 42 h 147"/>
                      <a:gd name="T58" fmla="*/ 11 w 65"/>
                      <a:gd name="T59" fmla="*/ 38 h 147"/>
                      <a:gd name="T60" fmla="*/ 15 w 65"/>
                      <a:gd name="T61" fmla="*/ 33 h 147"/>
                      <a:gd name="T62" fmla="*/ 15 w 65"/>
                      <a:gd name="T63" fmla="*/ 29 h 147"/>
                      <a:gd name="T64" fmla="*/ 19 w 65"/>
                      <a:gd name="T65" fmla="*/ 27 h 147"/>
                      <a:gd name="T66" fmla="*/ 23 w 65"/>
                      <a:gd name="T67" fmla="*/ 22 h 147"/>
                      <a:gd name="T68" fmla="*/ 27 w 65"/>
                      <a:gd name="T69" fmla="*/ 20 h 147"/>
                      <a:gd name="T70" fmla="*/ 31 w 65"/>
                      <a:gd name="T71" fmla="*/ 16 h 147"/>
                      <a:gd name="T72" fmla="*/ 34 w 65"/>
                      <a:gd name="T73" fmla="*/ 13 h 147"/>
                      <a:gd name="T74" fmla="*/ 38 w 65"/>
                      <a:gd name="T75" fmla="*/ 11 h 147"/>
                      <a:gd name="T76" fmla="*/ 42 w 65"/>
                      <a:gd name="T77" fmla="*/ 9 h 147"/>
                      <a:gd name="T78" fmla="*/ 46 w 65"/>
                      <a:gd name="T79" fmla="*/ 7 h 147"/>
                      <a:gd name="T80" fmla="*/ 50 w 65"/>
                      <a:gd name="T81" fmla="*/ 4 h 147"/>
                      <a:gd name="T82" fmla="*/ 57 w 65"/>
                      <a:gd name="T83" fmla="*/ 2 h 147"/>
                      <a:gd name="T84" fmla="*/ 61 w 65"/>
                      <a:gd name="T85" fmla="*/ 0 h 147"/>
                      <a:gd name="T86" fmla="*/ 65 w 65"/>
                      <a:gd name="T87" fmla="*/ 0 h 14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5"/>
                      <a:gd name="T133" fmla="*/ 0 h 147"/>
                      <a:gd name="T134" fmla="*/ 65 w 65"/>
                      <a:gd name="T135" fmla="*/ 147 h 14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5" h="147">
                        <a:moveTo>
                          <a:pt x="57" y="147"/>
                        </a:moveTo>
                        <a:lnTo>
                          <a:pt x="53" y="145"/>
                        </a:lnTo>
                        <a:lnTo>
                          <a:pt x="50" y="145"/>
                        </a:lnTo>
                        <a:lnTo>
                          <a:pt x="50" y="142"/>
                        </a:lnTo>
                        <a:lnTo>
                          <a:pt x="46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1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4" y="44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5" y="29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1" y="16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38" y="11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46" y="7"/>
                        </a:lnTo>
                        <a:lnTo>
                          <a:pt x="50" y="7"/>
                        </a:lnTo>
                        <a:lnTo>
                          <a:pt x="50" y="4"/>
                        </a:lnTo>
                        <a:lnTo>
                          <a:pt x="53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1" y="0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44" name="Freeform 202"/>
                  <p:cNvSpPr>
                    <a:spLocks/>
                  </p:cNvSpPr>
                  <p:nvPr/>
                </p:nvSpPr>
                <p:spPr bwMode="auto">
                  <a:xfrm>
                    <a:off x="2643" y="3273"/>
                    <a:ext cx="65" cy="147"/>
                  </a:xfrm>
                  <a:custGeom>
                    <a:avLst/>
                    <a:gdLst>
                      <a:gd name="T0" fmla="*/ 53 w 65"/>
                      <a:gd name="T1" fmla="*/ 145 h 147"/>
                      <a:gd name="T2" fmla="*/ 49 w 65"/>
                      <a:gd name="T3" fmla="*/ 142 h 147"/>
                      <a:gd name="T4" fmla="*/ 45 w 65"/>
                      <a:gd name="T5" fmla="*/ 140 h 147"/>
                      <a:gd name="T6" fmla="*/ 42 w 65"/>
                      <a:gd name="T7" fmla="*/ 138 h 147"/>
                      <a:gd name="T8" fmla="*/ 38 w 65"/>
                      <a:gd name="T9" fmla="*/ 136 h 147"/>
                      <a:gd name="T10" fmla="*/ 34 w 65"/>
                      <a:gd name="T11" fmla="*/ 134 h 147"/>
                      <a:gd name="T12" fmla="*/ 30 w 65"/>
                      <a:gd name="T13" fmla="*/ 131 h 147"/>
                      <a:gd name="T14" fmla="*/ 26 w 65"/>
                      <a:gd name="T15" fmla="*/ 127 h 147"/>
                      <a:gd name="T16" fmla="*/ 23 w 65"/>
                      <a:gd name="T17" fmla="*/ 125 h 147"/>
                      <a:gd name="T18" fmla="*/ 19 w 65"/>
                      <a:gd name="T19" fmla="*/ 120 h 147"/>
                      <a:gd name="T20" fmla="*/ 15 w 65"/>
                      <a:gd name="T21" fmla="*/ 118 h 147"/>
                      <a:gd name="T22" fmla="*/ 11 w 65"/>
                      <a:gd name="T23" fmla="*/ 114 h 147"/>
                      <a:gd name="T24" fmla="*/ 7 w 65"/>
                      <a:gd name="T25" fmla="*/ 109 h 147"/>
                      <a:gd name="T26" fmla="*/ 7 w 65"/>
                      <a:gd name="T27" fmla="*/ 105 h 147"/>
                      <a:gd name="T28" fmla="*/ 3 w 65"/>
                      <a:gd name="T29" fmla="*/ 102 h 147"/>
                      <a:gd name="T30" fmla="*/ 3 w 65"/>
                      <a:gd name="T31" fmla="*/ 98 h 147"/>
                      <a:gd name="T32" fmla="*/ 0 w 65"/>
                      <a:gd name="T33" fmla="*/ 93 h 147"/>
                      <a:gd name="T34" fmla="*/ 0 w 65"/>
                      <a:gd name="T35" fmla="*/ 89 h 147"/>
                      <a:gd name="T36" fmla="*/ 0 w 65"/>
                      <a:gd name="T37" fmla="*/ 85 h 147"/>
                      <a:gd name="T38" fmla="*/ 0 w 65"/>
                      <a:gd name="T39" fmla="*/ 80 h 147"/>
                      <a:gd name="T40" fmla="*/ 0 w 65"/>
                      <a:gd name="T41" fmla="*/ 76 h 147"/>
                      <a:gd name="T42" fmla="*/ 0 w 65"/>
                      <a:gd name="T43" fmla="*/ 71 h 147"/>
                      <a:gd name="T44" fmla="*/ 0 w 65"/>
                      <a:gd name="T45" fmla="*/ 67 h 147"/>
                      <a:gd name="T46" fmla="*/ 0 w 65"/>
                      <a:gd name="T47" fmla="*/ 62 h 147"/>
                      <a:gd name="T48" fmla="*/ 0 w 65"/>
                      <a:gd name="T49" fmla="*/ 58 h 147"/>
                      <a:gd name="T50" fmla="*/ 3 w 65"/>
                      <a:gd name="T51" fmla="*/ 53 h 147"/>
                      <a:gd name="T52" fmla="*/ 3 w 65"/>
                      <a:gd name="T53" fmla="*/ 49 h 147"/>
                      <a:gd name="T54" fmla="*/ 3 w 65"/>
                      <a:gd name="T55" fmla="*/ 44 h 147"/>
                      <a:gd name="T56" fmla="*/ 7 w 65"/>
                      <a:gd name="T57" fmla="*/ 42 h 147"/>
                      <a:gd name="T58" fmla="*/ 11 w 65"/>
                      <a:gd name="T59" fmla="*/ 38 h 147"/>
                      <a:gd name="T60" fmla="*/ 15 w 65"/>
                      <a:gd name="T61" fmla="*/ 33 h 147"/>
                      <a:gd name="T62" fmla="*/ 15 w 65"/>
                      <a:gd name="T63" fmla="*/ 29 h 147"/>
                      <a:gd name="T64" fmla="*/ 19 w 65"/>
                      <a:gd name="T65" fmla="*/ 27 h 147"/>
                      <a:gd name="T66" fmla="*/ 23 w 65"/>
                      <a:gd name="T67" fmla="*/ 22 h 147"/>
                      <a:gd name="T68" fmla="*/ 26 w 65"/>
                      <a:gd name="T69" fmla="*/ 20 h 147"/>
                      <a:gd name="T70" fmla="*/ 30 w 65"/>
                      <a:gd name="T71" fmla="*/ 16 h 147"/>
                      <a:gd name="T72" fmla="*/ 34 w 65"/>
                      <a:gd name="T73" fmla="*/ 13 h 147"/>
                      <a:gd name="T74" fmla="*/ 38 w 65"/>
                      <a:gd name="T75" fmla="*/ 11 h 147"/>
                      <a:gd name="T76" fmla="*/ 42 w 65"/>
                      <a:gd name="T77" fmla="*/ 9 h 147"/>
                      <a:gd name="T78" fmla="*/ 45 w 65"/>
                      <a:gd name="T79" fmla="*/ 7 h 147"/>
                      <a:gd name="T80" fmla="*/ 49 w 65"/>
                      <a:gd name="T81" fmla="*/ 4 h 147"/>
                      <a:gd name="T82" fmla="*/ 57 w 65"/>
                      <a:gd name="T83" fmla="*/ 2 h 147"/>
                      <a:gd name="T84" fmla="*/ 61 w 65"/>
                      <a:gd name="T85" fmla="*/ 0 h 147"/>
                      <a:gd name="T86" fmla="*/ 65 w 65"/>
                      <a:gd name="T87" fmla="*/ 0 h 14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5"/>
                      <a:gd name="T133" fmla="*/ 0 h 147"/>
                      <a:gd name="T134" fmla="*/ 65 w 65"/>
                      <a:gd name="T135" fmla="*/ 147 h 14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5" h="147">
                        <a:moveTo>
                          <a:pt x="57" y="147"/>
                        </a:moveTo>
                        <a:lnTo>
                          <a:pt x="53" y="145"/>
                        </a:lnTo>
                        <a:lnTo>
                          <a:pt x="49" y="145"/>
                        </a:lnTo>
                        <a:lnTo>
                          <a:pt x="49" y="142"/>
                        </a:lnTo>
                        <a:lnTo>
                          <a:pt x="45" y="142"/>
                        </a:lnTo>
                        <a:lnTo>
                          <a:pt x="45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0" y="134"/>
                        </a:lnTo>
                        <a:lnTo>
                          <a:pt x="30" y="131"/>
                        </a:lnTo>
                        <a:lnTo>
                          <a:pt x="26" y="129"/>
                        </a:lnTo>
                        <a:lnTo>
                          <a:pt x="26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7" y="109"/>
                        </a:lnTo>
                        <a:lnTo>
                          <a:pt x="7" y="107"/>
                        </a:lnTo>
                        <a:lnTo>
                          <a:pt x="7" y="105"/>
                        </a:lnTo>
                        <a:lnTo>
                          <a:pt x="3" y="105"/>
                        </a:lnTo>
                        <a:lnTo>
                          <a:pt x="3" y="102"/>
                        </a:lnTo>
                        <a:lnTo>
                          <a:pt x="3" y="100"/>
                        </a:lnTo>
                        <a:lnTo>
                          <a:pt x="3" y="98"/>
                        </a:lnTo>
                        <a:lnTo>
                          <a:pt x="3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3" y="53"/>
                        </a:lnTo>
                        <a:lnTo>
                          <a:pt x="3" y="51"/>
                        </a:lnTo>
                        <a:lnTo>
                          <a:pt x="3" y="49"/>
                        </a:lnTo>
                        <a:lnTo>
                          <a:pt x="3" y="47"/>
                        </a:lnTo>
                        <a:lnTo>
                          <a:pt x="3" y="44"/>
                        </a:lnTo>
                        <a:lnTo>
                          <a:pt x="7" y="44"/>
                        </a:lnTo>
                        <a:lnTo>
                          <a:pt x="7" y="42"/>
                        </a:lnTo>
                        <a:lnTo>
                          <a:pt x="7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5" y="29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6" y="22"/>
                        </a:lnTo>
                        <a:lnTo>
                          <a:pt x="26" y="20"/>
                        </a:lnTo>
                        <a:lnTo>
                          <a:pt x="30" y="18"/>
                        </a:lnTo>
                        <a:lnTo>
                          <a:pt x="30" y="16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38" y="11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5" y="9"/>
                        </a:lnTo>
                        <a:lnTo>
                          <a:pt x="45" y="7"/>
                        </a:lnTo>
                        <a:lnTo>
                          <a:pt x="49" y="7"/>
                        </a:lnTo>
                        <a:lnTo>
                          <a:pt x="49" y="4"/>
                        </a:lnTo>
                        <a:lnTo>
                          <a:pt x="53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1" y="0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45" name="Freeform 203"/>
                  <p:cNvSpPr>
                    <a:spLocks/>
                  </p:cNvSpPr>
                  <p:nvPr/>
                </p:nvSpPr>
                <p:spPr bwMode="auto">
                  <a:xfrm>
                    <a:off x="2688" y="3273"/>
                    <a:ext cx="65" cy="147"/>
                  </a:xfrm>
                  <a:custGeom>
                    <a:avLst/>
                    <a:gdLst>
                      <a:gd name="T0" fmla="*/ 58 w 65"/>
                      <a:gd name="T1" fmla="*/ 145 h 147"/>
                      <a:gd name="T2" fmla="*/ 50 w 65"/>
                      <a:gd name="T3" fmla="*/ 142 h 147"/>
                      <a:gd name="T4" fmla="*/ 42 w 65"/>
                      <a:gd name="T5" fmla="*/ 140 h 147"/>
                      <a:gd name="T6" fmla="*/ 39 w 65"/>
                      <a:gd name="T7" fmla="*/ 136 h 147"/>
                      <a:gd name="T8" fmla="*/ 35 w 65"/>
                      <a:gd name="T9" fmla="*/ 134 h 147"/>
                      <a:gd name="T10" fmla="*/ 27 w 65"/>
                      <a:gd name="T11" fmla="*/ 129 h 147"/>
                      <a:gd name="T12" fmla="*/ 23 w 65"/>
                      <a:gd name="T13" fmla="*/ 127 h 147"/>
                      <a:gd name="T14" fmla="*/ 20 w 65"/>
                      <a:gd name="T15" fmla="*/ 122 h 147"/>
                      <a:gd name="T16" fmla="*/ 16 w 65"/>
                      <a:gd name="T17" fmla="*/ 118 h 147"/>
                      <a:gd name="T18" fmla="*/ 12 w 65"/>
                      <a:gd name="T19" fmla="*/ 114 h 147"/>
                      <a:gd name="T20" fmla="*/ 8 w 65"/>
                      <a:gd name="T21" fmla="*/ 109 h 147"/>
                      <a:gd name="T22" fmla="*/ 8 w 65"/>
                      <a:gd name="T23" fmla="*/ 105 h 147"/>
                      <a:gd name="T24" fmla="*/ 4 w 65"/>
                      <a:gd name="T25" fmla="*/ 100 h 147"/>
                      <a:gd name="T26" fmla="*/ 4 w 65"/>
                      <a:gd name="T27" fmla="*/ 96 h 147"/>
                      <a:gd name="T28" fmla="*/ 0 w 65"/>
                      <a:gd name="T29" fmla="*/ 91 h 147"/>
                      <a:gd name="T30" fmla="*/ 0 w 65"/>
                      <a:gd name="T31" fmla="*/ 87 h 147"/>
                      <a:gd name="T32" fmla="*/ 0 w 65"/>
                      <a:gd name="T33" fmla="*/ 82 h 147"/>
                      <a:gd name="T34" fmla="*/ 0 w 65"/>
                      <a:gd name="T35" fmla="*/ 78 h 147"/>
                      <a:gd name="T36" fmla="*/ 0 w 65"/>
                      <a:gd name="T37" fmla="*/ 73 h 147"/>
                      <a:gd name="T38" fmla="*/ 0 w 65"/>
                      <a:gd name="T39" fmla="*/ 69 h 147"/>
                      <a:gd name="T40" fmla="*/ 0 w 65"/>
                      <a:gd name="T41" fmla="*/ 65 h 147"/>
                      <a:gd name="T42" fmla="*/ 0 w 65"/>
                      <a:gd name="T43" fmla="*/ 60 h 147"/>
                      <a:gd name="T44" fmla="*/ 0 w 65"/>
                      <a:gd name="T45" fmla="*/ 56 h 147"/>
                      <a:gd name="T46" fmla="*/ 4 w 65"/>
                      <a:gd name="T47" fmla="*/ 51 h 147"/>
                      <a:gd name="T48" fmla="*/ 4 w 65"/>
                      <a:gd name="T49" fmla="*/ 47 h 147"/>
                      <a:gd name="T50" fmla="*/ 8 w 65"/>
                      <a:gd name="T51" fmla="*/ 42 h 147"/>
                      <a:gd name="T52" fmla="*/ 12 w 65"/>
                      <a:gd name="T53" fmla="*/ 38 h 147"/>
                      <a:gd name="T54" fmla="*/ 16 w 65"/>
                      <a:gd name="T55" fmla="*/ 33 h 147"/>
                      <a:gd name="T56" fmla="*/ 20 w 65"/>
                      <a:gd name="T57" fmla="*/ 29 h 147"/>
                      <a:gd name="T58" fmla="*/ 23 w 65"/>
                      <a:gd name="T59" fmla="*/ 24 h 147"/>
                      <a:gd name="T60" fmla="*/ 27 w 65"/>
                      <a:gd name="T61" fmla="*/ 22 h 147"/>
                      <a:gd name="T62" fmla="*/ 31 w 65"/>
                      <a:gd name="T63" fmla="*/ 18 h 147"/>
                      <a:gd name="T64" fmla="*/ 35 w 65"/>
                      <a:gd name="T65" fmla="*/ 13 h 147"/>
                      <a:gd name="T66" fmla="*/ 42 w 65"/>
                      <a:gd name="T67" fmla="*/ 11 h 147"/>
                      <a:gd name="T68" fmla="*/ 46 w 65"/>
                      <a:gd name="T69" fmla="*/ 9 h 147"/>
                      <a:gd name="T70" fmla="*/ 54 w 65"/>
                      <a:gd name="T71" fmla="*/ 4 h 147"/>
                      <a:gd name="T72" fmla="*/ 58 w 65"/>
                      <a:gd name="T73" fmla="*/ 2 h 147"/>
                      <a:gd name="T74" fmla="*/ 65 w 65"/>
                      <a:gd name="T75" fmla="*/ 0 h 147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5"/>
                      <a:gd name="T115" fmla="*/ 0 h 147"/>
                      <a:gd name="T116" fmla="*/ 65 w 65"/>
                      <a:gd name="T117" fmla="*/ 147 h 147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5" h="147">
                        <a:moveTo>
                          <a:pt x="58" y="147"/>
                        </a:moveTo>
                        <a:lnTo>
                          <a:pt x="58" y="145"/>
                        </a:lnTo>
                        <a:lnTo>
                          <a:pt x="54" y="145"/>
                        </a:lnTo>
                        <a:lnTo>
                          <a:pt x="50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9" y="136"/>
                        </a:lnTo>
                        <a:lnTo>
                          <a:pt x="35" y="136"/>
                        </a:lnTo>
                        <a:lnTo>
                          <a:pt x="35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20" y="122"/>
                        </a:lnTo>
                        <a:lnTo>
                          <a:pt x="20" y="120"/>
                        </a:lnTo>
                        <a:lnTo>
                          <a:pt x="16" y="118"/>
                        </a:lnTo>
                        <a:lnTo>
                          <a:pt x="16" y="116"/>
                        </a:lnTo>
                        <a:lnTo>
                          <a:pt x="12" y="114"/>
                        </a:lnTo>
                        <a:lnTo>
                          <a:pt x="12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2" y="38"/>
                        </a:lnTo>
                        <a:lnTo>
                          <a:pt x="12" y="36"/>
                        </a:lnTo>
                        <a:lnTo>
                          <a:pt x="16" y="33"/>
                        </a:lnTo>
                        <a:lnTo>
                          <a:pt x="16" y="31"/>
                        </a:lnTo>
                        <a:lnTo>
                          <a:pt x="20" y="29"/>
                        </a:lnTo>
                        <a:lnTo>
                          <a:pt x="20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39" y="13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50" y="7"/>
                        </a:lnTo>
                        <a:lnTo>
                          <a:pt x="54" y="4"/>
                        </a:lnTo>
                        <a:lnTo>
                          <a:pt x="58" y="4"/>
                        </a:lnTo>
                        <a:lnTo>
                          <a:pt x="58" y="2"/>
                        </a:lnTo>
                        <a:lnTo>
                          <a:pt x="61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pic>
              <p:nvPicPr>
                <p:cNvPr id="128" name="Picture 204" descr="pda-small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417" y="2766"/>
                  <a:ext cx="366" cy="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29" name="Picture 205" descr="cellphone_small"/>
                <p:cNvPicPr>
                  <a:picLocks noChangeAspect="1" noChangeArrowheads="1"/>
                </p:cNvPicPr>
                <p:nvPr/>
              </p:nvPicPr>
              <p:blipFill>
                <a:blip r:embed="rId1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963" y="2853"/>
                  <a:ext cx="436" cy="4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0" name="Picture 206" descr="laptop2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247" y="2565"/>
                  <a:ext cx="432" cy="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31" name="Group 207"/>
                <p:cNvGrpSpPr>
                  <a:grpSpLocks/>
                </p:cNvGrpSpPr>
                <p:nvPr/>
              </p:nvGrpSpPr>
              <p:grpSpPr bwMode="auto">
                <a:xfrm rot="-6800346">
                  <a:off x="1130" y="2548"/>
                  <a:ext cx="305" cy="147"/>
                  <a:chOff x="3024" y="3417"/>
                  <a:chExt cx="305" cy="147"/>
                </a:xfrm>
              </p:grpSpPr>
              <p:sp>
                <p:nvSpPr>
                  <p:cNvPr id="134" name="Freeform 208"/>
                  <p:cNvSpPr>
                    <a:spLocks/>
                  </p:cNvSpPr>
                  <p:nvPr/>
                </p:nvSpPr>
                <p:spPr bwMode="auto">
                  <a:xfrm>
                    <a:off x="3024" y="3417"/>
                    <a:ext cx="65" cy="147"/>
                  </a:xfrm>
                  <a:custGeom>
                    <a:avLst/>
                    <a:gdLst>
                      <a:gd name="T0" fmla="*/ 57 w 65"/>
                      <a:gd name="T1" fmla="*/ 145 h 147"/>
                      <a:gd name="T2" fmla="*/ 50 w 65"/>
                      <a:gd name="T3" fmla="*/ 142 h 147"/>
                      <a:gd name="T4" fmla="*/ 42 w 65"/>
                      <a:gd name="T5" fmla="*/ 140 h 147"/>
                      <a:gd name="T6" fmla="*/ 38 w 65"/>
                      <a:gd name="T7" fmla="*/ 136 h 147"/>
                      <a:gd name="T8" fmla="*/ 34 w 65"/>
                      <a:gd name="T9" fmla="*/ 134 h 147"/>
                      <a:gd name="T10" fmla="*/ 27 w 65"/>
                      <a:gd name="T11" fmla="*/ 129 h 147"/>
                      <a:gd name="T12" fmla="*/ 23 w 65"/>
                      <a:gd name="T13" fmla="*/ 127 h 147"/>
                      <a:gd name="T14" fmla="*/ 19 w 65"/>
                      <a:gd name="T15" fmla="*/ 122 h 147"/>
                      <a:gd name="T16" fmla="*/ 15 w 65"/>
                      <a:gd name="T17" fmla="*/ 118 h 147"/>
                      <a:gd name="T18" fmla="*/ 11 w 65"/>
                      <a:gd name="T19" fmla="*/ 114 h 147"/>
                      <a:gd name="T20" fmla="*/ 8 w 65"/>
                      <a:gd name="T21" fmla="*/ 109 h 147"/>
                      <a:gd name="T22" fmla="*/ 8 w 65"/>
                      <a:gd name="T23" fmla="*/ 105 h 147"/>
                      <a:gd name="T24" fmla="*/ 4 w 65"/>
                      <a:gd name="T25" fmla="*/ 100 h 147"/>
                      <a:gd name="T26" fmla="*/ 4 w 65"/>
                      <a:gd name="T27" fmla="*/ 96 h 147"/>
                      <a:gd name="T28" fmla="*/ 0 w 65"/>
                      <a:gd name="T29" fmla="*/ 91 h 147"/>
                      <a:gd name="T30" fmla="*/ 0 w 65"/>
                      <a:gd name="T31" fmla="*/ 87 h 147"/>
                      <a:gd name="T32" fmla="*/ 0 w 65"/>
                      <a:gd name="T33" fmla="*/ 82 h 147"/>
                      <a:gd name="T34" fmla="*/ 0 w 65"/>
                      <a:gd name="T35" fmla="*/ 78 h 147"/>
                      <a:gd name="T36" fmla="*/ 0 w 65"/>
                      <a:gd name="T37" fmla="*/ 73 h 147"/>
                      <a:gd name="T38" fmla="*/ 0 w 65"/>
                      <a:gd name="T39" fmla="*/ 69 h 147"/>
                      <a:gd name="T40" fmla="*/ 0 w 65"/>
                      <a:gd name="T41" fmla="*/ 65 h 147"/>
                      <a:gd name="T42" fmla="*/ 0 w 65"/>
                      <a:gd name="T43" fmla="*/ 60 h 147"/>
                      <a:gd name="T44" fmla="*/ 0 w 65"/>
                      <a:gd name="T45" fmla="*/ 56 h 147"/>
                      <a:gd name="T46" fmla="*/ 4 w 65"/>
                      <a:gd name="T47" fmla="*/ 51 h 147"/>
                      <a:gd name="T48" fmla="*/ 4 w 65"/>
                      <a:gd name="T49" fmla="*/ 47 h 147"/>
                      <a:gd name="T50" fmla="*/ 8 w 65"/>
                      <a:gd name="T51" fmla="*/ 42 h 147"/>
                      <a:gd name="T52" fmla="*/ 11 w 65"/>
                      <a:gd name="T53" fmla="*/ 38 h 147"/>
                      <a:gd name="T54" fmla="*/ 15 w 65"/>
                      <a:gd name="T55" fmla="*/ 33 h 147"/>
                      <a:gd name="T56" fmla="*/ 19 w 65"/>
                      <a:gd name="T57" fmla="*/ 29 h 147"/>
                      <a:gd name="T58" fmla="*/ 23 w 65"/>
                      <a:gd name="T59" fmla="*/ 24 h 147"/>
                      <a:gd name="T60" fmla="*/ 27 w 65"/>
                      <a:gd name="T61" fmla="*/ 22 h 147"/>
                      <a:gd name="T62" fmla="*/ 31 w 65"/>
                      <a:gd name="T63" fmla="*/ 18 h 147"/>
                      <a:gd name="T64" fmla="*/ 34 w 65"/>
                      <a:gd name="T65" fmla="*/ 13 h 147"/>
                      <a:gd name="T66" fmla="*/ 42 w 65"/>
                      <a:gd name="T67" fmla="*/ 11 h 147"/>
                      <a:gd name="T68" fmla="*/ 46 w 65"/>
                      <a:gd name="T69" fmla="*/ 9 h 147"/>
                      <a:gd name="T70" fmla="*/ 53 w 65"/>
                      <a:gd name="T71" fmla="*/ 4 h 147"/>
                      <a:gd name="T72" fmla="*/ 57 w 65"/>
                      <a:gd name="T73" fmla="*/ 2 h 147"/>
                      <a:gd name="T74" fmla="*/ 65 w 65"/>
                      <a:gd name="T75" fmla="*/ 0 h 147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5"/>
                      <a:gd name="T115" fmla="*/ 0 h 147"/>
                      <a:gd name="T116" fmla="*/ 65 w 65"/>
                      <a:gd name="T117" fmla="*/ 147 h 147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5" h="147">
                        <a:moveTo>
                          <a:pt x="57" y="147"/>
                        </a:moveTo>
                        <a:lnTo>
                          <a:pt x="57" y="145"/>
                        </a:lnTo>
                        <a:lnTo>
                          <a:pt x="53" y="145"/>
                        </a:lnTo>
                        <a:lnTo>
                          <a:pt x="50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50" y="7"/>
                        </a:lnTo>
                        <a:lnTo>
                          <a:pt x="53" y="4"/>
                        </a:lnTo>
                        <a:lnTo>
                          <a:pt x="57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35" name="Freeform 209"/>
                  <p:cNvSpPr>
                    <a:spLocks/>
                  </p:cNvSpPr>
                  <p:nvPr/>
                </p:nvSpPr>
                <p:spPr bwMode="auto">
                  <a:xfrm>
                    <a:off x="3074" y="3417"/>
                    <a:ext cx="64" cy="147"/>
                  </a:xfrm>
                  <a:custGeom>
                    <a:avLst/>
                    <a:gdLst>
                      <a:gd name="T0" fmla="*/ 53 w 64"/>
                      <a:gd name="T1" fmla="*/ 145 h 147"/>
                      <a:gd name="T2" fmla="*/ 49 w 64"/>
                      <a:gd name="T3" fmla="*/ 142 h 147"/>
                      <a:gd name="T4" fmla="*/ 45 w 64"/>
                      <a:gd name="T5" fmla="*/ 140 h 147"/>
                      <a:gd name="T6" fmla="*/ 42 w 64"/>
                      <a:gd name="T7" fmla="*/ 138 h 147"/>
                      <a:gd name="T8" fmla="*/ 38 w 64"/>
                      <a:gd name="T9" fmla="*/ 136 h 147"/>
                      <a:gd name="T10" fmla="*/ 34 w 64"/>
                      <a:gd name="T11" fmla="*/ 134 h 147"/>
                      <a:gd name="T12" fmla="*/ 30 w 64"/>
                      <a:gd name="T13" fmla="*/ 131 h 147"/>
                      <a:gd name="T14" fmla="*/ 26 w 64"/>
                      <a:gd name="T15" fmla="*/ 127 h 147"/>
                      <a:gd name="T16" fmla="*/ 23 w 64"/>
                      <a:gd name="T17" fmla="*/ 125 h 147"/>
                      <a:gd name="T18" fmla="*/ 19 w 64"/>
                      <a:gd name="T19" fmla="*/ 120 h 147"/>
                      <a:gd name="T20" fmla="*/ 15 w 64"/>
                      <a:gd name="T21" fmla="*/ 118 h 147"/>
                      <a:gd name="T22" fmla="*/ 11 w 64"/>
                      <a:gd name="T23" fmla="*/ 114 h 147"/>
                      <a:gd name="T24" fmla="*/ 7 w 64"/>
                      <a:gd name="T25" fmla="*/ 109 h 147"/>
                      <a:gd name="T26" fmla="*/ 7 w 64"/>
                      <a:gd name="T27" fmla="*/ 105 h 147"/>
                      <a:gd name="T28" fmla="*/ 3 w 64"/>
                      <a:gd name="T29" fmla="*/ 102 h 147"/>
                      <a:gd name="T30" fmla="*/ 3 w 64"/>
                      <a:gd name="T31" fmla="*/ 98 h 147"/>
                      <a:gd name="T32" fmla="*/ 0 w 64"/>
                      <a:gd name="T33" fmla="*/ 93 h 147"/>
                      <a:gd name="T34" fmla="*/ 0 w 64"/>
                      <a:gd name="T35" fmla="*/ 89 h 147"/>
                      <a:gd name="T36" fmla="*/ 0 w 64"/>
                      <a:gd name="T37" fmla="*/ 85 h 147"/>
                      <a:gd name="T38" fmla="*/ 0 w 64"/>
                      <a:gd name="T39" fmla="*/ 80 h 147"/>
                      <a:gd name="T40" fmla="*/ 0 w 64"/>
                      <a:gd name="T41" fmla="*/ 76 h 147"/>
                      <a:gd name="T42" fmla="*/ 0 w 64"/>
                      <a:gd name="T43" fmla="*/ 71 h 147"/>
                      <a:gd name="T44" fmla="*/ 0 w 64"/>
                      <a:gd name="T45" fmla="*/ 67 h 147"/>
                      <a:gd name="T46" fmla="*/ 0 w 64"/>
                      <a:gd name="T47" fmla="*/ 62 h 147"/>
                      <a:gd name="T48" fmla="*/ 0 w 64"/>
                      <a:gd name="T49" fmla="*/ 58 h 147"/>
                      <a:gd name="T50" fmla="*/ 3 w 64"/>
                      <a:gd name="T51" fmla="*/ 53 h 147"/>
                      <a:gd name="T52" fmla="*/ 3 w 64"/>
                      <a:gd name="T53" fmla="*/ 49 h 147"/>
                      <a:gd name="T54" fmla="*/ 3 w 64"/>
                      <a:gd name="T55" fmla="*/ 44 h 147"/>
                      <a:gd name="T56" fmla="*/ 7 w 64"/>
                      <a:gd name="T57" fmla="*/ 42 h 147"/>
                      <a:gd name="T58" fmla="*/ 11 w 64"/>
                      <a:gd name="T59" fmla="*/ 38 h 147"/>
                      <a:gd name="T60" fmla="*/ 15 w 64"/>
                      <a:gd name="T61" fmla="*/ 33 h 147"/>
                      <a:gd name="T62" fmla="*/ 15 w 64"/>
                      <a:gd name="T63" fmla="*/ 29 h 147"/>
                      <a:gd name="T64" fmla="*/ 19 w 64"/>
                      <a:gd name="T65" fmla="*/ 27 h 147"/>
                      <a:gd name="T66" fmla="*/ 23 w 64"/>
                      <a:gd name="T67" fmla="*/ 22 h 147"/>
                      <a:gd name="T68" fmla="*/ 26 w 64"/>
                      <a:gd name="T69" fmla="*/ 20 h 147"/>
                      <a:gd name="T70" fmla="*/ 30 w 64"/>
                      <a:gd name="T71" fmla="*/ 16 h 147"/>
                      <a:gd name="T72" fmla="*/ 34 w 64"/>
                      <a:gd name="T73" fmla="*/ 13 h 147"/>
                      <a:gd name="T74" fmla="*/ 38 w 64"/>
                      <a:gd name="T75" fmla="*/ 11 h 147"/>
                      <a:gd name="T76" fmla="*/ 42 w 64"/>
                      <a:gd name="T77" fmla="*/ 9 h 147"/>
                      <a:gd name="T78" fmla="*/ 45 w 64"/>
                      <a:gd name="T79" fmla="*/ 7 h 147"/>
                      <a:gd name="T80" fmla="*/ 49 w 64"/>
                      <a:gd name="T81" fmla="*/ 4 h 147"/>
                      <a:gd name="T82" fmla="*/ 57 w 64"/>
                      <a:gd name="T83" fmla="*/ 2 h 147"/>
                      <a:gd name="T84" fmla="*/ 61 w 64"/>
                      <a:gd name="T85" fmla="*/ 0 h 147"/>
                      <a:gd name="T86" fmla="*/ 64 w 64"/>
                      <a:gd name="T87" fmla="*/ 0 h 14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4"/>
                      <a:gd name="T133" fmla="*/ 0 h 147"/>
                      <a:gd name="T134" fmla="*/ 64 w 64"/>
                      <a:gd name="T135" fmla="*/ 147 h 14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4" h="147">
                        <a:moveTo>
                          <a:pt x="57" y="147"/>
                        </a:moveTo>
                        <a:lnTo>
                          <a:pt x="53" y="145"/>
                        </a:lnTo>
                        <a:lnTo>
                          <a:pt x="49" y="145"/>
                        </a:lnTo>
                        <a:lnTo>
                          <a:pt x="49" y="142"/>
                        </a:lnTo>
                        <a:lnTo>
                          <a:pt x="45" y="142"/>
                        </a:lnTo>
                        <a:lnTo>
                          <a:pt x="45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0" y="134"/>
                        </a:lnTo>
                        <a:lnTo>
                          <a:pt x="30" y="131"/>
                        </a:lnTo>
                        <a:lnTo>
                          <a:pt x="26" y="129"/>
                        </a:lnTo>
                        <a:lnTo>
                          <a:pt x="26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7" y="109"/>
                        </a:lnTo>
                        <a:lnTo>
                          <a:pt x="7" y="107"/>
                        </a:lnTo>
                        <a:lnTo>
                          <a:pt x="7" y="105"/>
                        </a:lnTo>
                        <a:lnTo>
                          <a:pt x="3" y="105"/>
                        </a:lnTo>
                        <a:lnTo>
                          <a:pt x="3" y="102"/>
                        </a:lnTo>
                        <a:lnTo>
                          <a:pt x="3" y="100"/>
                        </a:lnTo>
                        <a:lnTo>
                          <a:pt x="3" y="98"/>
                        </a:lnTo>
                        <a:lnTo>
                          <a:pt x="3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3" y="53"/>
                        </a:lnTo>
                        <a:lnTo>
                          <a:pt x="3" y="51"/>
                        </a:lnTo>
                        <a:lnTo>
                          <a:pt x="3" y="49"/>
                        </a:lnTo>
                        <a:lnTo>
                          <a:pt x="3" y="47"/>
                        </a:lnTo>
                        <a:lnTo>
                          <a:pt x="3" y="44"/>
                        </a:lnTo>
                        <a:lnTo>
                          <a:pt x="7" y="44"/>
                        </a:lnTo>
                        <a:lnTo>
                          <a:pt x="7" y="42"/>
                        </a:lnTo>
                        <a:lnTo>
                          <a:pt x="7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5" y="29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6" y="22"/>
                        </a:lnTo>
                        <a:lnTo>
                          <a:pt x="26" y="20"/>
                        </a:lnTo>
                        <a:lnTo>
                          <a:pt x="30" y="18"/>
                        </a:lnTo>
                        <a:lnTo>
                          <a:pt x="30" y="16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38" y="11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5" y="9"/>
                        </a:lnTo>
                        <a:lnTo>
                          <a:pt x="45" y="7"/>
                        </a:lnTo>
                        <a:lnTo>
                          <a:pt x="49" y="7"/>
                        </a:lnTo>
                        <a:lnTo>
                          <a:pt x="49" y="4"/>
                        </a:lnTo>
                        <a:lnTo>
                          <a:pt x="53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1" y="0"/>
                        </a:lnTo>
                        <a:lnTo>
                          <a:pt x="64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36" name="Freeform 210"/>
                  <p:cNvSpPr>
                    <a:spLocks/>
                  </p:cNvSpPr>
                  <p:nvPr/>
                </p:nvSpPr>
                <p:spPr bwMode="auto">
                  <a:xfrm>
                    <a:off x="3119" y="3417"/>
                    <a:ext cx="65" cy="147"/>
                  </a:xfrm>
                  <a:custGeom>
                    <a:avLst/>
                    <a:gdLst>
                      <a:gd name="T0" fmla="*/ 58 w 65"/>
                      <a:gd name="T1" fmla="*/ 145 h 147"/>
                      <a:gd name="T2" fmla="*/ 50 w 65"/>
                      <a:gd name="T3" fmla="*/ 142 h 147"/>
                      <a:gd name="T4" fmla="*/ 42 w 65"/>
                      <a:gd name="T5" fmla="*/ 140 h 147"/>
                      <a:gd name="T6" fmla="*/ 39 w 65"/>
                      <a:gd name="T7" fmla="*/ 136 h 147"/>
                      <a:gd name="T8" fmla="*/ 35 w 65"/>
                      <a:gd name="T9" fmla="*/ 134 h 147"/>
                      <a:gd name="T10" fmla="*/ 27 w 65"/>
                      <a:gd name="T11" fmla="*/ 129 h 147"/>
                      <a:gd name="T12" fmla="*/ 23 w 65"/>
                      <a:gd name="T13" fmla="*/ 127 h 147"/>
                      <a:gd name="T14" fmla="*/ 19 w 65"/>
                      <a:gd name="T15" fmla="*/ 122 h 147"/>
                      <a:gd name="T16" fmla="*/ 16 w 65"/>
                      <a:gd name="T17" fmla="*/ 118 h 147"/>
                      <a:gd name="T18" fmla="*/ 12 w 65"/>
                      <a:gd name="T19" fmla="*/ 114 h 147"/>
                      <a:gd name="T20" fmla="*/ 8 w 65"/>
                      <a:gd name="T21" fmla="*/ 109 h 147"/>
                      <a:gd name="T22" fmla="*/ 8 w 65"/>
                      <a:gd name="T23" fmla="*/ 105 h 147"/>
                      <a:gd name="T24" fmla="*/ 4 w 65"/>
                      <a:gd name="T25" fmla="*/ 100 h 147"/>
                      <a:gd name="T26" fmla="*/ 4 w 65"/>
                      <a:gd name="T27" fmla="*/ 96 h 147"/>
                      <a:gd name="T28" fmla="*/ 0 w 65"/>
                      <a:gd name="T29" fmla="*/ 91 h 147"/>
                      <a:gd name="T30" fmla="*/ 0 w 65"/>
                      <a:gd name="T31" fmla="*/ 87 h 147"/>
                      <a:gd name="T32" fmla="*/ 0 w 65"/>
                      <a:gd name="T33" fmla="*/ 82 h 147"/>
                      <a:gd name="T34" fmla="*/ 0 w 65"/>
                      <a:gd name="T35" fmla="*/ 78 h 147"/>
                      <a:gd name="T36" fmla="*/ 0 w 65"/>
                      <a:gd name="T37" fmla="*/ 73 h 147"/>
                      <a:gd name="T38" fmla="*/ 0 w 65"/>
                      <a:gd name="T39" fmla="*/ 69 h 147"/>
                      <a:gd name="T40" fmla="*/ 0 w 65"/>
                      <a:gd name="T41" fmla="*/ 65 h 147"/>
                      <a:gd name="T42" fmla="*/ 0 w 65"/>
                      <a:gd name="T43" fmla="*/ 60 h 147"/>
                      <a:gd name="T44" fmla="*/ 0 w 65"/>
                      <a:gd name="T45" fmla="*/ 56 h 147"/>
                      <a:gd name="T46" fmla="*/ 4 w 65"/>
                      <a:gd name="T47" fmla="*/ 51 h 147"/>
                      <a:gd name="T48" fmla="*/ 4 w 65"/>
                      <a:gd name="T49" fmla="*/ 47 h 147"/>
                      <a:gd name="T50" fmla="*/ 8 w 65"/>
                      <a:gd name="T51" fmla="*/ 42 h 147"/>
                      <a:gd name="T52" fmla="*/ 12 w 65"/>
                      <a:gd name="T53" fmla="*/ 38 h 147"/>
                      <a:gd name="T54" fmla="*/ 16 w 65"/>
                      <a:gd name="T55" fmla="*/ 33 h 147"/>
                      <a:gd name="T56" fmla="*/ 19 w 65"/>
                      <a:gd name="T57" fmla="*/ 29 h 147"/>
                      <a:gd name="T58" fmla="*/ 23 w 65"/>
                      <a:gd name="T59" fmla="*/ 24 h 147"/>
                      <a:gd name="T60" fmla="*/ 27 w 65"/>
                      <a:gd name="T61" fmla="*/ 22 h 147"/>
                      <a:gd name="T62" fmla="*/ 31 w 65"/>
                      <a:gd name="T63" fmla="*/ 18 h 147"/>
                      <a:gd name="T64" fmla="*/ 35 w 65"/>
                      <a:gd name="T65" fmla="*/ 13 h 147"/>
                      <a:gd name="T66" fmla="*/ 42 w 65"/>
                      <a:gd name="T67" fmla="*/ 11 h 147"/>
                      <a:gd name="T68" fmla="*/ 46 w 65"/>
                      <a:gd name="T69" fmla="*/ 9 h 147"/>
                      <a:gd name="T70" fmla="*/ 54 w 65"/>
                      <a:gd name="T71" fmla="*/ 4 h 147"/>
                      <a:gd name="T72" fmla="*/ 58 w 65"/>
                      <a:gd name="T73" fmla="*/ 2 h 147"/>
                      <a:gd name="T74" fmla="*/ 65 w 65"/>
                      <a:gd name="T75" fmla="*/ 0 h 147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5"/>
                      <a:gd name="T115" fmla="*/ 0 h 147"/>
                      <a:gd name="T116" fmla="*/ 65 w 65"/>
                      <a:gd name="T117" fmla="*/ 147 h 147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5" h="147">
                        <a:moveTo>
                          <a:pt x="58" y="147"/>
                        </a:moveTo>
                        <a:lnTo>
                          <a:pt x="58" y="145"/>
                        </a:lnTo>
                        <a:lnTo>
                          <a:pt x="54" y="145"/>
                        </a:lnTo>
                        <a:lnTo>
                          <a:pt x="50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9" y="136"/>
                        </a:lnTo>
                        <a:lnTo>
                          <a:pt x="35" y="136"/>
                        </a:lnTo>
                        <a:lnTo>
                          <a:pt x="35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6" y="118"/>
                        </a:lnTo>
                        <a:lnTo>
                          <a:pt x="16" y="116"/>
                        </a:lnTo>
                        <a:lnTo>
                          <a:pt x="12" y="114"/>
                        </a:lnTo>
                        <a:lnTo>
                          <a:pt x="12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2" y="38"/>
                        </a:lnTo>
                        <a:lnTo>
                          <a:pt x="12" y="36"/>
                        </a:lnTo>
                        <a:lnTo>
                          <a:pt x="16" y="33"/>
                        </a:lnTo>
                        <a:lnTo>
                          <a:pt x="16" y="31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39" y="13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50" y="7"/>
                        </a:lnTo>
                        <a:lnTo>
                          <a:pt x="54" y="4"/>
                        </a:lnTo>
                        <a:lnTo>
                          <a:pt x="58" y="4"/>
                        </a:lnTo>
                        <a:lnTo>
                          <a:pt x="58" y="2"/>
                        </a:lnTo>
                        <a:lnTo>
                          <a:pt x="61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37" name="Freeform 211"/>
                  <p:cNvSpPr>
                    <a:spLocks/>
                  </p:cNvSpPr>
                  <p:nvPr/>
                </p:nvSpPr>
                <p:spPr bwMode="auto">
                  <a:xfrm>
                    <a:off x="3169" y="3417"/>
                    <a:ext cx="65" cy="147"/>
                  </a:xfrm>
                  <a:custGeom>
                    <a:avLst/>
                    <a:gdLst>
                      <a:gd name="T0" fmla="*/ 53 w 65"/>
                      <a:gd name="T1" fmla="*/ 145 h 147"/>
                      <a:gd name="T2" fmla="*/ 50 w 65"/>
                      <a:gd name="T3" fmla="*/ 142 h 147"/>
                      <a:gd name="T4" fmla="*/ 46 w 65"/>
                      <a:gd name="T5" fmla="*/ 140 h 147"/>
                      <a:gd name="T6" fmla="*/ 42 w 65"/>
                      <a:gd name="T7" fmla="*/ 138 h 147"/>
                      <a:gd name="T8" fmla="*/ 38 w 65"/>
                      <a:gd name="T9" fmla="*/ 136 h 147"/>
                      <a:gd name="T10" fmla="*/ 34 w 65"/>
                      <a:gd name="T11" fmla="*/ 134 h 147"/>
                      <a:gd name="T12" fmla="*/ 31 w 65"/>
                      <a:gd name="T13" fmla="*/ 131 h 147"/>
                      <a:gd name="T14" fmla="*/ 27 w 65"/>
                      <a:gd name="T15" fmla="*/ 127 h 147"/>
                      <a:gd name="T16" fmla="*/ 23 w 65"/>
                      <a:gd name="T17" fmla="*/ 125 h 147"/>
                      <a:gd name="T18" fmla="*/ 19 w 65"/>
                      <a:gd name="T19" fmla="*/ 120 h 147"/>
                      <a:gd name="T20" fmla="*/ 15 w 65"/>
                      <a:gd name="T21" fmla="*/ 118 h 147"/>
                      <a:gd name="T22" fmla="*/ 11 w 65"/>
                      <a:gd name="T23" fmla="*/ 114 h 147"/>
                      <a:gd name="T24" fmla="*/ 8 w 65"/>
                      <a:gd name="T25" fmla="*/ 109 h 147"/>
                      <a:gd name="T26" fmla="*/ 8 w 65"/>
                      <a:gd name="T27" fmla="*/ 105 h 147"/>
                      <a:gd name="T28" fmla="*/ 4 w 65"/>
                      <a:gd name="T29" fmla="*/ 102 h 147"/>
                      <a:gd name="T30" fmla="*/ 4 w 65"/>
                      <a:gd name="T31" fmla="*/ 98 h 147"/>
                      <a:gd name="T32" fmla="*/ 0 w 65"/>
                      <a:gd name="T33" fmla="*/ 93 h 147"/>
                      <a:gd name="T34" fmla="*/ 0 w 65"/>
                      <a:gd name="T35" fmla="*/ 89 h 147"/>
                      <a:gd name="T36" fmla="*/ 0 w 65"/>
                      <a:gd name="T37" fmla="*/ 85 h 147"/>
                      <a:gd name="T38" fmla="*/ 0 w 65"/>
                      <a:gd name="T39" fmla="*/ 80 h 147"/>
                      <a:gd name="T40" fmla="*/ 0 w 65"/>
                      <a:gd name="T41" fmla="*/ 76 h 147"/>
                      <a:gd name="T42" fmla="*/ 0 w 65"/>
                      <a:gd name="T43" fmla="*/ 71 h 147"/>
                      <a:gd name="T44" fmla="*/ 0 w 65"/>
                      <a:gd name="T45" fmla="*/ 67 h 147"/>
                      <a:gd name="T46" fmla="*/ 0 w 65"/>
                      <a:gd name="T47" fmla="*/ 62 h 147"/>
                      <a:gd name="T48" fmla="*/ 0 w 65"/>
                      <a:gd name="T49" fmla="*/ 58 h 147"/>
                      <a:gd name="T50" fmla="*/ 4 w 65"/>
                      <a:gd name="T51" fmla="*/ 53 h 147"/>
                      <a:gd name="T52" fmla="*/ 4 w 65"/>
                      <a:gd name="T53" fmla="*/ 49 h 147"/>
                      <a:gd name="T54" fmla="*/ 4 w 65"/>
                      <a:gd name="T55" fmla="*/ 44 h 147"/>
                      <a:gd name="T56" fmla="*/ 8 w 65"/>
                      <a:gd name="T57" fmla="*/ 42 h 147"/>
                      <a:gd name="T58" fmla="*/ 11 w 65"/>
                      <a:gd name="T59" fmla="*/ 38 h 147"/>
                      <a:gd name="T60" fmla="*/ 15 w 65"/>
                      <a:gd name="T61" fmla="*/ 33 h 147"/>
                      <a:gd name="T62" fmla="*/ 15 w 65"/>
                      <a:gd name="T63" fmla="*/ 29 h 147"/>
                      <a:gd name="T64" fmla="*/ 19 w 65"/>
                      <a:gd name="T65" fmla="*/ 27 h 147"/>
                      <a:gd name="T66" fmla="*/ 23 w 65"/>
                      <a:gd name="T67" fmla="*/ 22 h 147"/>
                      <a:gd name="T68" fmla="*/ 27 w 65"/>
                      <a:gd name="T69" fmla="*/ 20 h 147"/>
                      <a:gd name="T70" fmla="*/ 31 w 65"/>
                      <a:gd name="T71" fmla="*/ 16 h 147"/>
                      <a:gd name="T72" fmla="*/ 34 w 65"/>
                      <a:gd name="T73" fmla="*/ 13 h 147"/>
                      <a:gd name="T74" fmla="*/ 38 w 65"/>
                      <a:gd name="T75" fmla="*/ 11 h 147"/>
                      <a:gd name="T76" fmla="*/ 42 w 65"/>
                      <a:gd name="T77" fmla="*/ 9 h 147"/>
                      <a:gd name="T78" fmla="*/ 46 w 65"/>
                      <a:gd name="T79" fmla="*/ 7 h 147"/>
                      <a:gd name="T80" fmla="*/ 50 w 65"/>
                      <a:gd name="T81" fmla="*/ 4 h 147"/>
                      <a:gd name="T82" fmla="*/ 57 w 65"/>
                      <a:gd name="T83" fmla="*/ 2 h 147"/>
                      <a:gd name="T84" fmla="*/ 61 w 65"/>
                      <a:gd name="T85" fmla="*/ 0 h 147"/>
                      <a:gd name="T86" fmla="*/ 65 w 65"/>
                      <a:gd name="T87" fmla="*/ 0 h 14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5"/>
                      <a:gd name="T133" fmla="*/ 0 h 147"/>
                      <a:gd name="T134" fmla="*/ 65 w 65"/>
                      <a:gd name="T135" fmla="*/ 147 h 14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5" h="147">
                        <a:moveTo>
                          <a:pt x="57" y="147"/>
                        </a:moveTo>
                        <a:lnTo>
                          <a:pt x="53" y="145"/>
                        </a:lnTo>
                        <a:lnTo>
                          <a:pt x="50" y="145"/>
                        </a:lnTo>
                        <a:lnTo>
                          <a:pt x="50" y="142"/>
                        </a:lnTo>
                        <a:lnTo>
                          <a:pt x="46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1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4" y="44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5" y="29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1" y="16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38" y="11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46" y="7"/>
                        </a:lnTo>
                        <a:lnTo>
                          <a:pt x="50" y="7"/>
                        </a:lnTo>
                        <a:lnTo>
                          <a:pt x="50" y="4"/>
                        </a:lnTo>
                        <a:lnTo>
                          <a:pt x="53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1" y="0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38" name="Freeform 212"/>
                  <p:cNvSpPr>
                    <a:spLocks/>
                  </p:cNvSpPr>
                  <p:nvPr/>
                </p:nvSpPr>
                <p:spPr bwMode="auto">
                  <a:xfrm>
                    <a:off x="3219" y="3417"/>
                    <a:ext cx="65" cy="147"/>
                  </a:xfrm>
                  <a:custGeom>
                    <a:avLst/>
                    <a:gdLst>
                      <a:gd name="T0" fmla="*/ 53 w 65"/>
                      <a:gd name="T1" fmla="*/ 145 h 147"/>
                      <a:gd name="T2" fmla="*/ 49 w 65"/>
                      <a:gd name="T3" fmla="*/ 142 h 147"/>
                      <a:gd name="T4" fmla="*/ 45 w 65"/>
                      <a:gd name="T5" fmla="*/ 140 h 147"/>
                      <a:gd name="T6" fmla="*/ 42 w 65"/>
                      <a:gd name="T7" fmla="*/ 138 h 147"/>
                      <a:gd name="T8" fmla="*/ 38 w 65"/>
                      <a:gd name="T9" fmla="*/ 136 h 147"/>
                      <a:gd name="T10" fmla="*/ 34 w 65"/>
                      <a:gd name="T11" fmla="*/ 134 h 147"/>
                      <a:gd name="T12" fmla="*/ 30 w 65"/>
                      <a:gd name="T13" fmla="*/ 131 h 147"/>
                      <a:gd name="T14" fmla="*/ 26 w 65"/>
                      <a:gd name="T15" fmla="*/ 127 h 147"/>
                      <a:gd name="T16" fmla="*/ 23 w 65"/>
                      <a:gd name="T17" fmla="*/ 125 h 147"/>
                      <a:gd name="T18" fmla="*/ 19 w 65"/>
                      <a:gd name="T19" fmla="*/ 120 h 147"/>
                      <a:gd name="T20" fmla="*/ 15 w 65"/>
                      <a:gd name="T21" fmla="*/ 118 h 147"/>
                      <a:gd name="T22" fmla="*/ 11 w 65"/>
                      <a:gd name="T23" fmla="*/ 114 h 147"/>
                      <a:gd name="T24" fmla="*/ 7 w 65"/>
                      <a:gd name="T25" fmla="*/ 109 h 147"/>
                      <a:gd name="T26" fmla="*/ 7 w 65"/>
                      <a:gd name="T27" fmla="*/ 105 h 147"/>
                      <a:gd name="T28" fmla="*/ 3 w 65"/>
                      <a:gd name="T29" fmla="*/ 102 h 147"/>
                      <a:gd name="T30" fmla="*/ 3 w 65"/>
                      <a:gd name="T31" fmla="*/ 98 h 147"/>
                      <a:gd name="T32" fmla="*/ 0 w 65"/>
                      <a:gd name="T33" fmla="*/ 93 h 147"/>
                      <a:gd name="T34" fmla="*/ 0 w 65"/>
                      <a:gd name="T35" fmla="*/ 89 h 147"/>
                      <a:gd name="T36" fmla="*/ 0 w 65"/>
                      <a:gd name="T37" fmla="*/ 85 h 147"/>
                      <a:gd name="T38" fmla="*/ 0 w 65"/>
                      <a:gd name="T39" fmla="*/ 80 h 147"/>
                      <a:gd name="T40" fmla="*/ 0 w 65"/>
                      <a:gd name="T41" fmla="*/ 76 h 147"/>
                      <a:gd name="T42" fmla="*/ 0 w 65"/>
                      <a:gd name="T43" fmla="*/ 71 h 147"/>
                      <a:gd name="T44" fmla="*/ 0 w 65"/>
                      <a:gd name="T45" fmla="*/ 67 h 147"/>
                      <a:gd name="T46" fmla="*/ 0 w 65"/>
                      <a:gd name="T47" fmla="*/ 62 h 147"/>
                      <a:gd name="T48" fmla="*/ 0 w 65"/>
                      <a:gd name="T49" fmla="*/ 58 h 147"/>
                      <a:gd name="T50" fmla="*/ 3 w 65"/>
                      <a:gd name="T51" fmla="*/ 53 h 147"/>
                      <a:gd name="T52" fmla="*/ 3 w 65"/>
                      <a:gd name="T53" fmla="*/ 49 h 147"/>
                      <a:gd name="T54" fmla="*/ 3 w 65"/>
                      <a:gd name="T55" fmla="*/ 44 h 147"/>
                      <a:gd name="T56" fmla="*/ 7 w 65"/>
                      <a:gd name="T57" fmla="*/ 42 h 147"/>
                      <a:gd name="T58" fmla="*/ 11 w 65"/>
                      <a:gd name="T59" fmla="*/ 38 h 147"/>
                      <a:gd name="T60" fmla="*/ 15 w 65"/>
                      <a:gd name="T61" fmla="*/ 33 h 147"/>
                      <a:gd name="T62" fmla="*/ 15 w 65"/>
                      <a:gd name="T63" fmla="*/ 29 h 147"/>
                      <a:gd name="T64" fmla="*/ 19 w 65"/>
                      <a:gd name="T65" fmla="*/ 27 h 147"/>
                      <a:gd name="T66" fmla="*/ 23 w 65"/>
                      <a:gd name="T67" fmla="*/ 22 h 147"/>
                      <a:gd name="T68" fmla="*/ 26 w 65"/>
                      <a:gd name="T69" fmla="*/ 20 h 147"/>
                      <a:gd name="T70" fmla="*/ 30 w 65"/>
                      <a:gd name="T71" fmla="*/ 16 h 147"/>
                      <a:gd name="T72" fmla="*/ 34 w 65"/>
                      <a:gd name="T73" fmla="*/ 13 h 147"/>
                      <a:gd name="T74" fmla="*/ 38 w 65"/>
                      <a:gd name="T75" fmla="*/ 11 h 147"/>
                      <a:gd name="T76" fmla="*/ 42 w 65"/>
                      <a:gd name="T77" fmla="*/ 9 h 147"/>
                      <a:gd name="T78" fmla="*/ 45 w 65"/>
                      <a:gd name="T79" fmla="*/ 7 h 147"/>
                      <a:gd name="T80" fmla="*/ 49 w 65"/>
                      <a:gd name="T81" fmla="*/ 4 h 147"/>
                      <a:gd name="T82" fmla="*/ 57 w 65"/>
                      <a:gd name="T83" fmla="*/ 2 h 147"/>
                      <a:gd name="T84" fmla="*/ 61 w 65"/>
                      <a:gd name="T85" fmla="*/ 0 h 147"/>
                      <a:gd name="T86" fmla="*/ 65 w 65"/>
                      <a:gd name="T87" fmla="*/ 0 h 14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5"/>
                      <a:gd name="T133" fmla="*/ 0 h 147"/>
                      <a:gd name="T134" fmla="*/ 65 w 65"/>
                      <a:gd name="T135" fmla="*/ 147 h 147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5" h="147">
                        <a:moveTo>
                          <a:pt x="57" y="147"/>
                        </a:moveTo>
                        <a:lnTo>
                          <a:pt x="53" y="145"/>
                        </a:lnTo>
                        <a:lnTo>
                          <a:pt x="49" y="145"/>
                        </a:lnTo>
                        <a:lnTo>
                          <a:pt x="49" y="142"/>
                        </a:lnTo>
                        <a:lnTo>
                          <a:pt x="45" y="142"/>
                        </a:lnTo>
                        <a:lnTo>
                          <a:pt x="45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8" y="138"/>
                        </a:lnTo>
                        <a:lnTo>
                          <a:pt x="38" y="136"/>
                        </a:lnTo>
                        <a:lnTo>
                          <a:pt x="34" y="136"/>
                        </a:lnTo>
                        <a:lnTo>
                          <a:pt x="34" y="134"/>
                        </a:lnTo>
                        <a:lnTo>
                          <a:pt x="30" y="134"/>
                        </a:lnTo>
                        <a:lnTo>
                          <a:pt x="30" y="131"/>
                        </a:lnTo>
                        <a:lnTo>
                          <a:pt x="26" y="129"/>
                        </a:lnTo>
                        <a:lnTo>
                          <a:pt x="26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19" y="122"/>
                        </a:lnTo>
                        <a:lnTo>
                          <a:pt x="19" y="120"/>
                        </a:lnTo>
                        <a:lnTo>
                          <a:pt x="15" y="120"/>
                        </a:lnTo>
                        <a:lnTo>
                          <a:pt x="15" y="118"/>
                        </a:lnTo>
                        <a:lnTo>
                          <a:pt x="15" y="116"/>
                        </a:lnTo>
                        <a:lnTo>
                          <a:pt x="11" y="114"/>
                        </a:lnTo>
                        <a:lnTo>
                          <a:pt x="11" y="111"/>
                        </a:lnTo>
                        <a:lnTo>
                          <a:pt x="7" y="109"/>
                        </a:lnTo>
                        <a:lnTo>
                          <a:pt x="7" y="107"/>
                        </a:lnTo>
                        <a:lnTo>
                          <a:pt x="7" y="105"/>
                        </a:lnTo>
                        <a:lnTo>
                          <a:pt x="3" y="105"/>
                        </a:lnTo>
                        <a:lnTo>
                          <a:pt x="3" y="102"/>
                        </a:lnTo>
                        <a:lnTo>
                          <a:pt x="3" y="100"/>
                        </a:lnTo>
                        <a:lnTo>
                          <a:pt x="3" y="98"/>
                        </a:lnTo>
                        <a:lnTo>
                          <a:pt x="3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3" y="53"/>
                        </a:lnTo>
                        <a:lnTo>
                          <a:pt x="3" y="51"/>
                        </a:lnTo>
                        <a:lnTo>
                          <a:pt x="3" y="49"/>
                        </a:lnTo>
                        <a:lnTo>
                          <a:pt x="3" y="47"/>
                        </a:lnTo>
                        <a:lnTo>
                          <a:pt x="3" y="44"/>
                        </a:lnTo>
                        <a:lnTo>
                          <a:pt x="7" y="44"/>
                        </a:lnTo>
                        <a:lnTo>
                          <a:pt x="7" y="42"/>
                        </a:lnTo>
                        <a:lnTo>
                          <a:pt x="7" y="40"/>
                        </a:lnTo>
                        <a:lnTo>
                          <a:pt x="11" y="38"/>
                        </a:lnTo>
                        <a:lnTo>
                          <a:pt x="11" y="36"/>
                        </a:lnTo>
                        <a:lnTo>
                          <a:pt x="15" y="33"/>
                        </a:lnTo>
                        <a:lnTo>
                          <a:pt x="15" y="31"/>
                        </a:lnTo>
                        <a:lnTo>
                          <a:pt x="15" y="29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6" y="22"/>
                        </a:lnTo>
                        <a:lnTo>
                          <a:pt x="26" y="20"/>
                        </a:lnTo>
                        <a:lnTo>
                          <a:pt x="30" y="18"/>
                        </a:lnTo>
                        <a:lnTo>
                          <a:pt x="30" y="16"/>
                        </a:lnTo>
                        <a:lnTo>
                          <a:pt x="34" y="16"/>
                        </a:lnTo>
                        <a:lnTo>
                          <a:pt x="34" y="13"/>
                        </a:lnTo>
                        <a:lnTo>
                          <a:pt x="38" y="13"/>
                        </a:lnTo>
                        <a:lnTo>
                          <a:pt x="38" y="11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5" y="9"/>
                        </a:lnTo>
                        <a:lnTo>
                          <a:pt x="45" y="7"/>
                        </a:lnTo>
                        <a:lnTo>
                          <a:pt x="49" y="7"/>
                        </a:lnTo>
                        <a:lnTo>
                          <a:pt x="49" y="4"/>
                        </a:lnTo>
                        <a:lnTo>
                          <a:pt x="53" y="4"/>
                        </a:lnTo>
                        <a:lnTo>
                          <a:pt x="57" y="2"/>
                        </a:lnTo>
                        <a:lnTo>
                          <a:pt x="61" y="2"/>
                        </a:lnTo>
                        <a:lnTo>
                          <a:pt x="61" y="0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39" name="Freeform 213"/>
                  <p:cNvSpPr>
                    <a:spLocks/>
                  </p:cNvSpPr>
                  <p:nvPr/>
                </p:nvSpPr>
                <p:spPr bwMode="auto">
                  <a:xfrm>
                    <a:off x="3264" y="3417"/>
                    <a:ext cx="65" cy="147"/>
                  </a:xfrm>
                  <a:custGeom>
                    <a:avLst/>
                    <a:gdLst>
                      <a:gd name="T0" fmla="*/ 58 w 65"/>
                      <a:gd name="T1" fmla="*/ 145 h 147"/>
                      <a:gd name="T2" fmla="*/ 50 w 65"/>
                      <a:gd name="T3" fmla="*/ 142 h 147"/>
                      <a:gd name="T4" fmla="*/ 42 w 65"/>
                      <a:gd name="T5" fmla="*/ 140 h 147"/>
                      <a:gd name="T6" fmla="*/ 39 w 65"/>
                      <a:gd name="T7" fmla="*/ 136 h 147"/>
                      <a:gd name="T8" fmla="*/ 35 w 65"/>
                      <a:gd name="T9" fmla="*/ 134 h 147"/>
                      <a:gd name="T10" fmla="*/ 27 w 65"/>
                      <a:gd name="T11" fmla="*/ 129 h 147"/>
                      <a:gd name="T12" fmla="*/ 23 w 65"/>
                      <a:gd name="T13" fmla="*/ 127 h 147"/>
                      <a:gd name="T14" fmla="*/ 20 w 65"/>
                      <a:gd name="T15" fmla="*/ 122 h 147"/>
                      <a:gd name="T16" fmla="*/ 16 w 65"/>
                      <a:gd name="T17" fmla="*/ 118 h 147"/>
                      <a:gd name="T18" fmla="*/ 12 w 65"/>
                      <a:gd name="T19" fmla="*/ 114 h 147"/>
                      <a:gd name="T20" fmla="*/ 8 w 65"/>
                      <a:gd name="T21" fmla="*/ 109 h 147"/>
                      <a:gd name="T22" fmla="*/ 8 w 65"/>
                      <a:gd name="T23" fmla="*/ 105 h 147"/>
                      <a:gd name="T24" fmla="*/ 4 w 65"/>
                      <a:gd name="T25" fmla="*/ 100 h 147"/>
                      <a:gd name="T26" fmla="*/ 4 w 65"/>
                      <a:gd name="T27" fmla="*/ 96 h 147"/>
                      <a:gd name="T28" fmla="*/ 0 w 65"/>
                      <a:gd name="T29" fmla="*/ 91 h 147"/>
                      <a:gd name="T30" fmla="*/ 0 w 65"/>
                      <a:gd name="T31" fmla="*/ 87 h 147"/>
                      <a:gd name="T32" fmla="*/ 0 w 65"/>
                      <a:gd name="T33" fmla="*/ 82 h 147"/>
                      <a:gd name="T34" fmla="*/ 0 w 65"/>
                      <a:gd name="T35" fmla="*/ 78 h 147"/>
                      <a:gd name="T36" fmla="*/ 0 w 65"/>
                      <a:gd name="T37" fmla="*/ 73 h 147"/>
                      <a:gd name="T38" fmla="*/ 0 w 65"/>
                      <a:gd name="T39" fmla="*/ 69 h 147"/>
                      <a:gd name="T40" fmla="*/ 0 w 65"/>
                      <a:gd name="T41" fmla="*/ 65 h 147"/>
                      <a:gd name="T42" fmla="*/ 0 w 65"/>
                      <a:gd name="T43" fmla="*/ 60 h 147"/>
                      <a:gd name="T44" fmla="*/ 0 w 65"/>
                      <a:gd name="T45" fmla="*/ 56 h 147"/>
                      <a:gd name="T46" fmla="*/ 4 w 65"/>
                      <a:gd name="T47" fmla="*/ 51 h 147"/>
                      <a:gd name="T48" fmla="*/ 4 w 65"/>
                      <a:gd name="T49" fmla="*/ 47 h 147"/>
                      <a:gd name="T50" fmla="*/ 8 w 65"/>
                      <a:gd name="T51" fmla="*/ 42 h 147"/>
                      <a:gd name="T52" fmla="*/ 12 w 65"/>
                      <a:gd name="T53" fmla="*/ 38 h 147"/>
                      <a:gd name="T54" fmla="*/ 16 w 65"/>
                      <a:gd name="T55" fmla="*/ 33 h 147"/>
                      <a:gd name="T56" fmla="*/ 20 w 65"/>
                      <a:gd name="T57" fmla="*/ 29 h 147"/>
                      <a:gd name="T58" fmla="*/ 23 w 65"/>
                      <a:gd name="T59" fmla="*/ 24 h 147"/>
                      <a:gd name="T60" fmla="*/ 27 w 65"/>
                      <a:gd name="T61" fmla="*/ 22 h 147"/>
                      <a:gd name="T62" fmla="*/ 31 w 65"/>
                      <a:gd name="T63" fmla="*/ 18 h 147"/>
                      <a:gd name="T64" fmla="*/ 35 w 65"/>
                      <a:gd name="T65" fmla="*/ 13 h 147"/>
                      <a:gd name="T66" fmla="*/ 42 w 65"/>
                      <a:gd name="T67" fmla="*/ 11 h 147"/>
                      <a:gd name="T68" fmla="*/ 46 w 65"/>
                      <a:gd name="T69" fmla="*/ 9 h 147"/>
                      <a:gd name="T70" fmla="*/ 54 w 65"/>
                      <a:gd name="T71" fmla="*/ 4 h 147"/>
                      <a:gd name="T72" fmla="*/ 58 w 65"/>
                      <a:gd name="T73" fmla="*/ 2 h 147"/>
                      <a:gd name="T74" fmla="*/ 65 w 65"/>
                      <a:gd name="T75" fmla="*/ 0 h 147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5"/>
                      <a:gd name="T115" fmla="*/ 0 h 147"/>
                      <a:gd name="T116" fmla="*/ 65 w 65"/>
                      <a:gd name="T117" fmla="*/ 147 h 147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5" h="147">
                        <a:moveTo>
                          <a:pt x="58" y="147"/>
                        </a:moveTo>
                        <a:lnTo>
                          <a:pt x="58" y="145"/>
                        </a:lnTo>
                        <a:lnTo>
                          <a:pt x="54" y="145"/>
                        </a:lnTo>
                        <a:lnTo>
                          <a:pt x="50" y="142"/>
                        </a:lnTo>
                        <a:lnTo>
                          <a:pt x="46" y="140"/>
                        </a:lnTo>
                        <a:lnTo>
                          <a:pt x="42" y="140"/>
                        </a:lnTo>
                        <a:lnTo>
                          <a:pt x="42" y="138"/>
                        </a:lnTo>
                        <a:lnTo>
                          <a:pt x="39" y="136"/>
                        </a:lnTo>
                        <a:lnTo>
                          <a:pt x="35" y="136"/>
                        </a:lnTo>
                        <a:lnTo>
                          <a:pt x="35" y="134"/>
                        </a:lnTo>
                        <a:lnTo>
                          <a:pt x="31" y="131"/>
                        </a:lnTo>
                        <a:lnTo>
                          <a:pt x="27" y="129"/>
                        </a:lnTo>
                        <a:lnTo>
                          <a:pt x="27" y="127"/>
                        </a:lnTo>
                        <a:lnTo>
                          <a:pt x="23" y="127"/>
                        </a:lnTo>
                        <a:lnTo>
                          <a:pt x="23" y="125"/>
                        </a:lnTo>
                        <a:lnTo>
                          <a:pt x="20" y="122"/>
                        </a:lnTo>
                        <a:lnTo>
                          <a:pt x="20" y="120"/>
                        </a:lnTo>
                        <a:lnTo>
                          <a:pt x="16" y="118"/>
                        </a:lnTo>
                        <a:lnTo>
                          <a:pt x="16" y="116"/>
                        </a:lnTo>
                        <a:lnTo>
                          <a:pt x="12" y="114"/>
                        </a:lnTo>
                        <a:lnTo>
                          <a:pt x="12" y="111"/>
                        </a:lnTo>
                        <a:lnTo>
                          <a:pt x="8" y="109"/>
                        </a:lnTo>
                        <a:lnTo>
                          <a:pt x="8" y="107"/>
                        </a:lnTo>
                        <a:lnTo>
                          <a:pt x="8" y="105"/>
                        </a:lnTo>
                        <a:lnTo>
                          <a:pt x="4" y="102"/>
                        </a:lnTo>
                        <a:lnTo>
                          <a:pt x="4" y="100"/>
                        </a:lnTo>
                        <a:lnTo>
                          <a:pt x="4" y="98"/>
                        </a:lnTo>
                        <a:lnTo>
                          <a:pt x="4" y="96"/>
                        </a:lnTo>
                        <a:lnTo>
                          <a:pt x="0" y="93"/>
                        </a:lnTo>
                        <a:lnTo>
                          <a:pt x="0" y="91"/>
                        </a:lnTo>
                        <a:lnTo>
                          <a:pt x="0" y="89"/>
                        </a:lnTo>
                        <a:lnTo>
                          <a:pt x="0" y="87"/>
                        </a:lnTo>
                        <a:lnTo>
                          <a:pt x="0" y="85"/>
                        </a:lnTo>
                        <a:lnTo>
                          <a:pt x="0" y="82"/>
                        </a:lnTo>
                        <a:lnTo>
                          <a:pt x="0" y="80"/>
                        </a:lnTo>
                        <a:lnTo>
                          <a:pt x="0" y="78"/>
                        </a:lnTo>
                        <a:lnTo>
                          <a:pt x="0" y="76"/>
                        </a:lnTo>
                        <a:lnTo>
                          <a:pt x="0" y="73"/>
                        </a:lnTo>
                        <a:lnTo>
                          <a:pt x="0" y="71"/>
                        </a:lnTo>
                        <a:lnTo>
                          <a:pt x="0" y="69"/>
                        </a:lnTo>
                        <a:lnTo>
                          <a:pt x="0" y="67"/>
                        </a:lnTo>
                        <a:lnTo>
                          <a:pt x="0" y="65"/>
                        </a:lnTo>
                        <a:lnTo>
                          <a:pt x="0" y="62"/>
                        </a:lnTo>
                        <a:lnTo>
                          <a:pt x="0" y="60"/>
                        </a:lnTo>
                        <a:lnTo>
                          <a:pt x="0" y="58"/>
                        </a:lnTo>
                        <a:lnTo>
                          <a:pt x="0" y="56"/>
                        </a:lnTo>
                        <a:lnTo>
                          <a:pt x="4" y="53"/>
                        </a:lnTo>
                        <a:lnTo>
                          <a:pt x="4" y="51"/>
                        </a:lnTo>
                        <a:lnTo>
                          <a:pt x="4" y="49"/>
                        </a:lnTo>
                        <a:lnTo>
                          <a:pt x="4" y="47"/>
                        </a:lnTo>
                        <a:lnTo>
                          <a:pt x="8" y="44"/>
                        </a:lnTo>
                        <a:lnTo>
                          <a:pt x="8" y="42"/>
                        </a:lnTo>
                        <a:lnTo>
                          <a:pt x="8" y="40"/>
                        </a:lnTo>
                        <a:lnTo>
                          <a:pt x="12" y="38"/>
                        </a:lnTo>
                        <a:lnTo>
                          <a:pt x="12" y="36"/>
                        </a:lnTo>
                        <a:lnTo>
                          <a:pt x="16" y="33"/>
                        </a:lnTo>
                        <a:lnTo>
                          <a:pt x="16" y="31"/>
                        </a:lnTo>
                        <a:lnTo>
                          <a:pt x="20" y="29"/>
                        </a:lnTo>
                        <a:lnTo>
                          <a:pt x="20" y="27"/>
                        </a:lnTo>
                        <a:lnTo>
                          <a:pt x="23" y="24"/>
                        </a:lnTo>
                        <a:lnTo>
                          <a:pt x="23" y="22"/>
                        </a:lnTo>
                        <a:lnTo>
                          <a:pt x="27" y="22"/>
                        </a:lnTo>
                        <a:lnTo>
                          <a:pt x="27" y="20"/>
                        </a:lnTo>
                        <a:lnTo>
                          <a:pt x="31" y="18"/>
                        </a:lnTo>
                        <a:lnTo>
                          <a:pt x="35" y="16"/>
                        </a:lnTo>
                        <a:lnTo>
                          <a:pt x="35" y="13"/>
                        </a:lnTo>
                        <a:lnTo>
                          <a:pt x="39" y="13"/>
                        </a:lnTo>
                        <a:lnTo>
                          <a:pt x="42" y="11"/>
                        </a:lnTo>
                        <a:lnTo>
                          <a:pt x="42" y="9"/>
                        </a:lnTo>
                        <a:lnTo>
                          <a:pt x="46" y="9"/>
                        </a:lnTo>
                        <a:lnTo>
                          <a:pt x="50" y="7"/>
                        </a:lnTo>
                        <a:lnTo>
                          <a:pt x="54" y="4"/>
                        </a:lnTo>
                        <a:lnTo>
                          <a:pt x="58" y="4"/>
                        </a:lnTo>
                        <a:lnTo>
                          <a:pt x="58" y="2"/>
                        </a:lnTo>
                        <a:lnTo>
                          <a:pt x="61" y="2"/>
                        </a:lnTo>
                        <a:lnTo>
                          <a:pt x="65" y="0"/>
                        </a:lnTo>
                      </a:path>
                    </a:pathLst>
                  </a:custGeom>
                  <a:noFill/>
                  <a:ln w="17463">
                    <a:solidFill>
                      <a:srgbClr val="00B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32" name="Text Box 214"/>
                <p:cNvSpPr txBox="1">
                  <a:spLocks noChangeArrowheads="1"/>
                </p:cNvSpPr>
                <p:nvPr/>
              </p:nvSpPr>
              <p:spPr bwMode="auto">
                <a:xfrm>
                  <a:off x="0" y="3294"/>
                  <a:ext cx="1245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zh-CN" altLang="en-US" sz="1600" dirty="0">
                      <a:latin typeface="Arial" pitchFamily="34" charset="0"/>
                      <a:ea typeface="宋体"/>
                      <a:cs typeface="宋体"/>
                    </a:rPr>
                    <a:t> </a:t>
                  </a:r>
                  <a:r>
                    <a:rPr lang="en-US" altLang="zh-CN" sz="1600" dirty="0" err="1" smtClean="0">
                      <a:latin typeface="Arial" pitchFamily="34" charset="0"/>
                      <a:ea typeface="宋体"/>
                      <a:cs typeface="宋体"/>
                    </a:rPr>
                    <a:t>rede</a:t>
                  </a:r>
                  <a:r>
                    <a:rPr lang="en-US" altLang="zh-CN" sz="1600" dirty="0" smtClean="0">
                      <a:latin typeface="Arial" pitchFamily="34" charset="0"/>
                      <a:ea typeface="宋体"/>
                      <a:cs typeface="宋体"/>
                    </a:rPr>
                    <a:t> </a:t>
                  </a:r>
                  <a:r>
                    <a:rPr lang="en-US" altLang="zh-CN" sz="1600" dirty="0" err="1" smtClean="0">
                      <a:latin typeface="Arial" pitchFamily="34" charset="0"/>
                      <a:ea typeface="宋体"/>
                      <a:cs typeface="宋体"/>
                    </a:rPr>
                    <a:t>sem</a:t>
                  </a:r>
                  <a:r>
                    <a:rPr lang="en-US" altLang="zh-CN" sz="1600" dirty="0" smtClean="0">
                      <a:latin typeface="Arial" pitchFamily="34" charset="0"/>
                      <a:ea typeface="宋体"/>
                      <a:cs typeface="宋体"/>
                    </a:rPr>
                    <a:t> </a:t>
                  </a:r>
                  <a:r>
                    <a:rPr lang="en-US" altLang="zh-CN" sz="1600" dirty="0" err="1" smtClean="0">
                      <a:latin typeface="Arial" pitchFamily="34" charset="0"/>
                      <a:ea typeface="宋体"/>
                      <a:cs typeface="宋体"/>
                    </a:rPr>
                    <a:t>fio</a:t>
                  </a:r>
                  <a:r>
                    <a:rPr lang="en-US" altLang="zh-CN" sz="1600" dirty="0" smtClean="0">
                      <a:latin typeface="Arial" pitchFamily="34" charset="0"/>
                      <a:ea typeface="宋体"/>
                      <a:cs typeface="宋体"/>
                    </a:rPr>
                    <a:t> </a:t>
                  </a:r>
                  <a:r>
                    <a:rPr lang="en-US" altLang="zh-CN" sz="1600" dirty="0" err="1" smtClean="0">
                      <a:latin typeface="Arial" pitchFamily="34" charset="0"/>
                      <a:ea typeface="宋体"/>
                      <a:cs typeface="宋体"/>
                    </a:rPr>
                    <a:t>móvel</a:t>
                  </a:r>
                  <a:endParaRPr lang="en-US" altLang="zh-CN" dirty="0">
                    <a:ea typeface="宋体"/>
                    <a:cs typeface="宋体"/>
                  </a:endParaRPr>
                </a:p>
              </p:txBody>
            </p:sp>
            <p:pic>
              <p:nvPicPr>
                <p:cNvPr id="133" name="Picture 215"/>
                <p:cNvPicPr>
                  <a:picLocks noChangeAspect="1" noChangeArrowheads="1"/>
                </p:cNvPicPr>
                <p:nvPr/>
              </p:nvPicPr>
              <p:blipFill>
                <a:blip r:embed="rId1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015" y="2181"/>
                  <a:ext cx="288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16" name="Oval 216"/>
            <p:cNvSpPr>
              <a:spLocks noChangeArrowheads="1"/>
            </p:cNvSpPr>
            <p:nvPr/>
          </p:nvSpPr>
          <p:spPr bwMode="auto">
            <a:xfrm>
              <a:off x="992" y="2139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7" name="Oval 217"/>
            <p:cNvSpPr>
              <a:spLocks noChangeArrowheads="1"/>
            </p:cNvSpPr>
            <p:nvPr/>
          </p:nvSpPr>
          <p:spPr bwMode="auto">
            <a:xfrm>
              <a:off x="1059" y="2146"/>
              <a:ext cx="49" cy="1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8" name="Oval 218"/>
            <p:cNvSpPr>
              <a:spLocks noChangeArrowheads="1"/>
            </p:cNvSpPr>
            <p:nvPr/>
          </p:nvSpPr>
          <p:spPr bwMode="auto">
            <a:xfrm>
              <a:off x="236" y="2500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9" name="Oval 219"/>
            <p:cNvSpPr>
              <a:spLocks noChangeArrowheads="1"/>
            </p:cNvSpPr>
            <p:nvPr/>
          </p:nvSpPr>
          <p:spPr bwMode="auto">
            <a:xfrm>
              <a:off x="325" y="2496"/>
              <a:ext cx="49" cy="1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0" name="Oval 220"/>
            <p:cNvSpPr>
              <a:spLocks noChangeArrowheads="1"/>
            </p:cNvSpPr>
            <p:nvPr/>
          </p:nvSpPr>
          <p:spPr bwMode="auto">
            <a:xfrm>
              <a:off x="1090" y="2902"/>
              <a:ext cx="49" cy="1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21" name="Oval 221"/>
            <p:cNvSpPr>
              <a:spLocks noChangeArrowheads="1"/>
            </p:cNvSpPr>
            <p:nvPr/>
          </p:nvSpPr>
          <p:spPr bwMode="auto">
            <a:xfrm>
              <a:off x="1518" y="2748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22" name="Group 222"/>
          <p:cNvGrpSpPr>
            <a:grpSpLocks/>
          </p:cNvGrpSpPr>
          <p:nvPr/>
        </p:nvGrpSpPr>
        <p:grpSpPr bwMode="auto">
          <a:xfrm>
            <a:off x="6778625" y="4033862"/>
            <a:ext cx="2317750" cy="2163763"/>
            <a:chOff x="4270" y="2000"/>
            <a:chExt cx="1460" cy="1363"/>
          </a:xfrm>
        </p:grpSpPr>
        <p:grpSp>
          <p:nvGrpSpPr>
            <p:cNvPr id="223" name="Group 223"/>
            <p:cNvGrpSpPr>
              <a:grpSpLocks/>
            </p:cNvGrpSpPr>
            <p:nvPr/>
          </p:nvGrpSpPr>
          <p:grpSpPr bwMode="auto">
            <a:xfrm>
              <a:off x="4270" y="2000"/>
              <a:ext cx="1460" cy="1363"/>
              <a:chOff x="4270" y="2000"/>
              <a:chExt cx="1460" cy="1363"/>
            </a:xfrm>
          </p:grpSpPr>
          <p:grpSp>
            <p:nvGrpSpPr>
              <p:cNvPr id="229" name="Group 224"/>
              <p:cNvGrpSpPr>
                <a:grpSpLocks/>
              </p:cNvGrpSpPr>
              <p:nvPr/>
            </p:nvGrpSpPr>
            <p:grpSpPr bwMode="auto">
              <a:xfrm>
                <a:off x="4270" y="2000"/>
                <a:ext cx="1460" cy="1152"/>
                <a:chOff x="624" y="1344"/>
                <a:chExt cx="932" cy="566"/>
              </a:xfrm>
            </p:grpSpPr>
            <p:sp>
              <p:nvSpPr>
                <p:cNvPr id="232" name="AutoShape 225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624" y="1344"/>
                  <a:ext cx="932" cy="5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233" name="Group 226"/>
                <p:cNvGrpSpPr>
                  <a:grpSpLocks/>
                </p:cNvGrpSpPr>
                <p:nvPr/>
              </p:nvGrpSpPr>
              <p:grpSpPr bwMode="auto">
                <a:xfrm>
                  <a:off x="626" y="1346"/>
                  <a:ext cx="926" cy="556"/>
                  <a:chOff x="626" y="1346"/>
                  <a:chExt cx="926" cy="556"/>
                </a:xfrm>
              </p:grpSpPr>
              <p:grpSp>
                <p:nvGrpSpPr>
                  <p:cNvPr id="381" name="Group 227"/>
                  <p:cNvGrpSpPr>
                    <a:grpSpLocks/>
                  </p:cNvGrpSpPr>
                  <p:nvPr/>
                </p:nvGrpSpPr>
                <p:grpSpPr bwMode="auto">
                  <a:xfrm>
                    <a:off x="628" y="1351"/>
                    <a:ext cx="921" cy="550"/>
                    <a:chOff x="628" y="1351"/>
                    <a:chExt cx="921" cy="550"/>
                  </a:xfrm>
                </p:grpSpPr>
                <p:sp>
                  <p:nvSpPr>
                    <p:cNvPr id="399" name="Oval 2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3" y="1351"/>
                      <a:ext cx="401" cy="227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0" name="Oval 2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2" y="1410"/>
                      <a:ext cx="308" cy="228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1" name="Oval 2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1547"/>
                      <a:ext cx="208" cy="186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2" name="Oval 2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1629"/>
                      <a:ext cx="312" cy="201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3" name="Oval 2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1662"/>
                      <a:ext cx="466" cy="23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4" name="Oval 2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417"/>
                      <a:ext cx="299" cy="17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5" name="Oval 2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3" y="1532"/>
                      <a:ext cx="296" cy="17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6" name="Oval 2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26" y="1570"/>
                      <a:ext cx="294" cy="29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07" name="Oval 2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1481"/>
                      <a:ext cx="597" cy="29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82" name="Group 237"/>
                  <p:cNvGrpSpPr>
                    <a:grpSpLocks/>
                  </p:cNvGrpSpPr>
                  <p:nvPr/>
                </p:nvGrpSpPr>
                <p:grpSpPr bwMode="auto">
                  <a:xfrm>
                    <a:off x="626" y="1346"/>
                    <a:ext cx="926" cy="556"/>
                    <a:chOff x="626" y="1346"/>
                    <a:chExt cx="926" cy="556"/>
                  </a:xfrm>
                </p:grpSpPr>
                <p:sp>
                  <p:nvSpPr>
                    <p:cNvPr id="383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952" y="1346"/>
                      <a:ext cx="381" cy="117"/>
                    </a:xfrm>
                    <a:custGeom>
                      <a:avLst/>
                      <a:gdLst>
                        <a:gd name="T0" fmla="*/ 1892 w 171"/>
                        <a:gd name="T1" fmla="*/ 355 h 53"/>
                        <a:gd name="T2" fmla="*/ 963 w 171"/>
                        <a:gd name="T3" fmla="*/ 9 h 53"/>
                        <a:gd name="T4" fmla="*/ 0 w 171"/>
                        <a:gd name="T5" fmla="*/ 384 h 53"/>
                        <a:gd name="T6" fmla="*/ 963 w 171"/>
                        <a:gd name="T7" fmla="*/ 570 h 53"/>
                        <a:gd name="T8" fmla="*/ 1892 w 171"/>
                        <a:gd name="T9" fmla="*/ 355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53"/>
                        <a:gd name="T17" fmla="*/ 171 w 171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53">
                          <a:moveTo>
                            <a:pt x="171" y="33"/>
                          </a:moveTo>
                          <a:cubicBezTo>
                            <a:pt x="157" y="13"/>
                            <a:pt x="124" y="1"/>
                            <a:pt x="87" y="1"/>
                          </a:cubicBezTo>
                          <a:cubicBezTo>
                            <a:pt x="47" y="0"/>
                            <a:pt x="13" y="15"/>
                            <a:pt x="0" y="36"/>
                          </a:cubicBezTo>
                          <a:lnTo>
                            <a:pt x="87" y="53"/>
                          </a:lnTo>
                          <a:lnTo>
                            <a:pt x="171" y="33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4" name="Arc 239"/>
                    <p:cNvSpPr>
                      <a:spLocks/>
                    </p:cNvSpPr>
                    <p:nvPr/>
                  </p:nvSpPr>
                  <p:spPr bwMode="auto">
                    <a:xfrm>
                      <a:off x="955" y="1350"/>
                      <a:ext cx="378" cy="113"/>
                    </a:xfrm>
                    <a:custGeom>
                      <a:avLst/>
                      <a:gdLst>
                        <a:gd name="T0" fmla="*/ 0 w 40571"/>
                        <a:gd name="T1" fmla="*/ 0 h 21600"/>
                        <a:gd name="T2" fmla="*/ 0 w 40571"/>
                        <a:gd name="T3" fmla="*/ 0 h 21600"/>
                        <a:gd name="T4" fmla="*/ 0 w 40571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571"/>
                        <a:gd name="T10" fmla="*/ 0 h 21600"/>
                        <a:gd name="T11" fmla="*/ 40571 w 40571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571" h="21600" fill="none" extrusionOk="0">
                          <a:moveTo>
                            <a:pt x="0" y="14825"/>
                          </a:moveTo>
                          <a:cubicBezTo>
                            <a:pt x="2922" y="5976"/>
                            <a:pt x="11191" y="-1"/>
                            <a:pt x="20510" y="0"/>
                          </a:cubicBezTo>
                          <a:cubicBezTo>
                            <a:pt x="29348" y="0"/>
                            <a:pt x="37294" y="5384"/>
                            <a:pt x="40571" y="13592"/>
                          </a:cubicBezTo>
                        </a:path>
                        <a:path w="40571" h="21600" stroke="0" extrusionOk="0">
                          <a:moveTo>
                            <a:pt x="0" y="14825"/>
                          </a:moveTo>
                          <a:cubicBezTo>
                            <a:pt x="2922" y="5976"/>
                            <a:pt x="11191" y="-1"/>
                            <a:pt x="20510" y="0"/>
                          </a:cubicBezTo>
                          <a:cubicBezTo>
                            <a:pt x="29348" y="0"/>
                            <a:pt x="37294" y="5384"/>
                            <a:pt x="40571" y="13592"/>
                          </a:cubicBezTo>
                          <a:lnTo>
                            <a:pt x="20510" y="2160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5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720" y="1408"/>
                      <a:ext cx="238" cy="139"/>
                    </a:xfrm>
                    <a:custGeom>
                      <a:avLst/>
                      <a:gdLst>
                        <a:gd name="T0" fmla="*/ 1177 w 107"/>
                        <a:gd name="T1" fmla="*/ 73 h 63"/>
                        <a:gd name="T2" fmla="*/ 772 w 107"/>
                        <a:gd name="T3" fmla="*/ 0 h 63"/>
                        <a:gd name="T4" fmla="*/ 9 w 107"/>
                        <a:gd name="T5" fmla="*/ 560 h 63"/>
                        <a:gd name="T6" fmla="*/ 20 w 107"/>
                        <a:gd name="T7" fmla="*/ 677 h 63"/>
                        <a:gd name="T8" fmla="*/ 772 w 107"/>
                        <a:gd name="T9" fmla="*/ 560 h 63"/>
                        <a:gd name="T10" fmla="*/ 1177 w 107"/>
                        <a:gd name="T11" fmla="*/ 73 h 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7"/>
                        <a:gd name="T19" fmla="*/ 0 h 63"/>
                        <a:gd name="T20" fmla="*/ 107 w 107"/>
                        <a:gd name="T21" fmla="*/ 63 h 6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7" h="63">
                          <a:moveTo>
                            <a:pt x="107" y="7"/>
                          </a:moveTo>
                          <a:cubicBezTo>
                            <a:pt x="96" y="2"/>
                            <a:pt x="83" y="0"/>
                            <a:pt x="70" y="0"/>
                          </a:cubicBezTo>
                          <a:cubicBezTo>
                            <a:pt x="32" y="0"/>
                            <a:pt x="1" y="23"/>
                            <a:pt x="1" y="52"/>
                          </a:cubicBezTo>
                          <a:cubicBezTo>
                            <a:pt x="0" y="55"/>
                            <a:pt x="1" y="59"/>
                            <a:pt x="2" y="63"/>
                          </a:cubicBezTo>
                          <a:lnTo>
                            <a:pt x="70" y="52"/>
                          </a:lnTo>
                          <a:lnTo>
                            <a:pt x="107" y="7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6" name="Arc 241"/>
                    <p:cNvSpPr>
                      <a:spLocks/>
                    </p:cNvSpPr>
                    <p:nvPr/>
                  </p:nvSpPr>
                  <p:spPr bwMode="auto">
                    <a:xfrm>
                      <a:off x="724" y="1410"/>
                      <a:ext cx="234" cy="137"/>
                    </a:xfrm>
                    <a:custGeom>
                      <a:avLst/>
                      <a:gdLst>
                        <a:gd name="T0" fmla="*/ 0 w 32981"/>
                        <a:gd name="T1" fmla="*/ 0 h 26208"/>
                        <a:gd name="T2" fmla="*/ 0 w 32981"/>
                        <a:gd name="T3" fmla="*/ 0 h 26208"/>
                        <a:gd name="T4" fmla="*/ 0 w 32981"/>
                        <a:gd name="T5" fmla="*/ 0 h 26208"/>
                        <a:gd name="T6" fmla="*/ 0 60000 65536"/>
                        <a:gd name="T7" fmla="*/ 0 60000 65536"/>
                        <a:gd name="T8" fmla="*/ 0 60000 65536"/>
                        <a:gd name="T9" fmla="*/ 0 w 32981"/>
                        <a:gd name="T10" fmla="*/ 0 h 26208"/>
                        <a:gd name="T11" fmla="*/ 32981 w 32981"/>
                        <a:gd name="T12" fmla="*/ 26208 h 2620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2981" h="26208" fill="none" extrusionOk="0">
                          <a:moveTo>
                            <a:pt x="497" y="26207"/>
                          </a:moveTo>
                          <a:cubicBezTo>
                            <a:pt x="166" y="24694"/>
                            <a:pt x="0" y="2314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621" y="-1"/>
                            <a:pt x="29563" y="1122"/>
                            <a:pt x="32981" y="3241"/>
                          </a:cubicBezTo>
                        </a:path>
                        <a:path w="32981" h="26208" stroke="0" extrusionOk="0">
                          <a:moveTo>
                            <a:pt x="497" y="26207"/>
                          </a:moveTo>
                          <a:cubicBezTo>
                            <a:pt x="166" y="24694"/>
                            <a:pt x="0" y="2314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621" y="-1"/>
                            <a:pt x="29563" y="1122"/>
                            <a:pt x="32981" y="3241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7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689" y="1722"/>
                      <a:ext cx="238" cy="111"/>
                    </a:xfrm>
                    <a:custGeom>
                      <a:avLst/>
                      <a:gdLst>
                        <a:gd name="T0" fmla="*/ 0 w 107"/>
                        <a:gd name="T1" fmla="*/ 0 h 50"/>
                        <a:gd name="T2" fmla="*/ 0 w 107"/>
                        <a:gd name="T3" fmla="*/ 20 h 50"/>
                        <a:gd name="T4" fmla="*/ 792 w 107"/>
                        <a:gd name="T5" fmla="*/ 546 h 50"/>
                        <a:gd name="T6" fmla="*/ 1177 w 107"/>
                        <a:gd name="T7" fmla="*/ 484 h 50"/>
                        <a:gd name="T8" fmla="*/ 792 w 107"/>
                        <a:gd name="T9" fmla="*/ 36 h 50"/>
                        <a:gd name="T10" fmla="*/ 0 w 107"/>
                        <a:gd name="T11" fmla="*/ 0 h 5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7"/>
                        <a:gd name="T19" fmla="*/ 0 h 50"/>
                        <a:gd name="T20" fmla="*/ 107 w 107"/>
                        <a:gd name="T21" fmla="*/ 50 h 5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7" h="50">
                          <a:moveTo>
                            <a:pt x="0" y="0"/>
                          </a:moveTo>
                          <a:cubicBezTo>
                            <a:pt x="0" y="1"/>
                            <a:pt x="0" y="2"/>
                            <a:pt x="0" y="2"/>
                          </a:cubicBezTo>
                          <a:cubicBezTo>
                            <a:pt x="0" y="28"/>
                            <a:pt x="32" y="50"/>
                            <a:pt x="72" y="50"/>
                          </a:cubicBezTo>
                          <a:cubicBezTo>
                            <a:pt x="84" y="49"/>
                            <a:pt x="96" y="47"/>
                            <a:pt x="107" y="44"/>
                          </a:cubicBezTo>
                          <a:lnTo>
                            <a:pt x="72" y="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8" name="Arc 243"/>
                    <p:cNvSpPr>
                      <a:spLocks/>
                    </p:cNvSpPr>
                    <p:nvPr/>
                  </p:nvSpPr>
                  <p:spPr bwMode="auto">
                    <a:xfrm>
                      <a:off x="691" y="1724"/>
                      <a:ext cx="235" cy="107"/>
                    </a:xfrm>
                    <a:custGeom>
                      <a:avLst/>
                      <a:gdLst>
                        <a:gd name="T0" fmla="*/ 0 w 32011"/>
                        <a:gd name="T1" fmla="*/ 0 h 22657"/>
                        <a:gd name="T2" fmla="*/ 0 w 32011"/>
                        <a:gd name="T3" fmla="*/ 0 h 22657"/>
                        <a:gd name="T4" fmla="*/ 0 w 32011"/>
                        <a:gd name="T5" fmla="*/ 0 h 22657"/>
                        <a:gd name="T6" fmla="*/ 0 60000 65536"/>
                        <a:gd name="T7" fmla="*/ 0 60000 65536"/>
                        <a:gd name="T8" fmla="*/ 0 60000 65536"/>
                        <a:gd name="T9" fmla="*/ 0 w 32011"/>
                        <a:gd name="T10" fmla="*/ 0 h 22657"/>
                        <a:gd name="T11" fmla="*/ 32011 w 32011"/>
                        <a:gd name="T12" fmla="*/ 22657 h 2265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2011" h="22657" fill="none" extrusionOk="0">
                          <a:moveTo>
                            <a:pt x="32011" y="19982"/>
                          </a:moveTo>
                          <a:cubicBezTo>
                            <a:pt x="28821" y="21736"/>
                            <a:pt x="25240" y="22656"/>
                            <a:pt x="21600" y="22657"/>
                          </a:cubicBezTo>
                          <a:cubicBezTo>
                            <a:pt x="9670" y="22657"/>
                            <a:pt x="0" y="12986"/>
                            <a:pt x="0" y="1057"/>
                          </a:cubicBezTo>
                          <a:cubicBezTo>
                            <a:pt x="-1" y="704"/>
                            <a:pt x="8" y="352"/>
                            <a:pt x="25" y="-1"/>
                          </a:cubicBezTo>
                        </a:path>
                        <a:path w="32011" h="22657" stroke="0" extrusionOk="0">
                          <a:moveTo>
                            <a:pt x="32011" y="19982"/>
                          </a:moveTo>
                          <a:cubicBezTo>
                            <a:pt x="28821" y="21736"/>
                            <a:pt x="25240" y="22656"/>
                            <a:pt x="21600" y="22657"/>
                          </a:cubicBezTo>
                          <a:cubicBezTo>
                            <a:pt x="9670" y="22657"/>
                            <a:pt x="0" y="12986"/>
                            <a:pt x="0" y="1057"/>
                          </a:cubicBezTo>
                          <a:cubicBezTo>
                            <a:pt x="-1" y="704"/>
                            <a:pt x="8" y="352"/>
                            <a:pt x="25" y="-1"/>
                          </a:cubicBezTo>
                          <a:lnTo>
                            <a:pt x="21600" y="1057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89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29" y="1413"/>
                      <a:ext cx="180" cy="134"/>
                    </a:xfrm>
                    <a:custGeom>
                      <a:avLst/>
                      <a:gdLst>
                        <a:gd name="T0" fmla="*/ 791 w 81"/>
                        <a:gd name="T1" fmla="*/ 646 h 61"/>
                        <a:gd name="T2" fmla="*/ 889 w 81"/>
                        <a:gd name="T3" fmla="*/ 435 h 61"/>
                        <a:gd name="T4" fmla="*/ 153 w 81"/>
                        <a:gd name="T5" fmla="*/ 9 h 61"/>
                        <a:gd name="T6" fmla="*/ 0 w 81"/>
                        <a:gd name="T7" fmla="*/ 9 h 61"/>
                        <a:gd name="T8" fmla="*/ 153 w 81"/>
                        <a:gd name="T9" fmla="*/ 435 h 61"/>
                        <a:gd name="T10" fmla="*/ 791 w 81"/>
                        <a:gd name="T11" fmla="*/ 646 h 6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1"/>
                        <a:gd name="T19" fmla="*/ 0 h 61"/>
                        <a:gd name="T20" fmla="*/ 81 w 81"/>
                        <a:gd name="T21" fmla="*/ 61 h 61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1" h="61">
                          <a:moveTo>
                            <a:pt x="72" y="61"/>
                          </a:moveTo>
                          <a:cubicBezTo>
                            <a:pt x="77" y="55"/>
                            <a:pt x="81" y="48"/>
                            <a:pt x="81" y="41"/>
                          </a:cubicBezTo>
                          <a:cubicBezTo>
                            <a:pt x="81" y="19"/>
                            <a:pt x="51" y="1"/>
                            <a:pt x="14" y="1"/>
                          </a:cubicBezTo>
                          <a:cubicBezTo>
                            <a:pt x="9" y="0"/>
                            <a:pt x="4" y="1"/>
                            <a:pt x="0" y="1"/>
                          </a:cubicBezTo>
                          <a:lnTo>
                            <a:pt x="14" y="41"/>
                          </a:lnTo>
                          <a:lnTo>
                            <a:pt x="72" y="61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0" name="Arc 245"/>
                    <p:cNvSpPr>
                      <a:spLocks/>
                    </p:cNvSpPr>
                    <p:nvPr/>
                  </p:nvSpPr>
                  <p:spPr bwMode="auto">
                    <a:xfrm>
                      <a:off x="1330" y="1417"/>
                      <a:ext cx="177" cy="131"/>
                    </a:xfrm>
                    <a:custGeom>
                      <a:avLst/>
                      <a:gdLst>
                        <a:gd name="T0" fmla="*/ 0 w 25945"/>
                        <a:gd name="T1" fmla="*/ 0 h 32434"/>
                        <a:gd name="T2" fmla="*/ 0 w 25945"/>
                        <a:gd name="T3" fmla="*/ 0 h 32434"/>
                        <a:gd name="T4" fmla="*/ 0 w 25945"/>
                        <a:gd name="T5" fmla="*/ 0 h 32434"/>
                        <a:gd name="T6" fmla="*/ 0 60000 65536"/>
                        <a:gd name="T7" fmla="*/ 0 60000 65536"/>
                        <a:gd name="T8" fmla="*/ 0 60000 65536"/>
                        <a:gd name="T9" fmla="*/ 0 w 25945"/>
                        <a:gd name="T10" fmla="*/ 0 h 32434"/>
                        <a:gd name="T11" fmla="*/ 25945 w 25945"/>
                        <a:gd name="T12" fmla="*/ 32434 h 3243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5945" h="32434" fill="none" extrusionOk="0">
                          <a:moveTo>
                            <a:pt x="0" y="441"/>
                          </a:moveTo>
                          <a:cubicBezTo>
                            <a:pt x="1429" y="147"/>
                            <a:pt x="2885" y="-1"/>
                            <a:pt x="4345" y="0"/>
                          </a:cubicBezTo>
                          <a:cubicBezTo>
                            <a:pt x="16274" y="0"/>
                            <a:pt x="25945" y="9670"/>
                            <a:pt x="25945" y="21600"/>
                          </a:cubicBezTo>
                          <a:cubicBezTo>
                            <a:pt x="25945" y="25404"/>
                            <a:pt x="24939" y="29142"/>
                            <a:pt x="23031" y="32433"/>
                          </a:cubicBezTo>
                        </a:path>
                        <a:path w="25945" h="32434" stroke="0" extrusionOk="0">
                          <a:moveTo>
                            <a:pt x="0" y="441"/>
                          </a:moveTo>
                          <a:cubicBezTo>
                            <a:pt x="1429" y="147"/>
                            <a:pt x="2885" y="-1"/>
                            <a:pt x="4345" y="0"/>
                          </a:cubicBezTo>
                          <a:cubicBezTo>
                            <a:pt x="16274" y="0"/>
                            <a:pt x="25945" y="9670"/>
                            <a:pt x="25945" y="21600"/>
                          </a:cubicBezTo>
                          <a:cubicBezTo>
                            <a:pt x="25945" y="25404"/>
                            <a:pt x="24939" y="29142"/>
                            <a:pt x="23031" y="32433"/>
                          </a:cubicBezTo>
                          <a:lnTo>
                            <a:pt x="4345" y="2160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1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0" y="1545"/>
                      <a:ext cx="172" cy="133"/>
                    </a:xfrm>
                    <a:custGeom>
                      <a:avLst/>
                      <a:gdLst>
                        <a:gd name="T0" fmla="*/ 688 w 77"/>
                        <a:gd name="T1" fmla="*/ 654 h 60"/>
                        <a:gd name="T2" fmla="*/ 858 w 77"/>
                        <a:gd name="T3" fmla="*/ 383 h 60"/>
                        <a:gd name="T4" fmla="*/ 534 w 77"/>
                        <a:gd name="T5" fmla="*/ 0 h 60"/>
                        <a:gd name="T6" fmla="*/ 0 w 77"/>
                        <a:gd name="T7" fmla="*/ 383 h 60"/>
                        <a:gd name="T8" fmla="*/ 688 w 77"/>
                        <a:gd name="T9" fmla="*/ 654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7"/>
                        <a:gd name="T16" fmla="*/ 0 h 60"/>
                        <a:gd name="T17" fmla="*/ 77 w 77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7" h="60">
                          <a:moveTo>
                            <a:pt x="62" y="60"/>
                          </a:moveTo>
                          <a:cubicBezTo>
                            <a:pt x="71" y="53"/>
                            <a:pt x="77" y="44"/>
                            <a:pt x="77" y="35"/>
                          </a:cubicBezTo>
                          <a:cubicBezTo>
                            <a:pt x="77" y="21"/>
                            <a:pt x="66" y="9"/>
                            <a:pt x="48" y="0"/>
                          </a:cubicBezTo>
                          <a:lnTo>
                            <a:pt x="0" y="35"/>
                          </a:lnTo>
                          <a:lnTo>
                            <a:pt x="62" y="6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2" name="Arc 247"/>
                    <p:cNvSpPr>
                      <a:spLocks/>
                    </p:cNvSpPr>
                    <p:nvPr/>
                  </p:nvSpPr>
                  <p:spPr bwMode="auto">
                    <a:xfrm>
                      <a:off x="1380" y="1548"/>
                      <a:ext cx="170" cy="131"/>
                    </a:xfrm>
                    <a:custGeom>
                      <a:avLst/>
                      <a:gdLst>
                        <a:gd name="T0" fmla="*/ 0 w 21600"/>
                        <a:gd name="T1" fmla="*/ 0 h 29676"/>
                        <a:gd name="T2" fmla="*/ 0 w 21600"/>
                        <a:gd name="T3" fmla="*/ 0 h 29676"/>
                        <a:gd name="T4" fmla="*/ 0 w 21600"/>
                        <a:gd name="T5" fmla="*/ 0 h 29676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9676"/>
                        <a:gd name="T11" fmla="*/ 21600 w 21600"/>
                        <a:gd name="T12" fmla="*/ 29676 h 2967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9676" fill="none" extrusionOk="0">
                          <a:moveTo>
                            <a:pt x="13401" y="-1"/>
                          </a:moveTo>
                          <a:cubicBezTo>
                            <a:pt x="18579" y="4096"/>
                            <a:pt x="21600" y="10336"/>
                            <a:pt x="21600" y="16940"/>
                          </a:cubicBezTo>
                          <a:cubicBezTo>
                            <a:pt x="21600" y="21518"/>
                            <a:pt x="20145" y="25978"/>
                            <a:pt x="17445" y="29675"/>
                          </a:cubicBezTo>
                        </a:path>
                        <a:path w="21600" h="29676" stroke="0" extrusionOk="0">
                          <a:moveTo>
                            <a:pt x="13401" y="-1"/>
                          </a:moveTo>
                          <a:cubicBezTo>
                            <a:pt x="18579" y="4096"/>
                            <a:pt x="21600" y="10336"/>
                            <a:pt x="21600" y="16940"/>
                          </a:cubicBezTo>
                          <a:cubicBezTo>
                            <a:pt x="21600" y="21518"/>
                            <a:pt x="20145" y="25978"/>
                            <a:pt x="17445" y="29675"/>
                          </a:cubicBezTo>
                          <a:lnTo>
                            <a:pt x="0" y="1694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3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322" y="1676"/>
                      <a:ext cx="203" cy="192"/>
                    </a:xfrm>
                    <a:custGeom>
                      <a:avLst/>
                      <a:gdLst>
                        <a:gd name="T0" fmla="*/ 0 w 91"/>
                        <a:gd name="T1" fmla="*/ 892 h 87"/>
                        <a:gd name="T2" fmla="*/ 254 w 91"/>
                        <a:gd name="T3" fmla="*/ 925 h 87"/>
                        <a:gd name="T4" fmla="*/ 1011 w 91"/>
                        <a:gd name="T5" fmla="*/ 214 h 87"/>
                        <a:gd name="T6" fmla="*/ 975 w 91"/>
                        <a:gd name="T7" fmla="*/ 0 h 87"/>
                        <a:gd name="T8" fmla="*/ 254 w 91"/>
                        <a:gd name="T9" fmla="*/ 214 h 87"/>
                        <a:gd name="T10" fmla="*/ 0 w 91"/>
                        <a:gd name="T11" fmla="*/ 892 h 8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91"/>
                        <a:gd name="T19" fmla="*/ 0 h 87"/>
                        <a:gd name="T20" fmla="*/ 91 w 91"/>
                        <a:gd name="T21" fmla="*/ 87 h 8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91" h="87">
                          <a:moveTo>
                            <a:pt x="0" y="83"/>
                          </a:moveTo>
                          <a:cubicBezTo>
                            <a:pt x="8" y="85"/>
                            <a:pt x="15" y="86"/>
                            <a:pt x="23" y="86"/>
                          </a:cubicBezTo>
                          <a:cubicBezTo>
                            <a:pt x="60" y="87"/>
                            <a:pt x="91" y="57"/>
                            <a:pt x="91" y="20"/>
                          </a:cubicBezTo>
                          <a:cubicBezTo>
                            <a:pt x="91" y="13"/>
                            <a:pt x="90" y="7"/>
                            <a:pt x="88" y="0"/>
                          </a:cubicBezTo>
                          <a:lnTo>
                            <a:pt x="23" y="2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4" name="Arc 249"/>
                    <p:cNvSpPr>
                      <a:spLocks/>
                    </p:cNvSpPr>
                    <p:nvPr/>
                  </p:nvSpPr>
                  <p:spPr bwMode="auto">
                    <a:xfrm>
                      <a:off x="1325" y="1678"/>
                      <a:ext cx="198" cy="188"/>
                    </a:xfrm>
                    <a:custGeom>
                      <a:avLst/>
                      <a:gdLst>
                        <a:gd name="T0" fmla="*/ 0 w 28670"/>
                        <a:gd name="T1" fmla="*/ 0 h 27823"/>
                        <a:gd name="T2" fmla="*/ 0 w 28670"/>
                        <a:gd name="T3" fmla="*/ 0 h 27823"/>
                        <a:gd name="T4" fmla="*/ 0 w 28670"/>
                        <a:gd name="T5" fmla="*/ 0 h 27823"/>
                        <a:gd name="T6" fmla="*/ 0 60000 65536"/>
                        <a:gd name="T7" fmla="*/ 0 60000 65536"/>
                        <a:gd name="T8" fmla="*/ 0 60000 65536"/>
                        <a:gd name="T9" fmla="*/ 0 w 28670"/>
                        <a:gd name="T10" fmla="*/ 0 h 27823"/>
                        <a:gd name="T11" fmla="*/ 28670 w 28670"/>
                        <a:gd name="T12" fmla="*/ 27823 h 2782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8670" h="27823" fill="none" extrusionOk="0">
                          <a:moveTo>
                            <a:pt x="27754" y="-1"/>
                          </a:moveTo>
                          <a:cubicBezTo>
                            <a:pt x="28361" y="2018"/>
                            <a:pt x="28670" y="4115"/>
                            <a:pt x="28670" y="6223"/>
                          </a:cubicBezTo>
                          <a:cubicBezTo>
                            <a:pt x="28670" y="18152"/>
                            <a:pt x="18999" y="27823"/>
                            <a:pt x="7070" y="27823"/>
                          </a:cubicBezTo>
                          <a:cubicBezTo>
                            <a:pt x="4663" y="27823"/>
                            <a:pt x="2273" y="27420"/>
                            <a:pt x="-1" y="26633"/>
                          </a:cubicBezTo>
                        </a:path>
                        <a:path w="28670" h="27823" stroke="0" extrusionOk="0">
                          <a:moveTo>
                            <a:pt x="27754" y="-1"/>
                          </a:moveTo>
                          <a:cubicBezTo>
                            <a:pt x="28361" y="2018"/>
                            <a:pt x="28670" y="4115"/>
                            <a:pt x="28670" y="6223"/>
                          </a:cubicBezTo>
                          <a:cubicBezTo>
                            <a:pt x="28670" y="18152"/>
                            <a:pt x="18999" y="27823"/>
                            <a:pt x="7070" y="27823"/>
                          </a:cubicBezTo>
                          <a:cubicBezTo>
                            <a:pt x="4663" y="27823"/>
                            <a:pt x="2273" y="27420"/>
                            <a:pt x="-1" y="26633"/>
                          </a:cubicBezTo>
                          <a:lnTo>
                            <a:pt x="7070" y="6223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5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626" y="1545"/>
                      <a:ext cx="112" cy="181"/>
                    </a:xfrm>
                    <a:custGeom>
                      <a:avLst/>
                      <a:gdLst>
                        <a:gd name="T0" fmla="*/ 526 w 50"/>
                        <a:gd name="T1" fmla="*/ 0 h 82"/>
                        <a:gd name="T2" fmla="*/ 9 w 50"/>
                        <a:gd name="T3" fmla="*/ 452 h 82"/>
                        <a:gd name="T4" fmla="*/ 336 w 50"/>
                        <a:gd name="T5" fmla="*/ 883 h 82"/>
                        <a:gd name="T6" fmla="*/ 562 w 50"/>
                        <a:gd name="T7" fmla="*/ 464 h 82"/>
                        <a:gd name="T8" fmla="*/ 526 w 50"/>
                        <a:gd name="T9" fmla="*/ 0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0"/>
                        <a:gd name="T16" fmla="*/ 0 h 82"/>
                        <a:gd name="T17" fmla="*/ 50 w 50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0" h="82">
                          <a:moveTo>
                            <a:pt x="47" y="0"/>
                          </a:moveTo>
                          <a:cubicBezTo>
                            <a:pt x="21" y="1"/>
                            <a:pt x="1" y="20"/>
                            <a:pt x="1" y="42"/>
                          </a:cubicBezTo>
                          <a:cubicBezTo>
                            <a:pt x="0" y="59"/>
                            <a:pt x="12" y="75"/>
                            <a:pt x="30" y="82"/>
                          </a:cubicBezTo>
                          <a:lnTo>
                            <a:pt x="50" y="43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6" name="Arc 251"/>
                    <p:cNvSpPr>
                      <a:spLocks/>
                    </p:cNvSpPr>
                    <p:nvPr/>
                  </p:nvSpPr>
                  <p:spPr bwMode="auto">
                    <a:xfrm>
                      <a:off x="630" y="1547"/>
                      <a:ext cx="108" cy="178"/>
                    </a:xfrm>
                    <a:custGeom>
                      <a:avLst/>
                      <a:gdLst>
                        <a:gd name="T0" fmla="*/ 0 w 21600"/>
                        <a:gd name="T1" fmla="*/ 0 h 41327"/>
                        <a:gd name="T2" fmla="*/ 0 w 21600"/>
                        <a:gd name="T3" fmla="*/ 0 h 41327"/>
                        <a:gd name="T4" fmla="*/ 0 w 21600"/>
                        <a:gd name="T5" fmla="*/ 0 h 41327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41327"/>
                        <a:gd name="T11" fmla="*/ 21600 w 21600"/>
                        <a:gd name="T12" fmla="*/ 41327 h 413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41327" fill="none" extrusionOk="0">
                          <a:moveTo>
                            <a:pt x="12901" y="41326"/>
                          </a:moveTo>
                          <a:cubicBezTo>
                            <a:pt x="5061" y="37877"/>
                            <a:pt x="0" y="30121"/>
                            <a:pt x="0" y="21556"/>
                          </a:cubicBezTo>
                          <a:cubicBezTo>
                            <a:pt x="-1" y="10160"/>
                            <a:pt x="8853" y="724"/>
                            <a:pt x="20225" y="-1"/>
                          </a:cubicBezTo>
                        </a:path>
                        <a:path w="21600" h="41327" stroke="0" extrusionOk="0">
                          <a:moveTo>
                            <a:pt x="12901" y="41326"/>
                          </a:moveTo>
                          <a:cubicBezTo>
                            <a:pt x="5061" y="37877"/>
                            <a:pt x="0" y="30121"/>
                            <a:pt x="0" y="21556"/>
                          </a:cubicBezTo>
                          <a:cubicBezTo>
                            <a:pt x="-1" y="10160"/>
                            <a:pt x="8853" y="724"/>
                            <a:pt x="20225" y="-1"/>
                          </a:cubicBezTo>
                          <a:lnTo>
                            <a:pt x="21600" y="21556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7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918" y="1793"/>
                      <a:ext cx="411" cy="108"/>
                    </a:xfrm>
                    <a:custGeom>
                      <a:avLst/>
                      <a:gdLst>
                        <a:gd name="T0" fmla="*/ 0 w 184"/>
                        <a:gd name="T1" fmla="*/ 106 h 49"/>
                        <a:gd name="T2" fmla="*/ 1112 w 184"/>
                        <a:gd name="T3" fmla="*/ 525 h 49"/>
                        <a:gd name="T4" fmla="*/ 2051 w 184"/>
                        <a:gd name="T5" fmla="*/ 302 h 49"/>
                        <a:gd name="T6" fmla="*/ 1112 w 184"/>
                        <a:gd name="T7" fmla="*/ 0 h 49"/>
                        <a:gd name="T8" fmla="*/ 0 w 184"/>
                        <a:gd name="T9" fmla="*/ 106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4"/>
                        <a:gd name="T16" fmla="*/ 0 h 49"/>
                        <a:gd name="T17" fmla="*/ 184 w 184"/>
                        <a:gd name="T18" fmla="*/ 49 h 4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4" h="49">
                          <a:moveTo>
                            <a:pt x="0" y="10"/>
                          </a:moveTo>
                          <a:cubicBezTo>
                            <a:pt x="9" y="33"/>
                            <a:pt x="51" y="49"/>
                            <a:pt x="100" y="49"/>
                          </a:cubicBezTo>
                          <a:cubicBezTo>
                            <a:pt x="134" y="49"/>
                            <a:pt x="165" y="41"/>
                            <a:pt x="184" y="28"/>
                          </a:cubicBezTo>
                          <a:lnTo>
                            <a:pt x="10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98" name="Arc 253"/>
                    <p:cNvSpPr>
                      <a:spLocks/>
                    </p:cNvSpPr>
                    <p:nvPr/>
                  </p:nvSpPr>
                  <p:spPr bwMode="auto">
                    <a:xfrm>
                      <a:off x="921" y="1793"/>
                      <a:ext cx="407" cy="109"/>
                    </a:xfrm>
                    <a:custGeom>
                      <a:avLst/>
                      <a:gdLst>
                        <a:gd name="T0" fmla="*/ 0 w 38787"/>
                        <a:gd name="T1" fmla="*/ 0 h 21600"/>
                        <a:gd name="T2" fmla="*/ 0 w 38787"/>
                        <a:gd name="T3" fmla="*/ 0 h 21600"/>
                        <a:gd name="T4" fmla="*/ 0 w 3878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8787"/>
                        <a:gd name="T10" fmla="*/ 0 h 21600"/>
                        <a:gd name="T11" fmla="*/ 38787 w 3878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787" h="21600" fill="none" extrusionOk="0">
                          <a:moveTo>
                            <a:pt x="38786" y="12472"/>
                          </a:moveTo>
                          <a:cubicBezTo>
                            <a:pt x="34738" y="18197"/>
                            <a:pt x="28163" y="21599"/>
                            <a:pt x="21152" y="21600"/>
                          </a:cubicBezTo>
                          <a:cubicBezTo>
                            <a:pt x="10909" y="21600"/>
                            <a:pt x="2075" y="14406"/>
                            <a:pt x="-1" y="4376"/>
                          </a:cubicBezTo>
                        </a:path>
                        <a:path w="38787" h="21600" stroke="0" extrusionOk="0">
                          <a:moveTo>
                            <a:pt x="38786" y="12472"/>
                          </a:moveTo>
                          <a:cubicBezTo>
                            <a:pt x="34738" y="18197"/>
                            <a:pt x="28163" y="21599"/>
                            <a:pt x="21152" y="21600"/>
                          </a:cubicBezTo>
                          <a:cubicBezTo>
                            <a:pt x="10909" y="21600"/>
                            <a:pt x="2075" y="14406"/>
                            <a:pt x="-1" y="4376"/>
                          </a:cubicBezTo>
                          <a:lnTo>
                            <a:pt x="21152" y="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234" name="Group 254"/>
                <p:cNvGrpSpPr>
                  <a:grpSpLocks/>
                </p:cNvGrpSpPr>
                <p:nvPr/>
              </p:nvGrpSpPr>
              <p:grpSpPr bwMode="auto">
                <a:xfrm>
                  <a:off x="1237" y="1448"/>
                  <a:ext cx="187" cy="186"/>
                  <a:chOff x="1237" y="1448"/>
                  <a:chExt cx="187" cy="186"/>
                </a:xfrm>
              </p:grpSpPr>
              <p:sp>
                <p:nvSpPr>
                  <p:cNvPr id="361" name="Freeform 255"/>
                  <p:cNvSpPr>
                    <a:spLocks/>
                  </p:cNvSpPr>
                  <p:nvPr/>
                </p:nvSpPr>
                <p:spPr bwMode="auto">
                  <a:xfrm>
                    <a:off x="1264" y="1561"/>
                    <a:ext cx="160" cy="20"/>
                  </a:xfrm>
                  <a:custGeom>
                    <a:avLst/>
                    <a:gdLst>
                      <a:gd name="T0" fmla="*/ 0 w 160"/>
                      <a:gd name="T1" fmla="*/ 20 h 20"/>
                      <a:gd name="T2" fmla="*/ 20 w 160"/>
                      <a:gd name="T3" fmla="*/ 0 h 20"/>
                      <a:gd name="T4" fmla="*/ 160 w 160"/>
                      <a:gd name="T5" fmla="*/ 0 h 20"/>
                      <a:gd name="T6" fmla="*/ 143 w 160"/>
                      <a:gd name="T7" fmla="*/ 20 h 20"/>
                      <a:gd name="T8" fmla="*/ 0 w 160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0"/>
                      <a:gd name="T16" fmla="*/ 0 h 20"/>
                      <a:gd name="T17" fmla="*/ 160 w 160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0" h="20">
                        <a:moveTo>
                          <a:pt x="0" y="20"/>
                        </a:moveTo>
                        <a:lnTo>
                          <a:pt x="20" y="0"/>
                        </a:lnTo>
                        <a:lnTo>
                          <a:pt x="160" y="0"/>
                        </a:lnTo>
                        <a:lnTo>
                          <a:pt x="143" y="2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2" name="Freeform 256"/>
                  <p:cNvSpPr>
                    <a:spLocks/>
                  </p:cNvSpPr>
                  <p:nvPr/>
                </p:nvSpPr>
                <p:spPr bwMode="auto">
                  <a:xfrm>
                    <a:off x="1264" y="1561"/>
                    <a:ext cx="160" cy="20"/>
                  </a:xfrm>
                  <a:custGeom>
                    <a:avLst/>
                    <a:gdLst>
                      <a:gd name="T0" fmla="*/ 0 w 160"/>
                      <a:gd name="T1" fmla="*/ 20 h 20"/>
                      <a:gd name="T2" fmla="*/ 20 w 160"/>
                      <a:gd name="T3" fmla="*/ 0 h 20"/>
                      <a:gd name="T4" fmla="*/ 160 w 160"/>
                      <a:gd name="T5" fmla="*/ 0 h 20"/>
                      <a:gd name="T6" fmla="*/ 143 w 160"/>
                      <a:gd name="T7" fmla="*/ 20 h 20"/>
                      <a:gd name="T8" fmla="*/ 0 w 160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0"/>
                      <a:gd name="T16" fmla="*/ 0 h 20"/>
                      <a:gd name="T17" fmla="*/ 160 w 160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0" h="20">
                        <a:moveTo>
                          <a:pt x="0" y="20"/>
                        </a:moveTo>
                        <a:lnTo>
                          <a:pt x="20" y="0"/>
                        </a:lnTo>
                        <a:lnTo>
                          <a:pt x="160" y="0"/>
                        </a:lnTo>
                        <a:lnTo>
                          <a:pt x="143" y="2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3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1264" y="1581"/>
                    <a:ext cx="143" cy="24"/>
                  </a:xfrm>
                  <a:prstGeom prst="rect">
                    <a:avLst/>
                  </a:prstGeom>
                  <a:solidFill>
                    <a:srgbClr val="B7B7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4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1265" y="1582"/>
                    <a:ext cx="141" cy="22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5" name="Freeform 259"/>
                  <p:cNvSpPr>
                    <a:spLocks/>
                  </p:cNvSpPr>
                  <p:nvPr/>
                </p:nvSpPr>
                <p:spPr bwMode="auto">
                  <a:xfrm>
                    <a:off x="1407" y="1561"/>
                    <a:ext cx="17" cy="44"/>
                  </a:xfrm>
                  <a:custGeom>
                    <a:avLst/>
                    <a:gdLst>
                      <a:gd name="T0" fmla="*/ 0 w 17"/>
                      <a:gd name="T1" fmla="*/ 44 h 44"/>
                      <a:gd name="T2" fmla="*/ 17 w 17"/>
                      <a:gd name="T3" fmla="*/ 26 h 44"/>
                      <a:gd name="T4" fmla="*/ 17 w 17"/>
                      <a:gd name="T5" fmla="*/ 0 h 44"/>
                      <a:gd name="T6" fmla="*/ 0 w 17"/>
                      <a:gd name="T7" fmla="*/ 20 h 44"/>
                      <a:gd name="T8" fmla="*/ 0 w 17"/>
                      <a:gd name="T9" fmla="*/ 44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44"/>
                      <a:gd name="T17" fmla="*/ 17 w 17"/>
                      <a:gd name="T18" fmla="*/ 44 h 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44">
                        <a:moveTo>
                          <a:pt x="0" y="44"/>
                        </a:moveTo>
                        <a:lnTo>
                          <a:pt x="17" y="26"/>
                        </a:lnTo>
                        <a:lnTo>
                          <a:pt x="17" y="0"/>
                        </a:lnTo>
                        <a:lnTo>
                          <a:pt x="0" y="2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6" name="Freeform 260"/>
                  <p:cNvSpPr>
                    <a:spLocks/>
                  </p:cNvSpPr>
                  <p:nvPr/>
                </p:nvSpPr>
                <p:spPr bwMode="auto">
                  <a:xfrm>
                    <a:off x="1407" y="1561"/>
                    <a:ext cx="17" cy="44"/>
                  </a:xfrm>
                  <a:custGeom>
                    <a:avLst/>
                    <a:gdLst>
                      <a:gd name="T0" fmla="*/ 0 w 17"/>
                      <a:gd name="T1" fmla="*/ 44 h 44"/>
                      <a:gd name="T2" fmla="*/ 17 w 17"/>
                      <a:gd name="T3" fmla="*/ 26 h 44"/>
                      <a:gd name="T4" fmla="*/ 17 w 17"/>
                      <a:gd name="T5" fmla="*/ 0 h 44"/>
                      <a:gd name="T6" fmla="*/ 0 w 17"/>
                      <a:gd name="T7" fmla="*/ 20 h 44"/>
                      <a:gd name="T8" fmla="*/ 0 w 17"/>
                      <a:gd name="T9" fmla="*/ 44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"/>
                      <a:gd name="T16" fmla="*/ 0 h 44"/>
                      <a:gd name="T17" fmla="*/ 17 w 17"/>
                      <a:gd name="T18" fmla="*/ 44 h 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" h="44">
                        <a:moveTo>
                          <a:pt x="0" y="44"/>
                        </a:moveTo>
                        <a:lnTo>
                          <a:pt x="17" y="26"/>
                        </a:lnTo>
                        <a:lnTo>
                          <a:pt x="17" y="0"/>
                        </a:lnTo>
                        <a:lnTo>
                          <a:pt x="0" y="2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7" name="Freeform 261"/>
                  <p:cNvSpPr>
                    <a:spLocks/>
                  </p:cNvSpPr>
                  <p:nvPr/>
                </p:nvSpPr>
                <p:spPr bwMode="auto">
                  <a:xfrm>
                    <a:off x="1268" y="1561"/>
                    <a:ext cx="154" cy="15"/>
                  </a:xfrm>
                  <a:custGeom>
                    <a:avLst/>
                    <a:gdLst>
                      <a:gd name="T0" fmla="*/ 0 w 154"/>
                      <a:gd name="T1" fmla="*/ 15 h 15"/>
                      <a:gd name="T2" fmla="*/ 16 w 154"/>
                      <a:gd name="T3" fmla="*/ 0 h 15"/>
                      <a:gd name="T4" fmla="*/ 154 w 154"/>
                      <a:gd name="T5" fmla="*/ 0 h 15"/>
                      <a:gd name="T6" fmla="*/ 141 w 154"/>
                      <a:gd name="T7" fmla="*/ 15 h 15"/>
                      <a:gd name="T8" fmla="*/ 0 w 154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15"/>
                      <a:gd name="T17" fmla="*/ 154 w 154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15">
                        <a:moveTo>
                          <a:pt x="0" y="15"/>
                        </a:moveTo>
                        <a:lnTo>
                          <a:pt x="16" y="0"/>
                        </a:lnTo>
                        <a:lnTo>
                          <a:pt x="154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8" name="Freeform 262"/>
                  <p:cNvSpPr>
                    <a:spLocks/>
                  </p:cNvSpPr>
                  <p:nvPr/>
                </p:nvSpPr>
                <p:spPr bwMode="auto">
                  <a:xfrm>
                    <a:off x="1268" y="1561"/>
                    <a:ext cx="154" cy="15"/>
                  </a:xfrm>
                  <a:custGeom>
                    <a:avLst/>
                    <a:gdLst>
                      <a:gd name="T0" fmla="*/ 0 w 154"/>
                      <a:gd name="T1" fmla="*/ 15 h 15"/>
                      <a:gd name="T2" fmla="*/ 16 w 154"/>
                      <a:gd name="T3" fmla="*/ 0 h 15"/>
                      <a:gd name="T4" fmla="*/ 154 w 154"/>
                      <a:gd name="T5" fmla="*/ 0 h 15"/>
                      <a:gd name="T6" fmla="*/ 141 w 154"/>
                      <a:gd name="T7" fmla="*/ 15 h 15"/>
                      <a:gd name="T8" fmla="*/ 0 w 154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15"/>
                      <a:gd name="T17" fmla="*/ 154 w 154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15">
                        <a:moveTo>
                          <a:pt x="0" y="15"/>
                        </a:moveTo>
                        <a:lnTo>
                          <a:pt x="16" y="0"/>
                        </a:lnTo>
                        <a:lnTo>
                          <a:pt x="154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69" name="Freeform 263"/>
                  <p:cNvSpPr>
                    <a:spLocks/>
                  </p:cNvSpPr>
                  <p:nvPr/>
                </p:nvSpPr>
                <p:spPr bwMode="auto">
                  <a:xfrm>
                    <a:off x="1266" y="1448"/>
                    <a:ext cx="156" cy="15"/>
                  </a:xfrm>
                  <a:custGeom>
                    <a:avLst/>
                    <a:gdLst>
                      <a:gd name="T0" fmla="*/ 0 w 156"/>
                      <a:gd name="T1" fmla="*/ 15 h 15"/>
                      <a:gd name="T2" fmla="*/ 14 w 156"/>
                      <a:gd name="T3" fmla="*/ 0 h 15"/>
                      <a:gd name="T4" fmla="*/ 156 w 156"/>
                      <a:gd name="T5" fmla="*/ 0 h 15"/>
                      <a:gd name="T6" fmla="*/ 141 w 156"/>
                      <a:gd name="T7" fmla="*/ 15 h 15"/>
                      <a:gd name="T8" fmla="*/ 0 w 156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6"/>
                      <a:gd name="T16" fmla="*/ 0 h 15"/>
                      <a:gd name="T17" fmla="*/ 156 w 156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6" h="15">
                        <a:moveTo>
                          <a:pt x="0" y="15"/>
                        </a:moveTo>
                        <a:lnTo>
                          <a:pt x="14" y="0"/>
                        </a:lnTo>
                        <a:lnTo>
                          <a:pt x="156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0" name="Freeform 264"/>
                  <p:cNvSpPr>
                    <a:spLocks/>
                  </p:cNvSpPr>
                  <p:nvPr/>
                </p:nvSpPr>
                <p:spPr bwMode="auto">
                  <a:xfrm>
                    <a:off x="1266" y="1448"/>
                    <a:ext cx="156" cy="15"/>
                  </a:xfrm>
                  <a:custGeom>
                    <a:avLst/>
                    <a:gdLst>
                      <a:gd name="T0" fmla="*/ 0 w 156"/>
                      <a:gd name="T1" fmla="*/ 15 h 15"/>
                      <a:gd name="T2" fmla="*/ 14 w 156"/>
                      <a:gd name="T3" fmla="*/ 0 h 15"/>
                      <a:gd name="T4" fmla="*/ 156 w 156"/>
                      <a:gd name="T5" fmla="*/ 0 h 15"/>
                      <a:gd name="T6" fmla="*/ 141 w 156"/>
                      <a:gd name="T7" fmla="*/ 15 h 15"/>
                      <a:gd name="T8" fmla="*/ 0 w 156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6"/>
                      <a:gd name="T16" fmla="*/ 0 h 15"/>
                      <a:gd name="T17" fmla="*/ 156 w 156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6" h="15">
                        <a:moveTo>
                          <a:pt x="0" y="15"/>
                        </a:moveTo>
                        <a:lnTo>
                          <a:pt x="14" y="0"/>
                        </a:lnTo>
                        <a:lnTo>
                          <a:pt x="156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1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1267" y="1464"/>
                    <a:ext cx="141" cy="109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2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1278" y="1478"/>
                    <a:ext cx="116" cy="84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3" name="Freeform 267"/>
                  <p:cNvSpPr>
                    <a:spLocks/>
                  </p:cNvSpPr>
                  <p:nvPr/>
                </p:nvSpPr>
                <p:spPr bwMode="auto">
                  <a:xfrm>
                    <a:off x="1407" y="1448"/>
                    <a:ext cx="15" cy="124"/>
                  </a:xfrm>
                  <a:custGeom>
                    <a:avLst/>
                    <a:gdLst>
                      <a:gd name="T0" fmla="*/ 0 w 15"/>
                      <a:gd name="T1" fmla="*/ 124 h 124"/>
                      <a:gd name="T2" fmla="*/ 15 w 15"/>
                      <a:gd name="T3" fmla="*/ 110 h 124"/>
                      <a:gd name="T4" fmla="*/ 15 w 15"/>
                      <a:gd name="T5" fmla="*/ 0 h 124"/>
                      <a:gd name="T6" fmla="*/ 0 w 15"/>
                      <a:gd name="T7" fmla="*/ 15 h 124"/>
                      <a:gd name="T8" fmla="*/ 0 w 15"/>
                      <a:gd name="T9" fmla="*/ 124 h 1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124"/>
                      <a:gd name="T17" fmla="*/ 15 w 15"/>
                      <a:gd name="T18" fmla="*/ 124 h 1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124">
                        <a:moveTo>
                          <a:pt x="0" y="124"/>
                        </a:moveTo>
                        <a:lnTo>
                          <a:pt x="15" y="110"/>
                        </a:lnTo>
                        <a:lnTo>
                          <a:pt x="15" y="0"/>
                        </a:lnTo>
                        <a:lnTo>
                          <a:pt x="0" y="15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4" name="Freeform 268"/>
                  <p:cNvSpPr>
                    <a:spLocks/>
                  </p:cNvSpPr>
                  <p:nvPr/>
                </p:nvSpPr>
                <p:spPr bwMode="auto">
                  <a:xfrm>
                    <a:off x="1407" y="1448"/>
                    <a:ext cx="15" cy="124"/>
                  </a:xfrm>
                  <a:custGeom>
                    <a:avLst/>
                    <a:gdLst>
                      <a:gd name="T0" fmla="*/ 0 w 15"/>
                      <a:gd name="T1" fmla="*/ 124 h 124"/>
                      <a:gd name="T2" fmla="*/ 15 w 15"/>
                      <a:gd name="T3" fmla="*/ 110 h 124"/>
                      <a:gd name="T4" fmla="*/ 15 w 15"/>
                      <a:gd name="T5" fmla="*/ 0 h 124"/>
                      <a:gd name="T6" fmla="*/ 0 w 15"/>
                      <a:gd name="T7" fmla="*/ 15 h 124"/>
                      <a:gd name="T8" fmla="*/ 0 w 15"/>
                      <a:gd name="T9" fmla="*/ 124 h 1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124"/>
                      <a:gd name="T17" fmla="*/ 15 w 15"/>
                      <a:gd name="T18" fmla="*/ 124 h 1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124">
                        <a:moveTo>
                          <a:pt x="0" y="124"/>
                        </a:moveTo>
                        <a:lnTo>
                          <a:pt x="15" y="110"/>
                        </a:lnTo>
                        <a:lnTo>
                          <a:pt x="15" y="0"/>
                        </a:lnTo>
                        <a:lnTo>
                          <a:pt x="0" y="15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5" name="Freeform 269"/>
                  <p:cNvSpPr>
                    <a:spLocks/>
                  </p:cNvSpPr>
                  <p:nvPr/>
                </p:nvSpPr>
                <p:spPr bwMode="auto">
                  <a:xfrm>
                    <a:off x="1237" y="1600"/>
                    <a:ext cx="176" cy="27"/>
                  </a:xfrm>
                  <a:custGeom>
                    <a:avLst/>
                    <a:gdLst>
                      <a:gd name="T0" fmla="*/ 0 w 176"/>
                      <a:gd name="T1" fmla="*/ 27 h 27"/>
                      <a:gd name="T2" fmla="*/ 22 w 176"/>
                      <a:gd name="T3" fmla="*/ 0 h 27"/>
                      <a:gd name="T4" fmla="*/ 176 w 176"/>
                      <a:gd name="T5" fmla="*/ 0 h 27"/>
                      <a:gd name="T6" fmla="*/ 154 w 176"/>
                      <a:gd name="T7" fmla="*/ 27 h 27"/>
                      <a:gd name="T8" fmla="*/ 0 w 176"/>
                      <a:gd name="T9" fmla="*/ 27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27"/>
                      <a:gd name="T17" fmla="*/ 176 w 176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27">
                        <a:moveTo>
                          <a:pt x="0" y="27"/>
                        </a:moveTo>
                        <a:lnTo>
                          <a:pt x="22" y="0"/>
                        </a:lnTo>
                        <a:lnTo>
                          <a:pt x="176" y="0"/>
                        </a:lnTo>
                        <a:lnTo>
                          <a:pt x="154" y="2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6" name="Freeform 270"/>
                  <p:cNvSpPr>
                    <a:spLocks/>
                  </p:cNvSpPr>
                  <p:nvPr/>
                </p:nvSpPr>
                <p:spPr bwMode="auto">
                  <a:xfrm>
                    <a:off x="1237" y="1600"/>
                    <a:ext cx="176" cy="27"/>
                  </a:xfrm>
                  <a:custGeom>
                    <a:avLst/>
                    <a:gdLst>
                      <a:gd name="T0" fmla="*/ 0 w 176"/>
                      <a:gd name="T1" fmla="*/ 27 h 27"/>
                      <a:gd name="T2" fmla="*/ 22 w 176"/>
                      <a:gd name="T3" fmla="*/ 0 h 27"/>
                      <a:gd name="T4" fmla="*/ 176 w 176"/>
                      <a:gd name="T5" fmla="*/ 0 h 27"/>
                      <a:gd name="T6" fmla="*/ 154 w 176"/>
                      <a:gd name="T7" fmla="*/ 27 h 27"/>
                      <a:gd name="T8" fmla="*/ 0 w 176"/>
                      <a:gd name="T9" fmla="*/ 27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27"/>
                      <a:gd name="T17" fmla="*/ 176 w 176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27">
                        <a:moveTo>
                          <a:pt x="0" y="27"/>
                        </a:moveTo>
                        <a:lnTo>
                          <a:pt x="22" y="0"/>
                        </a:lnTo>
                        <a:lnTo>
                          <a:pt x="176" y="0"/>
                        </a:lnTo>
                        <a:lnTo>
                          <a:pt x="154" y="2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7" name="Freeform 271"/>
                  <p:cNvSpPr>
                    <a:spLocks/>
                  </p:cNvSpPr>
                  <p:nvPr/>
                </p:nvSpPr>
                <p:spPr bwMode="auto">
                  <a:xfrm>
                    <a:off x="1391" y="1600"/>
                    <a:ext cx="22" cy="34"/>
                  </a:xfrm>
                  <a:custGeom>
                    <a:avLst/>
                    <a:gdLst>
                      <a:gd name="T0" fmla="*/ 0 w 22"/>
                      <a:gd name="T1" fmla="*/ 34 h 34"/>
                      <a:gd name="T2" fmla="*/ 22 w 22"/>
                      <a:gd name="T3" fmla="*/ 12 h 34"/>
                      <a:gd name="T4" fmla="*/ 22 w 22"/>
                      <a:gd name="T5" fmla="*/ 0 h 34"/>
                      <a:gd name="T6" fmla="*/ 0 w 22"/>
                      <a:gd name="T7" fmla="*/ 29 h 34"/>
                      <a:gd name="T8" fmla="*/ 0 w 22"/>
                      <a:gd name="T9" fmla="*/ 34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34"/>
                      <a:gd name="T17" fmla="*/ 22 w 2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34">
                        <a:moveTo>
                          <a:pt x="0" y="34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29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8" name="Freeform 272"/>
                  <p:cNvSpPr>
                    <a:spLocks/>
                  </p:cNvSpPr>
                  <p:nvPr/>
                </p:nvSpPr>
                <p:spPr bwMode="auto">
                  <a:xfrm>
                    <a:off x="1391" y="1600"/>
                    <a:ext cx="22" cy="34"/>
                  </a:xfrm>
                  <a:custGeom>
                    <a:avLst/>
                    <a:gdLst>
                      <a:gd name="T0" fmla="*/ 0 w 22"/>
                      <a:gd name="T1" fmla="*/ 34 h 34"/>
                      <a:gd name="T2" fmla="*/ 22 w 22"/>
                      <a:gd name="T3" fmla="*/ 12 h 34"/>
                      <a:gd name="T4" fmla="*/ 22 w 22"/>
                      <a:gd name="T5" fmla="*/ 0 h 34"/>
                      <a:gd name="T6" fmla="*/ 0 w 22"/>
                      <a:gd name="T7" fmla="*/ 29 h 34"/>
                      <a:gd name="T8" fmla="*/ 0 w 22"/>
                      <a:gd name="T9" fmla="*/ 34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34"/>
                      <a:gd name="T17" fmla="*/ 22 w 2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34">
                        <a:moveTo>
                          <a:pt x="0" y="34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29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79" name="Rectangle 273"/>
                  <p:cNvSpPr>
                    <a:spLocks noChangeArrowheads="1"/>
                  </p:cNvSpPr>
                  <p:nvPr/>
                </p:nvSpPr>
                <p:spPr bwMode="auto">
                  <a:xfrm>
                    <a:off x="1237" y="1627"/>
                    <a:ext cx="154" cy="7"/>
                  </a:xfrm>
                  <a:prstGeom prst="rect">
                    <a:avLst/>
                  </a:prstGeom>
                  <a:solidFill>
                    <a:srgbClr val="B7B7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80" name="Rectangle 274"/>
                  <p:cNvSpPr>
                    <a:spLocks noChangeArrowheads="1"/>
                  </p:cNvSpPr>
                  <p:nvPr/>
                </p:nvSpPr>
                <p:spPr bwMode="auto">
                  <a:xfrm>
                    <a:off x="1238" y="1628"/>
                    <a:ext cx="152" cy="5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35" name="Group 275"/>
                <p:cNvGrpSpPr>
                  <a:grpSpLocks/>
                </p:cNvGrpSpPr>
                <p:nvPr/>
              </p:nvGrpSpPr>
              <p:grpSpPr bwMode="auto">
                <a:xfrm>
                  <a:off x="1284" y="1488"/>
                  <a:ext cx="105" cy="64"/>
                  <a:chOff x="1284" y="1488"/>
                  <a:chExt cx="105" cy="64"/>
                </a:xfrm>
              </p:grpSpPr>
              <p:grpSp>
                <p:nvGrpSpPr>
                  <p:cNvPr id="334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1286" y="1490"/>
                    <a:ext cx="103" cy="62"/>
                    <a:chOff x="1286" y="1490"/>
                    <a:chExt cx="103" cy="62"/>
                  </a:xfrm>
                </p:grpSpPr>
                <p:sp>
                  <p:nvSpPr>
                    <p:cNvPr id="352" name="Oval 2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22" y="1490"/>
                      <a:ext cx="44" cy="26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3" name="Oval 2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7" y="1497"/>
                      <a:ext cx="34" cy="26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4" name="Oval 2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86" y="1512"/>
                      <a:ext cx="23" cy="20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5" name="Oval 2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93" y="1521"/>
                      <a:ext cx="36" cy="22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6" name="Oval 2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17" y="1525"/>
                      <a:ext cx="54" cy="27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7" name="Oval 2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1" y="1497"/>
                      <a:ext cx="33" cy="1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8" name="Oval 2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5" y="1510"/>
                      <a:ext cx="34" cy="20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9" name="Oval 2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53" y="1514"/>
                      <a:ext cx="34" cy="33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60" name="Oval 2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4" y="1505"/>
                      <a:ext cx="67" cy="3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335" name="Group 286"/>
                  <p:cNvGrpSpPr>
                    <a:grpSpLocks/>
                  </p:cNvGrpSpPr>
                  <p:nvPr/>
                </p:nvGrpSpPr>
                <p:grpSpPr bwMode="auto">
                  <a:xfrm>
                    <a:off x="1284" y="1488"/>
                    <a:ext cx="105" cy="64"/>
                    <a:chOff x="1284" y="1488"/>
                    <a:chExt cx="105" cy="64"/>
                  </a:xfrm>
                </p:grpSpPr>
                <p:sp>
                  <p:nvSpPr>
                    <p:cNvPr id="336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1322" y="1488"/>
                      <a:ext cx="42" cy="15"/>
                    </a:xfrm>
                    <a:custGeom>
                      <a:avLst/>
                      <a:gdLst>
                        <a:gd name="T0" fmla="*/ 206 w 19"/>
                        <a:gd name="T1" fmla="*/ 41 h 7"/>
                        <a:gd name="T2" fmla="*/ 108 w 19"/>
                        <a:gd name="T3" fmla="*/ 9 h 7"/>
                        <a:gd name="T4" fmla="*/ 0 w 19"/>
                        <a:gd name="T5" fmla="*/ 51 h 7"/>
                        <a:gd name="T6" fmla="*/ 108 w 19"/>
                        <a:gd name="T7" fmla="*/ 69 h 7"/>
                        <a:gd name="T8" fmla="*/ 206 w 19"/>
                        <a:gd name="T9" fmla="*/ 41 h 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7"/>
                        <a:gd name="T17" fmla="*/ 19 w 19"/>
                        <a:gd name="T18" fmla="*/ 7 h 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7">
                          <a:moveTo>
                            <a:pt x="19" y="4"/>
                          </a:moveTo>
                          <a:cubicBezTo>
                            <a:pt x="17" y="2"/>
                            <a:pt x="14" y="1"/>
                            <a:pt x="10" y="1"/>
                          </a:cubicBezTo>
                          <a:cubicBezTo>
                            <a:pt x="5" y="0"/>
                            <a:pt x="1" y="2"/>
                            <a:pt x="0" y="5"/>
                          </a:cubicBezTo>
                          <a:lnTo>
                            <a:pt x="10" y="7"/>
                          </a:lnTo>
                          <a:lnTo>
                            <a:pt x="19" y="4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7" name="Arc 288"/>
                    <p:cNvSpPr>
                      <a:spLocks/>
                    </p:cNvSpPr>
                    <p:nvPr/>
                  </p:nvSpPr>
                  <p:spPr bwMode="auto">
                    <a:xfrm>
                      <a:off x="1324" y="1491"/>
                      <a:ext cx="39" cy="12"/>
                    </a:xfrm>
                    <a:custGeom>
                      <a:avLst/>
                      <a:gdLst>
                        <a:gd name="T0" fmla="*/ 0 w 40364"/>
                        <a:gd name="T1" fmla="*/ 0 h 21600"/>
                        <a:gd name="T2" fmla="*/ 0 w 40364"/>
                        <a:gd name="T3" fmla="*/ 0 h 21600"/>
                        <a:gd name="T4" fmla="*/ 0 w 40364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364"/>
                        <a:gd name="T10" fmla="*/ 0 h 21600"/>
                        <a:gd name="T11" fmla="*/ 40364 w 40364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364" h="21600" fill="none" extrusionOk="0">
                          <a:moveTo>
                            <a:pt x="0" y="14434"/>
                          </a:moveTo>
                          <a:cubicBezTo>
                            <a:pt x="3041" y="5786"/>
                            <a:pt x="11210" y="-1"/>
                            <a:pt x="20377" y="0"/>
                          </a:cubicBezTo>
                          <a:cubicBezTo>
                            <a:pt x="29143" y="0"/>
                            <a:pt x="37040" y="5298"/>
                            <a:pt x="40364" y="13409"/>
                          </a:cubicBezTo>
                        </a:path>
                        <a:path w="40364" h="21600" stroke="0" extrusionOk="0">
                          <a:moveTo>
                            <a:pt x="0" y="14434"/>
                          </a:moveTo>
                          <a:cubicBezTo>
                            <a:pt x="3041" y="5786"/>
                            <a:pt x="11210" y="-1"/>
                            <a:pt x="20377" y="0"/>
                          </a:cubicBezTo>
                          <a:cubicBezTo>
                            <a:pt x="29143" y="0"/>
                            <a:pt x="37040" y="5298"/>
                            <a:pt x="40364" y="13409"/>
                          </a:cubicBezTo>
                          <a:lnTo>
                            <a:pt x="20377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8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1295" y="1497"/>
                      <a:ext cx="27" cy="15"/>
                    </a:xfrm>
                    <a:custGeom>
                      <a:avLst/>
                      <a:gdLst>
                        <a:gd name="T0" fmla="*/ 137 w 12"/>
                        <a:gd name="T1" fmla="*/ 0 h 7"/>
                        <a:gd name="T2" fmla="*/ 92 w 12"/>
                        <a:gd name="T3" fmla="*/ 0 h 7"/>
                        <a:gd name="T4" fmla="*/ 11 w 12"/>
                        <a:gd name="T5" fmla="*/ 60 h 7"/>
                        <a:gd name="T6" fmla="*/ 11 w 12"/>
                        <a:gd name="T7" fmla="*/ 69 h 7"/>
                        <a:gd name="T8" fmla="*/ 92 w 12"/>
                        <a:gd name="T9" fmla="*/ 60 h 7"/>
                        <a:gd name="T10" fmla="*/ 137 w 12"/>
                        <a:gd name="T11" fmla="*/ 0 h 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"/>
                        <a:gd name="T19" fmla="*/ 0 h 7"/>
                        <a:gd name="T20" fmla="*/ 12 w 12"/>
                        <a:gd name="T21" fmla="*/ 7 h 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" h="7">
                          <a:moveTo>
                            <a:pt x="12" y="0"/>
                          </a:moveTo>
                          <a:cubicBezTo>
                            <a:pt x="11" y="0"/>
                            <a:pt x="9" y="0"/>
                            <a:pt x="8" y="0"/>
                          </a:cubicBezTo>
                          <a:cubicBezTo>
                            <a:pt x="4" y="0"/>
                            <a:pt x="1" y="2"/>
                            <a:pt x="1" y="6"/>
                          </a:cubicBezTo>
                          <a:cubicBezTo>
                            <a:pt x="0" y="6"/>
                            <a:pt x="1" y="6"/>
                            <a:pt x="1" y="7"/>
                          </a:cubicBezTo>
                          <a:lnTo>
                            <a:pt x="8" y="6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39" name="Arc 290"/>
                    <p:cNvSpPr>
                      <a:spLocks/>
                    </p:cNvSpPr>
                    <p:nvPr/>
                  </p:nvSpPr>
                  <p:spPr bwMode="auto">
                    <a:xfrm>
                      <a:off x="1298" y="1498"/>
                      <a:ext cx="24" cy="15"/>
                    </a:xfrm>
                    <a:custGeom>
                      <a:avLst/>
                      <a:gdLst>
                        <a:gd name="T0" fmla="*/ 0 w 32476"/>
                        <a:gd name="T1" fmla="*/ 0 h 26388"/>
                        <a:gd name="T2" fmla="*/ 0 w 32476"/>
                        <a:gd name="T3" fmla="*/ 0 h 26388"/>
                        <a:gd name="T4" fmla="*/ 0 w 32476"/>
                        <a:gd name="T5" fmla="*/ 0 h 26388"/>
                        <a:gd name="T6" fmla="*/ 0 60000 65536"/>
                        <a:gd name="T7" fmla="*/ 0 60000 65536"/>
                        <a:gd name="T8" fmla="*/ 0 60000 65536"/>
                        <a:gd name="T9" fmla="*/ 0 w 32476"/>
                        <a:gd name="T10" fmla="*/ 0 h 26388"/>
                        <a:gd name="T11" fmla="*/ 32476 w 32476"/>
                        <a:gd name="T12" fmla="*/ 26388 h 2638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2476" h="26388" fill="none" extrusionOk="0">
                          <a:moveTo>
                            <a:pt x="537" y="26387"/>
                          </a:moveTo>
                          <a:cubicBezTo>
                            <a:pt x="180" y="24816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421" y="-1"/>
                            <a:pt x="29174" y="1013"/>
                            <a:pt x="32476" y="2937"/>
                          </a:cubicBezTo>
                        </a:path>
                        <a:path w="32476" h="26388" stroke="0" extrusionOk="0">
                          <a:moveTo>
                            <a:pt x="537" y="26387"/>
                          </a:moveTo>
                          <a:cubicBezTo>
                            <a:pt x="180" y="24816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421" y="-1"/>
                            <a:pt x="29174" y="1013"/>
                            <a:pt x="32476" y="2937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0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1293" y="1530"/>
                      <a:ext cx="24" cy="13"/>
                    </a:xfrm>
                    <a:custGeom>
                      <a:avLst/>
                      <a:gdLst>
                        <a:gd name="T0" fmla="*/ 0 w 11"/>
                        <a:gd name="T1" fmla="*/ 0 h 6"/>
                        <a:gd name="T2" fmla="*/ 0 w 11"/>
                        <a:gd name="T3" fmla="*/ 0 h 6"/>
                        <a:gd name="T4" fmla="*/ 81 w 11"/>
                        <a:gd name="T5" fmla="*/ 61 h 6"/>
                        <a:gd name="T6" fmla="*/ 113 w 11"/>
                        <a:gd name="T7" fmla="*/ 52 h 6"/>
                        <a:gd name="T8" fmla="*/ 81 w 11"/>
                        <a:gd name="T9" fmla="*/ 9 h 6"/>
                        <a:gd name="T10" fmla="*/ 0 w 11"/>
                        <a:gd name="T11" fmla="*/ 0 h 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1"/>
                        <a:gd name="T19" fmla="*/ 0 h 6"/>
                        <a:gd name="T20" fmla="*/ 11 w 11"/>
                        <a:gd name="T21" fmla="*/ 6 h 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1" h="6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3"/>
                            <a:pt x="3" y="6"/>
                            <a:pt x="8" y="6"/>
                          </a:cubicBezTo>
                          <a:cubicBezTo>
                            <a:pt x="9" y="5"/>
                            <a:pt x="10" y="5"/>
                            <a:pt x="11" y="5"/>
                          </a:cubicBezTo>
                          <a:lnTo>
                            <a:pt x="8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1" name="Arc 292"/>
                    <p:cNvSpPr>
                      <a:spLocks/>
                    </p:cNvSpPr>
                    <p:nvPr/>
                  </p:nvSpPr>
                  <p:spPr bwMode="auto">
                    <a:xfrm>
                      <a:off x="1294" y="1531"/>
                      <a:ext cx="25" cy="11"/>
                    </a:xfrm>
                    <a:custGeom>
                      <a:avLst/>
                      <a:gdLst>
                        <a:gd name="T0" fmla="*/ 0 w 31699"/>
                        <a:gd name="T1" fmla="*/ 0 h 22761"/>
                        <a:gd name="T2" fmla="*/ 0 w 31699"/>
                        <a:gd name="T3" fmla="*/ 0 h 22761"/>
                        <a:gd name="T4" fmla="*/ 0 w 31699"/>
                        <a:gd name="T5" fmla="*/ 0 h 22761"/>
                        <a:gd name="T6" fmla="*/ 0 60000 65536"/>
                        <a:gd name="T7" fmla="*/ 0 60000 65536"/>
                        <a:gd name="T8" fmla="*/ 0 60000 65536"/>
                        <a:gd name="T9" fmla="*/ 0 w 31699"/>
                        <a:gd name="T10" fmla="*/ 0 h 22761"/>
                        <a:gd name="T11" fmla="*/ 31699 w 31699"/>
                        <a:gd name="T12" fmla="*/ 22761 h 2276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699" h="22761" fill="none" extrusionOk="0">
                          <a:moveTo>
                            <a:pt x="31698" y="20254"/>
                          </a:moveTo>
                          <a:cubicBezTo>
                            <a:pt x="28587" y="21900"/>
                            <a:pt x="25120" y="22760"/>
                            <a:pt x="21600" y="22761"/>
                          </a:cubicBezTo>
                          <a:cubicBezTo>
                            <a:pt x="9670" y="22761"/>
                            <a:pt x="0" y="13090"/>
                            <a:pt x="0" y="1161"/>
                          </a:cubicBezTo>
                          <a:cubicBezTo>
                            <a:pt x="-1" y="773"/>
                            <a:pt x="10" y="386"/>
                            <a:pt x="31" y="0"/>
                          </a:cubicBezTo>
                        </a:path>
                        <a:path w="31699" h="22761" stroke="0" extrusionOk="0">
                          <a:moveTo>
                            <a:pt x="31698" y="20254"/>
                          </a:moveTo>
                          <a:cubicBezTo>
                            <a:pt x="28587" y="21900"/>
                            <a:pt x="25120" y="22760"/>
                            <a:pt x="21600" y="22761"/>
                          </a:cubicBezTo>
                          <a:cubicBezTo>
                            <a:pt x="9670" y="22761"/>
                            <a:pt x="0" y="13090"/>
                            <a:pt x="0" y="1161"/>
                          </a:cubicBezTo>
                          <a:cubicBezTo>
                            <a:pt x="-1" y="773"/>
                            <a:pt x="10" y="386"/>
                            <a:pt x="31" y="0"/>
                          </a:cubicBezTo>
                          <a:lnTo>
                            <a:pt x="21600" y="1161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2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1362" y="1494"/>
                      <a:ext cx="22" cy="16"/>
                    </a:xfrm>
                    <a:custGeom>
                      <a:avLst/>
                      <a:gdLst>
                        <a:gd name="T0" fmla="*/ 88 w 10"/>
                        <a:gd name="T1" fmla="*/ 85 h 7"/>
                        <a:gd name="T2" fmla="*/ 106 w 10"/>
                        <a:gd name="T3" fmla="*/ 57 h 7"/>
                        <a:gd name="T4" fmla="*/ 20 w 10"/>
                        <a:gd name="T5" fmla="*/ 11 h 7"/>
                        <a:gd name="T6" fmla="*/ 0 w 10"/>
                        <a:gd name="T7" fmla="*/ 11 h 7"/>
                        <a:gd name="T8" fmla="*/ 20 w 10"/>
                        <a:gd name="T9" fmla="*/ 57 h 7"/>
                        <a:gd name="T10" fmla="*/ 88 w 10"/>
                        <a:gd name="T11" fmla="*/ 85 h 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"/>
                        <a:gd name="T19" fmla="*/ 0 h 7"/>
                        <a:gd name="T20" fmla="*/ 10 w 10"/>
                        <a:gd name="T21" fmla="*/ 7 h 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" h="7">
                          <a:moveTo>
                            <a:pt x="8" y="7"/>
                          </a:moveTo>
                          <a:cubicBezTo>
                            <a:pt x="9" y="7"/>
                            <a:pt x="10" y="6"/>
                            <a:pt x="10" y="5"/>
                          </a:cubicBezTo>
                          <a:cubicBezTo>
                            <a:pt x="10" y="3"/>
                            <a:pt x="6" y="1"/>
                            <a:pt x="2" y="1"/>
                          </a:cubicBezTo>
                          <a:cubicBezTo>
                            <a:pt x="1" y="0"/>
                            <a:pt x="1" y="1"/>
                            <a:pt x="0" y="1"/>
                          </a:cubicBezTo>
                          <a:lnTo>
                            <a:pt x="2" y="5"/>
                          </a:lnTo>
                          <a:lnTo>
                            <a:pt x="8" y="7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3" name="Arc 294"/>
                    <p:cNvSpPr>
                      <a:spLocks/>
                    </p:cNvSpPr>
                    <p:nvPr/>
                  </p:nvSpPr>
                  <p:spPr bwMode="auto">
                    <a:xfrm>
                      <a:off x="1365" y="1498"/>
                      <a:ext cx="18" cy="13"/>
                    </a:xfrm>
                    <a:custGeom>
                      <a:avLst/>
                      <a:gdLst>
                        <a:gd name="T0" fmla="*/ 0 w 25715"/>
                        <a:gd name="T1" fmla="*/ 0 h 33120"/>
                        <a:gd name="T2" fmla="*/ 0 w 25715"/>
                        <a:gd name="T3" fmla="*/ 0 h 33120"/>
                        <a:gd name="T4" fmla="*/ 0 w 25715"/>
                        <a:gd name="T5" fmla="*/ 0 h 33120"/>
                        <a:gd name="T6" fmla="*/ 0 60000 65536"/>
                        <a:gd name="T7" fmla="*/ 0 60000 65536"/>
                        <a:gd name="T8" fmla="*/ 0 60000 65536"/>
                        <a:gd name="T9" fmla="*/ 0 w 25715"/>
                        <a:gd name="T10" fmla="*/ 0 h 33120"/>
                        <a:gd name="T11" fmla="*/ 25715 w 25715"/>
                        <a:gd name="T12" fmla="*/ 33120 h 3312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5715" h="33120" fill="none" extrusionOk="0">
                          <a:moveTo>
                            <a:pt x="-1" y="395"/>
                          </a:moveTo>
                          <a:cubicBezTo>
                            <a:pt x="1355" y="132"/>
                            <a:pt x="2733" y="-1"/>
                            <a:pt x="4115" y="0"/>
                          </a:cubicBezTo>
                          <a:cubicBezTo>
                            <a:pt x="16044" y="0"/>
                            <a:pt x="25715" y="9670"/>
                            <a:pt x="25715" y="21600"/>
                          </a:cubicBezTo>
                          <a:cubicBezTo>
                            <a:pt x="25715" y="25677"/>
                            <a:pt x="24561" y="29670"/>
                            <a:pt x="22386" y="33119"/>
                          </a:cubicBezTo>
                        </a:path>
                        <a:path w="25715" h="33120" stroke="0" extrusionOk="0">
                          <a:moveTo>
                            <a:pt x="-1" y="395"/>
                          </a:moveTo>
                          <a:cubicBezTo>
                            <a:pt x="1355" y="132"/>
                            <a:pt x="2733" y="-1"/>
                            <a:pt x="4115" y="0"/>
                          </a:cubicBezTo>
                          <a:cubicBezTo>
                            <a:pt x="16044" y="0"/>
                            <a:pt x="25715" y="9670"/>
                            <a:pt x="25715" y="21600"/>
                          </a:cubicBezTo>
                          <a:cubicBezTo>
                            <a:pt x="25715" y="25677"/>
                            <a:pt x="24561" y="29670"/>
                            <a:pt x="22386" y="33119"/>
                          </a:cubicBezTo>
                          <a:lnTo>
                            <a:pt x="4115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4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371" y="1512"/>
                      <a:ext cx="18" cy="13"/>
                    </a:xfrm>
                    <a:custGeom>
                      <a:avLst/>
                      <a:gdLst>
                        <a:gd name="T0" fmla="*/ 65 w 8"/>
                        <a:gd name="T1" fmla="*/ 61 h 6"/>
                        <a:gd name="T2" fmla="*/ 90 w 8"/>
                        <a:gd name="T3" fmla="*/ 43 h 6"/>
                        <a:gd name="T4" fmla="*/ 56 w 8"/>
                        <a:gd name="T5" fmla="*/ 0 h 6"/>
                        <a:gd name="T6" fmla="*/ 0 w 8"/>
                        <a:gd name="T7" fmla="*/ 43 h 6"/>
                        <a:gd name="T8" fmla="*/ 65 w 8"/>
                        <a:gd name="T9" fmla="*/ 61 h 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"/>
                        <a:gd name="T16" fmla="*/ 0 h 6"/>
                        <a:gd name="T17" fmla="*/ 8 w 8"/>
                        <a:gd name="T18" fmla="*/ 6 h 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" h="6">
                          <a:moveTo>
                            <a:pt x="6" y="6"/>
                          </a:moveTo>
                          <a:cubicBezTo>
                            <a:pt x="7" y="6"/>
                            <a:pt x="8" y="5"/>
                            <a:pt x="8" y="4"/>
                          </a:cubicBezTo>
                          <a:cubicBezTo>
                            <a:pt x="8" y="2"/>
                            <a:pt x="6" y="1"/>
                            <a:pt x="5" y="0"/>
                          </a:cubicBezTo>
                          <a:lnTo>
                            <a:pt x="0" y="4"/>
                          </a:lnTo>
                          <a:lnTo>
                            <a:pt x="6" y="6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5" name="Arc 296"/>
                    <p:cNvSpPr>
                      <a:spLocks/>
                    </p:cNvSpPr>
                    <p:nvPr/>
                  </p:nvSpPr>
                  <p:spPr bwMode="auto">
                    <a:xfrm>
                      <a:off x="1371" y="1513"/>
                      <a:ext cx="17" cy="14"/>
                    </a:xfrm>
                    <a:custGeom>
                      <a:avLst/>
                      <a:gdLst>
                        <a:gd name="T0" fmla="*/ 0 w 21600"/>
                        <a:gd name="T1" fmla="*/ 0 h 30159"/>
                        <a:gd name="T2" fmla="*/ 0 w 21600"/>
                        <a:gd name="T3" fmla="*/ 0 h 30159"/>
                        <a:gd name="T4" fmla="*/ 0 w 21600"/>
                        <a:gd name="T5" fmla="*/ 0 h 3015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30159"/>
                        <a:gd name="T11" fmla="*/ 21600 w 21600"/>
                        <a:gd name="T12" fmla="*/ 30159 h 3015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30159" fill="none" extrusionOk="0">
                          <a:moveTo>
                            <a:pt x="13132" y="0"/>
                          </a:moveTo>
                          <a:cubicBezTo>
                            <a:pt x="18470" y="4087"/>
                            <a:pt x="21600" y="10426"/>
                            <a:pt x="21600" y="17149"/>
                          </a:cubicBezTo>
                          <a:cubicBezTo>
                            <a:pt x="21600" y="21843"/>
                            <a:pt x="20070" y="26410"/>
                            <a:pt x="17242" y="30158"/>
                          </a:cubicBezTo>
                        </a:path>
                        <a:path w="21600" h="30159" stroke="0" extrusionOk="0">
                          <a:moveTo>
                            <a:pt x="13132" y="0"/>
                          </a:moveTo>
                          <a:cubicBezTo>
                            <a:pt x="18470" y="4087"/>
                            <a:pt x="21600" y="10426"/>
                            <a:pt x="21600" y="17149"/>
                          </a:cubicBezTo>
                          <a:cubicBezTo>
                            <a:pt x="21600" y="21843"/>
                            <a:pt x="20070" y="26410"/>
                            <a:pt x="17242" y="30158"/>
                          </a:cubicBezTo>
                          <a:lnTo>
                            <a:pt x="0" y="1714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6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1364" y="1525"/>
                      <a:ext cx="23" cy="22"/>
                    </a:xfrm>
                    <a:custGeom>
                      <a:avLst/>
                      <a:gdLst>
                        <a:gd name="T0" fmla="*/ 0 w 10"/>
                        <a:gd name="T1" fmla="*/ 97 h 10"/>
                        <a:gd name="T2" fmla="*/ 28 w 10"/>
                        <a:gd name="T3" fmla="*/ 97 h 10"/>
                        <a:gd name="T4" fmla="*/ 122 w 10"/>
                        <a:gd name="T5" fmla="*/ 20 h 10"/>
                        <a:gd name="T6" fmla="*/ 110 w 10"/>
                        <a:gd name="T7" fmla="*/ 0 h 10"/>
                        <a:gd name="T8" fmla="*/ 28 w 10"/>
                        <a:gd name="T9" fmla="*/ 20 h 10"/>
                        <a:gd name="T10" fmla="*/ 0 w 10"/>
                        <a:gd name="T11" fmla="*/ 97 h 1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"/>
                        <a:gd name="T19" fmla="*/ 0 h 10"/>
                        <a:gd name="T20" fmla="*/ 10 w 10"/>
                        <a:gd name="T21" fmla="*/ 10 h 1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" h="10">
                          <a:moveTo>
                            <a:pt x="0" y="9"/>
                          </a:moveTo>
                          <a:cubicBezTo>
                            <a:pt x="0" y="9"/>
                            <a:pt x="1" y="9"/>
                            <a:pt x="2" y="9"/>
                          </a:cubicBezTo>
                          <a:cubicBezTo>
                            <a:pt x="6" y="10"/>
                            <a:pt x="10" y="6"/>
                            <a:pt x="10" y="2"/>
                          </a:cubicBezTo>
                          <a:cubicBezTo>
                            <a:pt x="10" y="1"/>
                            <a:pt x="9" y="0"/>
                            <a:pt x="9" y="0"/>
                          </a:cubicBezTo>
                          <a:lnTo>
                            <a:pt x="2" y="2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7" name="Arc 298"/>
                    <p:cNvSpPr>
                      <a:spLocks/>
                    </p:cNvSpPr>
                    <p:nvPr/>
                  </p:nvSpPr>
                  <p:spPr bwMode="auto">
                    <a:xfrm>
                      <a:off x="1365" y="1526"/>
                      <a:ext cx="21" cy="20"/>
                    </a:xfrm>
                    <a:custGeom>
                      <a:avLst/>
                      <a:gdLst>
                        <a:gd name="T0" fmla="*/ 0 w 28583"/>
                        <a:gd name="T1" fmla="*/ 0 h 28146"/>
                        <a:gd name="T2" fmla="*/ 0 w 28583"/>
                        <a:gd name="T3" fmla="*/ 0 h 28146"/>
                        <a:gd name="T4" fmla="*/ 0 w 28583"/>
                        <a:gd name="T5" fmla="*/ 0 h 28146"/>
                        <a:gd name="T6" fmla="*/ 0 60000 65536"/>
                        <a:gd name="T7" fmla="*/ 0 60000 65536"/>
                        <a:gd name="T8" fmla="*/ 0 60000 65536"/>
                        <a:gd name="T9" fmla="*/ 0 w 28583"/>
                        <a:gd name="T10" fmla="*/ 0 h 28146"/>
                        <a:gd name="T11" fmla="*/ 28583 w 28583"/>
                        <a:gd name="T12" fmla="*/ 28146 h 2814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8583" h="28146" fill="none" extrusionOk="0">
                          <a:moveTo>
                            <a:pt x="27567" y="-1"/>
                          </a:moveTo>
                          <a:cubicBezTo>
                            <a:pt x="28240" y="2116"/>
                            <a:pt x="28583" y="4324"/>
                            <a:pt x="28583" y="6546"/>
                          </a:cubicBezTo>
                          <a:cubicBezTo>
                            <a:pt x="28583" y="18475"/>
                            <a:pt x="18912" y="28146"/>
                            <a:pt x="6983" y="28146"/>
                          </a:cubicBezTo>
                          <a:cubicBezTo>
                            <a:pt x="4607" y="28146"/>
                            <a:pt x="2248" y="27754"/>
                            <a:pt x="-1" y="26986"/>
                          </a:cubicBezTo>
                        </a:path>
                        <a:path w="28583" h="28146" stroke="0" extrusionOk="0">
                          <a:moveTo>
                            <a:pt x="27567" y="-1"/>
                          </a:moveTo>
                          <a:cubicBezTo>
                            <a:pt x="28240" y="2116"/>
                            <a:pt x="28583" y="4324"/>
                            <a:pt x="28583" y="6546"/>
                          </a:cubicBezTo>
                          <a:cubicBezTo>
                            <a:pt x="28583" y="18475"/>
                            <a:pt x="18912" y="28146"/>
                            <a:pt x="6983" y="28146"/>
                          </a:cubicBezTo>
                          <a:cubicBezTo>
                            <a:pt x="4607" y="28146"/>
                            <a:pt x="2248" y="27754"/>
                            <a:pt x="-1" y="26986"/>
                          </a:cubicBezTo>
                          <a:lnTo>
                            <a:pt x="6983" y="6546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8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1284" y="1512"/>
                      <a:ext cx="13" cy="18"/>
                    </a:xfrm>
                    <a:custGeom>
                      <a:avLst/>
                      <a:gdLst>
                        <a:gd name="T0" fmla="*/ 52 w 6"/>
                        <a:gd name="T1" fmla="*/ 0 h 8"/>
                        <a:gd name="T2" fmla="*/ 9 w 6"/>
                        <a:gd name="T3" fmla="*/ 45 h 8"/>
                        <a:gd name="T4" fmla="*/ 32 w 6"/>
                        <a:gd name="T5" fmla="*/ 90 h 8"/>
                        <a:gd name="T6" fmla="*/ 61 w 6"/>
                        <a:gd name="T7" fmla="*/ 45 h 8"/>
                        <a:gd name="T8" fmla="*/ 52 w 6"/>
                        <a:gd name="T9" fmla="*/ 0 h 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"/>
                        <a:gd name="T16" fmla="*/ 0 h 8"/>
                        <a:gd name="T17" fmla="*/ 6 w 6"/>
                        <a:gd name="T18" fmla="*/ 8 h 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" h="8">
                          <a:moveTo>
                            <a:pt x="5" y="0"/>
                          </a:moveTo>
                          <a:cubicBezTo>
                            <a:pt x="3" y="0"/>
                            <a:pt x="1" y="2"/>
                            <a:pt x="1" y="4"/>
                          </a:cubicBezTo>
                          <a:cubicBezTo>
                            <a:pt x="0" y="6"/>
                            <a:pt x="2" y="7"/>
                            <a:pt x="3" y="8"/>
                          </a:cubicBezTo>
                          <a:lnTo>
                            <a:pt x="6" y="4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49" name="Arc 300"/>
                    <p:cNvSpPr>
                      <a:spLocks/>
                    </p:cNvSpPr>
                    <p:nvPr/>
                  </p:nvSpPr>
                  <p:spPr bwMode="auto">
                    <a:xfrm>
                      <a:off x="1287" y="1513"/>
                      <a:ext cx="11" cy="17"/>
                    </a:xfrm>
                    <a:custGeom>
                      <a:avLst/>
                      <a:gdLst>
                        <a:gd name="T0" fmla="*/ 0 w 21600"/>
                        <a:gd name="T1" fmla="*/ 0 h 41379"/>
                        <a:gd name="T2" fmla="*/ 0 w 21600"/>
                        <a:gd name="T3" fmla="*/ 0 h 41379"/>
                        <a:gd name="T4" fmla="*/ 0 w 21600"/>
                        <a:gd name="T5" fmla="*/ 0 h 4137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41379"/>
                        <a:gd name="T11" fmla="*/ 21600 w 21600"/>
                        <a:gd name="T12" fmla="*/ 41379 h 4137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41379" fill="none" extrusionOk="0">
                          <a:moveTo>
                            <a:pt x="13011" y="41378"/>
                          </a:moveTo>
                          <a:cubicBezTo>
                            <a:pt x="5112" y="37955"/>
                            <a:pt x="0" y="30168"/>
                            <a:pt x="0" y="21560"/>
                          </a:cubicBezTo>
                          <a:cubicBezTo>
                            <a:pt x="-1" y="10138"/>
                            <a:pt x="8892" y="690"/>
                            <a:pt x="20292" y="-1"/>
                          </a:cubicBezTo>
                        </a:path>
                        <a:path w="21600" h="41379" stroke="0" extrusionOk="0">
                          <a:moveTo>
                            <a:pt x="13011" y="41378"/>
                          </a:moveTo>
                          <a:cubicBezTo>
                            <a:pt x="5112" y="37955"/>
                            <a:pt x="0" y="30168"/>
                            <a:pt x="0" y="21560"/>
                          </a:cubicBezTo>
                          <a:cubicBezTo>
                            <a:pt x="-1" y="10138"/>
                            <a:pt x="8892" y="690"/>
                            <a:pt x="20292" y="-1"/>
                          </a:cubicBezTo>
                          <a:lnTo>
                            <a:pt x="21600" y="2156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0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1317" y="1539"/>
                      <a:ext cx="45" cy="11"/>
                    </a:xfrm>
                    <a:custGeom>
                      <a:avLst/>
                      <a:gdLst>
                        <a:gd name="T0" fmla="*/ 0 w 20"/>
                        <a:gd name="T1" fmla="*/ 9 h 5"/>
                        <a:gd name="T2" fmla="*/ 126 w 20"/>
                        <a:gd name="T3" fmla="*/ 53 h 5"/>
                        <a:gd name="T4" fmla="*/ 227 w 20"/>
                        <a:gd name="T5" fmla="*/ 33 h 5"/>
                        <a:gd name="T6" fmla="*/ 126 w 20"/>
                        <a:gd name="T7" fmla="*/ 0 h 5"/>
                        <a:gd name="T8" fmla="*/ 0 w 20"/>
                        <a:gd name="T9" fmla="*/ 9 h 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5"/>
                        <a:gd name="T17" fmla="*/ 20 w 20"/>
                        <a:gd name="T18" fmla="*/ 5 h 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5">
                          <a:moveTo>
                            <a:pt x="0" y="1"/>
                          </a:moveTo>
                          <a:cubicBezTo>
                            <a:pt x="1" y="4"/>
                            <a:pt x="6" y="5"/>
                            <a:pt x="11" y="5"/>
                          </a:cubicBezTo>
                          <a:cubicBezTo>
                            <a:pt x="15" y="5"/>
                            <a:pt x="18" y="5"/>
                            <a:pt x="20" y="3"/>
                          </a:cubicBezTo>
                          <a:lnTo>
                            <a:pt x="11" y="0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51" name="Arc 302"/>
                    <p:cNvSpPr>
                      <a:spLocks/>
                    </p:cNvSpPr>
                    <p:nvPr/>
                  </p:nvSpPr>
                  <p:spPr bwMode="auto">
                    <a:xfrm>
                      <a:off x="1319" y="1539"/>
                      <a:ext cx="45" cy="13"/>
                    </a:xfrm>
                    <a:custGeom>
                      <a:avLst/>
                      <a:gdLst>
                        <a:gd name="T0" fmla="*/ 0 w 38693"/>
                        <a:gd name="T1" fmla="*/ 0 h 21600"/>
                        <a:gd name="T2" fmla="*/ 0 w 38693"/>
                        <a:gd name="T3" fmla="*/ 0 h 21600"/>
                        <a:gd name="T4" fmla="*/ 0 w 38693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8693"/>
                        <a:gd name="T10" fmla="*/ 0 h 21600"/>
                        <a:gd name="T11" fmla="*/ 38693 w 3869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693" h="21600" fill="none" extrusionOk="0">
                          <a:moveTo>
                            <a:pt x="38692" y="12517"/>
                          </a:moveTo>
                          <a:cubicBezTo>
                            <a:pt x="34640" y="18215"/>
                            <a:pt x="28081" y="21599"/>
                            <a:pt x="21090" y="21600"/>
                          </a:cubicBezTo>
                          <a:cubicBezTo>
                            <a:pt x="10958" y="21600"/>
                            <a:pt x="2187" y="14557"/>
                            <a:pt x="-1" y="4665"/>
                          </a:cubicBezTo>
                        </a:path>
                        <a:path w="38693" h="21600" stroke="0" extrusionOk="0">
                          <a:moveTo>
                            <a:pt x="38692" y="12517"/>
                          </a:moveTo>
                          <a:cubicBezTo>
                            <a:pt x="34640" y="18215"/>
                            <a:pt x="28081" y="21599"/>
                            <a:pt x="21090" y="21600"/>
                          </a:cubicBezTo>
                          <a:cubicBezTo>
                            <a:pt x="10958" y="21600"/>
                            <a:pt x="2187" y="14557"/>
                            <a:pt x="-1" y="4665"/>
                          </a:cubicBezTo>
                          <a:lnTo>
                            <a:pt x="21090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236" name="Group 303"/>
                <p:cNvGrpSpPr>
                  <a:grpSpLocks/>
                </p:cNvGrpSpPr>
                <p:nvPr/>
              </p:nvGrpSpPr>
              <p:grpSpPr bwMode="auto">
                <a:xfrm>
                  <a:off x="996" y="1669"/>
                  <a:ext cx="188" cy="186"/>
                  <a:chOff x="996" y="1669"/>
                  <a:chExt cx="188" cy="186"/>
                </a:xfrm>
              </p:grpSpPr>
              <p:sp>
                <p:nvSpPr>
                  <p:cNvPr id="314" name="Freeform 304"/>
                  <p:cNvSpPr>
                    <a:spLocks/>
                  </p:cNvSpPr>
                  <p:nvPr/>
                </p:nvSpPr>
                <p:spPr bwMode="auto">
                  <a:xfrm>
                    <a:off x="1023" y="1782"/>
                    <a:ext cx="161" cy="20"/>
                  </a:xfrm>
                  <a:custGeom>
                    <a:avLst/>
                    <a:gdLst>
                      <a:gd name="T0" fmla="*/ 0 w 161"/>
                      <a:gd name="T1" fmla="*/ 20 h 20"/>
                      <a:gd name="T2" fmla="*/ 20 w 161"/>
                      <a:gd name="T3" fmla="*/ 0 h 20"/>
                      <a:gd name="T4" fmla="*/ 161 w 161"/>
                      <a:gd name="T5" fmla="*/ 0 h 20"/>
                      <a:gd name="T6" fmla="*/ 143 w 161"/>
                      <a:gd name="T7" fmla="*/ 20 h 20"/>
                      <a:gd name="T8" fmla="*/ 0 w 161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20"/>
                      <a:gd name="T17" fmla="*/ 161 w 161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20">
                        <a:moveTo>
                          <a:pt x="0" y="20"/>
                        </a:moveTo>
                        <a:lnTo>
                          <a:pt x="20" y="0"/>
                        </a:lnTo>
                        <a:lnTo>
                          <a:pt x="161" y="0"/>
                        </a:lnTo>
                        <a:lnTo>
                          <a:pt x="143" y="2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15" name="Freeform 305"/>
                  <p:cNvSpPr>
                    <a:spLocks/>
                  </p:cNvSpPr>
                  <p:nvPr/>
                </p:nvSpPr>
                <p:spPr bwMode="auto">
                  <a:xfrm>
                    <a:off x="1023" y="1782"/>
                    <a:ext cx="161" cy="20"/>
                  </a:xfrm>
                  <a:custGeom>
                    <a:avLst/>
                    <a:gdLst>
                      <a:gd name="T0" fmla="*/ 0 w 161"/>
                      <a:gd name="T1" fmla="*/ 20 h 20"/>
                      <a:gd name="T2" fmla="*/ 20 w 161"/>
                      <a:gd name="T3" fmla="*/ 0 h 20"/>
                      <a:gd name="T4" fmla="*/ 161 w 161"/>
                      <a:gd name="T5" fmla="*/ 0 h 20"/>
                      <a:gd name="T6" fmla="*/ 143 w 161"/>
                      <a:gd name="T7" fmla="*/ 20 h 20"/>
                      <a:gd name="T8" fmla="*/ 0 w 161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20"/>
                      <a:gd name="T17" fmla="*/ 161 w 161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20">
                        <a:moveTo>
                          <a:pt x="0" y="20"/>
                        </a:moveTo>
                        <a:lnTo>
                          <a:pt x="20" y="0"/>
                        </a:lnTo>
                        <a:lnTo>
                          <a:pt x="161" y="0"/>
                        </a:lnTo>
                        <a:lnTo>
                          <a:pt x="143" y="2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16" name="Rectangle 306"/>
                  <p:cNvSpPr>
                    <a:spLocks noChangeArrowheads="1"/>
                  </p:cNvSpPr>
                  <p:nvPr/>
                </p:nvSpPr>
                <p:spPr bwMode="auto">
                  <a:xfrm>
                    <a:off x="1023" y="1802"/>
                    <a:ext cx="143" cy="24"/>
                  </a:xfrm>
                  <a:prstGeom prst="rect">
                    <a:avLst/>
                  </a:prstGeom>
                  <a:solidFill>
                    <a:srgbClr val="B7B7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17" name="Rectangle 307"/>
                  <p:cNvSpPr>
                    <a:spLocks noChangeArrowheads="1"/>
                  </p:cNvSpPr>
                  <p:nvPr/>
                </p:nvSpPr>
                <p:spPr bwMode="auto">
                  <a:xfrm>
                    <a:off x="1024" y="1803"/>
                    <a:ext cx="141" cy="22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18" name="Freeform 308"/>
                  <p:cNvSpPr>
                    <a:spLocks/>
                  </p:cNvSpPr>
                  <p:nvPr/>
                </p:nvSpPr>
                <p:spPr bwMode="auto">
                  <a:xfrm>
                    <a:off x="1166" y="1782"/>
                    <a:ext cx="18" cy="44"/>
                  </a:xfrm>
                  <a:custGeom>
                    <a:avLst/>
                    <a:gdLst>
                      <a:gd name="T0" fmla="*/ 0 w 18"/>
                      <a:gd name="T1" fmla="*/ 44 h 44"/>
                      <a:gd name="T2" fmla="*/ 18 w 18"/>
                      <a:gd name="T3" fmla="*/ 26 h 44"/>
                      <a:gd name="T4" fmla="*/ 18 w 18"/>
                      <a:gd name="T5" fmla="*/ 0 h 44"/>
                      <a:gd name="T6" fmla="*/ 0 w 18"/>
                      <a:gd name="T7" fmla="*/ 20 h 44"/>
                      <a:gd name="T8" fmla="*/ 0 w 18"/>
                      <a:gd name="T9" fmla="*/ 44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44"/>
                      <a:gd name="T17" fmla="*/ 18 w 18"/>
                      <a:gd name="T18" fmla="*/ 44 h 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44">
                        <a:moveTo>
                          <a:pt x="0" y="44"/>
                        </a:moveTo>
                        <a:lnTo>
                          <a:pt x="18" y="26"/>
                        </a:lnTo>
                        <a:lnTo>
                          <a:pt x="18" y="0"/>
                        </a:lnTo>
                        <a:lnTo>
                          <a:pt x="0" y="2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19" name="Freeform 309"/>
                  <p:cNvSpPr>
                    <a:spLocks/>
                  </p:cNvSpPr>
                  <p:nvPr/>
                </p:nvSpPr>
                <p:spPr bwMode="auto">
                  <a:xfrm>
                    <a:off x="1166" y="1782"/>
                    <a:ext cx="18" cy="44"/>
                  </a:xfrm>
                  <a:custGeom>
                    <a:avLst/>
                    <a:gdLst>
                      <a:gd name="T0" fmla="*/ 0 w 18"/>
                      <a:gd name="T1" fmla="*/ 44 h 44"/>
                      <a:gd name="T2" fmla="*/ 18 w 18"/>
                      <a:gd name="T3" fmla="*/ 26 h 44"/>
                      <a:gd name="T4" fmla="*/ 18 w 18"/>
                      <a:gd name="T5" fmla="*/ 0 h 44"/>
                      <a:gd name="T6" fmla="*/ 0 w 18"/>
                      <a:gd name="T7" fmla="*/ 20 h 44"/>
                      <a:gd name="T8" fmla="*/ 0 w 18"/>
                      <a:gd name="T9" fmla="*/ 44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44"/>
                      <a:gd name="T17" fmla="*/ 18 w 18"/>
                      <a:gd name="T18" fmla="*/ 44 h 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44">
                        <a:moveTo>
                          <a:pt x="0" y="44"/>
                        </a:moveTo>
                        <a:lnTo>
                          <a:pt x="18" y="26"/>
                        </a:lnTo>
                        <a:lnTo>
                          <a:pt x="18" y="0"/>
                        </a:lnTo>
                        <a:lnTo>
                          <a:pt x="0" y="2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0" name="Freeform 310"/>
                  <p:cNvSpPr>
                    <a:spLocks/>
                  </p:cNvSpPr>
                  <p:nvPr/>
                </p:nvSpPr>
                <p:spPr bwMode="auto">
                  <a:xfrm>
                    <a:off x="1028" y="1782"/>
                    <a:ext cx="153" cy="15"/>
                  </a:xfrm>
                  <a:custGeom>
                    <a:avLst/>
                    <a:gdLst>
                      <a:gd name="T0" fmla="*/ 0 w 153"/>
                      <a:gd name="T1" fmla="*/ 15 h 15"/>
                      <a:gd name="T2" fmla="*/ 15 w 153"/>
                      <a:gd name="T3" fmla="*/ 0 h 15"/>
                      <a:gd name="T4" fmla="*/ 153 w 153"/>
                      <a:gd name="T5" fmla="*/ 0 h 15"/>
                      <a:gd name="T6" fmla="*/ 140 w 153"/>
                      <a:gd name="T7" fmla="*/ 15 h 15"/>
                      <a:gd name="T8" fmla="*/ 0 w 153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"/>
                      <a:gd name="T16" fmla="*/ 0 h 15"/>
                      <a:gd name="T17" fmla="*/ 153 w 153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" h="15">
                        <a:moveTo>
                          <a:pt x="0" y="15"/>
                        </a:moveTo>
                        <a:lnTo>
                          <a:pt x="15" y="0"/>
                        </a:lnTo>
                        <a:lnTo>
                          <a:pt x="153" y="0"/>
                        </a:lnTo>
                        <a:lnTo>
                          <a:pt x="140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1" name="Freeform 311"/>
                  <p:cNvSpPr>
                    <a:spLocks/>
                  </p:cNvSpPr>
                  <p:nvPr/>
                </p:nvSpPr>
                <p:spPr bwMode="auto">
                  <a:xfrm>
                    <a:off x="1028" y="1782"/>
                    <a:ext cx="153" cy="15"/>
                  </a:xfrm>
                  <a:custGeom>
                    <a:avLst/>
                    <a:gdLst>
                      <a:gd name="T0" fmla="*/ 0 w 153"/>
                      <a:gd name="T1" fmla="*/ 15 h 15"/>
                      <a:gd name="T2" fmla="*/ 15 w 153"/>
                      <a:gd name="T3" fmla="*/ 0 h 15"/>
                      <a:gd name="T4" fmla="*/ 153 w 153"/>
                      <a:gd name="T5" fmla="*/ 0 h 15"/>
                      <a:gd name="T6" fmla="*/ 140 w 153"/>
                      <a:gd name="T7" fmla="*/ 15 h 15"/>
                      <a:gd name="T8" fmla="*/ 0 w 153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3"/>
                      <a:gd name="T16" fmla="*/ 0 h 15"/>
                      <a:gd name="T17" fmla="*/ 153 w 153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3" h="15">
                        <a:moveTo>
                          <a:pt x="0" y="15"/>
                        </a:moveTo>
                        <a:lnTo>
                          <a:pt x="15" y="0"/>
                        </a:lnTo>
                        <a:lnTo>
                          <a:pt x="153" y="0"/>
                        </a:lnTo>
                        <a:lnTo>
                          <a:pt x="140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2" name="Freeform 312"/>
                  <p:cNvSpPr>
                    <a:spLocks/>
                  </p:cNvSpPr>
                  <p:nvPr/>
                </p:nvSpPr>
                <p:spPr bwMode="auto">
                  <a:xfrm>
                    <a:off x="1025" y="1669"/>
                    <a:ext cx="156" cy="15"/>
                  </a:xfrm>
                  <a:custGeom>
                    <a:avLst/>
                    <a:gdLst>
                      <a:gd name="T0" fmla="*/ 0 w 156"/>
                      <a:gd name="T1" fmla="*/ 15 h 15"/>
                      <a:gd name="T2" fmla="*/ 14 w 156"/>
                      <a:gd name="T3" fmla="*/ 0 h 15"/>
                      <a:gd name="T4" fmla="*/ 156 w 156"/>
                      <a:gd name="T5" fmla="*/ 0 h 15"/>
                      <a:gd name="T6" fmla="*/ 141 w 156"/>
                      <a:gd name="T7" fmla="*/ 15 h 15"/>
                      <a:gd name="T8" fmla="*/ 0 w 156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6"/>
                      <a:gd name="T16" fmla="*/ 0 h 15"/>
                      <a:gd name="T17" fmla="*/ 156 w 156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6" h="15">
                        <a:moveTo>
                          <a:pt x="0" y="15"/>
                        </a:moveTo>
                        <a:lnTo>
                          <a:pt x="14" y="0"/>
                        </a:lnTo>
                        <a:lnTo>
                          <a:pt x="156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3" name="Freeform 313"/>
                  <p:cNvSpPr>
                    <a:spLocks/>
                  </p:cNvSpPr>
                  <p:nvPr/>
                </p:nvSpPr>
                <p:spPr bwMode="auto">
                  <a:xfrm>
                    <a:off x="1025" y="1669"/>
                    <a:ext cx="156" cy="15"/>
                  </a:xfrm>
                  <a:custGeom>
                    <a:avLst/>
                    <a:gdLst>
                      <a:gd name="T0" fmla="*/ 0 w 156"/>
                      <a:gd name="T1" fmla="*/ 15 h 15"/>
                      <a:gd name="T2" fmla="*/ 14 w 156"/>
                      <a:gd name="T3" fmla="*/ 0 h 15"/>
                      <a:gd name="T4" fmla="*/ 156 w 156"/>
                      <a:gd name="T5" fmla="*/ 0 h 15"/>
                      <a:gd name="T6" fmla="*/ 141 w 156"/>
                      <a:gd name="T7" fmla="*/ 15 h 15"/>
                      <a:gd name="T8" fmla="*/ 0 w 156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6"/>
                      <a:gd name="T16" fmla="*/ 0 h 15"/>
                      <a:gd name="T17" fmla="*/ 156 w 156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6" h="15">
                        <a:moveTo>
                          <a:pt x="0" y="15"/>
                        </a:moveTo>
                        <a:lnTo>
                          <a:pt x="14" y="0"/>
                        </a:lnTo>
                        <a:lnTo>
                          <a:pt x="156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4" name="Rectangle 314"/>
                  <p:cNvSpPr>
                    <a:spLocks noChangeArrowheads="1"/>
                  </p:cNvSpPr>
                  <p:nvPr/>
                </p:nvSpPr>
                <p:spPr bwMode="auto">
                  <a:xfrm>
                    <a:off x="1026" y="1685"/>
                    <a:ext cx="141" cy="109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5" name="Rectangle 315"/>
                  <p:cNvSpPr>
                    <a:spLocks noChangeArrowheads="1"/>
                  </p:cNvSpPr>
                  <p:nvPr/>
                </p:nvSpPr>
                <p:spPr bwMode="auto">
                  <a:xfrm>
                    <a:off x="1037" y="1699"/>
                    <a:ext cx="117" cy="84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6" name="Freeform 316"/>
                  <p:cNvSpPr>
                    <a:spLocks/>
                  </p:cNvSpPr>
                  <p:nvPr/>
                </p:nvSpPr>
                <p:spPr bwMode="auto">
                  <a:xfrm>
                    <a:off x="1166" y="1669"/>
                    <a:ext cx="15" cy="124"/>
                  </a:xfrm>
                  <a:custGeom>
                    <a:avLst/>
                    <a:gdLst>
                      <a:gd name="T0" fmla="*/ 0 w 15"/>
                      <a:gd name="T1" fmla="*/ 124 h 124"/>
                      <a:gd name="T2" fmla="*/ 15 w 15"/>
                      <a:gd name="T3" fmla="*/ 111 h 124"/>
                      <a:gd name="T4" fmla="*/ 15 w 15"/>
                      <a:gd name="T5" fmla="*/ 0 h 124"/>
                      <a:gd name="T6" fmla="*/ 0 w 15"/>
                      <a:gd name="T7" fmla="*/ 15 h 124"/>
                      <a:gd name="T8" fmla="*/ 0 w 15"/>
                      <a:gd name="T9" fmla="*/ 124 h 1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124"/>
                      <a:gd name="T17" fmla="*/ 15 w 15"/>
                      <a:gd name="T18" fmla="*/ 124 h 1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124">
                        <a:moveTo>
                          <a:pt x="0" y="124"/>
                        </a:moveTo>
                        <a:lnTo>
                          <a:pt x="15" y="111"/>
                        </a:lnTo>
                        <a:lnTo>
                          <a:pt x="15" y="0"/>
                        </a:lnTo>
                        <a:lnTo>
                          <a:pt x="0" y="15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7" name="Freeform 317"/>
                  <p:cNvSpPr>
                    <a:spLocks/>
                  </p:cNvSpPr>
                  <p:nvPr/>
                </p:nvSpPr>
                <p:spPr bwMode="auto">
                  <a:xfrm>
                    <a:off x="1166" y="1669"/>
                    <a:ext cx="15" cy="124"/>
                  </a:xfrm>
                  <a:custGeom>
                    <a:avLst/>
                    <a:gdLst>
                      <a:gd name="T0" fmla="*/ 0 w 15"/>
                      <a:gd name="T1" fmla="*/ 124 h 124"/>
                      <a:gd name="T2" fmla="*/ 15 w 15"/>
                      <a:gd name="T3" fmla="*/ 111 h 124"/>
                      <a:gd name="T4" fmla="*/ 15 w 15"/>
                      <a:gd name="T5" fmla="*/ 0 h 124"/>
                      <a:gd name="T6" fmla="*/ 0 w 15"/>
                      <a:gd name="T7" fmla="*/ 15 h 124"/>
                      <a:gd name="T8" fmla="*/ 0 w 15"/>
                      <a:gd name="T9" fmla="*/ 124 h 1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124"/>
                      <a:gd name="T17" fmla="*/ 15 w 15"/>
                      <a:gd name="T18" fmla="*/ 124 h 1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124">
                        <a:moveTo>
                          <a:pt x="0" y="124"/>
                        </a:moveTo>
                        <a:lnTo>
                          <a:pt x="15" y="111"/>
                        </a:lnTo>
                        <a:lnTo>
                          <a:pt x="15" y="0"/>
                        </a:lnTo>
                        <a:lnTo>
                          <a:pt x="0" y="15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8" name="Freeform 318"/>
                  <p:cNvSpPr>
                    <a:spLocks/>
                  </p:cNvSpPr>
                  <p:nvPr/>
                </p:nvSpPr>
                <p:spPr bwMode="auto">
                  <a:xfrm>
                    <a:off x="996" y="1822"/>
                    <a:ext cx="176" cy="26"/>
                  </a:xfrm>
                  <a:custGeom>
                    <a:avLst/>
                    <a:gdLst>
                      <a:gd name="T0" fmla="*/ 0 w 176"/>
                      <a:gd name="T1" fmla="*/ 26 h 26"/>
                      <a:gd name="T2" fmla="*/ 23 w 176"/>
                      <a:gd name="T3" fmla="*/ 0 h 26"/>
                      <a:gd name="T4" fmla="*/ 176 w 176"/>
                      <a:gd name="T5" fmla="*/ 0 h 26"/>
                      <a:gd name="T6" fmla="*/ 154 w 176"/>
                      <a:gd name="T7" fmla="*/ 26 h 26"/>
                      <a:gd name="T8" fmla="*/ 0 w 176"/>
                      <a:gd name="T9" fmla="*/ 26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26"/>
                      <a:gd name="T17" fmla="*/ 176 w 176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26">
                        <a:moveTo>
                          <a:pt x="0" y="26"/>
                        </a:moveTo>
                        <a:lnTo>
                          <a:pt x="23" y="0"/>
                        </a:lnTo>
                        <a:lnTo>
                          <a:pt x="176" y="0"/>
                        </a:lnTo>
                        <a:lnTo>
                          <a:pt x="154" y="2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29" name="Freeform 319"/>
                  <p:cNvSpPr>
                    <a:spLocks/>
                  </p:cNvSpPr>
                  <p:nvPr/>
                </p:nvSpPr>
                <p:spPr bwMode="auto">
                  <a:xfrm>
                    <a:off x="996" y="1822"/>
                    <a:ext cx="176" cy="26"/>
                  </a:xfrm>
                  <a:custGeom>
                    <a:avLst/>
                    <a:gdLst>
                      <a:gd name="T0" fmla="*/ 0 w 176"/>
                      <a:gd name="T1" fmla="*/ 26 h 26"/>
                      <a:gd name="T2" fmla="*/ 23 w 176"/>
                      <a:gd name="T3" fmla="*/ 0 h 26"/>
                      <a:gd name="T4" fmla="*/ 176 w 176"/>
                      <a:gd name="T5" fmla="*/ 0 h 26"/>
                      <a:gd name="T6" fmla="*/ 154 w 176"/>
                      <a:gd name="T7" fmla="*/ 26 h 26"/>
                      <a:gd name="T8" fmla="*/ 0 w 176"/>
                      <a:gd name="T9" fmla="*/ 26 h 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26"/>
                      <a:gd name="T17" fmla="*/ 176 w 176"/>
                      <a:gd name="T18" fmla="*/ 26 h 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26">
                        <a:moveTo>
                          <a:pt x="0" y="26"/>
                        </a:moveTo>
                        <a:lnTo>
                          <a:pt x="23" y="0"/>
                        </a:lnTo>
                        <a:lnTo>
                          <a:pt x="176" y="0"/>
                        </a:lnTo>
                        <a:lnTo>
                          <a:pt x="154" y="26"/>
                        </a:lnTo>
                        <a:lnTo>
                          <a:pt x="0" y="26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30" name="Freeform 320"/>
                  <p:cNvSpPr>
                    <a:spLocks/>
                  </p:cNvSpPr>
                  <p:nvPr/>
                </p:nvSpPr>
                <p:spPr bwMode="auto">
                  <a:xfrm>
                    <a:off x="1150" y="1822"/>
                    <a:ext cx="22" cy="33"/>
                  </a:xfrm>
                  <a:custGeom>
                    <a:avLst/>
                    <a:gdLst>
                      <a:gd name="T0" fmla="*/ 0 w 22"/>
                      <a:gd name="T1" fmla="*/ 33 h 33"/>
                      <a:gd name="T2" fmla="*/ 22 w 22"/>
                      <a:gd name="T3" fmla="*/ 11 h 33"/>
                      <a:gd name="T4" fmla="*/ 22 w 22"/>
                      <a:gd name="T5" fmla="*/ 0 h 33"/>
                      <a:gd name="T6" fmla="*/ 0 w 22"/>
                      <a:gd name="T7" fmla="*/ 28 h 33"/>
                      <a:gd name="T8" fmla="*/ 0 w 22"/>
                      <a:gd name="T9" fmla="*/ 33 h 3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33"/>
                      <a:gd name="T17" fmla="*/ 22 w 22"/>
                      <a:gd name="T18" fmla="*/ 33 h 3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33">
                        <a:moveTo>
                          <a:pt x="0" y="33"/>
                        </a:moveTo>
                        <a:lnTo>
                          <a:pt x="22" y="11"/>
                        </a:lnTo>
                        <a:lnTo>
                          <a:pt x="22" y="0"/>
                        </a:lnTo>
                        <a:lnTo>
                          <a:pt x="0" y="28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31" name="Freeform 321"/>
                  <p:cNvSpPr>
                    <a:spLocks/>
                  </p:cNvSpPr>
                  <p:nvPr/>
                </p:nvSpPr>
                <p:spPr bwMode="auto">
                  <a:xfrm>
                    <a:off x="1150" y="1822"/>
                    <a:ext cx="22" cy="33"/>
                  </a:xfrm>
                  <a:custGeom>
                    <a:avLst/>
                    <a:gdLst>
                      <a:gd name="T0" fmla="*/ 0 w 22"/>
                      <a:gd name="T1" fmla="*/ 33 h 33"/>
                      <a:gd name="T2" fmla="*/ 22 w 22"/>
                      <a:gd name="T3" fmla="*/ 11 h 33"/>
                      <a:gd name="T4" fmla="*/ 22 w 22"/>
                      <a:gd name="T5" fmla="*/ 0 h 33"/>
                      <a:gd name="T6" fmla="*/ 0 w 22"/>
                      <a:gd name="T7" fmla="*/ 28 h 33"/>
                      <a:gd name="T8" fmla="*/ 0 w 22"/>
                      <a:gd name="T9" fmla="*/ 33 h 3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33"/>
                      <a:gd name="T17" fmla="*/ 22 w 22"/>
                      <a:gd name="T18" fmla="*/ 33 h 3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33">
                        <a:moveTo>
                          <a:pt x="0" y="33"/>
                        </a:moveTo>
                        <a:lnTo>
                          <a:pt x="22" y="11"/>
                        </a:lnTo>
                        <a:lnTo>
                          <a:pt x="22" y="0"/>
                        </a:lnTo>
                        <a:lnTo>
                          <a:pt x="0" y="28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32" name="Rectangle 322"/>
                  <p:cNvSpPr>
                    <a:spLocks noChangeArrowheads="1"/>
                  </p:cNvSpPr>
                  <p:nvPr/>
                </p:nvSpPr>
                <p:spPr bwMode="auto">
                  <a:xfrm>
                    <a:off x="996" y="1848"/>
                    <a:ext cx="154" cy="7"/>
                  </a:xfrm>
                  <a:prstGeom prst="rect">
                    <a:avLst/>
                  </a:prstGeom>
                  <a:solidFill>
                    <a:srgbClr val="B7B7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333" name="Rectangle 323"/>
                  <p:cNvSpPr>
                    <a:spLocks noChangeArrowheads="1"/>
                  </p:cNvSpPr>
                  <p:nvPr/>
                </p:nvSpPr>
                <p:spPr bwMode="auto">
                  <a:xfrm>
                    <a:off x="997" y="1849"/>
                    <a:ext cx="152" cy="5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37" name="Group 324"/>
                <p:cNvGrpSpPr>
                  <a:grpSpLocks/>
                </p:cNvGrpSpPr>
                <p:nvPr/>
              </p:nvGrpSpPr>
              <p:grpSpPr bwMode="auto">
                <a:xfrm>
                  <a:off x="1043" y="1709"/>
                  <a:ext cx="105" cy="64"/>
                  <a:chOff x="1043" y="1709"/>
                  <a:chExt cx="105" cy="64"/>
                </a:xfrm>
              </p:grpSpPr>
              <p:grpSp>
                <p:nvGrpSpPr>
                  <p:cNvPr id="287" name="Group 325"/>
                  <p:cNvGrpSpPr>
                    <a:grpSpLocks/>
                  </p:cNvGrpSpPr>
                  <p:nvPr/>
                </p:nvGrpSpPr>
                <p:grpSpPr bwMode="auto">
                  <a:xfrm>
                    <a:off x="1045" y="1711"/>
                    <a:ext cx="103" cy="62"/>
                    <a:chOff x="1045" y="1711"/>
                    <a:chExt cx="103" cy="62"/>
                  </a:xfrm>
                </p:grpSpPr>
                <p:sp>
                  <p:nvSpPr>
                    <p:cNvPr id="305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81" y="1711"/>
                      <a:ext cx="45" cy="27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6" name="Oval 3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7" y="1718"/>
                      <a:ext cx="33" cy="26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7" name="Oval 3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45" y="1733"/>
                      <a:ext cx="23" cy="20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8" name="Oval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2" y="1742"/>
                      <a:ext cx="36" cy="22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9" name="Oval 3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77" y="1746"/>
                      <a:ext cx="53" cy="27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0" name="Oval 3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0" y="1718"/>
                      <a:ext cx="34" cy="20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1" name="Oval 3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5" y="1731"/>
                      <a:ext cx="33" cy="20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2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12" y="1735"/>
                      <a:ext cx="34" cy="3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13" name="Oval 3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63" y="1726"/>
                      <a:ext cx="67" cy="3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88" name="Group 335"/>
                  <p:cNvGrpSpPr>
                    <a:grpSpLocks/>
                  </p:cNvGrpSpPr>
                  <p:nvPr/>
                </p:nvGrpSpPr>
                <p:grpSpPr bwMode="auto">
                  <a:xfrm>
                    <a:off x="1043" y="1709"/>
                    <a:ext cx="105" cy="64"/>
                    <a:chOff x="1043" y="1709"/>
                    <a:chExt cx="105" cy="64"/>
                  </a:xfrm>
                </p:grpSpPr>
                <p:sp>
                  <p:nvSpPr>
                    <p:cNvPr id="289" name="Freeform 336"/>
                    <p:cNvSpPr>
                      <a:spLocks/>
                    </p:cNvSpPr>
                    <p:nvPr/>
                  </p:nvSpPr>
                  <p:spPr bwMode="auto">
                    <a:xfrm>
                      <a:off x="1081" y="1709"/>
                      <a:ext cx="42" cy="15"/>
                    </a:xfrm>
                    <a:custGeom>
                      <a:avLst/>
                      <a:gdLst>
                        <a:gd name="T0" fmla="*/ 206 w 19"/>
                        <a:gd name="T1" fmla="*/ 41 h 7"/>
                        <a:gd name="T2" fmla="*/ 108 w 19"/>
                        <a:gd name="T3" fmla="*/ 9 h 7"/>
                        <a:gd name="T4" fmla="*/ 0 w 19"/>
                        <a:gd name="T5" fmla="*/ 51 h 7"/>
                        <a:gd name="T6" fmla="*/ 108 w 19"/>
                        <a:gd name="T7" fmla="*/ 69 h 7"/>
                        <a:gd name="T8" fmla="*/ 206 w 19"/>
                        <a:gd name="T9" fmla="*/ 41 h 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7"/>
                        <a:gd name="T17" fmla="*/ 19 w 19"/>
                        <a:gd name="T18" fmla="*/ 7 h 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7">
                          <a:moveTo>
                            <a:pt x="19" y="4"/>
                          </a:moveTo>
                          <a:cubicBezTo>
                            <a:pt x="17" y="2"/>
                            <a:pt x="14" y="1"/>
                            <a:pt x="10" y="1"/>
                          </a:cubicBezTo>
                          <a:cubicBezTo>
                            <a:pt x="5" y="0"/>
                            <a:pt x="1" y="2"/>
                            <a:pt x="0" y="5"/>
                          </a:cubicBezTo>
                          <a:lnTo>
                            <a:pt x="10" y="7"/>
                          </a:lnTo>
                          <a:lnTo>
                            <a:pt x="19" y="4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" name="Arc 337"/>
                    <p:cNvSpPr>
                      <a:spLocks/>
                    </p:cNvSpPr>
                    <p:nvPr/>
                  </p:nvSpPr>
                  <p:spPr bwMode="auto">
                    <a:xfrm>
                      <a:off x="1084" y="1712"/>
                      <a:ext cx="40" cy="13"/>
                    </a:xfrm>
                    <a:custGeom>
                      <a:avLst/>
                      <a:gdLst>
                        <a:gd name="T0" fmla="*/ 0 w 40351"/>
                        <a:gd name="T1" fmla="*/ 0 h 21600"/>
                        <a:gd name="T2" fmla="*/ 0 w 40351"/>
                        <a:gd name="T3" fmla="*/ 0 h 21600"/>
                        <a:gd name="T4" fmla="*/ 0 w 40351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351"/>
                        <a:gd name="T10" fmla="*/ 0 h 21600"/>
                        <a:gd name="T11" fmla="*/ 40351 w 40351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351" h="21600" fill="none" extrusionOk="0">
                          <a:moveTo>
                            <a:pt x="-1" y="14424"/>
                          </a:moveTo>
                          <a:cubicBezTo>
                            <a:pt x="3043" y="5781"/>
                            <a:pt x="11209" y="-1"/>
                            <a:pt x="20373" y="0"/>
                          </a:cubicBezTo>
                          <a:cubicBezTo>
                            <a:pt x="29130" y="0"/>
                            <a:pt x="37020" y="5287"/>
                            <a:pt x="40350" y="13387"/>
                          </a:cubicBezTo>
                        </a:path>
                        <a:path w="40351" h="21600" stroke="0" extrusionOk="0">
                          <a:moveTo>
                            <a:pt x="-1" y="14424"/>
                          </a:moveTo>
                          <a:cubicBezTo>
                            <a:pt x="3043" y="5781"/>
                            <a:pt x="11209" y="-1"/>
                            <a:pt x="20373" y="0"/>
                          </a:cubicBezTo>
                          <a:cubicBezTo>
                            <a:pt x="29130" y="0"/>
                            <a:pt x="37020" y="5287"/>
                            <a:pt x="40350" y="13387"/>
                          </a:cubicBezTo>
                          <a:lnTo>
                            <a:pt x="20373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1" name="Freeform 338"/>
                    <p:cNvSpPr>
                      <a:spLocks/>
                    </p:cNvSpPr>
                    <p:nvPr/>
                  </p:nvSpPr>
                  <p:spPr bwMode="auto">
                    <a:xfrm>
                      <a:off x="1054" y="1718"/>
                      <a:ext cx="27" cy="15"/>
                    </a:xfrm>
                    <a:custGeom>
                      <a:avLst/>
                      <a:gdLst>
                        <a:gd name="T0" fmla="*/ 137 w 12"/>
                        <a:gd name="T1" fmla="*/ 0 h 7"/>
                        <a:gd name="T2" fmla="*/ 92 w 12"/>
                        <a:gd name="T3" fmla="*/ 0 h 7"/>
                        <a:gd name="T4" fmla="*/ 11 w 12"/>
                        <a:gd name="T5" fmla="*/ 60 h 7"/>
                        <a:gd name="T6" fmla="*/ 11 w 12"/>
                        <a:gd name="T7" fmla="*/ 69 h 7"/>
                        <a:gd name="T8" fmla="*/ 92 w 12"/>
                        <a:gd name="T9" fmla="*/ 60 h 7"/>
                        <a:gd name="T10" fmla="*/ 137 w 12"/>
                        <a:gd name="T11" fmla="*/ 0 h 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"/>
                        <a:gd name="T19" fmla="*/ 0 h 7"/>
                        <a:gd name="T20" fmla="*/ 12 w 12"/>
                        <a:gd name="T21" fmla="*/ 7 h 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" h="7">
                          <a:moveTo>
                            <a:pt x="12" y="0"/>
                          </a:moveTo>
                          <a:cubicBezTo>
                            <a:pt x="11" y="0"/>
                            <a:pt x="9" y="0"/>
                            <a:pt x="8" y="0"/>
                          </a:cubicBezTo>
                          <a:cubicBezTo>
                            <a:pt x="4" y="0"/>
                            <a:pt x="1" y="2"/>
                            <a:pt x="1" y="6"/>
                          </a:cubicBezTo>
                          <a:cubicBezTo>
                            <a:pt x="0" y="6"/>
                            <a:pt x="1" y="6"/>
                            <a:pt x="1" y="7"/>
                          </a:cubicBezTo>
                          <a:lnTo>
                            <a:pt x="8" y="6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2" name="Arc 339"/>
                    <p:cNvSpPr>
                      <a:spLocks/>
                    </p:cNvSpPr>
                    <p:nvPr/>
                  </p:nvSpPr>
                  <p:spPr bwMode="auto">
                    <a:xfrm>
                      <a:off x="1058" y="1719"/>
                      <a:ext cx="23" cy="15"/>
                    </a:xfrm>
                    <a:custGeom>
                      <a:avLst/>
                      <a:gdLst>
                        <a:gd name="T0" fmla="*/ 0 w 32663"/>
                        <a:gd name="T1" fmla="*/ 0 h 26345"/>
                        <a:gd name="T2" fmla="*/ 0 w 32663"/>
                        <a:gd name="T3" fmla="*/ 0 h 26345"/>
                        <a:gd name="T4" fmla="*/ 0 w 32663"/>
                        <a:gd name="T5" fmla="*/ 0 h 26345"/>
                        <a:gd name="T6" fmla="*/ 0 60000 65536"/>
                        <a:gd name="T7" fmla="*/ 0 60000 65536"/>
                        <a:gd name="T8" fmla="*/ 0 60000 65536"/>
                        <a:gd name="T9" fmla="*/ 0 w 32663"/>
                        <a:gd name="T10" fmla="*/ 0 h 26345"/>
                        <a:gd name="T11" fmla="*/ 32663 w 32663"/>
                        <a:gd name="T12" fmla="*/ 26345 h 26345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2663" h="26345" fill="none" extrusionOk="0">
                          <a:moveTo>
                            <a:pt x="527" y="26345"/>
                          </a:moveTo>
                          <a:cubicBezTo>
                            <a:pt x="176" y="24787"/>
                            <a:pt x="0" y="2319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495" y="-1"/>
                            <a:pt x="29317" y="1053"/>
                            <a:pt x="32662" y="3048"/>
                          </a:cubicBezTo>
                        </a:path>
                        <a:path w="32663" h="26345" stroke="0" extrusionOk="0">
                          <a:moveTo>
                            <a:pt x="527" y="26345"/>
                          </a:moveTo>
                          <a:cubicBezTo>
                            <a:pt x="176" y="24787"/>
                            <a:pt x="0" y="23196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495" y="-1"/>
                            <a:pt x="29317" y="1053"/>
                            <a:pt x="32662" y="3048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3" name="Freeform 340"/>
                    <p:cNvSpPr>
                      <a:spLocks/>
                    </p:cNvSpPr>
                    <p:nvPr/>
                  </p:nvSpPr>
                  <p:spPr bwMode="auto">
                    <a:xfrm>
                      <a:off x="1052" y="1751"/>
                      <a:ext cx="25" cy="13"/>
                    </a:xfrm>
                    <a:custGeom>
                      <a:avLst/>
                      <a:gdLst>
                        <a:gd name="T0" fmla="*/ 0 w 11"/>
                        <a:gd name="T1" fmla="*/ 0 h 6"/>
                        <a:gd name="T2" fmla="*/ 0 w 11"/>
                        <a:gd name="T3" fmla="*/ 0 h 6"/>
                        <a:gd name="T4" fmla="*/ 93 w 11"/>
                        <a:gd name="T5" fmla="*/ 61 h 6"/>
                        <a:gd name="T6" fmla="*/ 130 w 11"/>
                        <a:gd name="T7" fmla="*/ 52 h 6"/>
                        <a:gd name="T8" fmla="*/ 93 w 11"/>
                        <a:gd name="T9" fmla="*/ 9 h 6"/>
                        <a:gd name="T10" fmla="*/ 0 w 11"/>
                        <a:gd name="T11" fmla="*/ 0 h 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1"/>
                        <a:gd name="T19" fmla="*/ 0 h 6"/>
                        <a:gd name="T20" fmla="*/ 11 w 11"/>
                        <a:gd name="T21" fmla="*/ 6 h 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1" h="6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3"/>
                            <a:pt x="3" y="6"/>
                            <a:pt x="8" y="6"/>
                          </a:cubicBezTo>
                          <a:cubicBezTo>
                            <a:pt x="9" y="5"/>
                            <a:pt x="10" y="5"/>
                            <a:pt x="11" y="5"/>
                          </a:cubicBezTo>
                          <a:lnTo>
                            <a:pt x="8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4" name="Arc 341"/>
                    <p:cNvSpPr>
                      <a:spLocks/>
                    </p:cNvSpPr>
                    <p:nvPr/>
                  </p:nvSpPr>
                  <p:spPr bwMode="auto">
                    <a:xfrm>
                      <a:off x="1053" y="1752"/>
                      <a:ext cx="25" cy="11"/>
                    </a:xfrm>
                    <a:custGeom>
                      <a:avLst/>
                      <a:gdLst>
                        <a:gd name="T0" fmla="*/ 0 w 31699"/>
                        <a:gd name="T1" fmla="*/ 0 h 22761"/>
                        <a:gd name="T2" fmla="*/ 0 w 31699"/>
                        <a:gd name="T3" fmla="*/ 0 h 22761"/>
                        <a:gd name="T4" fmla="*/ 0 w 31699"/>
                        <a:gd name="T5" fmla="*/ 0 h 22761"/>
                        <a:gd name="T6" fmla="*/ 0 60000 65536"/>
                        <a:gd name="T7" fmla="*/ 0 60000 65536"/>
                        <a:gd name="T8" fmla="*/ 0 60000 65536"/>
                        <a:gd name="T9" fmla="*/ 0 w 31699"/>
                        <a:gd name="T10" fmla="*/ 0 h 22761"/>
                        <a:gd name="T11" fmla="*/ 31699 w 31699"/>
                        <a:gd name="T12" fmla="*/ 22761 h 2276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699" h="22761" fill="none" extrusionOk="0">
                          <a:moveTo>
                            <a:pt x="31698" y="20254"/>
                          </a:moveTo>
                          <a:cubicBezTo>
                            <a:pt x="28587" y="21900"/>
                            <a:pt x="25120" y="22760"/>
                            <a:pt x="21600" y="22761"/>
                          </a:cubicBezTo>
                          <a:cubicBezTo>
                            <a:pt x="9670" y="22761"/>
                            <a:pt x="0" y="13090"/>
                            <a:pt x="0" y="1161"/>
                          </a:cubicBezTo>
                          <a:cubicBezTo>
                            <a:pt x="-1" y="773"/>
                            <a:pt x="10" y="386"/>
                            <a:pt x="31" y="0"/>
                          </a:cubicBezTo>
                        </a:path>
                        <a:path w="31699" h="22761" stroke="0" extrusionOk="0">
                          <a:moveTo>
                            <a:pt x="31698" y="20254"/>
                          </a:moveTo>
                          <a:cubicBezTo>
                            <a:pt x="28587" y="21900"/>
                            <a:pt x="25120" y="22760"/>
                            <a:pt x="21600" y="22761"/>
                          </a:cubicBezTo>
                          <a:cubicBezTo>
                            <a:pt x="9670" y="22761"/>
                            <a:pt x="0" y="13090"/>
                            <a:pt x="0" y="1161"/>
                          </a:cubicBezTo>
                          <a:cubicBezTo>
                            <a:pt x="-1" y="773"/>
                            <a:pt x="10" y="386"/>
                            <a:pt x="31" y="0"/>
                          </a:cubicBezTo>
                          <a:lnTo>
                            <a:pt x="21600" y="1161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5" name="Freeform 342"/>
                    <p:cNvSpPr>
                      <a:spLocks/>
                    </p:cNvSpPr>
                    <p:nvPr/>
                  </p:nvSpPr>
                  <p:spPr bwMode="auto">
                    <a:xfrm>
                      <a:off x="1121" y="1715"/>
                      <a:ext cx="23" cy="16"/>
                    </a:xfrm>
                    <a:custGeom>
                      <a:avLst/>
                      <a:gdLst>
                        <a:gd name="T0" fmla="*/ 94 w 10"/>
                        <a:gd name="T1" fmla="*/ 85 h 7"/>
                        <a:gd name="T2" fmla="*/ 122 w 10"/>
                        <a:gd name="T3" fmla="*/ 57 h 7"/>
                        <a:gd name="T4" fmla="*/ 28 w 10"/>
                        <a:gd name="T5" fmla="*/ 11 h 7"/>
                        <a:gd name="T6" fmla="*/ 0 w 10"/>
                        <a:gd name="T7" fmla="*/ 11 h 7"/>
                        <a:gd name="T8" fmla="*/ 28 w 10"/>
                        <a:gd name="T9" fmla="*/ 57 h 7"/>
                        <a:gd name="T10" fmla="*/ 94 w 10"/>
                        <a:gd name="T11" fmla="*/ 85 h 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"/>
                        <a:gd name="T19" fmla="*/ 0 h 7"/>
                        <a:gd name="T20" fmla="*/ 10 w 10"/>
                        <a:gd name="T21" fmla="*/ 7 h 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" h="7">
                          <a:moveTo>
                            <a:pt x="8" y="7"/>
                          </a:moveTo>
                          <a:cubicBezTo>
                            <a:pt x="9" y="7"/>
                            <a:pt x="10" y="6"/>
                            <a:pt x="10" y="5"/>
                          </a:cubicBezTo>
                          <a:cubicBezTo>
                            <a:pt x="10" y="3"/>
                            <a:pt x="6" y="1"/>
                            <a:pt x="2" y="1"/>
                          </a:cubicBezTo>
                          <a:cubicBezTo>
                            <a:pt x="1" y="0"/>
                            <a:pt x="1" y="1"/>
                            <a:pt x="0" y="1"/>
                          </a:cubicBezTo>
                          <a:lnTo>
                            <a:pt x="2" y="5"/>
                          </a:lnTo>
                          <a:lnTo>
                            <a:pt x="8" y="7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6" name="Arc 343"/>
                    <p:cNvSpPr>
                      <a:spLocks/>
                    </p:cNvSpPr>
                    <p:nvPr/>
                  </p:nvSpPr>
                  <p:spPr bwMode="auto">
                    <a:xfrm>
                      <a:off x="1124" y="1719"/>
                      <a:ext cx="19" cy="14"/>
                    </a:xfrm>
                    <a:custGeom>
                      <a:avLst/>
                      <a:gdLst>
                        <a:gd name="T0" fmla="*/ 0 w 25817"/>
                        <a:gd name="T1" fmla="*/ 0 h 32911"/>
                        <a:gd name="T2" fmla="*/ 0 w 25817"/>
                        <a:gd name="T3" fmla="*/ 0 h 32911"/>
                        <a:gd name="T4" fmla="*/ 0 w 25817"/>
                        <a:gd name="T5" fmla="*/ 0 h 32911"/>
                        <a:gd name="T6" fmla="*/ 0 60000 65536"/>
                        <a:gd name="T7" fmla="*/ 0 60000 65536"/>
                        <a:gd name="T8" fmla="*/ 0 60000 65536"/>
                        <a:gd name="T9" fmla="*/ 0 w 25817"/>
                        <a:gd name="T10" fmla="*/ 0 h 32911"/>
                        <a:gd name="T11" fmla="*/ 25817 w 25817"/>
                        <a:gd name="T12" fmla="*/ 32911 h 3291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5817" h="32911" fill="none" extrusionOk="0">
                          <a:moveTo>
                            <a:pt x="-1" y="415"/>
                          </a:moveTo>
                          <a:cubicBezTo>
                            <a:pt x="1388" y="139"/>
                            <a:pt x="2801" y="-1"/>
                            <a:pt x="4217" y="0"/>
                          </a:cubicBezTo>
                          <a:cubicBezTo>
                            <a:pt x="16146" y="0"/>
                            <a:pt x="25817" y="9670"/>
                            <a:pt x="25817" y="21600"/>
                          </a:cubicBezTo>
                          <a:cubicBezTo>
                            <a:pt x="25817" y="25593"/>
                            <a:pt x="24709" y="29508"/>
                            <a:pt x="22618" y="32910"/>
                          </a:cubicBezTo>
                        </a:path>
                        <a:path w="25817" h="32911" stroke="0" extrusionOk="0">
                          <a:moveTo>
                            <a:pt x="-1" y="415"/>
                          </a:moveTo>
                          <a:cubicBezTo>
                            <a:pt x="1388" y="139"/>
                            <a:pt x="2801" y="-1"/>
                            <a:pt x="4217" y="0"/>
                          </a:cubicBezTo>
                          <a:cubicBezTo>
                            <a:pt x="16146" y="0"/>
                            <a:pt x="25817" y="9670"/>
                            <a:pt x="25817" y="21600"/>
                          </a:cubicBezTo>
                          <a:cubicBezTo>
                            <a:pt x="25817" y="25593"/>
                            <a:pt x="24709" y="29508"/>
                            <a:pt x="22618" y="32910"/>
                          </a:cubicBezTo>
                          <a:lnTo>
                            <a:pt x="4217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7" name="Freeform 344"/>
                    <p:cNvSpPr>
                      <a:spLocks/>
                    </p:cNvSpPr>
                    <p:nvPr/>
                  </p:nvSpPr>
                  <p:spPr bwMode="auto">
                    <a:xfrm>
                      <a:off x="1130" y="1733"/>
                      <a:ext cx="18" cy="13"/>
                    </a:xfrm>
                    <a:custGeom>
                      <a:avLst/>
                      <a:gdLst>
                        <a:gd name="T0" fmla="*/ 65 w 8"/>
                        <a:gd name="T1" fmla="*/ 61 h 6"/>
                        <a:gd name="T2" fmla="*/ 90 w 8"/>
                        <a:gd name="T3" fmla="*/ 43 h 6"/>
                        <a:gd name="T4" fmla="*/ 56 w 8"/>
                        <a:gd name="T5" fmla="*/ 0 h 6"/>
                        <a:gd name="T6" fmla="*/ 0 w 8"/>
                        <a:gd name="T7" fmla="*/ 43 h 6"/>
                        <a:gd name="T8" fmla="*/ 65 w 8"/>
                        <a:gd name="T9" fmla="*/ 61 h 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"/>
                        <a:gd name="T16" fmla="*/ 0 h 6"/>
                        <a:gd name="T17" fmla="*/ 8 w 8"/>
                        <a:gd name="T18" fmla="*/ 6 h 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" h="6">
                          <a:moveTo>
                            <a:pt x="6" y="6"/>
                          </a:moveTo>
                          <a:cubicBezTo>
                            <a:pt x="7" y="6"/>
                            <a:pt x="8" y="5"/>
                            <a:pt x="8" y="4"/>
                          </a:cubicBezTo>
                          <a:cubicBezTo>
                            <a:pt x="8" y="2"/>
                            <a:pt x="6" y="1"/>
                            <a:pt x="5" y="0"/>
                          </a:cubicBezTo>
                          <a:lnTo>
                            <a:pt x="0" y="4"/>
                          </a:lnTo>
                          <a:lnTo>
                            <a:pt x="6" y="6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8" name="Arc 345"/>
                    <p:cNvSpPr>
                      <a:spLocks/>
                    </p:cNvSpPr>
                    <p:nvPr/>
                  </p:nvSpPr>
                  <p:spPr bwMode="auto">
                    <a:xfrm>
                      <a:off x="1130" y="1734"/>
                      <a:ext cx="17" cy="14"/>
                    </a:xfrm>
                    <a:custGeom>
                      <a:avLst/>
                      <a:gdLst>
                        <a:gd name="T0" fmla="*/ 0 w 21600"/>
                        <a:gd name="T1" fmla="*/ 0 h 30216"/>
                        <a:gd name="T2" fmla="*/ 0 w 21600"/>
                        <a:gd name="T3" fmla="*/ 0 h 30216"/>
                        <a:gd name="T4" fmla="*/ 0 w 21600"/>
                        <a:gd name="T5" fmla="*/ 0 h 30216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30216"/>
                        <a:gd name="T11" fmla="*/ 21600 w 21600"/>
                        <a:gd name="T12" fmla="*/ 30216 h 3021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30216" fill="none" extrusionOk="0">
                          <a:moveTo>
                            <a:pt x="13132" y="0"/>
                          </a:moveTo>
                          <a:cubicBezTo>
                            <a:pt x="18470" y="4087"/>
                            <a:pt x="21600" y="10426"/>
                            <a:pt x="21600" y="17149"/>
                          </a:cubicBezTo>
                          <a:cubicBezTo>
                            <a:pt x="21600" y="21868"/>
                            <a:pt x="20054" y="26458"/>
                            <a:pt x="17199" y="30216"/>
                          </a:cubicBezTo>
                        </a:path>
                        <a:path w="21600" h="30216" stroke="0" extrusionOk="0">
                          <a:moveTo>
                            <a:pt x="13132" y="0"/>
                          </a:moveTo>
                          <a:cubicBezTo>
                            <a:pt x="18470" y="4087"/>
                            <a:pt x="21600" y="10426"/>
                            <a:pt x="21600" y="17149"/>
                          </a:cubicBezTo>
                          <a:cubicBezTo>
                            <a:pt x="21600" y="21868"/>
                            <a:pt x="20054" y="26458"/>
                            <a:pt x="17199" y="30216"/>
                          </a:cubicBezTo>
                          <a:lnTo>
                            <a:pt x="0" y="1714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9" name="Freeform 346"/>
                    <p:cNvSpPr>
                      <a:spLocks/>
                    </p:cNvSpPr>
                    <p:nvPr/>
                  </p:nvSpPr>
                  <p:spPr bwMode="auto">
                    <a:xfrm>
                      <a:off x="1123" y="1746"/>
                      <a:ext cx="23" cy="23"/>
                    </a:xfrm>
                    <a:custGeom>
                      <a:avLst/>
                      <a:gdLst>
                        <a:gd name="T0" fmla="*/ 0 w 10"/>
                        <a:gd name="T1" fmla="*/ 110 h 10"/>
                        <a:gd name="T2" fmla="*/ 28 w 10"/>
                        <a:gd name="T3" fmla="*/ 110 h 10"/>
                        <a:gd name="T4" fmla="*/ 122 w 10"/>
                        <a:gd name="T5" fmla="*/ 28 h 10"/>
                        <a:gd name="T6" fmla="*/ 110 w 10"/>
                        <a:gd name="T7" fmla="*/ 0 h 10"/>
                        <a:gd name="T8" fmla="*/ 28 w 10"/>
                        <a:gd name="T9" fmla="*/ 28 h 10"/>
                        <a:gd name="T10" fmla="*/ 0 w 10"/>
                        <a:gd name="T11" fmla="*/ 110 h 1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"/>
                        <a:gd name="T19" fmla="*/ 0 h 10"/>
                        <a:gd name="T20" fmla="*/ 10 w 10"/>
                        <a:gd name="T21" fmla="*/ 10 h 1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" h="10">
                          <a:moveTo>
                            <a:pt x="0" y="9"/>
                          </a:moveTo>
                          <a:cubicBezTo>
                            <a:pt x="0" y="9"/>
                            <a:pt x="1" y="9"/>
                            <a:pt x="2" y="9"/>
                          </a:cubicBezTo>
                          <a:cubicBezTo>
                            <a:pt x="6" y="10"/>
                            <a:pt x="10" y="6"/>
                            <a:pt x="10" y="2"/>
                          </a:cubicBezTo>
                          <a:cubicBezTo>
                            <a:pt x="10" y="1"/>
                            <a:pt x="9" y="0"/>
                            <a:pt x="9" y="0"/>
                          </a:cubicBezTo>
                          <a:lnTo>
                            <a:pt x="2" y="2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0" name="Arc 347"/>
                    <p:cNvSpPr>
                      <a:spLocks/>
                    </p:cNvSpPr>
                    <p:nvPr/>
                  </p:nvSpPr>
                  <p:spPr bwMode="auto">
                    <a:xfrm>
                      <a:off x="1124" y="1747"/>
                      <a:ext cx="21" cy="21"/>
                    </a:xfrm>
                    <a:custGeom>
                      <a:avLst/>
                      <a:gdLst>
                        <a:gd name="T0" fmla="*/ 0 w 28696"/>
                        <a:gd name="T1" fmla="*/ 0 h 27959"/>
                        <a:gd name="T2" fmla="*/ 0 w 28696"/>
                        <a:gd name="T3" fmla="*/ 0 h 27959"/>
                        <a:gd name="T4" fmla="*/ 0 w 28696"/>
                        <a:gd name="T5" fmla="*/ 0 h 27959"/>
                        <a:gd name="T6" fmla="*/ 0 60000 65536"/>
                        <a:gd name="T7" fmla="*/ 0 60000 65536"/>
                        <a:gd name="T8" fmla="*/ 0 60000 65536"/>
                        <a:gd name="T9" fmla="*/ 0 w 28696"/>
                        <a:gd name="T10" fmla="*/ 0 h 27959"/>
                        <a:gd name="T11" fmla="*/ 28696 w 28696"/>
                        <a:gd name="T12" fmla="*/ 27959 h 2795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8696" h="27959" fill="none" extrusionOk="0">
                          <a:moveTo>
                            <a:pt x="27738" y="0"/>
                          </a:moveTo>
                          <a:cubicBezTo>
                            <a:pt x="28373" y="2060"/>
                            <a:pt x="28696" y="4203"/>
                            <a:pt x="28696" y="6359"/>
                          </a:cubicBezTo>
                          <a:cubicBezTo>
                            <a:pt x="28696" y="18288"/>
                            <a:pt x="19025" y="27959"/>
                            <a:pt x="7096" y="27959"/>
                          </a:cubicBezTo>
                          <a:cubicBezTo>
                            <a:pt x="4680" y="27959"/>
                            <a:pt x="2281" y="27553"/>
                            <a:pt x="-1" y="26760"/>
                          </a:cubicBezTo>
                        </a:path>
                        <a:path w="28696" h="27959" stroke="0" extrusionOk="0">
                          <a:moveTo>
                            <a:pt x="27738" y="0"/>
                          </a:moveTo>
                          <a:cubicBezTo>
                            <a:pt x="28373" y="2060"/>
                            <a:pt x="28696" y="4203"/>
                            <a:pt x="28696" y="6359"/>
                          </a:cubicBezTo>
                          <a:cubicBezTo>
                            <a:pt x="28696" y="18288"/>
                            <a:pt x="19025" y="27959"/>
                            <a:pt x="7096" y="27959"/>
                          </a:cubicBezTo>
                          <a:cubicBezTo>
                            <a:pt x="4680" y="27959"/>
                            <a:pt x="2281" y="27553"/>
                            <a:pt x="-1" y="26760"/>
                          </a:cubicBezTo>
                          <a:lnTo>
                            <a:pt x="7096" y="635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1" name="Freeform 348"/>
                    <p:cNvSpPr>
                      <a:spLocks/>
                    </p:cNvSpPr>
                    <p:nvPr/>
                  </p:nvSpPr>
                  <p:spPr bwMode="auto">
                    <a:xfrm>
                      <a:off x="1043" y="1733"/>
                      <a:ext cx="14" cy="18"/>
                    </a:xfrm>
                    <a:custGeom>
                      <a:avLst/>
                      <a:gdLst>
                        <a:gd name="T0" fmla="*/ 65 w 6"/>
                        <a:gd name="T1" fmla="*/ 0 h 8"/>
                        <a:gd name="T2" fmla="*/ 12 w 6"/>
                        <a:gd name="T3" fmla="*/ 45 h 8"/>
                        <a:gd name="T4" fmla="*/ 37 w 6"/>
                        <a:gd name="T5" fmla="*/ 90 h 8"/>
                        <a:gd name="T6" fmla="*/ 77 w 6"/>
                        <a:gd name="T7" fmla="*/ 45 h 8"/>
                        <a:gd name="T8" fmla="*/ 65 w 6"/>
                        <a:gd name="T9" fmla="*/ 0 h 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"/>
                        <a:gd name="T16" fmla="*/ 0 h 8"/>
                        <a:gd name="T17" fmla="*/ 6 w 6"/>
                        <a:gd name="T18" fmla="*/ 8 h 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" h="8">
                          <a:moveTo>
                            <a:pt x="5" y="0"/>
                          </a:moveTo>
                          <a:cubicBezTo>
                            <a:pt x="3" y="0"/>
                            <a:pt x="1" y="2"/>
                            <a:pt x="1" y="4"/>
                          </a:cubicBezTo>
                          <a:cubicBezTo>
                            <a:pt x="0" y="6"/>
                            <a:pt x="2" y="7"/>
                            <a:pt x="3" y="8"/>
                          </a:cubicBezTo>
                          <a:lnTo>
                            <a:pt x="6" y="4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2" name="Arc 349"/>
                    <p:cNvSpPr>
                      <a:spLocks/>
                    </p:cNvSpPr>
                    <p:nvPr/>
                  </p:nvSpPr>
                  <p:spPr bwMode="auto">
                    <a:xfrm>
                      <a:off x="1046" y="1734"/>
                      <a:ext cx="11" cy="17"/>
                    </a:xfrm>
                    <a:custGeom>
                      <a:avLst/>
                      <a:gdLst>
                        <a:gd name="T0" fmla="*/ 0 w 21600"/>
                        <a:gd name="T1" fmla="*/ 0 h 41379"/>
                        <a:gd name="T2" fmla="*/ 0 w 21600"/>
                        <a:gd name="T3" fmla="*/ 0 h 41379"/>
                        <a:gd name="T4" fmla="*/ 0 w 21600"/>
                        <a:gd name="T5" fmla="*/ 0 h 4137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41379"/>
                        <a:gd name="T11" fmla="*/ 21600 w 21600"/>
                        <a:gd name="T12" fmla="*/ 41379 h 4137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41379" fill="none" extrusionOk="0">
                          <a:moveTo>
                            <a:pt x="13011" y="41378"/>
                          </a:moveTo>
                          <a:cubicBezTo>
                            <a:pt x="5112" y="37955"/>
                            <a:pt x="0" y="30168"/>
                            <a:pt x="0" y="21560"/>
                          </a:cubicBezTo>
                          <a:cubicBezTo>
                            <a:pt x="-1" y="10138"/>
                            <a:pt x="8892" y="690"/>
                            <a:pt x="20292" y="-1"/>
                          </a:cubicBezTo>
                        </a:path>
                        <a:path w="21600" h="41379" stroke="0" extrusionOk="0">
                          <a:moveTo>
                            <a:pt x="13011" y="41378"/>
                          </a:moveTo>
                          <a:cubicBezTo>
                            <a:pt x="5112" y="37955"/>
                            <a:pt x="0" y="30168"/>
                            <a:pt x="0" y="21560"/>
                          </a:cubicBezTo>
                          <a:cubicBezTo>
                            <a:pt x="-1" y="10138"/>
                            <a:pt x="8892" y="690"/>
                            <a:pt x="20292" y="-1"/>
                          </a:cubicBezTo>
                          <a:lnTo>
                            <a:pt x="21600" y="2156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3" name="Freeform 350"/>
                    <p:cNvSpPr>
                      <a:spLocks/>
                    </p:cNvSpPr>
                    <p:nvPr/>
                  </p:nvSpPr>
                  <p:spPr bwMode="auto">
                    <a:xfrm>
                      <a:off x="1077" y="1760"/>
                      <a:ext cx="44" cy="11"/>
                    </a:xfrm>
                    <a:custGeom>
                      <a:avLst/>
                      <a:gdLst>
                        <a:gd name="T0" fmla="*/ 0 w 20"/>
                        <a:gd name="T1" fmla="*/ 9 h 5"/>
                        <a:gd name="T2" fmla="*/ 117 w 20"/>
                        <a:gd name="T3" fmla="*/ 53 h 5"/>
                        <a:gd name="T4" fmla="*/ 213 w 20"/>
                        <a:gd name="T5" fmla="*/ 33 h 5"/>
                        <a:gd name="T6" fmla="*/ 117 w 20"/>
                        <a:gd name="T7" fmla="*/ 0 h 5"/>
                        <a:gd name="T8" fmla="*/ 0 w 20"/>
                        <a:gd name="T9" fmla="*/ 9 h 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5"/>
                        <a:gd name="T17" fmla="*/ 20 w 20"/>
                        <a:gd name="T18" fmla="*/ 5 h 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5">
                          <a:moveTo>
                            <a:pt x="0" y="1"/>
                          </a:moveTo>
                          <a:cubicBezTo>
                            <a:pt x="1" y="4"/>
                            <a:pt x="6" y="5"/>
                            <a:pt x="11" y="5"/>
                          </a:cubicBezTo>
                          <a:cubicBezTo>
                            <a:pt x="15" y="5"/>
                            <a:pt x="18" y="5"/>
                            <a:pt x="20" y="3"/>
                          </a:cubicBezTo>
                          <a:lnTo>
                            <a:pt x="11" y="0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304" name="Arc 351"/>
                    <p:cNvSpPr>
                      <a:spLocks/>
                    </p:cNvSpPr>
                    <p:nvPr/>
                  </p:nvSpPr>
                  <p:spPr bwMode="auto">
                    <a:xfrm>
                      <a:off x="1079" y="1760"/>
                      <a:ext cx="44" cy="13"/>
                    </a:xfrm>
                    <a:custGeom>
                      <a:avLst/>
                      <a:gdLst>
                        <a:gd name="T0" fmla="*/ 0 w 38803"/>
                        <a:gd name="T1" fmla="*/ 0 h 21600"/>
                        <a:gd name="T2" fmla="*/ 0 w 38803"/>
                        <a:gd name="T3" fmla="*/ 0 h 21600"/>
                        <a:gd name="T4" fmla="*/ 0 w 38803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8803"/>
                        <a:gd name="T10" fmla="*/ 0 h 21600"/>
                        <a:gd name="T11" fmla="*/ 38803 w 3880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803" h="21600" fill="none" extrusionOk="0">
                          <a:moveTo>
                            <a:pt x="38802" y="12395"/>
                          </a:moveTo>
                          <a:cubicBezTo>
                            <a:pt x="34760" y="18164"/>
                            <a:pt x="28158" y="21599"/>
                            <a:pt x="21114" y="21600"/>
                          </a:cubicBezTo>
                          <a:cubicBezTo>
                            <a:pt x="10940" y="21600"/>
                            <a:pt x="2145" y="14500"/>
                            <a:pt x="-1" y="4556"/>
                          </a:cubicBezTo>
                        </a:path>
                        <a:path w="38803" h="21600" stroke="0" extrusionOk="0">
                          <a:moveTo>
                            <a:pt x="38802" y="12395"/>
                          </a:moveTo>
                          <a:cubicBezTo>
                            <a:pt x="34760" y="18164"/>
                            <a:pt x="28158" y="21599"/>
                            <a:pt x="21114" y="21600"/>
                          </a:cubicBezTo>
                          <a:cubicBezTo>
                            <a:pt x="10940" y="21600"/>
                            <a:pt x="2145" y="14500"/>
                            <a:pt x="-1" y="4556"/>
                          </a:cubicBezTo>
                          <a:lnTo>
                            <a:pt x="21114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grpSp>
              <p:nvGrpSpPr>
                <p:cNvPr id="238" name="Group 352"/>
                <p:cNvGrpSpPr>
                  <a:grpSpLocks/>
                </p:cNvGrpSpPr>
                <p:nvPr/>
              </p:nvGrpSpPr>
              <p:grpSpPr bwMode="auto">
                <a:xfrm>
                  <a:off x="791" y="1448"/>
                  <a:ext cx="188" cy="186"/>
                  <a:chOff x="791" y="1448"/>
                  <a:chExt cx="188" cy="186"/>
                </a:xfrm>
              </p:grpSpPr>
              <p:sp>
                <p:nvSpPr>
                  <p:cNvPr id="267" name="Freeform 353"/>
                  <p:cNvSpPr>
                    <a:spLocks/>
                  </p:cNvSpPr>
                  <p:nvPr/>
                </p:nvSpPr>
                <p:spPr bwMode="auto">
                  <a:xfrm>
                    <a:off x="818" y="1561"/>
                    <a:ext cx="161" cy="20"/>
                  </a:xfrm>
                  <a:custGeom>
                    <a:avLst/>
                    <a:gdLst>
                      <a:gd name="T0" fmla="*/ 0 w 161"/>
                      <a:gd name="T1" fmla="*/ 20 h 20"/>
                      <a:gd name="T2" fmla="*/ 20 w 161"/>
                      <a:gd name="T3" fmla="*/ 0 h 20"/>
                      <a:gd name="T4" fmla="*/ 161 w 161"/>
                      <a:gd name="T5" fmla="*/ 0 h 20"/>
                      <a:gd name="T6" fmla="*/ 143 w 161"/>
                      <a:gd name="T7" fmla="*/ 20 h 20"/>
                      <a:gd name="T8" fmla="*/ 0 w 161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20"/>
                      <a:gd name="T17" fmla="*/ 161 w 161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20">
                        <a:moveTo>
                          <a:pt x="0" y="20"/>
                        </a:moveTo>
                        <a:lnTo>
                          <a:pt x="20" y="0"/>
                        </a:lnTo>
                        <a:lnTo>
                          <a:pt x="161" y="0"/>
                        </a:lnTo>
                        <a:lnTo>
                          <a:pt x="143" y="2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68" name="Freeform 354"/>
                  <p:cNvSpPr>
                    <a:spLocks/>
                  </p:cNvSpPr>
                  <p:nvPr/>
                </p:nvSpPr>
                <p:spPr bwMode="auto">
                  <a:xfrm>
                    <a:off x="818" y="1561"/>
                    <a:ext cx="161" cy="20"/>
                  </a:xfrm>
                  <a:custGeom>
                    <a:avLst/>
                    <a:gdLst>
                      <a:gd name="T0" fmla="*/ 0 w 161"/>
                      <a:gd name="T1" fmla="*/ 20 h 20"/>
                      <a:gd name="T2" fmla="*/ 20 w 161"/>
                      <a:gd name="T3" fmla="*/ 0 h 20"/>
                      <a:gd name="T4" fmla="*/ 161 w 161"/>
                      <a:gd name="T5" fmla="*/ 0 h 20"/>
                      <a:gd name="T6" fmla="*/ 143 w 161"/>
                      <a:gd name="T7" fmla="*/ 20 h 20"/>
                      <a:gd name="T8" fmla="*/ 0 w 161"/>
                      <a:gd name="T9" fmla="*/ 20 h 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20"/>
                      <a:gd name="T17" fmla="*/ 161 w 161"/>
                      <a:gd name="T18" fmla="*/ 20 h 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20">
                        <a:moveTo>
                          <a:pt x="0" y="20"/>
                        </a:moveTo>
                        <a:lnTo>
                          <a:pt x="20" y="0"/>
                        </a:lnTo>
                        <a:lnTo>
                          <a:pt x="161" y="0"/>
                        </a:lnTo>
                        <a:lnTo>
                          <a:pt x="143" y="20"/>
                        </a:lnTo>
                        <a:lnTo>
                          <a:pt x="0" y="20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69" name="Rectangle 355"/>
                  <p:cNvSpPr>
                    <a:spLocks noChangeArrowheads="1"/>
                  </p:cNvSpPr>
                  <p:nvPr/>
                </p:nvSpPr>
                <p:spPr bwMode="auto">
                  <a:xfrm>
                    <a:off x="818" y="1581"/>
                    <a:ext cx="143" cy="24"/>
                  </a:xfrm>
                  <a:prstGeom prst="rect">
                    <a:avLst/>
                  </a:prstGeom>
                  <a:solidFill>
                    <a:srgbClr val="B7B7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0" name="Rectangle 356"/>
                  <p:cNvSpPr>
                    <a:spLocks noChangeArrowheads="1"/>
                  </p:cNvSpPr>
                  <p:nvPr/>
                </p:nvSpPr>
                <p:spPr bwMode="auto">
                  <a:xfrm>
                    <a:off x="819" y="1582"/>
                    <a:ext cx="141" cy="22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1" name="Freeform 357"/>
                  <p:cNvSpPr>
                    <a:spLocks/>
                  </p:cNvSpPr>
                  <p:nvPr/>
                </p:nvSpPr>
                <p:spPr bwMode="auto">
                  <a:xfrm>
                    <a:off x="961" y="1561"/>
                    <a:ext cx="18" cy="44"/>
                  </a:xfrm>
                  <a:custGeom>
                    <a:avLst/>
                    <a:gdLst>
                      <a:gd name="T0" fmla="*/ 0 w 18"/>
                      <a:gd name="T1" fmla="*/ 44 h 44"/>
                      <a:gd name="T2" fmla="*/ 18 w 18"/>
                      <a:gd name="T3" fmla="*/ 26 h 44"/>
                      <a:gd name="T4" fmla="*/ 18 w 18"/>
                      <a:gd name="T5" fmla="*/ 0 h 44"/>
                      <a:gd name="T6" fmla="*/ 0 w 18"/>
                      <a:gd name="T7" fmla="*/ 20 h 44"/>
                      <a:gd name="T8" fmla="*/ 0 w 18"/>
                      <a:gd name="T9" fmla="*/ 44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44"/>
                      <a:gd name="T17" fmla="*/ 18 w 18"/>
                      <a:gd name="T18" fmla="*/ 44 h 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44">
                        <a:moveTo>
                          <a:pt x="0" y="44"/>
                        </a:moveTo>
                        <a:lnTo>
                          <a:pt x="18" y="26"/>
                        </a:lnTo>
                        <a:lnTo>
                          <a:pt x="18" y="0"/>
                        </a:lnTo>
                        <a:lnTo>
                          <a:pt x="0" y="2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2" name="Freeform 358"/>
                  <p:cNvSpPr>
                    <a:spLocks/>
                  </p:cNvSpPr>
                  <p:nvPr/>
                </p:nvSpPr>
                <p:spPr bwMode="auto">
                  <a:xfrm>
                    <a:off x="961" y="1561"/>
                    <a:ext cx="18" cy="44"/>
                  </a:xfrm>
                  <a:custGeom>
                    <a:avLst/>
                    <a:gdLst>
                      <a:gd name="T0" fmla="*/ 0 w 18"/>
                      <a:gd name="T1" fmla="*/ 44 h 44"/>
                      <a:gd name="T2" fmla="*/ 18 w 18"/>
                      <a:gd name="T3" fmla="*/ 26 h 44"/>
                      <a:gd name="T4" fmla="*/ 18 w 18"/>
                      <a:gd name="T5" fmla="*/ 0 h 44"/>
                      <a:gd name="T6" fmla="*/ 0 w 18"/>
                      <a:gd name="T7" fmla="*/ 20 h 44"/>
                      <a:gd name="T8" fmla="*/ 0 w 18"/>
                      <a:gd name="T9" fmla="*/ 44 h 4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8"/>
                      <a:gd name="T16" fmla="*/ 0 h 44"/>
                      <a:gd name="T17" fmla="*/ 18 w 18"/>
                      <a:gd name="T18" fmla="*/ 44 h 4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8" h="44">
                        <a:moveTo>
                          <a:pt x="0" y="44"/>
                        </a:moveTo>
                        <a:lnTo>
                          <a:pt x="18" y="26"/>
                        </a:lnTo>
                        <a:lnTo>
                          <a:pt x="18" y="0"/>
                        </a:lnTo>
                        <a:lnTo>
                          <a:pt x="0" y="20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3" name="Freeform 359"/>
                  <p:cNvSpPr>
                    <a:spLocks/>
                  </p:cNvSpPr>
                  <p:nvPr/>
                </p:nvSpPr>
                <p:spPr bwMode="auto">
                  <a:xfrm>
                    <a:off x="822" y="1561"/>
                    <a:ext cx="154" cy="15"/>
                  </a:xfrm>
                  <a:custGeom>
                    <a:avLst/>
                    <a:gdLst>
                      <a:gd name="T0" fmla="*/ 0 w 154"/>
                      <a:gd name="T1" fmla="*/ 15 h 15"/>
                      <a:gd name="T2" fmla="*/ 16 w 154"/>
                      <a:gd name="T3" fmla="*/ 0 h 15"/>
                      <a:gd name="T4" fmla="*/ 154 w 154"/>
                      <a:gd name="T5" fmla="*/ 0 h 15"/>
                      <a:gd name="T6" fmla="*/ 141 w 154"/>
                      <a:gd name="T7" fmla="*/ 15 h 15"/>
                      <a:gd name="T8" fmla="*/ 0 w 154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15"/>
                      <a:gd name="T17" fmla="*/ 154 w 154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15">
                        <a:moveTo>
                          <a:pt x="0" y="15"/>
                        </a:moveTo>
                        <a:lnTo>
                          <a:pt x="16" y="0"/>
                        </a:lnTo>
                        <a:lnTo>
                          <a:pt x="154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4" name="Freeform 360"/>
                  <p:cNvSpPr>
                    <a:spLocks/>
                  </p:cNvSpPr>
                  <p:nvPr/>
                </p:nvSpPr>
                <p:spPr bwMode="auto">
                  <a:xfrm>
                    <a:off x="822" y="1561"/>
                    <a:ext cx="154" cy="15"/>
                  </a:xfrm>
                  <a:custGeom>
                    <a:avLst/>
                    <a:gdLst>
                      <a:gd name="T0" fmla="*/ 0 w 154"/>
                      <a:gd name="T1" fmla="*/ 15 h 15"/>
                      <a:gd name="T2" fmla="*/ 16 w 154"/>
                      <a:gd name="T3" fmla="*/ 0 h 15"/>
                      <a:gd name="T4" fmla="*/ 154 w 154"/>
                      <a:gd name="T5" fmla="*/ 0 h 15"/>
                      <a:gd name="T6" fmla="*/ 141 w 154"/>
                      <a:gd name="T7" fmla="*/ 15 h 15"/>
                      <a:gd name="T8" fmla="*/ 0 w 154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4"/>
                      <a:gd name="T16" fmla="*/ 0 h 15"/>
                      <a:gd name="T17" fmla="*/ 154 w 154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4" h="15">
                        <a:moveTo>
                          <a:pt x="0" y="15"/>
                        </a:moveTo>
                        <a:lnTo>
                          <a:pt x="16" y="0"/>
                        </a:lnTo>
                        <a:lnTo>
                          <a:pt x="154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5" name="Freeform 361"/>
                  <p:cNvSpPr>
                    <a:spLocks/>
                  </p:cNvSpPr>
                  <p:nvPr/>
                </p:nvSpPr>
                <p:spPr bwMode="auto">
                  <a:xfrm>
                    <a:off x="820" y="1448"/>
                    <a:ext cx="156" cy="15"/>
                  </a:xfrm>
                  <a:custGeom>
                    <a:avLst/>
                    <a:gdLst>
                      <a:gd name="T0" fmla="*/ 0 w 156"/>
                      <a:gd name="T1" fmla="*/ 15 h 15"/>
                      <a:gd name="T2" fmla="*/ 14 w 156"/>
                      <a:gd name="T3" fmla="*/ 0 h 15"/>
                      <a:gd name="T4" fmla="*/ 156 w 156"/>
                      <a:gd name="T5" fmla="*/ 0 h 15"/>
                      <a:gd name="T6" fmla="*/ 141 w 156"/>
                      <a:gd name="T7" fmla="*/ 15 h 15"/>
                      <a:gd name="T8" fmla="*/ 0 w 156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6"/>
                      <a:gd name="T16" fmla="*/ 0 h 15"/>
                      <a:gd name="T17" fmla="*/ 156 w 156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6" h="15">
                        <a:moveTo>
                          <a:pt x="0" y="15"/>
                        </a:moveTo>
                        <a:lnTo>
                          <a:pt x="14" y="0"/>
                        </a:lnTo>
                        <a:lnTo>
                          <a:pt x="156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6" name="Freeform 362"/>
                  <p:cNvSpPr>
                    <a:spLocks/>
                  </p:cNvSpPr>
                  <p:nvPr/>
                </p:nvSpPr>
                <p:spPr bwMode="auto">
                  <a:xfrm>
                    <a:off x="820" y="1448"/>
                    <a:ext cx="156" cy="15"/>
                  </a:xfrm>
                  <a:custGeom>
                    <a:avLst/>
                    <a:gdLst>
                      <a:gd name="T0" fmla="*/ 0 w 156"/>
                      <a:gd name="T1" fmla="*/ 15 h 15"/>
                      <a:gd name="T2" fmla="*/ 14 w 156"/>
                      <a:gd name="T3" fmla="*/ 0 h 15"/>
                      <a:gd name="T4" fmla="*/ 156 w 156"/>
                      <a:gd name="T5" fmla="*/ 0 h 15"/>
                      <a:gd name="T6" fmla="*/ 141 w 156"/>
                      <a:gd name="T7" fmla="*/ 15 h 15"/>
                      <a:gd name="T8" fmla="*/ 0 w 156"/>
                      <a:gd name="T9" fmla="*/ 15 h 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6"/>
                      <a:gd name="T16" fmla="*/ 0 h 15"/>
                      <a:gd name="T17" fmla="*/ 156 w 156"/>
                      <a:gd name="T18" fmla="*/ 15 h 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6" h="15">
                        <a:moveTo>
                          <a:pt x="0" y="15"/>
                        </a:moveTo>
                        <a:lnTo>
                          <a:pt x="14" y="0"/>
                        </a:lnTo>
                        <a:lnTo>
                          <a:pt x="156" y="0"/>
                        </a:lnTo>
                        <a:lnTo>
                          <a:pt x="141" y="15"/>
                        </a:lnTo>
                        <a:lnTo>
                          <a:pt x="0" y="15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7" name="Rectangle 363"/>
                  <p:cNvSpPr>
                    <a:spLocks noChangeArrowheads="1"/>
                  </p:cNvSpPr>
                  <p:nvPr/>
                </p:nvSpPr>
                <p:spPr bwMode="auto">
                  <a:xfrm>
                    <a:off x="821" y="1464"/>
                    <a:ext cx="141" cy="109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8" name="Rectangle 364"/>
                  <p:cNvSpPr>
                    <a:spLocks noChangeArrowheads="1"/>
                  </p:cNvSpPr>
                  <p:nvPr/>
                </p:nvSpPr>
                <p:spPr bwMode="auto">
                  <a:xfrm>
                    <a:off x="832" y="1478"/>
                    <a:ext cx="117" cy="84"/>
                  </a:xfrm>
                  <a:prstGeom prst="rect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79" name="Freeform 365"/>
                  <p:cNvSpPr>
                    <a:spLocks/>
                  </p:cNvSpPr>
                  <p:nvPr/>
                </p:nvSpPr>
                <p:spPr bwMode="auto">
                  <a:xfrm>
                    <a:off x="961" y="1448"/>
                    <a:ext cx="15" cy="124"/>
                  </a:xfrm>
                  <a:custGeom>
                    <a:avLst/>
                    <a:gdLst>
                      <a:gd name="T0" fmla="*/ 0 w 15"/>
                      <a:gd name="T1" fmla="*/ 124 h 124"/>
                      <a:gd name="T2" fmla="*/ 15 w 15"/>
                      <a:gd name="T3" fmla="*/ 110 h 124"/>
                      <a:gd name="T4" fmla="*/ 15 w 15"/>
                      <a:gd name="T5" fmla="*/ 0 h 124"/>
                      <a:gd name="T6" fmla="*/ 0 w 15"/>
                      <a:gd name="T7" fmla="*/ 15 h 124"/>
                      <a:gd name="T8" fmla="*/ 0 w 15"/>
                      <a:gd name="T9" fmla="*/ 124 h 1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124"/>
                      <a:gd name="T17" fmla="*/ 15 w 15"/>
                      <a:gd name="T18" fmla="*/ 124 h 1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124">
                        <a:moveTo>
                          <a:pt x="0" y="124"/>
                        </a:moveTo>
                        <a:lnTo>
                          <a:pt x="15" y="110"/>
                        </a:lnTo>
                        <a:lnTo>
                          <a:pt x="15" y="0"/>
                        </a:lnTo>
                        <a:lnTo>
                          <a:pt x="0" y="15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0" name="Freeform 366"/>
                  <p:cNvSpPr>
                    <a:spLocks/>
                  </p:cNvSpPr>
                  <p:nvPr/>
                </p:nvSpPr>
                <p:spPr bwMode="auto">
                  <a:xfrm>
                    <a:off x="961" y="1448"/>
                    <a:ext cx="15" cy="124"/>
                  </a:xfrm>
                  <a:custGeom>
                    <a:avLst/>
                    <a:gdLst>
                      <a:gd name="T0" fmla="*/ 0 w 15"/>
                      <a:gd name="T1" fmla="*/ 124 h 124"/>
                      <a:gd name="T2" fmla="*/ 15 w 15"/>
                      <a:gd name="T3" fmla="*/ 110 h 124"/>
                      <a:gd name="T4" fmla="*/ 15 w 15"/>
                      <a:gd name="T5" fmla="*/ 0 h 124"/>
                      <a:gd name="T6" fmla="*/ 0 w 15"/>
                      <a:gd name="T7" fmla="*/ 15 h 124"/>
                      <a:gd name="T8" fmla="*/ 0 w 15"/>
                      <a:gd name="T9" fmla="*/ 124 h 12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5"/>
                      <a:gd name="T16" fmla="*/ 0 h 124"/>
                      <a:gd name="T17" fmla="*/ 15 w 15"/>
                      <a:gd name="T18" fmla="*/ 124 h 12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5" h="124">
                        <a:moveTo>
                          <a:pt x="0" y="124"/>
                        </a:moveTo>
                        <a:lnTo>
                          <a:pt x="15" y="110"/>
                        </a:lnTo>
                        <a:lnTo>
                          <a:pt x="15" y="0"/>
                        </a:lnTo>
                        <a:lnTo>
                          <a:pt x="0" y="15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1" name="Freeform 367"/>
                  <p:cNvSpPr>
                    <a:spLocks/>
                  </p:cNvSpPr>
                  <p:nvPr/>
                </p:nvSpPr>
                <p:spPr bwMode="auto">
                  <a:xfrm>
                    <a:off x="791" y="1600"/>
                    <a:ext cx="176" cy="27"/>
                  </a:xfrm>
                  <a:custGeom>
                    <a:avLst/>
                    <a:gdLst>
                      <a:gd name="T0" fmla="*/ 0 w 176"/>
                      <a:gd name="T1" fmla="*/ 27 h 27"/>
                      <a:gd name="T2" fmla="*/ 23 w 176"/>
                      <a:gd name="T3" fmla="*/ 0 h 27"/>
                      <a:gd name="T4" fmla="*/ 176 w 176"/>
                      <a:gd name="T5" fmla="*/ 0 h 27"/>
                      <a:gd name="T6" fmla="*/ 154 w 176"/>
                      <a:gd name="T7" fmla="*/ 27 h 27"/>
                      <a:gd name="T8" fmla="*/ 0 w 176"/>
                      <a:gd name="T9" fmla="*/ 27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27"/>
                      <a:gd name="T17" fmla="*/ 176 w 176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27">
                        <a:moveTo>
                          <a:pt x="0" y="27"/>
                        </a:moveTo>
                        <a:lnTo>
                          <a:pt x="23" y="0"/>
                        </a:lnTo>
                        <a:lnTo>
                          <a:pt x="176" y="0"/>
                        </a:lnTo>
                        <a:lnTo>
                          <a:pt x="154" y="2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2" name="Freeform 368"/>
                  <p:cNvSpPr>
                    <a:spLocks/>
                  </p:cNvSpPr>
                  <p:nvPr/>
                </p:nvSpPr>
                <p:spPr bwMode="auto">
                  <a:xfrm>
                    <a:off x="791" y="1600"/>
                    <a:ext cx="176" cy="27"/>
                  </a:xfrm>
                  <a:custGeom>
                    <a:avLst/>
                    <a:gdLst>
                      <a:gd name="T0" fmla="*/ 0 w 176"/>
                      <a:gd name="T1" fmla="*/ 27 h 27"/>
                      <a:gd name="T2" fmla="*/ 23 w 176"/>
                      <a:gd name="T3" fmla="*/ 0 h 27"/>
                      <a:gd name="T4" fmla="*/ 176 w 176"/>
                      <a:gd name="T5" fmla="*/ 0 h 27"/>
                      <a:gd name="T6" fmla="*/ 154 w 176"/>
                      <a:gd name="T7" fmla="*/ 27 h 27"/>
                      <a:gd name="T8" fmla="*/ 0 w 176"/>
                      <a:gd name="T9" fmla="*/ 27 h 2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27"/>
                      <a:gd name="T17" fmla="*/ 176 w 176"/>
                      <a:gd name="T18" fmla="*/ 27 h 2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27">
                        <a:moveTo>
                          <a:pt x="0" y="27"/>
                        </a:moveTo>
                        <a:lnTo>
                          <a:pt x="23" y="0"/>
                        </a:lnTo>
                        <a:lnTo>
                          <a:pt x="176" y="0"/>
                        </a:lnTo>
                        <a:lnTo>
                          <a:pt x="154" y="27"/>
                        </a:lnTo>
                        <a:lnTo>
                          <a:pt x="0" y="27"/>
                        </a:lnTo>
                        <a:close/>
                      </a:path>
                    </a:pathLst>
                  </a:custGeom>
                  <a:solidFill>
                    <a:srgbClr val="C9C9B6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3" name="Freeform 369"/>
                  <p:cNvSpPr>
                    <a:spLocks/>
                  </p:cNvSpPr>
                  <p:nvPr/>
                </p:nvSpPr>
                <p:spPr bwMode="auto">
                  <a:xfrm>
                    <a:off x="945" y="1600"/>
                    <a:ext cx="22" cy="34"/>
                  </a:xfrm>
                  <a:custGeom>
                    <a:avLst/>
                    <a:gdLst>
                      <a:gd name="T0" fmla="*/ 0 w 22"/>
                      <a:gd name="T1" fmla="*/ 34 h 34"/>
                      <a:gd name="T2" fmla="*/ 22 w 22"/>
                      <a:gd name="T3" fmla="*/ 12 h 34"/>
                      <a:gd name="T4" fmla="*/ 22 w 22"/>
                      <a:gd name="T5" fmla="*/ 0 h 34"/>
                      <a:gd name="T6" fmla="*/ 0 w 22"/>
                      <a:gd name="T7" fmla="*/ 29 h 34"/>
                      <a:gd name="T8" fmla="*/ 0 w 22"/>
                      <a:gd name="T9" fmla="*/ 34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34"/>
                      <a:gd name="T17" fmla="*/ 22 w 2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34">
                        <a:moveTo>
                          <a:pt x="0" y="34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29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4" name="Freeform 370"/>
                  <p:cNvSpPr>
                    <a:spLocks/>
                  </p:cNvSpPr>
                  <p:nvPr/>
                </p:nvSpPr>
                <p:spPr bwMode="auto">
                  <a:xfrm>
                    <a:off x="945" y="1600"/>
                    <a:ext cx="22" cy="34"/>
                  </a:xfrm>
                  <a:custGeom>
                    <a:avLst/>
                    <a:gdLst>
                      <a:gd name="T0" fmla="*/ 0 w 22"/>
                      <a:gd name="T1" fmla="*/ 34 h 34"/>
                      <a:gd name="T2" fmla="*/ 22 w 22"/>
                      <a:gd name="T3" fmla="*/ 12 h 34"/>
                      <a:gd name="T4" fmla="*/ 22 w 22"/>
                      <a:gd name="T5" fmla="*/ 0 h 34"/>
                      <a:gd name="T6" fmla="*/ 0 w 22"/>
                      <a:gd name="T7" fmla="*/ 29 h 34"/>
                      <a:gd name="T8" fmla="*/ 0 w 22"/>
                      <a:gd name="T9" fmla="*/ 34 h 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"/>
                      <a:gd name="T16" fmla="*/ 0 h 34"/>
                      <a:gd name="T17" fmla="*/ 22 w 22"/>
                      <a:gd name="T18" fmla="*/ 34 h 3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" h="34">
                        <a:moveTo>
                          <a:pt x="0" y="34"/>
                        </a:moveTo>
                        <a:lnTo>
                          <a:pt x="22" y="12"/>
                        </a:lnTo>
                        <a:lnTo>
                          <a:pt x="22" y="0"/>
                        </a:lnTo>
                        <a:lnTo>
                          <a:pt x="0" y="29"/>
                        </a:lnTo>
                        <a:lnTo>
                          <a:pt x="0" y="34"/>
                        </a:lnTo>
                        <a:close/>
                      </a:path>
                    </a:pathLst>
                  </a:custGeom>
                  <a:solidFill>
                    <a:srgbClr val="7A7A5A"/>
                  </a:solidFill>
                  <a:ln w="3175">
                    <a:solidFill>
                      <a:srgbClr val="494936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5" name="Rectangle 371"/>
                  <p:cNvSpPr>
                    <a:spLocks noChangeArrowheads="1"/>
                  </p:cNvSpPr>
                  <p:nvPr/>
                </p:nvSpPr>
                <p:spPr bwMode="auto">
                  <a:xfrm>
                    <a:off x="791" y="1627"/>
                    <a:ext cx="154" cy="7"/>
                  </a:xfrm>
                  <a:prstGeom prst="rect">
                    <a:avLst/>
                  </a:prstGeom>
                  <a:solidFill>
                    <a:srgbClr val="B7B79D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86" name="Rectangle 372"/>
                  <p:cNvSpPr>
                    <a:spLocks noChangeArrowheads="1"/>
                  </p:cNvSpPr>
                  <p:nvPr/>
                </p:nvSpPr>
                <p:spPr bwMode="auto">
                  <a:xfrm>
                    <a:off x="792" y="1628"/>
                    <a:ext cx="152" cy="5"/>
                  </a:xfrm>
                  <a:prstGeom prst="rect">
                    <a:avLst/>
                  </a:prstGeom>
                  <a:solidFill>
                    <a:srgbClr val="B7B79D"/>
                  </a:solidFill>
                  <a:ln w="3175">
                    <a:solidFill>
                      <a:srgbClr val="494936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39" name="Group 373"/>
                <p:cNvGrpSpPr>
                  <a:grpSpLocks/>
                </p:cNvGrpSpPr>
                <p:nvPr/>
              </p:nvGrpSpPr>
              <p:grpSpPr bwMode="auto">
                <a:xfrm>
                  <a:off x="838" y="1488"/>
                  <a:ext cx="105" cy="64"/>
                  <a:chOff x="838" y="1488"/>
                  <a:chExt cx="105" cy="64"/>
                </a:xfrm>
              </p:grpSpPr>
              <p:grpSp>
                <p:nvGrpSpPr>
                  <p:cNvPr id="240" name="Group 374"/>
                  <p:cNvGrpSpPr>
                    <a:grpSpLocks/>
                  </p:cNvGrpSpPr>
                  <p:nvPr/>
                </p:nvGrpSpPr>
                <p:grpSpPr bwMode="auto">
                  <a:xfrm>
                    <a:off x="840" y="1490"/>
                    <a:ext cx="103" cy="62"/>
                    <a:chOff x="840" y="1490"/>
                    <a:chExt cx="103" cy="62"/>
                  </a:xfrm>
                </p:grpSpPr>
                <p:sp>
                  <p:nvSpPr>
                    <p:cNvPr id="258" name="Oval 3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6" y="1490"/>
                      <a:ext cx="45" cy="26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9" name="Oval 3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1" y="1497"/>
                      <a:ext cx="34" cy="26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0" name="Oval 3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0" y="1512"/>
                      <a:ext cx="23" cy="20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1" name="Oval 3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47" y="1521"/>
                      <a:ext cx="36" cy="22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2" name="Oval 3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1" y="1525"/>
                      <a:ext cx="54" cy="27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3" name="Oval 3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5" y="1497"/>
                      <a:ext cx="33" cy="1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4" name="Oval 3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9" y="1510"/>
                      <a:ext cx="34" cy="20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5" name="Oval 3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07" y="1514"/>
                      <a:ext cx="34" cy="33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66" name="Oval 3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58" y="1505"/>
                      <a:ext cx="67" cy="3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241" name="Group 384"/>
                  <p:cNvGrpSpPr>
                    <a:grpSpLocks/>
                  </p:cNvGrpSpPr>
                  <p:nvPr/>
                </p:nvGrpSpPr>
                <p:grpSpPr bwMode="auto">
                  <a:xfrm>
                    <a:off x="838" y="1488"/>
                    <a:ext cx="105" cy="64"/>
                    <a:chOff x="838" y="1488"/>
                    <a:chExt cx="105" cy="64"/>
                  </a:xfrm>
                </p:grpSpPr>
                <p:sp>
                  <p:nvSpPr>
                    <p:cNvPr id="242" name="Freeform 385"/>
                    <p:cNvSpPr>
                      <a:spLocks/>
                    </p:cNvSpPr>
                    <p:nvPr/>
                  </p:nvSpPr>
                  <p:spPr bwMode="auto">
                    <a:xfrm>
                      <a:off x="876" y="1488"/>
                      <a:ext cx="42" cy="15"/>
                    </a:xfrm>
                    <a:custGeom>
                      <a:avLst/>
                      <a:gdLst>
                        <a:gd name="T0" fmla="*/ 206 w 19"/>
                        <a:gd name="T1" fmla="*/ 41 h 7"/>
                        <a:gd name="T2" fmla="*/ 108 w 19"/>
                        <a:gd name="T3" fmla="*/ 9 h 7"/>
                        <a:gd name="T4" fmla="*/ 0 w 19"/>
                        <a:gd name="T5" fmla="*/ 51 h 7"/>
                        <a:gd name="T6" fmla="*/ 108 w 19"/>
                        <a:gd name="T7" fmla="*/ 69 h 7"/>
                        <a:gd name="T8" fmla="*/ 206 w 19"/>
                        <a:gd name="T9" fmla="*/ 41 h 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"/>
                        <a:gd name="T16" fmla="*/ 0 h 7"/>
                        <a:gd name="T17" fmla="*/ 19 w 19"/>
                        <a:gd name="T18" fmla="*/ 7 h 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" h="7">
                          <a:moveTo>
                            <a:pt x="19" y="4"/>
                          </a:moveTo>
                          <a:cubicBezTo>
                            <a:pt x="17" y="2"/>
                            <a:pt x="14" y="1"/>
                            <a:pt x="10" y="1"/>
                          </a:cubicBezTo>
                          <a:cubicBezTo>
                            <a:pt x="5" y="0"/>
                            <a:pt x="1" y="2"/>
                            <a:pt x="0" y="5"/>
                          </a:cubicBezTo>
                          <a:lnTo>
                            <a:pt x="10" y="7"/>
                          </a:lnTo>
                          <a:lnTo>
                            <a:pt x="19" y="4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43" name="Arc 386"/>
                    <p:cNvSpPr>
                      <a:spLocks/>
                    </p:cNvSpPr>
                    <p:nvPr/>
                  </p:nvSpPr>
                  <p:spPr bwMode="auto">
                    <a:xfrm>
                      <a:off x="879" y="1491"/>
                      <a:ext cx="40" cy="12"/>
                    </a:xfrm>
                    <a:custGeom>
                      <a:avLst/>
                      <a:gdLst>
                        <a:gd name="T0" fmla="*/ 0 w 40238"/>
                        <a:gd name="T1" fmla="*/ 0 h 21600"/>
                        <a:gd name="T2" fmla="*/ 0 w 40238"/>
                        <a:gd name="T3" fmla="*/ 0 h 21600"/>
                        <a:gd name="T4" fmla="*/ 0 w 40238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238"/>
                        <a:gd name="T10" fmla="*/ 0 h 21600"/>
                        <a:gd name="T11" fmla="*/ 40238 w 40238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238" h="21600" fill="none" extrusionOk="0">
                          <a:moveTo>
                            <a:pt x="-1" y="14313"/>
                          </a:moveTo>
                          <a:cubicBezTo>
                            <a:pt x="3076" y="5728"/>
                            <a:pt x="11213" y="-1"/>
                            <a:pt x="20334" y="0"/>
                          </a:cubicBezTo>
                          <a:cubicBezTo>
                            <a:pt x="29021" y="0"/>
                            <a:pt x="36862" y="5204"/>
                            <a:pt x="40237" y="13209"/>
                          </a:cubicBezTo>
                        </a:path>
                        <a:path w="40238" h="21600" stroke="0" extrusionOk="0">
                          <a:moveTo>
                            <a:pt x="-1" y="14313"/>
                          </a:moveTo>
                          <a:cubicBezTo>
                            <a:pt x="3076" y="5728"/>
                            <a:pt x="11213" y="-1"/>
                            <a:pt x="20334" y="0"/>
                          </a:cubicBezTo>
                          <a:cubicBezTo>
                            <a:pt x="29021" y="0"/>
                            <a:pt x="36862" y="5204"/>
                            <a:pt x="40237" y="13209"/>
                          </a:cubicBezTo>
                          <a:lnTo>
                            <a:pt x="20334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44" name="Freeform 387"/>
                    <p:cNvSpPr>
                      <a:spLocks/>
                    </p:cNvSpPr>
                    <p:nvPr/>
                  </p:nvSpPr>
                  <p:spPr bwMode="auto">
                    <a:xfrm>
                      <a:off x="849" y="1497"/>
                      <a:ext cx="27" cy="15"/>
                    </a:xfrm>
                    <a:custGeom>
                      <a:avLst/>
                      <a:gdLst>
                        <a:gd name="T0" fmla="*/ 137 w 12"/>
                        <a:gd name="T1" fmla="*/ 0 h 7"/>
                        <a:gd name="T2" fmla="*/ 92 w 12"/>
                        <a:gd name="T3" fmla="*/ 0 h 7"/>
                        <a:gd name="T4" fmla="*/ 11 w 12"/>
                        <a:gd name="T5" fmla="*/ 60 h 7"/>
                        <a:gd name="T6" fmla="*/ 11 w 12"/>
                        <a:gd name="T7" fmla="*/ 69 h 7"/>
                        <a:gd name="T8" fmla="*/ 92 w 12"/>
                        <a:gd name="T9" fmla="*/ 60 h 7"/>
                        <a:gd name="T10" fmla="*/ 137 w 12"/>
                        <a:gd name="T11" fmla="*/ 0 h 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"/>
                        <a:gd name="T19" fmla="*/ 0 h 7"/>
                        <a:gd name="T20" fmla="*/ 12 w 12"/>
                        <a:gd name="T21" fmla="*/ 7 h 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" h="7">
                          <a:moveTo>
                            <a:pt x="12" y="0"/>
                          </a:moveTo>
                          <a:cubicBezTo>
                            <a:pt x="11" y="0"/>
                            <a:pt x="9" y="0"/>
                            <a:pt x="8" y="0"/>
                          </a:cubicBezTo>
                          <a:cubicBezTo>
                            <a:pt x="4" y="0"/>
                            <a:pt x="1" y="2"/>
                            <a:pt x="1" y="6"/>
                          </a:cubicBezTo>
                          <a:cubicBezTo>
                            <a:pt x="0" y="6"/>
                            <a:pt x="1" y="6"/>
                            <a:pt x="1" y="7"/>
                          </a:cubicBezTo>
                          <a:lnTo>
                            <a:pt x="8" y="6"/>
                          </a:lnTo>
                          <a:lnTo>
                            <a:pt x="12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45" name="Arc 388"/>
                    <p:cNvSpPr>
                      <a:spLocks/>
                    </p:cNvSpPr>
                    <p:nvPr/>
                  </p:nvSpPr>
                  <p:spPr bwMode="auto">
                    <a:xfrm>
                      <a:off x="852" y="1498"/>
                      <a:ext cx="24" cy="15"/>
                    </a:xfrm>
                    <a:custGeom>
                      <a:avLst/>
                      <a:gdLst>
                        <a:gd name="T0" fmla="*/ 0 w 32476"/>
                        <a:gd name="T1" fmla="*/ 0 h 26388"/>
                        <a:gd name="T2" fmla="*/ 0 w 32476"/>
                        <a:gd name="T3" fmla="*/ 0 h 26388"/>
                        <a:gd name="T4" fmla="*/ 0 w 32476"/>
                        <a:gd name="T5" fmla="*/ 0 h 26388"/>
                        <a:gd name="T6" fmla="*/ 0 60000 65536"/>
                        <a:gd name="T7" fmla="*/ 0 60000 65536"/>
                        <a:gd name="T8" fmla="*/ 0 60000 65536"/>
                        <a:gd name="T9" fmla="*/ 0 w 32476"/>
                        <a:gd name="T10" fmla="*/ 0 h 26388"/>
                        <a:gd name="T11" fmla="*/ 32476 w 32476"/>
                        <a:gd name="T12" fmla="*/ 26388 h 2638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2476" h="26388" fill="none" extrusionOk="0">
                          <a:moveTo>
                            <a:pt x="537" y="26387"/>
                          </a:moveTo>
                          <a:cubicBezTo>
                            <a:pt x="180" y="24816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421" y="-1"/>
                            <a:pt x="29174" y="1013"/>
                            <a:pt x="32476" y="2937"/>
                          </a:cubicBezTo>
                        </a:path>
                        <a:path w="32476" h="26388" stroke="0" extrusionOk="0">
                          <a:moveTo>
                            <a:pt x="537" y="26387"/>
                          </a:moveTo>
                          <a:cubicBezTo>
                            <a:pt x="180" y="24816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421" y="-1"/>
                            <a:pt x="29174" y="1013"/>
                            <a:pt x="32476" y="2937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46" name="Freeform 389"/>
                    <p:cNvSpPr>
                      <a:spLocks/>
                    </p:cNvSpPr>
                    <p:nvPr/>
                  </p:nvSpPr>
                  <p:spPr bwMode="auto">
                    <a:xfrm>
                      <a:off x="847" y="1530"/>
                      <a:ext cx="24" cy="13"/>
                    </a:xfrm>
                    <a:custGeom>
                      <a:avLst/>
                      <a:gdLst>
                        <a:gd name="T0" fmla="*/ 0 w 11"/>
                        <a:gd name="T1" fmla="*/ 0 h 6"/>
                        <a:gd name="T2" fmla="*/ 0 w 11"/>
                        <a:gd name="T3" fmla="*/ 0 h 6"/>
                        <a:gd name="T4" fmla="*/ 81 w 11"/>
                        <a:gd name="T5" fmla="*/ 61 h 6"/>
                        <a:gd name="T6" fmla="*/ 113 w 11"/>
                        <a:gd name="T7" fmla="*/ 52 h 6"/>
                        <a:gd name="T8" fmla="*/ 81 w 11"/>
                        <a:gd name="T9" fmla="*/ 9 h 6"/>
                        <a:gd name="T10" fmla="*/ 0 w 11"/>
                        <a:gd name="T11" fmla="*/ 0 h 6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1"/>
                        <a:gd name="T19" fmla="*/ 0 h 6"/>
                        <a:gd name="T20" fmla="*/ 11 w 11"/>
                        <a:gd name="T21" fmla="*/ 6 h 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1" h="6">
                          <a:moveTo>
                            <a:pt x="0" y="0"/>
                          </a:moveTo>
                          <a:cubicBezTo>
                            <a:pt x="0" y="0"/>
                            <a:pt x="0" y="0"/>
                            <a:pt x="0" y="0"/>
                          </a:cubicBezTo>
                          <a:cubicBezTo>
                            <a:pt x="0" y="3"/>
                            <a:pt x="3" y="6"/>
                            <a:pt x="8" y="6"/>
                          </a:cubicBezTo>
                          <a:cubicBezTo>
                            <a:pt x="9" y="5"/>
                            <a:pt x="10" y="5"/>
                            <a:pt x="11" y="5"/>
                          </a:cubicBezTo>
                          <a:lnTo>
                            <a:pt x="8" y="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47" name="Arc 390"/>
                    <p:cNvSpPr>
                      <a:spLocks/>
                    </p:cNvSpPr>
                    <p:nvPr/>
                  </p:nvSpPr>
                  <p:spPr bwMode="auto">
                    <a:xfrm>
                      <a:off x="848" y="1531"/>
                      <a:ext cx="25" cy="11"/>
                    </a:xfrm>
                    <a:custGeom>
                      <a:avLst/>
                      <a:gdLst>
                        <a:gd name="T0" fmla="*/ 0 w 31699"/>
                        <a:gd name="T1" fmla="*/ 0 h 22761"/>
                        <a:gd name="T2" fmla="*/ 0 w 31699"/>
                        <a:gd name="T3" fmla="*/ 0 h 22761"/>
                        <a:gd name="T4" fmla="*/ 0 w 31699"/>
                        <a:gd name="T5" fmla="*/ 0 h 22761"/>
                        <a:gd name="T6" fmla="*/ 0 60000 65536"/>
                        <a:gd name="T7" fmla="*/ 0 60000 65536"/>
                        <a:gd name="T8" fmla="*/ 0 60000 65536"/>
                        <a:gd name="T9" fmla="*/ 0 w 31699"/>
                        <a:gd name="T10" fmla="*/ 0 h 22761"/>
                        <a:gd name="T11" fmla="*/ 31699 w 31699"/>
                        <a:gd name="T12" fmla="*/ 22761 h 22761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1699" h="22761" fill="none" extrusionOk="0">
                          <a:moveTo>
                            <a:pt x="31698" y="20254"/>
                          </a:moveTo>
                          <a:cubicBezTo>
                            <a:pt x="28587" y="21900"/>
                            <a:pt x="25120" y="22760"/>
                            <a:pt x="21600" y="22761"/>
                          </a:cubicBezTo>
                          <a:cubicBezTo>
                            <a:pt x="9670" y="22761"/>
                            <a:pt x="0" y="13090"/>
                            <a:pt x="0" y="1161"/>
                          </a:cubicBezTo>
                          <a:cubicBezTo>
                            <a:pt x="-1" y="773"/>
                            <a:pt x="10" y="386"/>
                            <a:pt x="31" y="0"/>
                          </a:cubicBezTo>
                        </a:path>
                        <a:path w="31699" h="22761" stroke="0" extrusionOk="0">
                          <a:moveTo>
                            <a:pt x="31698" y="20254"/>
                          </a:moveTo>
                          <a:cubicBezTo>
                            <a:pt x="28587" y="21900"/>
                            <a:pt x="25120" y="22760"/>
                            <a:pt x="21600" y="22761"/>
                          </a:cubicBezTo>
                          <a:cubicBezTo>
                            <a:pt x="9670" y="22761"/>
                            <a:pt x="0" y="13090"/>
                            <a:pt x="0" y="1161"/>
                          </a:cubicBezTo>
                          <a:cubicBezTo>
                            <a:pt x="-1" y="773"/>
                            <a:pt x="10" y="386"/>
                            <a:pt x="31" y="0"/>
                          </a:cubicBezTo>
                          <a:lnTo>
                            <a:pt x="21600" y="1161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48" name="Freeform 391"/>
                    <p:cNvSpPr>
                      <a:spLocks/>
                    </p:cNvSpPr>
                    <p:nvPr/>
                  </p:nvSpPr>
                  <p:spPr bwMode="auto">
                    <a:xfrm>
                      <a:off x="916" y="1494"/>
                      <a:ext cx="22" cy="16"/>
                    </a:xfrm>
                    <a:custGeom>
                      <a:avLst/>
                      <a:gdLst>
                        <a:gd name="T0" fmla="*/ 88 w 10"/>
                        <a:gd name="T1" fmla="*/ 85 h 7"/>
                        <a:gd name="T2" fmla="*/ 106 w 10"/>
                        <a:gd name="T3" fmla="*/ 57 h 7"/>
                        <a:gd name="T4" fmla="*/ 20 w 10"/>
                        <a:gd name="T5" fmla="*/ 11 h 7"/>
                        <a:gd name="T6" fmla="*/ 0 w 10"/>
                        <a:gd name="T7" fmla="*/ 11 h 7"/>
                        <a:gd name="T8" fmla="*/ 20 w 10"/>
                        <a:gd name="T9" fmla="*/ 57 h 7"/>
                        <a:gd name="T10" fmla="*/ 88 w 10"/>
                        <a:gd name="T11" fmla="*/ 85 h 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"/>
                        <a:gd name="T19" fmla="*/ 0 h 7"/>
                        <a:gd name="T20" fmla="*/ 10 w 10"/>
                        <a:gd name="T21" fmla="*/ 7 h 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" h="7">
                          <a:moveTo>
                            <a:pt x="8" y="7"/>
                          </a:moveTo>
                          <a:cubicBezTo>
                            <a:pt x="9" y="7"/>
                            <a:pt x="10" y="6"/>
                            <a:pt x="10" y="5"/>
                          </a:cubicBezTo>
                          <a:cubicBezTo>
                            <a:pt x="10" y="3"/>
                            <a:pt x="6" y="1"/>
                            <a:pt x="2" y="1"/>
                          </a:cubicBezTo>
                          <a:cubicBezTo>
                            <a:pt x="1" y="0"/>
                            <a:pt x="1" y="1"/>
                            <a:pt x="0" y="1"/>
                          </a:cubicBezTo>
                          <a:lnTo>
                            <a:pt x="2" y="5"/>
                          </a:lnTo>
                          <a:lnTo>
                            <a:pt x="8" y="7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49" name="Arc 392"/>
                    <p:cNvSpPr>
                      <a:spLocks/>
                    </p:cNvSpPr>
                    <p:nvPr/>
                  </p:nvSpPr>
                  <p:spPr bwMode="auto">
                    <a:xfrm>
                      <a:off x="919" y="1498"/>
                      <a:ext cx="18" cy="13"/>
                    </a:xfrm>
                    <a:custGeom>
                      <a:avLst/>
                      <a:gdLst>
                        <a:gd name="T0" fmla="*/ 0 w 25715"/>
                        <a:gd name="T1" fmla="*/ 0 h 33120"/>
                        <a:gd name="T2" fmla="*/ 0 w 25715"/>
                        <a:gd name="T3" fmla="*/ 0 h 33120"/>
                        <a:gd name="T4" fmla="*/ 0 w 25715"/>
                        <a:gd name="T5" fmla="*/ 0 h 33120"/>
                        <a:gd name="T6" fmla="*/ 0 60000 65536"/>
                        <a:gd name="T7" fmla="*/ 0 60000 65536"/>
                        <a:gd name="T8" fmla="*/ 0 60000 65536"/>
                        <a:gd name="T9" fmla="*/ 0 w 25715"/>
                        <a:gd name="T10" fmla="*/ 0 h 33120"/>
                        <a:gd name="T11" fmla="*/ 25715 w 25715"/>
                        <a:gd name="T12" fmla="*/ 33120 h 3312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5715" h="33120" fill="none" extrusionOk="0">
                          <a:moveTo>
                            <a:pt x="-1" y="395"/>
                          </a:moveTo>
                          <a:cubicBezTo>
                            <a:pt x="1355" y="132"/>
                            <a:pt x="2733" y="-1"/>
                            <a:pt x="4115" y="0"/>
                          </a:cubicBezTo>
                          <a:cubicBezTo>
                            <a:pt x="16044" y="0"/>
                            <a:pt x="25715" y="9670"/>
                            <a:pt x="25715" y="21600"/>
                          </a:cubicBezTo>
                          <a:cubicBezTo>
                            <a:pt x="25715" y="25677"/>
                            <a:pt x="24561" y="29670"/>
                            <a:pt x="22386" y="33119"/>
                          </a:cubicBezTo>
                        </a:path>
                        <a:path w="25715" h="33120" stroke="0" extrusionOk="0">
                          <a:moveTo>
                            <a:pt x="-1" y="395"/>
                          </a:moveTo>
                          <a:cubicBezTo>
                            <a:pt x="1355" y="132"/>
                            <a:pt x="2733" y="-1"/>
                            <a:pt x="4115" y="0"/>
                          </a:cubicBezTo>
                          <a:cubicBezTo>
                            <a:pt x="16044" y="0"/>
                            <a:pt x="25715" y="9670"/>
                            <a:pt x="25715" y="21600"/>
                          </a:cubicBezTo>
                          <a:cubicBezTo>
                            <a:pt x="25715" y="25677"/>
                            <a:pt x="24561" y="29670"/>
                            <a:pt x="22386" y="33119"/>
                          </a:cubicBezTo>
                          <a:lnTo>
                            <a:pt x="4115" y="2160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0" name="Freeform 393"/>
                    <p:cNvSpPr>
                      <a:spLocks/>
                    </p:cNvSpPr>
                    <p:nvPr/>
                  </p:nvSpPr>
                  <p:spPr bwMode="auto">
                    <a:xfrm>
                      <a:off x="925" y="1512"/>
                      <a:ext cx="18" cy="13"/>
                    </a:xfrm>
                    <a:custGeom>
                      <a:avLst/>
                      <a:gdLst>
                        <a:gd name="T0" fmla="*/ 65 w 8"/>
                        <a:gd name="T1" fmla="*/ 61 h 6"/>
                        <a:gd name="T2" fmla="*/ 90 w 8"/>
                        <a:gd name="T3" fmla="*/ 43 h 6"/>
                        <a:gd name="T4" fmla="*/ 56 w 8"/>
                        <a:gd name="T5" fmla="*/ 0 h 6"/>
                        <a:gd name="T6" fmla="*/ 0 w 8"/>
                        <a:gd name="T7" fmla="*/ 43 h 6"/>
                        <a:gd name="T8" fmla="*/ 65 w 8"/>
                        <a:gd name="T9" fmla="*/ 61 h 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"/>
                        <a:gd name="T16" fmla="*/ 0 h 6"/>
                        <a:gd name="T17" fmla="*/ 8 w 8"/>
                        <a:gd name="T18" fmla="*/ 6 h 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" h="6">
                          <a:moveTo>
                            <a:pt x="6" y="6"/>
                          </a:moveTo>
                          <a:cubicBezTo>
                            <a:pt x="7" y="6"/>
                            <a:pt x="8" y="5"/>
                            <a:pt x="8" y="4"/>
                          </a:cubicBezTo>
                          <a:cubicBezTo>
                            <a:pt x="8" y="2"/>
                            <a:pt x="6" y="1"/>
                            <a:pt x="5" y="0"/>
                          </a:cubicBezTo>
                          <a:lnTo>
                            <a:pt x="0" y="4"/>
                          </a:lnTo>
                          <a:lnTo>
                            <a:pt x="6" y="6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1" name="Arc 394"/>
                    <p:cNvSpPr>
                      <a:spLocks/>
                    </p:cNvSpPr>
                    <p:nvPr/>
                  </p:nvSpPr>
                  <p:spPr bwMode="auto">
                    <a:xfrm>
                      <a:off x="925" y="1513"/>
                      <a:ext cx="17" cy="14"/>
                    </a:xfrm>
                    <a:custGeom>
                      <a:avLst/>
                      <a:gdLst>
                        <a:gd name="T0" fmla="*/ 0 w 21600"/>
                        <a:gd name="T1" fmla="*/ 0 h 30159"/>
                        <a:gd name="T2" fmla="*/ 0 w 21600"/>
                        <a:gd name="T3" fmla="*/ 0 h 30159"/>
                        <a:gd name="T4" fmla="*/ 0 w 21600"/>
                        <a:gd name="T5" fmla="*/ 0 h 3015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30159"/>
                        <a:gd name="T11" fmla="*/ 21600 w 21600"/>
                        <a:gd name="T12" fmla="*/ 30159 h 3015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30159" fill="none" extrusionOk="0">
                          <a:moveTo>
                            <a:pt x="13132" y="0"/>
                          </a:moveTo>
                          <a:cubicBezTo>
                            <a:pt x="18470" y="4087"/>
                            <a:pt x="21600" y="10426"/>
                            <a:pt x="21600" y="17149"/>
                          </a:cubicBezTo>
                          <a:cubicBezTo>
                            <a:pt x="21600" y="21843"/>
                            <a:pt x="20070" y="26410"/>
                            <a:pt x="17242" y="30158"/>
                          </a:cubicBezTo>
                        </a:path>
                        <a:path w="21600" h="30159" stroke="0" extrusionOk="0">
                          <a:moveTo>
                            <a:pt x="13132" y="0"/>
                          </a:moveTo>
                          <a:cubicBezTo>
                            <a:pt x="18470" y="4087"/>
                            <a:pt x="21600" y="10426"/>
                            <a:pt x="21600" y="17149"/>
                          </a:cubicBezTo>
                          <a:cubicBezTo>
                            <a:pt x="21600" y="21843"/>
                            <a:pt x="20070" y="26410"/>
                            <a:pt x="17242" y="30158"/>
                          </a:cubicBezTo>
                          <a:lnTo>
                            <a:pt x="0" y="17149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2" name="Freeform 395"/>
                    <p:cNvSpPr>
                      <a:spLocks/>
                    </p:cNvSpPr>
                    <p:nvPr/>
                  </p:nvSpPr>
                  <p:spPr bwMode="auto">
                    <a:xfrm>
                      <a:off x="918" y="1525"/>
                      <a:ext cx="23" cy="22"/>
                    </a:xfrm>
                    <a:custGeom>
                      <a:avLst/>
                      <a:gdLst>
                        <a:gd name="T0" fmla="*/ 0 w 10"/>
                        <a:gd name="T1" fmla="*/ 97 h 10"/>
                        <a:gd name="T2" fmla="*/ 28 w 10"/>
                        <a:gd name="T3" fmla="*/ 97 h 10"/>
                        <a:gd name="T4" fmla="*/ 122 w 10"/>
                        <a:gd name="T5" fmla="*/ 20 h 10"/>
                        <a:gd name="T6" fmla="*/ 110 w 10"/>
                        <a:gd name="T7" fmla="*/ 0 h 10"/>
                        <a:gd name="T8" fmla="*/ 28 w 10"/>
                        <a:gd name="T9" fmla="*/ 20 h 10"/>
                        <a:gd name="T10" fmla="*/ 0 w 10"/>
                        <a:gd name="T11" fmla="*/ 97 h 1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"/>
                        <a:gd name="T19" fmla="*/ 0 h 10"/>
                        <a:gd name="T20" fmla="*/ 10 w 10"/>
                        <a:gd name="T21" fmla="*/ 10 h 1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" h="10">
                          <a:moveTo>
                            <a:pt x="0" y="9"/>
                          </a:moveTo>
                          <a:cubicBezTo>
                            <a:pt x="0" y="9"/>
                            <a:pt x="1" y="9"/>
                            <a:pt x="2" y="9"/>
                          </a:cubicBezTo>
                          <a:cubicBezTo>
                            <a:pt x="6" y="10"/>
                            <a:pt x="10" y="6"/>
                            <a:pt x="10" y="2"/>
                          </a:cubicBezTo>
                          <a:cubicBezTo>
                            <a:pt x="10" y="1"/>
                            <a:pt x="9" y="0"/>
                            <a:pt x="9" y="0"/>
                          </a:cubicBezTo>
                          <a:lnTo>
                            <a:pt x="2" y="2"/>
                          </a:lnTo>
                          <a:lnTo>
                            <a:pt x="0" y="9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3" name="Arc 396"/>
                    <p:cNvSpPr>
                      <a:spLocks/>
                    </p:cNvSpPr>
                    <p:nvPr/>
                  </p:nvSpPr>
                  <p:spPr bwMode="auto">
                    <a:xfrm>
                      <a:off x="919" y="1526"/>
                      <a:ext cx="21" cy="20"/>
                    </a:xfrm>
                    <a:custGeom>
                      <a:avLst/>
                      <a:gdLst>
                        <a:gd name="T0" fmla="*/ 0 w 28583"/>
                        <a:gd name="T1" fmla="*/ 0 h 28146"/>
                        <a:gd name="T2" fmla="*/ 0 w 28583"/>
                        <a:gd name="T3" fmla="*/ 0 h 28146"/>
                        <a:gd name="T4" fmla="*/ 0 w 28583"/>
                        <a:gd name="T5" fmla="*/ 0 h 28146"/>
                        <a:gd name="T6" fmla="*/ 0 60000 65536"/>
                        <a:gd name="T7" fmla="*/ 0 60000 65536"/>
                        <a:gd name="T8" fmla="*/ 0 60000 65536"/>
                        <a:gd name="T9" fmla="*/ 0 w 28583"/>
                        <a:gd name="T10" fmla="*/ 0 h 28146"/>
                        <a:gd name="T11" fmla="*/ 28583 w 28583"/>
                        <a:gd name="T12" fmla="*/ 28146 h 2814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8583" h="28146" fill="none" extrusionOk="0">
                          <a:moveTo>
                            <a:pt x="27567" y="-1"/>
                          </a:moveTo>
                          <a:cubicBezTo>
                            <a:pt x="28240" y="2116"/>
                            <a:pt x="28583" y="4324"/>
                            <a:pt x="28583" y="6546"/>
                          </a:cubicBezTo>
                          <a:cubicBezTo>
                            <a:pt x="28583" y="18475"/>
                            <a:pt x="18912" y="28146"/>
                            <a:pt x="6983" y="28146"/>
                          </a:cubicBezTo>
                          <a:cubicBezTo>
                            <a:pt x="4607" y="28146"/>
                            <a:pt x="2248" y="27754"/>
                            <a:pt x="-1" y="26986"/>
                          </a:cubicBezTo>
                        </a:path>
                        <a:path w="28583" h="28146" stroke="0" extrusionOk="0">
                          <a:moveTo>
                            <a:pt x="27567" y="-1"/>
                          </a:moveTo>
                          <a:cubicBezTo>
                            <a:pt x="28240" y="2116"/>
                            <a:pt x="28583" y="4324"/>
                            <a:pt x="28583" y="6546"/>
                          </a:cubicBezTo>
                          <a:cubicBezTo>
                            <a:pt x="28583" y="18475"/>
                            <a:pt x="18912" y="28146"/>
                            <a:pt x="6983" y="28146"/>
                          </a:cubicBezTo>
                          <a:cubicBezTo>
                            <a:pt x="4607" y="28146"/>
                            <a:pt x="2248" y="27754"/>
                            <a:pt x="-1" y="26986"/>
                          </a:cubicBezTo>
                          <a:lnTo>
                            <a:pt x="6983" y="6546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4" name="Freeform 397"/>
                    <p:cNvSpPr>
                      <a:spLocks/>
                    </p:cNvSpPr>
                    <p:nvPr/>
                  </p:nvSpPr>
                  <p:spPr bwMode="auto">
                    <a:xfrm>
                      <a:off x="838" y="1512"/>
                      <a:ext cx="13" cy="18"/>
                    </a:xfrm>
                    <a:custGeom>
                      <a:avLst/>
                      <a:gdLst>
                        <a:gd name="T0" fmla="*/ 52 w 6"/>
                        <a:gd name="T1" fmla="*/ 0 h 8"/>
                        <a:gd name="T2" fmla="*/ 9 w 6"/>
                        <a:gd name="T3" fmla="*/ 45 h 8"/>
                        <a:gd name="T4" fmla="*/ 32 w 6"/>
                        <a:gd name="T5" fmla="*/ 90 h 8"/>
                        <a:gd name="T6" fmla="*/ 61 w 6"/>
                        <a:gd name="T7" fmla="*/ 45 h 8"/>
                        <a:gd name="T8" fmla="*/ 52 w 6"/>
                        <a:gd name="T9" fmla="*/ 0 h 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"/>
                        <a:gd name="T16" fmla="*/ 0 h 8"/>
                        <a:gd name="T17" fmla="*/ 6 w 6"/>
                        <a:gd name="T18" fmla="*/ 8 h 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" h="8">
                          <a:moveTo>
                            <a:pt x="5" y="0"/>
                          </a:moveTo>
                          <a:cubicBezTo>
                            <a:pt x="3" y="0"/>
                            <a:pt x="1" y="2"/>
                            <a:pt x="1" y="4"/>
                          </a:cubicBezTo>
                          <a:cubicBezTo>
                            <a:pt x="0" y="6"/>
                            <a:pt x="2" y="7"/>
                            <a:pt x="3" y="8"/>
                          </a:cubicBezTo>
                          <a:lnTo>
                            <a:pt x="6" y="4"/>
                          </a:lnTo>
                          <a:lnTo>
                            <a:pt x="5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5" name="Arc 398"/>
                    <p:cNvSpPr>
                      <a:spLocks/>
                    </p:cNvSpPr>
                    <p:nvPr/>
                  </p:nvSpPr>
                  <p:spPr bwMode="auto">
                    <a:xfrm>
                      <a:off x="841" y="1513"/>
                      <a:ext cx="11" cy="17"/>
                    </a:xfrm>
                    <a:custGeom>
                      <a:avLst/>
                      <a:gdLst>
                        <a:gd name="T0" fmla="*/ 0 w 21600"/>
                        <a:gd name="T1" fmla="*/ 0 h 41379"/>
                        <a:gd name="T2" fmla="*/ 0 w 21600"/>
                        <a:gd name="T3" fmla="*/ 0 h 41379"/>
                        <a:gd name="T4" fmla="*/ 0 w 21600"/>
                        <a:gd name="T5" fmla="*/ 0 h 41379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41379"/>
                        <a:gd name="T11" fmla="*/ 21600 w 21600"/>
                        <a:gd name="T12" fmla="*/ 41379 h 4137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41379" fill="none" extrusionOk="0">
                          <a:moveTo>
                            <a:pt x="13011" y="41378"/>
                          </a:moveTo>
                          <a:cubicBezTo>
                            <a:pt x="5112" y="37955"/>
                            <a:pt x="0" y="30168"/>
                            <a:pt x="0" y="21560"/>
                          </a:cubicBezTo>
                          <a:cubicBezTo>
                            <a:pt x="-1" y="10138"/>
                            <a:pt x="8892" y="690"/>
                            <a:pt x="20292" y="-1"/>
                          </a:cubicBezTo>
                        </a:path>
                        <a:path w="21600" h="41379" stroke="0" extrusionOk="0">
                          <a:moveTo>
                            <a:pt x="13011" y="41378"/>
                          </a:moveTo>
                          <a:cubicBezTo>
                            <a:pt x="5112" y="37955"/>
                            <a:pt x="0" y="30168"/>
                            <a:pt x="0" y="21560"/>
                          </a:cubicBezTo>
                          <a:cubicBezTo>
                            <a:pt x="-1" y="10138"/>
                            <a:pt x="8892" y="690"/>
                            <a:pt x="20292" y="-1"/>
                          </a:cubicBezTo>
                          <a:lnTo>
                            <a:pt x="21600" y="2156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6" name="Freeform 399"/>
                    <p:cNvSpPr>
                      <a:spLocks/>
                    </p:cNvSpPr>
                    <p:nvPr/>
                  </p:nvSpPr>
                  <p:spPr bwMode="auto">
                    <a:xfrm>
                      <a:off x="871" y="1539"/>
                      <a:ext cx="45" cy="11"/>
                    </a:xfrm>
                    <a:custGeom>
                      <a:avLst/>
                      <a:gdLst>
                        <a:gd name="T0" fmla="*/ 0 w 20"/>
                        <a:gd name="T1" fmla="*/ 9 h 5"/>
                        <a:gd name="T2" fmla="*/ 126 w 20"/>
                        <a:gd name="T3" fmla="*/ 53 h 5"/>
                        <a:gd name="T4" fmla="*/ 227 w 20"/>
                        <a:gd name="T5" fmla="*/ 33 h 5"/>
                        <a:gd name="T6" fmla="*/ 126 w 20"/>
                        <a:gd name="T7" fmla="*/ 0 h 5"/>
                        <a:gd name="T8" fmla="*/ 0 w 20"/>
                        <a:gd name="T9" fmla="*/ 9 h 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0"/>
                        <a:gd name="T16" fmla="*/ 0 h 5"/>
                        <a:gd name="T17" fmla="*/ 20 w 20"/>
                        <a:gd name="T18" fmla="*/ 5 h 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0" h="5">
                          <a:moveTo>
                            <a:pt x="0" y="1"/>
                          </a:moveTo>
                          <a:cubicBezTo>
                            <a:pt x="1" y="4"/>
                            <a:pt x="6" y="5"/>
                            <a:pt x="11" y="5"/>
                          </a:cubicBezTo>
                          <a:cubicBezTo>
                            <a:pt x="15" y="5"/>
                            <a:pt x="18" y="5"/>
                            <a:pt x="20" y="3"/>
                          </a:cubicBezTo>
                          <a:lnTo>
                            <a:pt x="11" y="0"/>
                          </a:lnTo>
                          <a:lnTo>
                            <a:pt x="0" y="1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57" name="Arc 400"/>
                    <p:cNvSpPr>
                      <a:spLocks/>
                    </p:cNvSpPr>
                    <p:nvPr/>
                  </p:nvSpPr>
                  <p:spPr bwMode="auto">
                    <a:xfrm>
                      <a:off x="873" y="1539"/>
                      <a:ext cx="45" cy="13"/>
                    </a:xfrm>
                    <a:custGeom>
                      <a:avLst/>
                      <a:gdLst>
                        <a:gd name="T0" fmla="*/ 0 w 38693"/>
                        <a:gd name="T1" fmla="*/ 0 h 21600"/>
                        <a:gd name="T2" fmla="*/ 0 w 38693"/>
                        <a:gd name="T3" fmla="*/ 0 h 21600"/>
                        <a:gd name="T4" fmla="*/ 0 w 38693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8693"/>
                        <a:gd name="T10" fmla="*/ 0 h 21600"/>
                        <a:gd name="T11" fmla="*/ 38693 w 38693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693" h="21600" fill="none" extrusionOk="0">
                          <a:moveTo>
                            <a:pt x="38692" y="12517"/>
                          </a:moveTo>
                          <a:cubicBezTo>
                            <a:pt x="34640" y="18215"/>
                            <a:pt x="28081" y="21599"/>
                            <a:pt x="21090" y="21600"/>
                          </a:cubicBezTo>
                          <a:cubicBezTo>
                            <a:pt x="10958" y="21600"/>
                            <a:pt x="2187" y="14557"/>
                            <a:pt x="-1" y="4665"/>
                          </a:cubicBezTo>
                        </a:path>
                        <a:path w="38693" h="21600" stroke="0" extrusionOk="0">
                          <a:moveTo>
                            <a:pt x="38692" y="12517"/>
                          </a:moveTo>
                          <a:cubicBezTo>
                            <a:pt x="34640" y="18215"/>
                            <a:pt x="28081" y="21599"/>
                            <a:pt x="21090" y="21600"/>
                          </a:cubicBezTo>
                          <a:cubicBezTo>
                            <a:pt x="10958" y="21600"/>
                            <a:pt x="2187" y="14557"/>
                            <a:pt x="-1" y="4665"/>
                          </a:cubicBezTo>
                          <a:lnTo>
                            <a:pt x="21090" y="0"/>
                          </a:lnTo>
                          <a:close/>
                        </a:path>
                      </a:pathLst>
                    </a:custGeom>
                    <a:noFill/>
                    <a:ln w="3175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</p:grpSp>
          <p:sp>
            <p:nvSpPr>
              <p:cNvPr id="230" name="Text Box 401"/>
              <p:cNvSpPr txBox="1">
                <a:spLocks noChangeArrowheads="1"/>
              </p:cNvSpPr>
              <p:nvPr/>
            </p:nvSpPr>
            <p:spPr bwMode="auto">
              <a:xfrm>
                <a:off x="4654" y="3150"/>
                <a:ext cx="921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 err="1" smtClean="0">
                    <a:latin typeface="Arial" pitchFamily="34" charset="0"/>
                    <a:ea typeface="宋体"/>
                    <a:cs typeface="宋体"/>
                  </a:rPr>
                  <a:t>sítio</a:t>
                </a:r>
                <a:r>
                  <a:rPr lang="en-US" altLang="zh-CN" sz="1600" dirty="0" smtClean="0">
                    <a:latin typeface="Arial" pitchFamily="34" charset="0"/>
                    <a:ea typeface="宋体"/>
                    <a:cs typeface="宋体"/>
                  </a:rPr>
                  <a:t> de </a:t>
                </a:r>
                <a:r>
                  <a:rPr lang="en-US" altLang="zh-CN" sz="1600" dirty="0" err="1" smtClean="0">
                    <a:latin typeface="Arial" pitchFamily="34" charset="0"/>
                    <a:ea typeface="宋体"/>
                    <a:cs typeface="宋体"/>
                  </a:rPr>
                  <a:t>borda</a:t>
                </a:r>
                <a:endParaRPr lang="en-US" altLang="zh-CN" dirty="0">
                  <a:ea typeface="宋体"/>
                  <a:cs typeface="宋体"/>
                </a:endParaRPr>
              </a:p>
            </p:txBody>
          </p:sp>
          <p:pic>
            <p:nvPicPr>
              <p:cNvPr id="231" name="Picture 402"/>
              <p:cNvPicPr>
                <a:picLocks noChangeAspect="1" noChangeArrowheads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46" y="2638"/>
                <a:ext cx="28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4" name="Oval 403"/>
            <p:cNvSpPr>
              <a:spLocks noChangeArrowheads="1"/>
            </p:cNvSpPr>
            <p:nvPr/>
          </p:nvSpPr>
          <p:spPr bwMode="auto">
            <a:xfrm>
              <a:off x="4512" y="2724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5" name="Oval 404"/>
            <p:cNvSpPr>
              <a:spLocks noChangeArrowheads="1"/>
            </p:cNvSpPr>
            <p:nvPr/>
          </p:nvSpPr>
          <p:spPr bwMode="auto">
            <a:xfrm>
              <a:off x="4574" y="2726"/>
              <a:ext cx="49" cy="1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6" name="Oval 405"/>
            <p:cNvSpPr>
              <a:spLocks noChangeArrowheads="1"/>
            </p:cNvSpPr>
            <p:nvPr/>
          </p:nvSpPr>
          <p:spPr bwMode="auto">
            <a:xfrm>
              <a:off x="4965" y="2756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7" name="Oval 406"/>
            <p:cNvSpPr>
              <a:spLocks noChangeArrowheads="1"/>
            </p:cNvSpPr>
            <p:nvPr/>
          </p:nvSpPr>
          <p:spPr bwMode="auto">
            <a:xfrm>
              <a:off x="5027" y="2758"/>
              <a:ext cx="49" cy="1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28" name="Oval 407"/>
            <p:cNvSpPr>
              <a:spLocks noChangeArrowheads="1"/>
            </p:cNvSpPr>
            <p:nvPr/>
          </p:nvSpPr>
          <p:spPr bwMode="auto">
            <a:xfrm>
              <a:off x="5382" y="2294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08" name="Group 408"/>
          <p:cNvGrpSpPr>
            <a:grpSpLocks/>
          </p:cNvGrpSpPr>
          <p:nvPr/>
        </p:nvGrpSpPr>
        <p:grpSpPr bwMode="auto">
          <a:xfrm>
            <a:off x="6557964" y="1903437"/>
            <a:ext cx="2366963" cy="1908175"/>
            <a:chOff x="4131" y="658"/>
            <a:chExt cx="1491" cy="1202"/>
          </a:xfrm>
        </p:grpSpPr>
        <p:grpSp>
          <p:nvGrpSpPr>
            <p:cNvPr id="409" name="Group 409"/>
            <p:cNvGrpSpPr>
              <a:grpSpLocks/>
            </p:cNvGrpSpPr>
            <p:nvPr/>
          </p:nvGrpSpPr>
          <p:grpSpPr bwMode="auto">
            <a:xfrm>
              <a:off x="4131" y="658"/>
              <a:ext cx="1491" cy="1202"/>
              <a:chOff x="4131" y="658"/>
              <a:chExt cx="1491" cy="1202"/>
            </a:xfrm>
          </p:grpSpPr>
          <p:grpSp>
            <p:nvGrpSpPr>
              <p:cNvPr id="414" name="Group 410"/>
              <p:cNvGrpSpPr>
                <a:grpSpLocks/>
              </p:cNvGrpSpPr>
              <p:nvPr/>
            </p:nvGrpSpPr>
            <p:grpSpPr bwMode="auto">
              <a:xfrm>
                <a:off x="4131" y="870"/>
                <a:ext cx="1431" cy="990"/>
                <a:chOff x="3504" y="480"/>
                <a:chExt cx="1431" cy="990"/>
              </a:xfrm>
            </p:grpSpPr>
            <p:grpSp>
              <p:nvGrpSpPr>
                <p:cNvPr id="416" name="Group 411"/>
                <p:cNvGrpSpPr>
                  <a:grpSpLocks/>
                </p:cNvGrpSpPr>
                <p:nvPr/>
              </p:nvGrpSpPr>
              <p:grpSpPr bwMode="auto">
                <a:xfrm>
                  <a:off x="3504" y="480"/>
                  <a:ext cx="1431" cy="990"/>
                  <a:chOff x="626" y="1346"/>
                  <a:chExt cx="926" cy="556"/>
                </a:xfrm>
              </p:grpSpPr>
              <p:grpSp>
                <p:nvGrpSpPr>
                  <p:cNvPr id="425" name="Group 412"/>
                  <p:cNvGrpSpPr>
                    <a:grpSpLocks/>
                  </p:cNvGrpSpPr>
                  <p:nvPr/>
                </p:nvGrpSpPr>
                <p:grpSpPr bwMode="auto">
                  <a:xfrm>
                    <a:off x="628" y="1351"/>
                    <a:ext cx="921" cy="550"/>
                    <a:chOff x="628" y="1351"/>
                    <a:chExt cx="921" cy="550"/>
                  </a:xfrm>
                </p:grpSpPr>
                <p:sp>
                  <p:nvSpPr>
                    <p:cNvPr id="443" name="Oval 4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43" y="1351"/>
                      <a:ext cx="401" cy="227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4" name="Oval 4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2" y="1410"/>
                      <a:ext cx="308" cy="228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5" name="Oval 4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28" y="1547"/>
                      <a:ext cx="208" cy="186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6" name="Oval 4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1" y="1629"/>
                      <a:ext cx="312" cy="201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7" name="Oval 4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912" y="1662"/>
                      <a:ext cx="466" cy="23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8" name="Oval 4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8" y="1417"/>
                      <a:ext cx="299" cy="17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9" name="Oval 4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3" y="1532"/>
                      <a:ext cx="296" cy="179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0" name="Oval 4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26" y="1570"/>
                      <a:ext cx="294" cy="29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51" name="Oval 4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6" y="1481"/>
                      <a:ext cx="597" cy="294"/>
                    </a:xfrm>
                    <a:prstGeom prst="ellipse">
                      <a:avLst/>
                    </a:prstGeom>
                    <a:solidFill>
                      <a:srgbClr val="E7EDED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grpSp>
                <p:nvGrpSpPr>
                  <p:cNvPr id="426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626" y="1346"/>
                    <a:ext cx="926" cy="556"/>
                    <a:chOff x="626" y="1346"/>
                    <a:chExt cx="926" cy="556"/>
                  </a:xfrm>
                </p:grpSpPr>
                <p:sp>
                  <p:nvSpPr>
                    <p:cNvPr id="427" name="Freeform 423"/>
                    <p:cNvSpPr>
                      <a:spLocks/>
                    </p:cNvSpPr>
                    <p:nvPr/>
                  </p:nvSpPr>
                  <p:spPr bwMode="auto">
                    <a:xfrm>
                      <a:off x="952" y="1346"/>
                      <a:ext cx="381" cy="117"/>
                    </a:xfrm>
                    <a:custGeom>
                      <a:avLst/>
                      <a:gdLst>
                        <a:gd name="T0" fmla="*/ 1892 w 171"/>
                        <a:gd name="T1" fmla="*/ 355 h 53"/>
                        <a:gd name="T2" fmla="*/ 963 w 171"/>
                        <a:gd name="T3" fmla="*/ 9 h 53"/>
                        <a:gd name="T4" fmla="*/ 0 w 171"/>
                        <a:gd name="T5" fmla="*/ 384 h 53"/>
                        <a:gd name="T6" fmla="*/ 963 w 171"/>
                        <a:gd name="T7" fmla="*/ 570 h 53"/>
                        <a:gd name="T8" fmla="*/ 1892 w 171"/>
                        <a:gd name="T9" fmla="*/ 355 h 5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1"/>
                        <a:gd name="T16" fmla="*/ 0 h 53"/>
                        <a:gd name="T17" fmla="*/ 171 w 171"/>
                        <a:gd name="T18" fmla="*/ 53 h 5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1" h="53">
                          <a:moveTo>
                            <a:pt x="171" y="33"/>
                          </a:moveTo>
                          <a:cubicBezTo>
                            <a:pt x="157" y="13"/>
                            <a:pt x="124" y="1"/>
                            <a:pt x="87" y="1"/>
                          </a:cubicBezTo>
                          <a:cubicBezTo>
                            <a:pt x="47" y="0"/>
                            <a:pt x="13" y="15"/>
                            <a:pt x="0" y="36"/>
                          </a:cubicBezTo>
                          <a:lnTo>
                            <a:pt x="87" y="53"/>
                          </a:lnTo>
                          <a:lnTo>
                            <a:pt x="171" y="33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28" name="Arc 424"/>
                    <p:cNvSpPr>
                      <a:spLocks/>
                    </p:cNvSpPr>
                    <p:nvPr/>
                  </p:nvSpPr>
                  <p:spPr bwMode="auto">
                    <a:xfrm>
                      <a:off x="955" y="1350"/>
                      <a:ext cx="378" cy="113"/>
                    </a:xfrm>
                    <a:custGeom>
                      <a:avLst/>
                      <a:gdLst>
                        <a:gd name="T0" fmla="*/ 0 w 40571"/>
                        <a:gd name="T1" fmla="*/ 0 h 21600"/>
                        <a:gd name="T2" fmla="*/ 0 w 40571"/>
                        <a:gd name="T3" fmla="*/ 0 h 21600"/>
                        <a:gd name="T4" fmla="*/ 0 w 40571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571"/>
                        <a:gd name="T10" fmla="*/ 0 h 21600"/>
                        <a:gd name="T11" fmla="*/ 40571 w 40571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571" h="21600" fill="none" extrusionOk="0">
                          <a:moveTo>
                            <a:pt x="0" y="14825"/>
                          </a:moveTo>
                          <a:cubicBezTo>
                            <a:pt x="2922" y="5976"/>
                            <a:pt x="11191" y="-1"/>
                            <a:pt x="20510" y="0"/>
                          </a:cubicBezTo>
                          <a:cubicBezTo>
                            <a:pt x="29348" y="0"/>
                            <a:pt x="37294" y="5384"/>
                            <a:pt x="40571" y="13592"/>
                          </a:cubicBezTo>
                        </a:path>
                        <a:path w="40571" h="21600" stroke="0" extrusionOk="0">
                          <a:moveTo>
                            <a:pt x="0" y="14825"/>
                          </a:moveTo>
                          <a:cubicBezTo>
                            <a:pt x="2922" y="5976"/>
                            <a:pt x="11191" y="-1"/>
                            <a:pt x="20510" y="0"/>
                          </a:cubicBezTo>
                          <a:cubicBezTo>
                            <a:pt x="29348" y="0"/>
                            <a:pt x="37294" y="5384"/>
                            <a:pt x="40571" y="13592"/>
                          </a:cubicBezTo>
                          <a:lnTo>
                            <a:pt x="20510" y="2160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29" name="Freeform 425"/>
                    <p:cNvSpPr>
                      <a:spLocks/>
                    </p:cNvSpPr>
                    <p:nvPr/>
                  </p:nvSpPr>
                  <p:spPr bwMode="auto">
                    <a:xfrm>
                      <a:off x="720" y="1408"/>
                      <a:ext cx="238" cy="139"/>
                    </a:xfrm>
                    <a:custGeom>
                      <a:avLst/>
                      <a:gdLst>
                        <a:gd name="T0" fmla="*/ 1177 w 107"/>
                        <a:gd name="T1" fmla="*/ 73 h 63"/>
                        <a:gd name="T2" fmla="*/ 772 w 107"/>
                        <a:gd name="T3" fmla="*/ 0 h 63"/>
                        <a:gd name="T4" fmla="*/ 9 w 107"/>
                        <a:gd name="T5" fmla="*/ 560 h 63"/>
                        <a:gd name="T6" fmla="*/ 20 w 107"/>
                        <a:gd name="T7" fmla="*/ 677 h 63"/>
                        <a:gd name="T8" fmla="*/ 772 w 107"/>
                        <a:gd name="T9" fmla="*/ 560 h 63"/>
                        <a:gd name="T10" fmla="*/ 1177 w 107"/>
                        <a:gd name="T11" fmla="*/ 73 h 63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7"/>
                        <a:gd name="T19" fmla="*/ 0 h 63"/>
                        <a:gd name="T20" fmla="*/ 107 w 107"/>
                        <a:gd name="T21" fmla="*/ 63 h 63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7" h="63">
                          <a:moveTo>
                            <a:pt x="107" y="7"/>
                          </a:moveTo>
                          <a:cubicBezTo>
                            <a:pt x="96" y="2"/>
                            <a:pt x="83" y="0"/>
                            <a:pt x="70" y="0"/>
                          </a:cubicBezTo>
                          <a:cubicBezTo>
                            <a:pt x="32" y="0"/>
                            <a:pt x="1" y="23"/>
                            <a:pt x="1" y="52"/>
                          </a:cubicBezTo>
                          <a:cubicBezTo>
                            <a:pt x="0" y="55"/>
                            <a:pt x="1" y="59"/>
                            <a:pt x="2" y="63"/>
                          </a:cubicBezTo>
                          <a:lnTo>
                            <a:pt x="70" y="52"/>
                          </a:lnTo>
                          <a:lnTo>
                            <a:pt x="107" y="7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0" name="Arc 426"/>
                    <p:cNvSpPr>
                      <a:spLocks/>
                    </p:cNvSpPr>
                    <p:nvPr/>
                  </p:nvSpPr>
                  <p:spPr bwMode="auto">
                    <a:xfrm>
                      <a:off x="724" y="1410"/>
                      <a:ext cx="234" cy="137"/>
                    </a:xfrm>
                    <a:custGeom>
                      <a:avLst/>
                      <a:gdLst>
                        <a:gd name="T0" fmla="*/ 0 w 32981"/>
                        <a:gd name="T1" fmla="*/ 0 h 26208"/>
                        <a:gd name="T2" fmla="*/ 0 w 32981"/>
                        <a:gd name="T3" fmla="*/ 0 h 26208"/>
                        <a:gd name="T4" fmla="*/ 0 w 32981"/>
                        <a:gd name="T5" fmla="*/ 0 h 26208"/>
                        <a:gd name="T6" fmla="*/ 0 60000 65536"/>
                        <a:gd name="T7" fmla="*/ 0 60000 65536"/>
                        <a:gd name="T8" fmla="*/ 0 60000 65536"/>
                        <a:gd name="T9" fmla="*/ 0 w 32981"/>
                        <a:gd name="T10" fmla="*/ 0 h 26208"/>
                        <a:gd name="T11" fmla="*/ 32981 w 32981"/>
                        <a:gd name="T12" fmla="*/ 26208 h 26208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2981" h="26208" fill="none" extrusionOk="0">
                          <a:moveTo>
                            <a:pt x="497" y="26207"/>
                          </a:moveTo>
                          <a:cubicBezTo>
                            <a:pt x="166" y="24694"/>
                            <a:pt x="0" y="2314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621" y="-1"/>
                            <a:pt x="29563" y="1122"/>
                            <a:pt x="32981" y="3241"/>
                          </a:cubicBezTo>
                        </a:path>
                        <a:path w="32981" h="26208" stroke="0" extrusionOk="0">
                          <a:moveTo>
                            <a:pt x="497" y="26207"/>
                          </a:moveTo>
                          <a:cubicBezTo>
                            <a:pt x="166" y="24694"/>
                            <a:pt x="0" y="2314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25621" y="-1"/>
                            <a:pt x="29563" y="1122"/>
                            <a:pt x="32981" y="3241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1" name="Freeform 427"/>
                    <p:cNvSpPr>
                      <a:spLocks/>
                    </p:cNvSpPr>
                    <p:nvPr/>
                  </p:nvSpPr>
                  <p:spPr bwMode="auto">
                    <a:xfrm>
                      <a:off x="689" y="1722"/>
                      <a:ext cx="238" cy="111"/>
                    </a:xfrm>
                    <a:custGeom>
                      <a:avLst/>
                      <a:gdLst>
                        <a:gd name="T0" fmla="*/ 0 w 107"/>
                        <a:gd name="T1" fmla="*/ 0 h 50"/>
                        <a:gd name="T2" fmla="*/ 0 w 107"/>
                        <a:gd name="T3" fmla="*/ 20 h 50"/>
                        <a:gd name="T4" fmla="*/ 792 w 107"/>
                        <a:gd name="T5" fmla="*/ 546 h 50"/>
                        <a:gd name="T6" fmla="*/ 1177 w 107"/>
                        <a:gd name="T7" fmla="*/ 484 h 50"/>
                        <a:gd name="T8" fmla="*/ 792 w 107"/>
                        <a:gd name="T9" fmla="*/ 36 h 50"/>
                        <a:gd name="T10" fmla="*/ 0 w 107"/>
                        <a:gd name="T11" fmla="*/ 0 h 5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07"/>
                        <a:gd name="T19" fmla="*/ 0 h 50"/>
                        <a:gd name="T20" fmla="*/ 107 w 107"/>
                        <a:gd name="T21" fmla="*/ 50 h 50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07" h="50">
                          <a:moveTo>
                            <a:pt x="0" y="0"/>
                          </a:moveTo>
                          <a:cubicBezTo>
                            <a:pt x="0" y="1"/>
                            <a:pt x="0" y="2"/>
                            <a:pt x="0" y="2"/>
                          </a:cubicBezTo>
                          <a:cubicBezTo>
                            <a:pt x="0" y="28"/>
                            <a:pt x="32" y="50"/>
                            <a:pt x="72" y="50"/>
                          </a:cubicBezTo>
                          <a:cubicBezTo>
                            <a:pt x="84" y="49"/>
                            <a:pt x="96" y="47"/>
                            <a:pt x="107" y="44"/>
                          </a:cubicBezTo>
                          <a:lnTo>
                            <a:pt x="72" y="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2" name="Arc 428"/>
                    <p:cNvSpPr>
                      <a:spLocks/>
                    </p:cNvSpPr>
                    <p:nvPr/>
                  </p:nvSpPr>
                  <p:spPr bwMode="auto">
                    <a:xfrm>
                      <a:off x="691" y="1724"/>
                      <a:ext cx="235" cy="107"/>
                    </a:xfrm>
                    <a:custGeom>
                      <a:avLst/>
                      <a:gdLst>
                        <a:gd name="T0" fmla="*/ 0 w 32011"/>
                        <a:gd name="T1" fmla="*/ 0 h 22657"/>
                        <a:gd name="T2" fmla="*/ 0 w 32011"/>
                        <a:gd name="T3" fmla="*/ 0 h 22657"/>
                        <a:gd name="T4" fmla="*/ 0 w 32011"/>
                        <a:gd name="T5" fmla="*/ 0 h 22657"/>
                        <a:gd name="T6" fmla="*/ 0 60000 65536"/>
                        <a:gd name="T7" fmla="*/ 0 60000 65536"/>
                        <a:gd name="T8" fmla="*/ 0 60000 65536"/>
                        <a:gd name="T9" fmla="*/ 0 w 32011"/>
                        <a:gd name="T10" fmla="*/ 0 h 22657"/>
                        <a:gd name="T11" fmla="*/ 32011 w 32011"/>
                        <a:gd name="T12" fmla="*/ 22657 h 2265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2011" h="22657" fill="none" extrusionOk="0">
                          <a:moveTo>
                            <a:pt x="32011" y="19982"/>
                          </a:moveTo>
                          <a:cubicBezTo>
                            <a:pt x="28821" y="21736"/>
                            <a:pt x="25240" y="22656"/>
                            <a:pt x="21600" y="22657"/>
                          </a:cubicBezTo>
                          <a:cubicBezTo>
                            <a:pt x="9670" y="22657"/>
                            <a:pt x="0" y="12986"/>
                            <a:pt x="0" y="1057"/>
                          </a:cubicBezTo>
                          <a:cubicBezTo>
                            <a:pt x="-1" y="704"/>
                            <a:pt x="8" y="352"/>
                            <a:pt x="25" y="-1"/>
                          </a:cubicBezTo>
                        </a:path>
                        <a:path w="32011" h="22657" stroke="0" extrusionOk="0">
                          <a:moveTo>
                            <a:pt x="32011" y="19982"/>
                          </a:moveTo>
                          <a:cubicBezTo>
                            <a:pt x="28821" y="21736"/>
                            <a:pt x="25240" y="22656"/>
                            <a:pt x="21600" y="22657"/>
                          </a:cubicBezTo>
                          <a:cubicBezTo>
                            <a:pt x="9670" y="22657"/>
                            <a:pt x="0" y="12986"/>
                            <a:pt x="0" y="1057"/>
                          </a:cubicBezTo>
                          <a:cubicBezTo>
                            <a:pt x="-1" y="704"/>
                            <a:pt x="8" y="352"/>
                            <a:pt x="25" y="-1"/>
                          </a:cubicBezTo>
                          <a:lnTo>
                            <a:pt x="21600" y="1057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3" name="Freeform 429"/>
                    <p:cNvSpPr>
                      <a:spLocks/>
                    </p:cNvSpPr>
                    <p:nvPr/>
                  </p:nvSpPr>
                  <p:spPr bwMode="auto">
                    <a:xfrm>
                      <a:off x="1329" y="1413"/>
                      <a:ext cx="180" cy="134"/>
                    </a:xfrm>
                    <a:custGeom>
                      <a:avLst/>
                      <a:gdLst>
                        <a:gd name="T0" fmla="*/ 791 w 81"/>
                        <a:gd name="T1" fmla="*/ 646 h 61"/>
                        <a:gd name="T2" fmla="*/ 889 w 81"/>
                        <a:gd name="T3" fmla="*/ 435 h 61"/>
                        <a:gd name="T4" fmla="*/ 153 w 81"/>
                        <a:gd name="T5" fmla="*/ 9 h 61"/>
                        <a:gd name="T6" fmla="*/ 0 w 81"/>
                        <a:gd name="T7" fmla="*/ 9 h 61"/>
                        <a:gd name="T8" fmla="*/ 153 w 81"/>
                        <a:gd name="T9" fmla="*/ 435 h 61"/>
                        <a:gd name="T10" fmla="*/ 791 w 81"/>
                        <a:gd name="T11" fmla="*/ 646 h 6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81"/>
                        <a:gd name="T19" fmla="*/ 0 h 61"/>
                        <a:gd name="T20" fmla="*/ 81 w 81"/>
                        <a:gd name="T21" fmla="*/ 61 h 61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81" h="61">
                          <a:moveTo>
                            <a:pt x="72" y="61"/>
                          </a:moveTo>
                          <a:cubicBezTo>
                            <a:pt x="77" y="55"/>
                            <a:pt x="81" y="48"/>
                            <a:pt x="81" y="41"/>
                          </a:cubicBezTo>
                          <a:cubicBezTo>
                            <a:pt x="81" y="19"/>
                            <a:pt x="51" y="1"/>
                            <a:pt x="14" y="1"/>
                          </a:cubicBezTo>
                          <a:cubicBezTo>
                            <a:pt x="9" y="0"/>
                            <a:pt x="4" y="1"/>
                            <a:pt x="0" y="1"/>
                          </a:cubicBezTo>
                          <a:lnTo>
                            <a:pt x="14" y="41"/>
                          </a:lnTo>
                          <a:lnTo>
                            <a:pt x="72" y="61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4" name="Arc 430"/>
                    <p:cNvSpPr>
                      <a:spLocks/>
                    </p:cNvSpPr>
                    <p:nvPr/>
                  </p:nvSpPr>
                  <p:spPr bwMode="auto">
                    <a:xfrm>
                      <a:off x="1330" y="1417"/>
                      <a:ext cx="177" cy="131"/>
                    </a:xfrm>
                    <a:custGeom>
                      <a:avLst/>
                      <a:gdLst>
                        <a:gd name="T0" fmla="*/ 0 w 25945"/>
                        <a:gd name="T1" fmla="*/ 0 h 32434"/>
                        <a:gd name="T2" fmla="*/ 0 w 25945"/>
                        <a:gd name="T3" fmla="*/ 0 h 32434"/>
                        <a:gd name="T4" fmla="*/ 0 w 25945"/>
                        <a:gd name="T5" fmla="*/ 0 h 32434"/>
                        <a:gd name="T6" fmla="*/ 0 60000 65536"/>
                        <a:gd name="T7" fmla="*/ 0 60000 65536"/>
                        <a:gd name="T8" fmla="*/ 0 60000 65536"/>
                        <a:gd name="T9" fmla="*/ 0 w 25945"/>
                        <a:gd name="T10" fmla="*/ 0 h 32434"/>
                        <a:gd name="T11" fmla="*/ 25945 w 25945"/>
                        <a:gd name="T12" fmla="*/ 32434 h 32434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5945" h="32434" fill="none" extrusionOk="0">
                          <a:moveTo>
                            <a:pt x="0" y="441"/>
                          </a:moveTo>
                          <a:cubicBezTo>
                            <a:pt x="1429" y="147"/>
                            <a:pt x="2885" y="-1"/>
                            <a:pt x="4345" y="0"/>
                          </a:cubicBezTo>
                          <a:cubicBezTo>
                            <a:pt x="16274" y="0"/>
                            <a:pt x="25945" y="9670"/>
                            <a:pt x="25945" y="21600"/>
                          </a:cubicBezTo>
                          <a:cubicBezTo>
                            <a:pt x="25945" y="25404"/>
                            <a:pt x="24939" y="29142"/>
                            <a:pt x="23031" y="32433"/>
                          </a:cubicBezTo>
                        </a:path>
                        <a:path w="25945" h="32434" stroke="0" extrusionOk="0">
                          <a:moveTo>
                            <a:pt x="0" y="441"/>
                          </a:moveTo>
                          <a:cubicBezTo>
                            <a:pt x="1429" y="147"/>
                            <a:pt x="2885" y="-1"/>
                            <a:pt x="4345" y="0"/>
                          </a:cubicBezTo>
                          <a:cubicBezTo>
                            <a:pt x="16274" y="0"/>
                            <a:pt x="25945" y="9670"/>
                            <a:pt x="25945" y="21600"/>
                          </a:cubicBezTo>
                          <a:cubicBezTo>
                            <a:pt x="25945" y="25404"/>
                            <a:pt x="24939" y="29142"/>
                            <a:pt x="23031" y="32433"/>
                          </a:cubicBezTo>
                          <a:lnTo>
                            <a:pt x="4345" y="2160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5" name="Freeform 431"/>
                    <p:cNvSpPr>
                      <a:spLocks/>
                    </p:cNvSpPr>
                    <p:nvPr/>
                  </p:nvSpPr>
                  <p:spPr bwMode="auto">
                    <a:xfrm>
                      <a:off x="1380" y="1545"/>
                      <a:ext cx="172" cy="133"/>
                    </a:xfrm>
                    <a:custGeom>
                      <a:avLst/>
                      <a:gdLst>
                        <a:gd name="T0" fmla="*/ 688 w 77"/>
                        <a:gd name="T1" fmla="*/ 654 h 60"/>
                        <a:gd name="T2" fmla="*/ 858 w 77"/>
                        <a:gd name="T3" fmla="*/ 383 h 60"/>
                        <a:gd name="T4" fmla="*/ 534 w 77"/>
                        <a:gd name="T5" fmla="*/ 0 h 60"/>
                        <a:gd name="T6" fmla="*/ 0 w 77"/>
                        <a:gd name="T7" fmla="*/ 383 h 60"/>
                        <a:gd name="T8" fmla="*/ 688 w 77"/>
                        <a:gd name="T9" fmla="*/ 654 h 6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7"/>
                        <a:gd name="T16" fmla="*/ 0 h 60"/>
                        <a:gd name="T17" fmla="*/ 77 w 77"/>
                        <a:gd name="T18" fmla="*/ 60 h 6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7" h="60">
                          <a:moveTo>
                            <a:pt x="62" y="60"/>
                          </a:moveTo>
                          <a:cubicBezTo>
                            <a:pt x="71" y="53"/>
                            <a:pt x="77" y="44"/>
                            <a:pt x="77" y="35"/>
                          </a:cubicBezTo>
                          <a:cubicBezTo>
                            <a:pt x="77" y="21"/>
                            <a:pt x="66" y="9"/>
                            <a:pt x="48" y="0"/>
                          </a:cubicBezTo>
                          <a:lnTo>
                            <a:pt x="0" y="35"/>
                          </a:lnTo>
                          <a:lnTo>
                            <a:pt x="62" y="6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6" name="Arc 432"/>
                    <p:cNvSpPr>
                      <a:spLocks/>
                    </p:cNvSpPr>
                    <p:nvPr/>
                  </p:nvSpPr>
                  <p:spPr bwMode="auto">
                    <a:xfrm>
                      <a:off x="1380" y="1548"/>
                      <a:ext cx="170" cy="131"/>
                    </a:xfrm>
                    <a:custGeom>
                      <a:avLst/>
                      <a:gdLst>
                        <a:gd name="T0" fmla="*/ 0 w 21600"/>
                        <a:gd name="T1" fmla="*/ 0 h 29676"/>
                        <a:gd name="T2" fmla="*/ 0 w 21600"/>
                        <a:gd name="T3" fmla="*/ 0 h 29676"/>
                        <a:gd name="T4" fmla="*/ 0 w 21600"/>
                        <a:gd name="T5" fmla="*/ 0 h 29676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29676"/>
                        <a:gd name="T11" fmla="*/ 21600 w 21600"/>
                        <a:gd name="T12" fmla="*/ 29676 h 2967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29676" fill="none" extrusionOk="0">
                          <a:moveTo>
                            <a:pt x="13401" y="-1"/>
                          </a:moveTo>
                          <a:cubicBezTo>
                            <a:pt x="18579" y="4096"/>
                            <a:pt x="21600" y="10336"/>
                            <a:pt x="21600" y="16940"/>
                          </a:cubicBezTo>
                          <a:cubicBezTo>
                            <a:pt x="21600" y="21518"/>
                            <a:pt x="20145" y="25978"/>
                            <a:pt x="17445" y="29675"/>
                          </a:cubicBezTo>
                        </a:path>
                        <a:path w="21600" h="29676" stroke="0" extrusionOk="0">
                          <a:moveTo>
                            <a:pt x="13401" y="-1"/>
                          </a:moveTo>
                          <a:cubicBezTo>
                            <a:pt x="18579" y="4096"/>
                            <a:pt x="21600" y="10336"/>
                            <a:pt x="21600" y="16940"/>
                          </a:cubicBezTo>
                          <a:cubicBezTo>
                            <a:pt x="21600" y="21518"/>
                            <a:pt x="20145" y="25978"/>
                            <a:pt x="17445" y="29675"/>
                          </a:cubicBezTo>
                          <a:lnTo>
                            <a:pt x="0" y="1694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7" name="Freeform 433"/>
                    <p:cNvSpPr>
                      <a:spLocks/>
                    </p:cNvSpPr>
                    <p:nvPr/>
                  </p:nvSpPr>
                  <p:spPr bwMode="auto">
                    <a:xfrm>
                      <a:off x="1322" y="1676"/>
                      <a:ext cx="203" cy="192"/>
                    </a:xfrm>
                    <a:custGeom>
                      <a:avLst/>
                      <a:gdLst>
                        <a:gd name="T0" fmla="*/ 0 w 91"/>
                        <a:gd name="T1" fmla="*/ 892 h 87"/>
                        <a:gd name="T2" fmla="*/ 254 w 91"/>
                        <a:gd name="T3" fmla="*/ 925 h 87"/>
                        <a:gd name="T4" fmla="*/ 1011 w 91"/>
                        <a:gd name="T5" fmla="*/ 214 h 87"/>
                        <a:gd name="T6" fmla="*/ 975 w 91"/>
                        <a:gd name="T7" fmla="*/ 0 h 87"/>
                        <a:gd name="T8" fmla="*/ 254 w 91"/>
                        <a:gd name="T9" fmla="*/ 214 h 87"/>
                        <a:gd name="T10" fmla="*/ 0 w 91"/>
                        <a:gd name="T11" fmla="*/ 892 h 8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91"/>
                        <a:gd name="T19" fmla="*/ 0 h 87"/>
                        <a:gd name="T20" fmla="*/ 91 w 91"/>
                        <a:gd name="T21" fmla="*/ 87 h 87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91" h="87">
                          <a:moveTo>
                            <a:pt x="0" y="83"/>
                          </a:moveTo>
                          <a:cubicBezTo>
                            <a:pt x="8" y="85"/>
                            <a:pt x="15" y="86"/>
                            <a:pt x="23" y="86"/>
                          </a:cubicBezTo>
                          <a:cubicBezTo>
                            <a:pt x="60" y="87"/>
                            <a:pt x="91" y="57"/>
                            <a:pt x="91" y="20"/>
                          </a:cubicBezTo>
                          <a:cubicBezTo>
                            <a:pt x="91" y="13"/>
                            <a:pt x="90" y="7"/>
                            <a:pt x="88" y="0"/>
                          </a:cubicBezTo>
                          <a:lnTo>
                            <a:pt x="23" y="20"/>
                          </a:lnTo>
                          <a:lnTo>
                            <a:pt x="0" y="83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8" name="Arc 434"/>
                    <p:cNvSpPr>
                      <a:spLocks/>
                    </p:cNvSpPr>
                    <p:nvPr/>
                  </p:nvSpPr>
                  <p:spPr bwMode="auto">
                    <a:xfrm>
                      <a:off x="1325" y="1678"/>
                      <a:ext cx="198" cy="188"/>
                    </a:xfrm>
                    <a:custGeom>
                      <a:avLst/>
                      <a:gdLst>
                        <a:gd name="T0" fmla="*/ 0 w 28670"/>
                        <a:gd name="T1" fmla="*/ 0 h 27823"/>
                        <a:gd name="T2" fmla="*/ 0 w 28670"/>
                        <a:gd name="T3" fmla="*/ 0 h 27823"/>
                        <a:gd name="T4" fmla="*/ 0 w 28670"/>
                        <a:gd name="T5" fmla="*/ 0 h 27823"/>
                        <a:gd name="T6" fmla="*/ 0 60000 65536"/>
                        <a:gd name="T7" fmla="*/ 0 60000 65536"/>
                        <a:gd name="T8" fmla="*/ 0 60000 65536"/>
                        <a:gd name="T9" fmla="*/ 0 w 28670"/>
                        <a:gd name="T10" fmla="*/ 0 h 27823"/>
                        <a:gd name="T11" fmla="*/ 28670 w 28670"/>
                        <a:gd name="T12" fmla="*/ 27823 h 27823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8670" h="27823" fill="none" extrusionOk="0">
                          <a:moveTo>
                            <a:pt x="27754" y="-1"/>
                          </a:moveTo>
                          <a:cubicBezTo>
                            <a:pt x="28361" y="2018"/>
                            <a:pt x="28670" y="4115"/>
                            <a:pt x="28670" y="6223"/>
                          </a:cubicBezTo>
                          <a:cubicBezTo>
                            <a:pt x="28670" y="18152"/>
                            <a:pt x="18999" y="27823"/>
                            <a:pt x="7070" y="27823"/>
                          </a:cubicBezTo>
                          <a:cubicBezTo>
                            <a:pt x="4663" y="27823"/>
                            <a:pt x="2273" y="27420"/>
                            <a:pt x="-1" y="26633"/>
                          </a:cubicBezTo>
                        </a:path>
                        <a:path w="28670" h="27823" stroke="0" extrusionOk="0">
                          <a:moveTo>
                            <a:pt x="27754" y="-1"/>
                          </a:moveTo>
                          <a:cubicBezTo>
                            <a:pt x="28361" y="2018"/>
                            <a:pt x="28670" y="4115"/>
                            <a:pt x="28670" y="6223"/>
                          </a:cubicBezTo>
                          <a:cubicBezTo>
                            <a:pt x="28670" y="18152"/>
                            <a:pt x="18999" y="27823"/>
                            <a:pt x="7070" y="27823"/>
                          </a:cubicBezTo>
                          <a:cubicBezTo>
                            <a:pt x="4663" y="27823"/>
                            <a:pt x="2273" y="27420"/>
                            <a:pt x="-1" y="26633"/>
                          </a:cubicBezTo>
                          <a:lnTo>
                            <a:pt x="7070" y="6223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39" name="Freeform 435"/>
                    <p:cNvSpPr>
                      <a:spLocks/>
                    </p:cNvSpPr>
                    <p:nvPr/>
                  </p:nvSpPr>
                  <p:spPr bwMode="auto">
                    <a:xfrm>
                      <a:off x="626" y="1545"/>
                      <a:ext cx="112" cy="181"/>
                    </a:xfrm>
                    <a:custGeom>
                      <a:avLst/>
                      <a:gdLst>
                        <a:gd name="T0" fmla="*/ 526 w 50"/>
                        <a:gd name="T1" fmla="*/ 0 h 82"/>
                        <a:gd name="T2" fmla="*/ 9 w 50"/>
                        <a:gd name="T3" fmla="*/ 452 h 82"/>
                        <a:gd name="T4" fmla="*/ 336 w 50"/>
                        <a:gd name="T5" fmla="*/ 883 h 82"/>
                        <a:gd name="T6" fmla="*/ 562 w 50"/>
                        <a:gd name="T7" fmla="*/ 464 h 82"/>
                        <a:gd name="T8" fmla="*/ 526 w 50"/>
                        <a:gd name="T9" fmla="*/ 0 h 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0"/>
                        <a:gd name="T16" fmla="*/ 0 h 82"/>
                        <a:gd name="T17" fmla="*/ 50 w 50"/>
                        <a:gd name="T18" fmla="*/ 82 h 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0" h="82">
                          <a:moveTo>
                            <a:pt x="47" y="0"/>
                          </a:moveTo>
                          <a:cubicBezTo>
                            <a:pt x="21" y="1"/>
                            <a:pt x="1" y="20"/>
                            <a:pt x="1" y="42"/>
                          </a:cubicBezTo>
                          <a:cubicBezTo>
                            <a:pt x="0" y="59"/>
                            <a:pt x="12" y="75"/>
                            <a:pt x="30" y="82"/>
                          </a:cubicBezTo>
                          <a:lnTo>
                            <a:pt x="50" y="43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0" name="Arc 436"/>
                    <p:cNvSpPr>
                      <a:spLocks/>
                    </p:cNvSpPr>
                    <p:nvPr/>
                  </p:nvSpPr>
                  <p:spPr bwMode="auto">
                    <a:xfrm>
                      <a:off x="630" y="1547"/>
                      <a:ext cx="108" cy="178"/>
                    </a:xfrm>
                    <a:custGeom>
                      <a:avLst/>
                      <a:gdLst>
                        <a:gd name="T0" fmla="*/ 0 w 21600"/>
                        <a:gd name="T1" fmla="*/ 0 h 41327"/>
                        <a:gd name="T2" fmla="*/ 0 w 21600"/>
                        <a:gd name="T3" fmla="*/ 0 h 41327"/>
                        <a:gd name="T4" fmla="*/ 0 w 21600"/>
                        <a:gd name="T5" fmla="*/ 0 h 41327"/>
                        <a:gd name="T6" fmla="*/ 0 60000 65536"/>
                        <a:gd name="T7" fmla="*/ 0 60000 65536"/>
                        <a:gd name="T8" fmla="*/ 0 60000 65536"/>
                        <a:gd name="T9" fmla="*/ 0 w 21600"/>
                        <a:gd name="T10" fmla="*/ 0 h 41327"/>
                        <a:gd name="T11" fmla="*/ 21600 w 21600"/>
                        <a:gd name="T12" fmla="*/ 41327 h 4132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21600" h="41327" fill="none" extrusionOk="0">
                          <a:moveTo>
                            <a:pt x="12901" y="41326"/>
                          </a:moveTo>
                          <a:cubicBezTo>
                            <a:pt x="5061" y="37877"/>
                            <a:pt x="0" y="30121"/>
                            <a:pt x="0" y="21556"/>
                          </a:cubicBezTo>
                          <a:cubicBezTo>
                            <a:pt x="-1" y="10160"/>
                            <a:pt x="8853" y="724"/>
                            <a:pt x="20225" y="-1"/>
                          </a:cubicBezTo>
                        </a:path>
                        <a:path w="21600" h="41327" stroke="0" extrusionOk="0">
                          <a:moveTo>
                            <a:pt x="12901" y="41326"/>
                          </a:moveTo>
                          <a:cubicBezTo>
                            <a:pt x="5061" y="37877"/>
                            <a:pt x="0" y="30121"/>
                            <a:pt x="0" y="21556"/>
                          </a:cubicBezTo>
                          <a:cubicBezTo>
                            <a:pt x="-1" y="10160"/>
                            <a:pt x="8853" y="724"/>
                            <a:pt x="20225" y="-1"/>
                          </a:cubicBezTo>
                          <a:lnTo>
                            <a:pt x="21600" y="21556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1" name="Freeform 437"/>
                    <p:cNvSpPr>
                      <a:spLocks/>
                    </p:cNvSpPr>
                    <p:nvPr/>
                  </p:nvSpPr>
                  <p:spPr bwMode="auto">
                    <a:xfrm>
                      <a:off x="918" y="1793"/>
                      <a:ext cx="411" cy="108"/>
                    </a:xfrm>
                    <a:custGeom>
                      <a:avLst/>
                      <a:gdLst>
                        <a:gd name="T0" fmla="*/ 0 w 184"/>
                        <a:gd name="T1" fmla="*/ 106 h 49"/>
                        <a:gd name="T2" fmla="*/ 1112 w 184"/>
                        <a:gd name="T3" fmla="*/ 525 h 49"/>
                        <a:gd name="T4" fmla="*/ 2051 w 184"/>
                        <a:gd name="T5" fmla="*/ 302 h 49"/>
                        <a:gd name="T6" fmla="*/ 1112 w 184"/>
                        <a:gd name="T7" fmla="*/ 0 h 49"/>
                        <a:gd name="T8" fmla="*/ 0 w 184"/>
                        <a:gd name="T9" fmla="*/ 106 h 4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4"/>
                        <a:gd name="T16" fmla="*/ 0 h 49"/>
                        <a:gd name="T17" fmla="*/ 184 w 184"/>
                        <a:gd name="T18" fmla="*/ 49 h 4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4" h="49">
                          <a:moveTo>
                            <a:pt x="0" y="10"/>
                          </a:moveTo>
                          <a:cubicBezTo>
                            <a:pt x="9" y="33"/>
                            <a:pt x="51" y="49"/>
                            <a:pt x="100" y="49"/>
                          </a:cubicBezTo>
                          <a:cubicBezTo>
                            <a:pt x="134" y="49"/>
                            <a:pt x="165" y="41"/>
                            <a:pt x="184" y="28"/>
                          </a:cubicBezTo>
                          <a:lnTo>
                            <a:pt x="10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442" name="Arc 438"/>
                    <p:cNvSpPr>
                      <a:spLocks/>
                    </p:cNvSpPr>
                    <p:nvPr/>
                  </p:nvSpPr>
                  <p:spPr bwMode="auto">
                    <a:xfrm>
                      <a:off x="921" y="1793"/>
                      <a:ext cx="407" cy="109"/>
                    </a:xfrm>
                    <a:custGeom>
                      <a:avLst/>
                      <a:gdLst>
                        <a:gd name="T0" fmla="*/ 0 w 38787"/>
                        <a:gd name="T1" fmla="*/ 0 h 21600"/>
                        <a:gd name="T2" fmla="*/ 0 w 38787"/>
                        <a:gd name="T3" fmla="*/ 0 h 21600"/>
                        <a:gd name="T4" fmla="*/ 0 w 38787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38787"/>
                        <a:gd name="T10" fmla="*/ 0 h 21600"/>
                        <a:gd name="T11" fmla="*/ 38787 w 38787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38787" h="21600" fill="none" extrusionOk="0">
                          <a:moveTo>
                            <a:pt x="38786" y="12472"/>
                          </a:moveTo>
                          <a:cubicBezTo>
                            <a:pt x="34738" y="18197"/>
                            <a:pt x="28163" y="21599"/>
                            <a:pt x="21152" y="21600"/>
                          </a:cubicBezTo>
                          <a:cubicBezTo>
                            <a:pt x="10909" y="21600"/>
                            <a:pt x="2075" y="14406"/>
                            <a:pt x="-1" y="4376"/>
                          </a:cubicBezTo>
                        </a:path>
                        <a:path w="38787" h="21600" stroke="0" extrusionOk="0">
                          <a:moveTo>
                            <a:pt x="38786" y="12472"/>
                          </a:moveTo>
                          <a:cubicBezTo>
                            <a:pt x="34738" y="18197"/>
                            <a:pt x="28163" y="21599"/>
                            <a:pt x="21152" y="21600"/>
                          </a:cubicBezTo>
                          <a:cubicBezTo>
                            <a:pt x="10909" y="21600"/>
                            <a:pt x="2075" y="14406"/>
                            <a:pt x="-1" y="4376"/>
                          </a:cubicBezTo>
                          <a:lnTo>
                            <a:pt x="21152" y="0"/>
                          </a:lnTo>
                          <a:close/>
                        </a:path>
                      </a:pathLst>
                    </a:custGeom>
                    <a:noFill/>
                    <a:ln w="6350">
                      <a:solidFill>
                        <a:srgbClr val="6C8F9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</p:grpSp>
            <p:pic>
              <p:nvPicPr>
                <p:cNvPr id="417" name="Picture 439" descr="mote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512" y="1104"/>
                  <a:ext cx="288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8" name="Picture 440" descr="mote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416" y="624"/>
                  <a:ext cx="288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9" name="Picture 441" descr="mote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936" y="624"/>
                  <a:ext cx="288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0" name="Picture 442" descr="mote"/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648" y="864"/>
                  <a:ext cx="288" cy="2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1" name="Picture 443" descr="wireless2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128" y="912"/>
                  <a:ext cx="33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22" name="Freeform 444"/>
                <p:cNvSpPr>
                  <a:spLocks/>
                </p:cNvSpPr>
                <p:nvPr/>
              </p:nvSpPr>
              <p:spPr bwMode="auto">
                <a:xfrm>
                  <a:off x="3984" y="864"/>
                  <a:ext cx="144" cy="160"/>
                </a:xfrm>
                <a:custGeom>
                  <a:avLst/>
                  <a:gdLst>
                    <a:gd name="T0" fmla="*/ 0 w 144"/>
                    <a:gd name="T1" fmla="*/ 144 h 160"/>
                    <a:gd name="T2" fmla="*/ 96 w 144"/>
                    <a:gd name="T3" fmla="*/ 144 h 160"/>
                    <a:gd name="T4" fmla="*/ 96 w 144"/>
                    <a:gd name="T5" fmla="*/ 48 h 160"/>
                    <a:gd name="T6" fmla="*/ 144 w 144"/>
                    <a:gd name="T7" fmla="*/ 0 h 1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160"/>
                    <a:gd name="T14" fmla="*/ 144 w 144"/>
                    <a:gd name="T15" fmla="*/ 160 h 1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160">
                      <a:moveTo>
                        <a:pt x="0" y="144"/>
                      </a:moveTo>
                      <a:cubicBezTo>
                        <a:pt x="40" y="152"/>
                        <a:pt x="80" y="160"/>
                        <a:pt x="96" y="144"/>
                      </a:cubicBezTo>
                      <a:cubicBezTo>
                        <a:pt x="112" y="128"/>
                        <a:pt x="88" y="72"/>
                        <a:pt x="96" y="48"/>
                      </a:cubicBezTo>
                      <a:cubicBezTo>
                        <a:pt x="104" y="24"/>
                        <a:pt x="136" y="8"/>
                        <a:pt x="144" y="0"/>
                      </a:cubicBez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3" name="Freeform 445"/>
                <p:cNvSpPr>
                  <a:spLocks/>
                </p:cNvSpPr>
                <p:nvPr/>
              </p:nvSpPr>
              <p:spPr bwMode="auto">
                <a:xfrm>
                  <a:off x="4272" y="816"/>
                  <a:ext cx="192" cy="112"/>
                </a:xfrm>
                <a:custGeom>
                  <a:avLst/>
                  <a:gdLst>
                    <a:gd name="T0" fmla="*/ 0 w 144"/>
                    <a:gd name="T1" fmla="*/ 50 h 160"/>
                    <a:gd name="T2" fmla="*/ 228 w 144"/>
                    <a:gd name="T3" fmla="*/ 50 h 160"/>
                    <a:gd name="T4" fmla="*/ 228 w 144"/>
                    <a:gd name="T5" fmla="*/ 17 h 160"/>
                    <a:gd name="T6" fmla="*/ 341 w 144"/>
                    <a:gd name="T7" fmla="*/ 0 h 1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160"/>
                    <a:gd name="T14" fmla="*/ 144 w 144"/>
                    <a:gd name="T15" fmla="*/ 160 h 1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160">
                      <a:moveTo>
                        <a:pt x="0" y="144"/>
                      </a:moveTo>
                      <a:cubicBezTo>
                        <a:pt x="40" y="152"/>
                        <a:pt x="80" y="160"/>
                        <a:pt x="96" y="144"/>
                      </a:cubicBezTo>
                      <a:cubicBezTo>
                        <a:pt x="112" y="128"/>
                        <a:pt x="88" y="72"/>
                        <a:pt x="96" y="48"/>
                      </a:cubicBezTo>
                      <a:cubicBezTo>
                        <a:pt x="104" y="24"/>
                        <a:pt x="136" y="8"/>
                        <a:pt x="144" y="0"/>
                      </a:cubicBez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4" name="Freeform 446"/>
                <p:cNvSpPr>
                  <a:spLocks/>
                </p:cNvSpPr>
                <p:nvPr/>
              </p:nvSpPr>
              <p:spPr bwMode="auto">
                <a:xfrm rot="4679312">
                  <a:off x="4512" y="936"/>
                  <a:ext cx="240" cy="96"/>
                </a:xfrm>
                <a:custGeom>
                  <a:avLst/>
                  <a:gdLst>
                    <a:gd name="T0" fmla="*/ 0 w 144"/>
                    <a:gd name="T1" fmla="*/ 31 h 160"/>
                    <a:gd name="T2" fmla="*/ 445 w 144"/>
                    <a:gd name="T3" fmla="*/ 31 h 160"/>
                    <a:gd name="T4" fmla="*/ 445 w 144"/>
                    <a:gd name="T5" fmla="*/ 10 h 160"/>
                    <a:gd name="T6" fmla="*/ 667 w 144"/>
                    <a:gd name="T7" fmla="*/ 0 h 1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4"/>
                    <a:gd name="T13" fmla="*/ 0 h 160"/>
                    <a:gd name="T14" fmla="*/ 144 w 144"/>
                    <a:gd name="T15" fmla="*/ 160 h 1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4" h="160">
                      <a:moveTo>
                        <a:pt x="0" y="144"/>
                      </a:moveTo>
                      <a:cubicBezTo>
                        <a:pt x="40" y="152"/>
                        <a:pt x="80" y="160"/>
                        <a:pt x="96" y="144"/>
                      </a:cubicBezTo>
                      <a:cubicBezTo>
                        <a:pt x="112" y="128"/>
                        <a:pt x="88" y="72"/>
                        <a:pt x="96" y="48"/>
                      </a:cubicBezTo>
                      <a:cubicBezTo>
                        <a:pt x="104" y="24"/>
                        <a:pt x="136" y="8"/>
                        <a:pt x="144" y="0"/>
                      </a:cubicBezTo>
                    </a:path>
                  </a:pathLst>
                </a:custGeom>
                <a:noFill/>
                <a:ln w="22225">
                  <a:solidFill>
                    <a:srgbClr val="FF0000"/>
                  </a:solidFill>
                  <a:round/>
                  <a:headEnd type="triangle" w="sm" len="med"/>
                  <a:tailEnd type="triangle" w="sm" len="me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15" name="Text Box 447"/>
              <p:cNvSpPr txBox="1">
                <a:spLocks noChangeArrowheads="1"/>
              </p:cNvSpPr>
              <p:nvPr/>
            </p:nvSpPr>
            <p:spPr bwMode="auto">
              <a:xfrm>
                <a:off x="4507" y="658"/>
                <a:ext cx="111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1600" dirty="0" err="1" smtClean="0">
                    <a:latin typeface="Arial" pitchFamily="34" charset="0"/>
                    <a:ea typeface="宋体"/>
                    <a:cs typeface="宋体"/>
                  </a:rPr>
                  <a:t>rede</a:t>
                </a:r>
                <a:r>
                  <a:rPr lang="en-US" altLang="zh-CN" sz="1600" dirty="0" smtClean="0">
                    <a:latin typeface="Arial" pitchFamily="34" charset="0"/>
                    <a:ea typeface="宋体"/>
                    <a:cs typeface="宋体"/>
                  </a:rPr>
                  <a:t> de </a:t>
                </a:r>
                <a:r>
                  <a:rPr lang="en-US" altLang="zh-CN" sz="1600" dirty="0" err="1" smtClean="0">
                    <a:latin typeface="Arial" pitchFamily="34" charset="0"/>
                    <a:ea typeface="宋体"/>
                    <a:cs typeface="宋体"/>
                  </a:rPr>
                  <a:t>sensores</a:t>
                </a:r>
                <a:endParaRPr lang="en-US" altLang="zh-CN" dirty="0">
                  <a:ea typeface="宋体"/>
                  <a:cs typeface="宋体"/>
                </a:endParaRPr>
              </a:p>
            </p:txBody>
          </p:sp>
        </p:grpSp>
        <p:sp>
          <p:nvSpPr>
            <p:cNvPr id="410" name="Oval 448"/>
            <p:cNvSpPr>
              <a:spLocks noChangeArrowheads="1"/>
            </p:cNvSpPr>
            <p:nvPr/>
          </p:nvSpPr>
          <p:spPr bwMode="auto">
            <a:xfrm>
              <a:off x="4406" y="1294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1" name="Oval 449"/>
            <p:cNvSpPr>
              <a:spLocks noChangeArrowheads="1"/>
            </p:cNvSpPr>
            <p:nvPr/>
          </p:nvSpPr>
          <p:spPr bwMode="auto">
            <a:xfrm>
              <a:off x="5281" y="1542"/>
              <a:ext cx="49" cy="1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2" name="Oval 450"/>
            <p:cNvSpPr>
              <a:spLocks noChangeArrowheads="1"/>
            </p:cNvSpPr>
            <p:nvPr/>
          </p:nvSpPr>
          <p:spPr bwMode="auto">
            <a:xfrm>
              <a:off x="4692" y="1048"/>
              <a:ext cx="49" cy="115"/>
            </a:xfrm>
            <a:prstGeom prst="ellipse">
              <a:avLst/>
            </a:prstGeom>
            <a:solidFill>
              <a:srgbClr val="D6009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3" name="Oval 451"/>
            <p:cNvSpPr>
              <a:spLocks noChangeArrowheads="1"/>
            </p:cNvSpPr>
            <p:nvPr/>
          </p:nvSpPr>
          <p:spPr bwMode="auto">
            <a:xfrm>
              <a:off x="5179" y="1046"/>
              <a:ext cx="49" cy="11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110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Desenvolvimento em Espirais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>
          <a:xfrm>
            <a:off x="3923928" y="1589567"/>
            <a:ext cx="4807173" cy="4572000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Encontra-se atualmente na 4ª Espiral.</a:t>
            </a:r>
          </a:p>
          <a:p>
            <a:r>
              <a:rPr lang="pt-BR" dirty="0" smtClean="0"/>
              <a:t>Objetivos principais:</a:t>
            </a:r>
          </a:p>
          <a:p>
            <a:pPr lvl="1"/>
            <a:r>
              <a:rPr lang="pt-BR" dirty="0" smtClean="0"/>
              <a:t>Aumentar significativamente o número de experimentos através da oferta de melhores ferramentas e serviços incluindo suporte 24x7;</a:t>
            </a:r>
          </a:p>
          <a:p>
            <a:pPr lvl="1"/>
            <a:r>
              <a:rPr lang="pt-BR" dirty="0" smtClean="0"/>
              <a:t>Aumento de escala;</a:t>
            </a:r>
          </a:p>
          <a:p>
            <a:pPr lvl="1"/>
            <a:r>
              <a:rPr lang="pt-BR" dirty="0" smtClean="0"/>
              <a:t>Primeira versão de sistemas de instrumentação e medições.</a:t>
            </a:r>
            <a:endParaRPr lang="pt-BR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334910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552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1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Visão</a:t>
            </a:r>
            <a:r>
              <a:rPr lang="en-US" dirty="0" smtClean="0"/>
              <a:t> </a:t>
            </a:r>
            <a:r>
              <a:rPr lang="en-US" dirty="0" err="1" smtClean="0"/>
              <a:t>Geral</a:t>
            </a:r>
            <a:r>
              <a:rPr lang="en-US" dirty="0" smtClean="0"/>
              <a:t> do GENI </a:t>
            </a:r>
            <a:r>
              <a:rPr lang="en-US" dirty="0" smtClean="0"/>
              <a:t>(</a:t>
            </a:r>
            <a:r>
              <a:rPr lang="en-US" dirty="0" err="1" smtClean="0"/>
              <a:t>testbeds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60" y="762000"/>
            <a:ext cx="4343140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762000"/>
            <a:ext cx="418999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77" y="3676650"/>
            <a:ext cx="4512323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7168" y="3787037"/>
            <a:ext cx="4536832" cy="288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24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Ciclo</a:t>
            </a:r>
            <a:r>
              <a:rPr lang="en-US" dirty="0" smtClean="0"/>
              <a:t> de Vida de um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2999"/>
          </a:xfrm>
        </p:spPr>
        <p:txBody>
          <a:bodyPr>
            <a:normAutofit fontScale="92500"/>
          </a:bodyPr>
          <a:lstStyle/>
          <a:p>
            <a:r>
              <a:rPr lang="pt-BR" sz="2000" dirty="0" smtClean="0"/>
              <a:t>Maioria dos CMFs – primeiro desenvolvido, GENI realizou tentativa de entender o fluxo de trabalho de um experimentador e identificar ferramentas e servicos necessarios para a experimentacao e extrair requisitos.</a:t>
            </a:r>
            <a:endParaRPr lang="en-US" sz="2000" dirty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43200"/>
            <a:ext cx="8915400" cy="3233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0" y="2819400"/>
            <a:ext cx="377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Projeto</a:t>
            </a:r>
            <a:r>
              <a:rPr lang="en-US" dirty="0" smtClean="0"/>
              <a:t> de </a:t>
            </a:r>
            <a:r>
              <a:rPr lang="en-US" dirty="0" err="1" smtClean="0"/>
              <a:t>Experimentos</a:t>
            </a:r>
            <a:r>
              <a:rPr lang="en-US" dirty="0" smtClean="0"/>
              <a:t> – 2</a:t>
            </a:r>
            <a:r>
              <a:rPr lang="en-US" baseline="30000" dirty="0" smtClean="0"/>
              <a:t>k</a:t>
            </a:r>
            <a:r>
              <a:rPr lang="en-US" dirty="0" smtClean="0"/>
              <a:t> factorial</a:t>
            </a:r>
          </a:p>
          <a:p>
            <a:r>
              <a:rPr lang="en-US" dirty="0" smtClean="0"/>
              <a:t>Software Development –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ideia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Ciclo</a:t>
            </a:r>
            <a:r>
              <a:rPr lang="en-US" dirty="0" smtClean="0"/>
              <a:t> de Vida de um </a:t>
            </a:r>
            <a:r>
              <a:rPr lang="en-US" dirty="0" err="1" smtClean="0"/>
              <a:t>Experimento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229600" cy="4525963"/>
          </a:xfrm>
        </p:spPr>
        <p:txBody>
          <a:bodyPr>
            <a:noAutofit/>
          </a:bodyPr>
          <a:lstStyle/>
          <a:p>
            <a:r>
              <a:rPr lang="pt-BR" sz="1600" b="1" dirty="0" err="1" smtClean="0"/>
              <a:t>Experimenter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Registration</a:t>
            </a:r>
            <a:r>
              <a:rPr lang="pt-BR" sz="1600" dirty="0" smtClean="0"/>
              <a:t>: relacionado à autenticação dos usuários e a dar-lhes credenciais apropriadas</a:t>
            </a:r>
          </a:p>
          <a:p>
            <a:r>
              <a:rPr lang="pt-BR" sz="1600" b="1" dirty="0" err="1" smtClean="0"/>
              <a:t>Experiment</a:t>
            </a:r>
            <a:r>
              <a:rPr lang="pt-BR" sz="1600" b="1" dirty="0" smtClean="0"/>
              <a:t> Planning</a:t>
            </a:r>
            <a:r>
              <a:rPr lang="pt-BR" sz="1600" dirty="0" smtClean="0"/>
              <a:t>: fase onde o usuário planeja como o experimento será conduzido. Quais os recursos necessários e as ferramentas necessárias para programar estes recursos, quais os serviços de instrumentação e monitoração disponíveis.</a:t>
            </a:r>
          </a:p>
          <a:p>
            <a:r>
              <a:rPr lang="pt-BR" sz="1600" b="1" dirty="0" err="1" smtClean="0"/>
              <a:t>Experiment</a:t>
            </a:r>
            <a:r>
              <a:rPr lang="pt-BR" sz="1600" b="1" dirty="0" smtClean="0"/>
              <a:t> Deployment</a:t>
            </a:r>
            <a:r>
              <a:rPr lang="pt-BR" sz="1600" dirty="0" smtClean="0"/>
              <a:t>: está relacionada com a obtenção dos recursos (por exemplo do GENI) e instalação do software e hardware para executar o experimento</a:t>
            </a:r>
          </a:p>
          <a:p>
            <a:r>
              <a:rPr lang="pt-BR" sz="1600" b="1" dirty="0" err="1" smtClean="0"/>
              <a:t>Experiment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Execution</a:t>
            </a:r>
            <a:r>
              <a:rPr lang="pt-BR" sz="1600" dirty="0" smtClean="0"/>
              <a:t>:  é a real execução do experimento: Início, Pausa, Reset, Crescimento, Redução e Parar</a:t>
            </a:r>
          </a:p>
          <a:p>
            <a:r>
              <a:rPr lang="pt-BR" sz="1600" b="1" dirty="0" err="1" smtClean="0"/>
              <a:t>Experiment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Sunsetting</a:t>
            </a:r>
            <a:r>
              <a:rPr lang="pt-BR" sz="1600" b="1" dirty="0" smtClean="0"/>
              <a:t>: </a:t>
            </a:r>
            <a:r>
              <a:rPr lang="pt-BR" sz="1600" dirty="0" smtClean="0"/>
              <a:t> relacionado com o arquivamento do experimento de modo que esteja disponível para outros pesquisadores repetirem, modificarem ou estenderem o mesmo.  Também inclui a ideia de transpor para ser usado por usuários reais ou tornar um produto</a:t>
            </a:r>
            <a:endParaRPr lang="pt-BR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4646887"/>
            <a:ext cx="6096000" cy="221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8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Ciclo</a:t>
            </a:r>
            <a:r>
              <a:rPr lang="en-US" dirty="0" smtClean="0"/>
              <a:t> de Vida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0"/>
            <a:ext cx="4953000" cy="179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057400"/>
            <a:ext cx="59817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612" y="3124200"/>
            <a:ext cx="6148388" cy="88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267200"/>
            <a:ext cx="74676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439" y="5607547"/>
            <a:ext cx="3297361" cy="869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1981200" y="1447800"/>
            <a:ext cx="3810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667000" y="1371600"/>
            <a:ext cx="403860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819400" y="1447800"/>
            <a:ext cx="4953000" cy="2819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276600" y="1447800"/>
            <a:ext cx="5334000" cy="411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4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Emulab</a:t>
            </a:r>
            <a:endParaRPr lang="en-US" dirty="0"/>
          </a:p>
        </p:txBody>
      </p:sp>
      <p:sp>
        <p:nvSpPr>
          <p:cNvPr id="17409" name="Espaço Reservado para Text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i="1" dirty="0" smtClean="0"/>
              <a:t>Testbed</a:t>
            </a:r>
            <a:r>
              <a:rPr lang="pt-BR" dirty="0" smtClean="0"/>
              <a:t> Experimental</a:t>
            </a:r>
          </a:p>
          <a:p>
            <a:pPr lvl="1"/>
            <a:r>
              <a:rPr lang="pt-BR" dirty="0" smtClean="0"/>
              <a:t>Desenvolvido para a realização de pesquisa experimental em redes e sistemas distribuídos, provê emuladores de rede, simuladores e testes com redes internet</a:t>
            </a:r>
          </a:p>
          <a:p>
            <a:r>
              <a:rPr lang="pt-BR" dirty="0" smtClean="0"/>
              <a:t>Principios do Projeto</a:t>
            </a:r>
          </a:p>
          <a:p>
            <a:pPr lvl="1"/>
            <a:r>
              <a:rPr lang="pt-BR" dirty="0" smtClean="0"/>
              <a:t>Transparência</a:t>
            </a:r>
            <a:endParaRPr lang="pt-BR" dirty="0" smtClean="0"/>
          </a:p>
          <a:p>
            <a:pPr lvl="1"/>
            <a:r>
              <a:rPr lang="pt-BR" dirty="0" smtClean="0"/>
              <a:t>Virtualização </a:t>
            </a:r>
          </a:p>
          <a:p>
            <a:pPr lvl="1"/>
            <a:r>
              <a:rPr lang="pt-BR" dirty="0" smtClean="0"/>
              <a:t>Automação </a:t>
            </a:r>
          </a:p>
          <a:p>
            <a:pPr lvl="1"/>
            <a:r>
              <a:rPr lang="pt-BR" dirty="0" smtClean="0"/>
              <a:t>Eficiência</a:t>
            </a:r>
            <a:endParaRPr lang="pt-BR" dirty="0" smtClean="0"/>
          </a:p>
          <a:p>
            <a:r>
              <a:rPr lang="pt-BR" dirty="0" smtClean="0"/>
              <a:t>Recursos Providos</a:t>
            </a:r>
          </a:p>
          <a:p>
            <a:pPr lvl="1"/>
            <a:r>
              <a:rPr lang="pt-BR" dirty="0" smtClean="0"/>
              <a:t>Nós locais (PCs)</a:t>
            </a:r>
          </a:p>
          <a:p>
            <a:pPr lvl="2"/>
            <a:r>
              <a:rPr lang="pt-BR" dirty="0" smtClean="0"/>
              <a:t>nós de borda,  nós sem fio,  </a:t>
            </a:r>
            <a:r>
              <a:rPr lang="pt-BR" dirty="0" smtClean="0"/>
              <a:t>rádio </a:t>
            </a:r>
            <a:r>
              <a:rPr lang="pt-BR" dirty="0" smtClean="0"/>
              <a:t>definido por software (GNU Radio)</a:t>
            </a:r>
          </a:p>
          <a:p>
            <a:pPr lvl="1"/>
            <a:r>
              <a:rPr lang="pt-BR" dirty="0" smtClean="0"/>
              <a:t>Enlace de rede virtuais</a:t>
            </a:r>
          </a:p>
          <a:p>
            <a:pPr lvl="2"/>
            <a:r>
              <a:rPr lang="pt-BR" dirty="0" smtClean="0"/>
              <a:t>topologias arbitrárias, enlaces de rede local e de rede WAN</a:t>
            </a:r>
          </a:p>
        </p:txBody>
      </p:sp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971550" y="1340768"/>
            <a:ext cx="7993063" cy="489654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42950" lvl="1" indent="-285750">
              <a:spcBef>
                <a:spcPct val="20000"/>
              </a:spcBef>
              <a:buFont typeface="Arial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56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Emulab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Principal </a:t>
            </a:r>
            <a:r>
              <a:rPr lang="pt-BR" i="1" dirty="0" smtClean="0"/>
              <a:t>Testbed</a:t>
            </a:r>
            <a:r>
              <a:rPr lang="pt-BR" dirty="0" smtClean="0"/>
              <a:t> Emulab</a:t>
            </a:r>
          </a:p>
          <a:p>
            <a:r>
              <a:rPr lang="pt-BR" dirty="0" smtClean="0"/>
              <a:t>Universidade de Utah</a:t>
            </a:r>
          </a:p>
          <a:p>
            <a:pPr lvl="1"/>
            <a:r>
              <a:rPr lang="pt-BR" dirty="0" smtClean="0"/>
              <a:t>Cerca de 500 </a:t>
            </a:r>
            <a:r>
              <a:rPr lang="pt-BR" dirty="0" smtClean="0"/>
              <a:t>nós </a:t>
            </a:r>
            <a:r>
              <a:rPr lang="pt-BR" dirty="0" smtClean="0"/>
              <a:t>PC; </a:t>
            </a:r>
          </a:p>
          <a:p>
            <a:pPr lvl="1"/>
            <a:r>
              <a:rPr lang="pt-BR" dirty="0" smtClean="0"/>
              <a:t>Projetado para suportar pesquisa e ensino</a:t>
            </a:r>
          </a:p>
        </p:txBody>
      </p:sp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971550" y="1573213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3352800"/>
            <a:ext cx="471646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pc3k-back-thu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1288" y="3425825"/>
            <a:ext cx="3167062" cy="265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17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Emulab LARC/USP</a:t>
            </a:r>
            <a:endParaRPr lang="en-US" dirty="0"/>
          </a:p>
        </p:txBody>
      </p:sp>
      <p:sp>
        <p:nvSpPr>
          <p:cNvPr id="28673" name="Espaço Reservado para Texto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/>
              <a:t>Financiado por: Fapesp / Kyatera &amp; Ericsson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24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experimentos</a:t>
            </a:r>
            <a:endParaRPr lang="en-US" dirty="0" smtClean="0"/>
          </a:p>
          <a:p>
            <a:pPr lvl="2"/>
            <a:r>
              <a:rPr lang="en-US" dirty="0" smtClean="0"/>
              <a:t>17 Intel Pentium 4 (3GHz), 3GB RAM (DDR2), 80GB HD</a:t>
            </a:r>
          </a:p>
          <a:p>
            <a:pPr lvl="2"/>
            <a:r>
              <a:rPr lang="pt-BR" dirty="0" smtClean="0"/>
              <a:t>7 Xeon Quad-Core 2.4Ghz, 4GB RAM, 500 GB HD</a:t>
            </a:r>
          </a:p>
          <a:p>
            <a:pPr lvl="2"/>
            <a:r>
              <a:rPr lang="pt-BR" dirty="0" smtClean="0"/>
              <a:t>Todos com interfaces 3 x Gb Ethernet para experimentos</a:t>
            </a:r>
          </a:p>
          <a:p>
            <a:pPr lvl="2"/>
            <a:endParaRPr lang="pt-BR" dirty="0" smtClean="0"/>
          </a:p>
          <a:p>
            <a:pPr lvl="1"/>
            <a:r>
              <a:rPr lang="pt-BR" dirty="0" smtClean="0"/>
              <a:t>3 servidores</a:t>
            </a:r>
          </a:p>
          <a:p>
            <a:pPr lvl="2"/>
            <a:r>
              <a:rPr lang="pt-BR" dirty="0" smtClean="0"/>
              <a:t>Armazenamento para dados dos usuários / imagens de SO / Clearinghouse</a:t>
            </a:r>
          </a:p>
          <a:p>
            <a:pPr lvl="2"/>
            <a:endParaRPr lang="pt-BR" dirty="0" smtClean="0"/>
          </a:p>
          <a:p>
            <a:pPr lvl="1"/>
            <a:r>
              <a:rPr lang="pt-BR" dirty="0" smtClean="0"/>
              <a:t>5 switches Gigabit (Cisco e Juniper)</a:t>
            </a:r>
          </a:p>
          <a:p>
            <a:endParaRPr lang="pt-BR" dirty="0" smtClean="0"/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971550" y="1557338"/>
            <a:ext cx="7993063" cy="444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742950" lvl="1" indent="-285750">
              <a:spcBef>
                <a:spcPct val="20000"/>
              </a:spcBef>
              <a:buFont typeface="Arial" charset="0"/>
              <a:buNone/>
            </a:pPr>
            <a:endParaRPr lang="en-US" sz="2400"/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685800" y="1268413"/>
            <a:ext cx="7773988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68021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Emulab LARC/USP</a:t>
            </a:r>
            <a:endParaRPr lang="en-US" dirty="0"/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266700" y="1125538"/>
          <a:ext cx="8496300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Visio" r:id="rId4" imgW="15154728" imgH="10730340" progId="">
                  <p:embed/>
                </p:oleObj>
              </mc:Choice>
              <mc:Fallback>
                <p:oleObj name="Visio" r:id="rId4" imgW="15154728" imgH="107303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125538"/>
                        <a:ext cx="8496300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015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Princípios da Arquitetura </a:t>
            </a:r>
            <a:r>
              <a:rPr lang="pt-BR" dirty="0" smtClean="0"/>
              <a:t>Atual da </a:t>
            </a:r>
            <a:r>
              <a:rPr lang="pt-BR" dirty="0" smtClean="0"/>
              <a:t>Internet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Conectividade</a:t>
            </a:r>
          </a:p>
          <a:p>
            <a:r>
              <a:rPr lang="pt-BR" dirty="0" smtClean="0"/>
              <a:t>Robustez</a:t>
            </a:r>
          </a:p>
          <a:p>
            <a:r>
              <a:rPr lang="pt-BR" dirty="0" smtClean="0"/>
              <a:t>Heterogeneidade</a:t>
            </a:r>
          </a:p>
          <a:p>
            <a:r>
              <a:rPr lang="pt-BR" dirty="0" smtClean="0"/>
              <a:t>Gerenciamento</a:t>
            </a:r>
          </a:p>
          <a:p>
            <a:r>
              <a:rPr lang="pt-BR" dirty="0" smtClean="0"/>
              <a:t>Custo</a:t>
            </a:r>
          </a:p>
          <a:p>
            <a:r>
              <a:rPr lang="pt-BR" dirty="0" smtClean="0"/>
              <a:t>Acessibilidade</a:t>
            </a:r>
          </a:p>
          <a:p>
            <a:r>
              <a:rPr lang="pt-BR" dirty="0" smtClean="0"/>
              <a:t>Responsabilização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9097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3"/>
          <p:cNvGraphicFramePr>
            <a:graphicFrameLocks noChangeAspect="1"/>
          </p:cNvGraphicFramePr>
          <p:nvPr/>
        </p:nvGraphicFramePr>
        <p:xfrm>
          <a:off x="685800" y="1447800"/>
          <a:ext cx="7772400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Visio" r:id="rId4" imgW="6718697" imgH="4444413" progId="">
                  <p:embed/>
                </p:oleObj>
              </mc:Choice>
              <mc:Fallback>
                <p:oleObj name="Visio" r:id="rId4" imgW="6718697" imgH="444441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447800"/>
                        <a:ext cx="7772400" cy="487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ço Reservado para Text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Processo de Criação do Experimento</a:t>
            </a:r>
          </a:p>
        </p:txBody>
      </p:sp>
    </p:spTree>
    <p:extLst>
      <p:ext uri="{BB962C8B-B14F-4D97-AF65-F5344CB8AC3E}">
        <p14:creationId xmlns:p14="http://schemas.microsoft.com/office/powerpoint/2010/main" val="211505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O que é o ProtoGENI?</a:t>
            </a:r>
            <a:endParaRPr lang="en-US" dirty="0"/>
          </a:p>
        </p:txBody>
      </p:sp>
      <p:sp>
        <p:nvSpPr>
          <p:cNvPr id="13313" name="Espaço Reservado para Texto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t-BR" dirty="0" smtClean="0"/>
              <a:t>O </a:t>
            </a:r>
            <a:r>
              <a:rPr lang="pt-BR" dirty="0" err="1" smtClean="0"/>
              <a:t>ProtoGENI</a:t>
            </a:r>
            <a:r>
              <a:rPr lang="pt-BR" dirty="0" smtClean="0"/>
              <a:t> foi criado para prover a integração de </a:t>
            </a:r>
            <a:r>
              <a:rPr lang="pt-BR" i="1" dirty="0" err="1" smtClean="0"/>
              <a:t>testbeds</a:t>
            </a:r>
            <a:r>
              <a:rPr lang="pt-BR" i="1" dirty="0" smtClean="0"/>
              <a:t> </a:t>
            </a:r>
            <a:r>
              <a:rPr lang="pt-BR" dirty="0" err="1" smtClean="0"/>
              <a:t>Emulab</a:t>
            </a:r>
            <a:r>
              <a:rPr lang="pt-BR" dirty="0" smtClean="0"/>
              <a:t> para poder construir uma infraestrutura GENI</a:t>
            </a:r>
          </a:p>
          <a:p>
            <a:endParaRPr lang="pt-BR" dirty="0" smtClean="0"/>
          </a:p>
          <a:p>
            <a:r>
              <a:rPr lang="pt-BR" dirty="0" smtClean="0"/>
              <a:t>A integração consiste de 3 elementos principais:</a:t>
            </a:r>
          </a:p>
          <a:p>
            <a:endParaRPr lang="pt-BR" dirty="0" smtClean="0"/>
          </a:p>
          <a:p>
            <a:pPr lvl="1"/>
            <a:r>
              <a:rPr lang="pt-BR" dirty="0" smtClean="0"/>
              <a:t>CMF: </a:t>
            </a:r>
            <a:r>
              <a:rPr lang="pt-BR" i="1" dirty="0" smtClean="0"/>
              <a:t>Software</a:t>
            </a:r>
            <a:r>
              <a:rPr lang="pt-BR" dirty="0" smtClean="0"/>
              <a:t> de Arcabouço de Controle e Monitoramento da Universidade de Utah, baseado em uma versão melhorada do </a:t>
            </a:r>
            <a:r>
              <a:rPr lang="pt-BR" i="1" dirty="0" smtClean="0"/>
              <a:t>software</a:t>
            </a:r>
            <a:r>
              <a:rPr lang="pt-BR" dirty="0" smtClean="0"/>
              <a:t> de gerenciamento da </a:t>
            </a:r>
            <a:r>
              <a:rPr lang="pt-BR" i="1" dirty="0" err="1" smtClean="0"/>
              <a:t>testbed</a:t>
            </a:r>
            <a:r>
              <a:rPr lang="pt-BR" dirty="0" smtClean="0"/>
              <a:t> </a:t>
            </a:r>
            <a:r>
              <a:rPr lang="pt-BR" dirty="0" err="1" smtClean="0"/>
              <a:t>Emulab</a:t>
            </a:r>
            <a:endParaRPr lang="pt-BR" dirty="0" smtClean="0"/>
          </a:p>
          <a:p>
            <a:endParaRPr lang="pt-BR" dirty="0" smtClean="0"/>
          </a:p>
          <a:p>
            <a:pPr lvl="1"/>
            <a:r>
              <a:rPr lang="pt-BR" dirty="0" smtClean="0"/>
              <a:t>Backbone:  Uma infraestrutura baseada em </a:t>
            </a:r>
            <a:r>
              <a:rPr lang="pt-BR" i="1" dirty="0" err="1" smtClean="0"/>
              <a:t>wave</a:t>
            </a:r>
            <a:r>
              <a:rPr lang="pt-BR" dirty="0" smtClean="0"/>
              <a:t> da Internet2 dedicada e de alta velocidade interligando a nível nacional EUA</a:t>
            </a:r>
          </a:p>
          <a:p>
            <a:endParaRPr lang="pt-BR" dirty="0" smtClean="0"/>
          </a:p>
          <a:p>
            <a:pPr lvl="1"/>
            <a:r>
              <a:rPr lang="pt-BR" dirty="0" smtClean="0"/>
              <a:t>Federação:  Federar com um conjunto de </a:t>
            </a:r>
            <a:r>
              <a:rPr lang="pt-BR" i="1" dirty="0" err="1" smtClean="0"/>
              <a:t>testbeds</a:t>
            </a:r>
            <a:r>
              <a:rPr lang="pt-BR" dirty="0" smtClean="0"/>
              <a:t>, incluindo uma variedade dessas, como </a:t>
            </a:r>
            <a:r>
              <a:rPr lang="pt-BR" i="1" dirty="0" err="1" smtClean="0"/>
              <a:t>testbed</a:t>
            </a:r>
            <a:r>
              <a:rPr lang="pt-BR" dirty="0" smtClean="0"/>
              <a:t> em redes sem fio (</a:t>
            </a:r>
            <a:r>
              <a:rPr lang="pt-BR" dirty="0" err="1" smtClean="0"/>
              <a:t>CMULab</a:t>
            </a:r>
            <a:r>
              <a:rPr lang="pt-BR" dirty="0" smtClean="0"/>
              <a:t>), </a:t>
            </a:r>
            <a:r>
              <a:rPr lang="pt-BR" i="1" dirty="0" err="1" smtClean="0"/>
              <a:t>testbed</a:t>
            </a:r>
            <a:r>
              <a:rPr lang="pt-BR" dirty="0" smtClean="0"/>
              <a:t> de banda larga residencial (</a:t>
            </a:r>
            <a:r>
              <a:rPr lang="pt-BR" dirty="0" err="1" smtClean="0"/>
              <a:t>CMULab</a:t>
            </a:r>
            <a:r>
              <a:rPr lang="pt-BR" dirty="0" smtClean="0"/>
              <a:t>), e os </a:t>
            </a:r>
            <a:r>
              <a:rPr lang="pt-BR" i="1" dirty="0" smtClean="0"/>
              <a:t>clusters</a:t>
            </a:r>
            <a:r>
              <a:rPr lang="pt-BR" dirty="0" smtClean="0"/>
              <a:t> programáveis nas bordas (</a:t>
            </a:r>
            <a:r>
              <a:rPr lang="pt-BR" dirty="0" err="1" smtClean="0"/>
              <a:t>Emulab</a:t>
            </a:r>
            <a:r>
              <a:rPr lang="pt-BR" dirty="0" smtClean="0"/>
              <a:t>) que estarão conectados ao </a:t>
            </a:r>
            <a:r>
              <a:rPr lang="pt-BR" dirty="0" err="1" smtClean="0"/>
              <a:t>backbone</a:t>
            </a:r>
            <a:endParaRPr lang="pt-B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8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ProtoGENI</a:t>
            </a:r>
            <a:r>
              <a:rPr lang="en-US" dirty="0" smtClean="0"/>
              <a:t> CMF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 smtClean="0"/>
              <a:t>Versão melhorada do Arcabouço de Controle </a:t>
            </a:r>
            <a:r>
              <a:rPr lang="pt-BR" dirty="0" err="1" smtClean="0"/>
              <a:t>Emulab</a:t>
            </a:r>
            <a:r>
              <a:rPr lang="pt-BR" dirty="0" smtClean="0"/>
              <a:t>:</a:t>
            </a:r>
          </a:p>
          <a:p>
            <a:endParaRPr lang="pt-BR" dirty="0" smtClean="0"/>
          </a:p>
          <a:p>
            <a:pPr lvl="1"/>
            <a:r>
              <a:rPr lang="pt-BR" dirty="0" smtClean="0"/>
              <a:t>Arquitetura baseada em SFA:  </a:t>
            </a:r>
            <a:r>
              <a:rPr lang="pt-BR" dirty="0" err="1" smtClean="0"/>
              <a:t>Aggregate</a:t>
            </a:r>
            <a:r>
              <a:rPr lang="pt-BR" dirty="0" smtClean="0"/>
              <a:t> Manager (AM), </a:t>
            </a:r>
            <a:r>
              <a:rPr lang="pt-BR" dirty="0" err="1" smtClean="0"/>
              <a:t>Clearing</a:t>
            </a:r>
            <a:r>
              <a:rPr lang="pt-BR" dirty="0" smtClean="0"/>
              <a:t> </a:t>
            </a:r>
            <a:r>
              <a:rPr lang="pt-BR" dirty="0" err="1" smtClean="0"/>
              <a:t>House</a:t>
            </a:r>
            <a:r>
              <a:rPr lang="pt-BR" dirty="0" smtClean="0"/>
              <a:t> (CH), </a:t>
            </a:r>
            <a:r>
              <a:rPr lang="pt-BR" dirty="0" err="1" smtClean="0"/>
              <a:t>Slice</a:t>
            </a:r>
            <a:r>
              <a:rPr lang="pt-BR" dirty="0" smtClean="0"/>
              <a:t> </a:t>
            </a:r>
            <a:r>
              <a:rPr lang="pt-BR" dirty="0" err="1" smtClean="0"/>
              <a:t>Authority</a:t>
            </a:r>
            <a:r>
              <a:rPr lang="pt-BR" dirty="0" smtClean="0"/>
              <a:t> (SA), </a:t>
            </a:r>
            <a:r>
              <a:rPr lang="pt-BR" dirty="0" err="1" smtClean="0"/>
              <a:t>RSpec</a:t>
            </a:r>
            <a:r>
              <a:rPr lang="pt-BR" dirty="0" smtClean="0"/>
              <a:t>;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Interface XMLRPC entre AM, CM, SA;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I&amp;M Tools: INSTOOLS  e LAMP (baseados em </a:t>
            </a:r>
            <a:r>
              <a:rPr lang="pt-BR" dirty="0" err="1" smtClean="0"/>
              <a:t>perfSONAR</a:t>
            </a:r>
            <a:r>
              <a:rPr lang="pt-BR" dirty="0" smtClean="0"/>
              <a:t>);</a:t>
            </a:r>
          </a:p>
          <a:p>
            <a:pPr lvl="1"/>
            <a:endParaRPr lang="pt-BR" dirty="0" smtClean="0"/>
          </a:p>
          <a:p>
            <a:pPr lvl="1"/>
            <a:r>
              <a:rPr lang="pt-BR" dirty="0" smtClean="0"/>
              <a:t>Interface Gráfica Flack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39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Flack</a:t>
            </a:r>
            <a:endParaRPr lang="en-US" dirty="0"/>
          </a:p>
        </p:txBody>
      </p:sp>
      <p:sp>
        <p:nvSpPr>
          <p:cNvPr id="17409" name="Espaço Reservado para Texto 1"/>
          <p:cNvSpPr>
            <a:spLocks noGrp="1"/>
          </p:cNvSpPr>
          <p:nvPr>
            <p:ph sz="quarter" idx="1"/>
          </p:nvPr>
        </p:nvSpPr>
        <p:spPr>
          <a:xfrm>
            <a:off x="457200" y="1384176"/>
            <a:ext cx="8229600" cy="1108720"/>
          </a:xfrm>
        </p:spPr>
        <p:txBody>
          <a:bodyPr/>
          <a:lstStyle/>
          <a:p>
            <a:r>
              <a:rPr lang="pt-BR" sz="2400" dirty="0" smtClean="0"/>
              <a:t>Flack é um cliente Google </a:t>
            </a:r>
            <a:r>
              <a:rPr lang="pt-BR" sz="2400" dirty="0" err="1" smtClean="0"/>
              <a:t>Map</a:t>
            </a:r>
            <a:r>
              <a:rPr lang="pt-BR" sz="2400" dirty="0" smtClean="0"/>
              <a:t> baseado em Flash que permite visualização e manipulação de recursos federados</a:t>
            </a:r>
            <a:endParaRPr lang="pt-BR" dirty="0" smtClean="0"/>
          </a:p>
        </p:txBody>
      </p:sp>
      <p:pic>
        <p:nvPicPr>
          <p:cNvPr id="17411" name="Picture 7" descr="http://www.netlab.uky.edu/p/instools/sites/www.netlab.uky.edu.p.instools/files/images/flack_basic_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350" y="2362200"/>
            <a:ext cx="7620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7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 smtClean="0"/>
              <a:t>Backbone</a:t>
            </a:r>
            <a:r>
              <a:rPr lang="pt-BR" dirty="0" smtClean="0"/>
              <a:t> ProtoGENI</a:t>
            </a:r>
            <a:endParaRPr lang="en-US" dirty="0"/>
          </a:p>
        </p:txBody>
      </p:sp>
      <p:sp>
        <p:nvSpPr>
          <p:cNvPr id="16385" name="Espaço Reservado para Texto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/>
              <a:t>Composto</a:t>
            </a:r>
            <a:r>
              <a:rPr lang="en-US" dirty="0" smtClean="0"/>
              <a:t> de 8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conectados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i="1" dirty="0" smtClean="0"/>
              <a:t>waves</a:t>
            </a:r>
            <a:r>
              <a:rPr lang="en-US" dirty="0" smtClean="0"/>
              <a:t> de 1 </a:t>
            </a:r>
            <a:r>
              <a:rPr lang="en-US" dirty="0" err="1" smtClean="0"/>
              <a:t>Gbps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infraestrutura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pt-BR" dirty="0" smtClean="0"/>
              <a:t> Internet2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 </a:t>
            </a:r>
            <a:r>
              <a:rPr lang="en-US" i="1" dirty="0" smtClean="0"/>
              <a:t>backbone</a:t>
            </a:r>
            <a:r>
              <a:rPr lang="en-US" dirty="0" smtClean="0"/>
              <a:t> é </a:t>
            </a:r>
            <a:r>
              <a:rPr lang="en-US" dirty="0" err="1" smtClean="0"/>
              <a:t>baseado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Ethernet </a:t>
            </a:r>
            <a:r>
              <a:rPr lang="en-US" dirty="0" err="1" smtClean="0"/>
              <a:t>nestas</a:t>
            </a:r>
            <a:r>
              <a:rPr lang="en-US" dirty="0" smtClean="0"/>
              <a:t> </a:t>
            </a:r>
            <a:r>
              <a:rPr lang="en-US" i="1" dirty="0" smtClean="0"/>
              <a:t>waves</a:t>
            </a:r>
            <a:r>
              <a:rPr lang="en-US" dirty="0" smtClean="0"/>
              <a:t>, e é </a:t>
            </a:r>
            <a:r>
              <a:rPr lang="en-US" dirty="0" err="1" smtClean="0"/>
              <a:t>fatiado</a:t>
            </a:r>
            <a:r>
              <a:rPr lang="en-US" dirty="0" smtClean="0"/>
              <a:t> com VLANs;</a:t>
            </a:r>
            <a:endParaRPr lang="pt-BR" dirty="0" smtClean="0"/>
          </a:p>
          <a:p>
            <a:endParaRPr lang="en-US" dirty="0" smtClean="0"/>
          </a:p>
          <a:p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nó</a:t>
            </a:r>
            <a:r>
              <a:rPr lang="en-US" dirty="0" smtClean="0"/>
              <a:t> </a:t>
            </a:r>
            <a:r>
              <a:rPr lang="en-US" dirty="0" err="1" smtClean="0"/>
              <a:t>contém</a:t>
            </a:r>
            <a:r>
              <a:rPr lang="en-US" dirty="0" smtClean="0"/>
              <a:t> um </a:t>
            </a:r>
            <a:r>
              <a:rPr lang="en-US" dirty="0" err="1" smtClean="0"/>
              <a:t>conjunto</a:t>
            </a:r>
            <a:r>
              <a:rPr lang="en-US" dirty="0" smtClean="0"/>
              <a:t> de </a:t>
            </a:r>
            <a:r>
              <a:rPr lang="en-US" dirty="0" err="1" smtClean="0"/>
              <a:t>componentes</a:t>
            </a:r>
            <a:r>
              <a:rPr lang="en-US" dirty="0" smtClean="0"/>
              <a:t> </a:t>
            </a:r>
            <a:r>
              <a:rPr lang="en-US" dirty="0" err="1" smtClean="0"/>
              <a:t>fatiáveis</a:t>
            </a:r>
            <a:r>
              <a:rPr lang="en-US" dirty="0" smtClean="0"/>
              <a:t> (slices) e </a:t>
            </a:r>
            <a:r>
              <a:rPr lang="en-US" dirty="0" err="1" smtClean="0"/>
              <a:t>programáveis</a:t>
            </a:r>
            <a:r>
              <a:rPr lang="en-US" dirty="0" smtClean="0"/>
              <a:t> </a:t>
            </a:r>
            <a:r>
              <a:rPr lang="en-US" dirty="0" err="1" smtClean="0"/>
              <a:t>pelos</a:t>
            </a:r>
            <a:r>
              <a:rPr lang="en-US" dirty="0" smtClean="0"/>
              <a:t> </a:t>
            </a:r>
            <a:r>
              <a:rPr lang="en-US" dirty="0" err="1" smtClean="0"/>
              <a:t>usuários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PCs com </a:t>
            </a:r>
            <a:r>
              <a:rPr lang="en-US" dirty="0" err="1" smtClean="0"/>
              <a:t>placas</a:t>
            </a:r>
            <a:r>
              <a:rPr lang="en-US" dirty="0" smtClean="0"/>
              <a:t> </a:t>
            </a:r>
            <a:r>
              <a:rPr lang="en-US" dirty="0" err="1" smtClean="0"/>
              <a:t>NetFPGA</a:t>
            </a:r>
            <a:endParaRPr lang="en-US" dirty="0" smtClean="0"/>
          </a:p>
          <a:p>
            <a:pPr lvl="1"/>
            <a:r>
              <a:rPr lang="en-US" dirty="0" smtClean="0"/>
              <a:t>Switches Ethernet (HP </a:t>
            </a:r>
            <a:r>
              <a:rPr lang="en-US" dirty="0" err="1" smtClean="0"/>
              <a:t>Procurve</a:t>
            </a:r>
            <a:r>
              <a:rPr lang="en-US" dirty="0" smtClean="0"/>
              <a:t>) com </a:t>
            </a:r>
            <a:r>
              <a:rPr lang="en-US" dirty="0" err="1" smtClean="0"/>
              <a:t>capacidade</a:t>
            </a:r>
            <a:r>
              <a:rPr lang="en-US" dirty="0" smtClean="0"/>
              <a:t> de </a:t>
            </a:r>
            <a:r>
              <a:rPr lang="en-US" dirty="0" err="1" smtClean="0"/>
              <a:t>OpenFlow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implementação</a:t>
            </a:r>
            <a:endParaRPr lang="en-US" dirty="0" smtClean="0"/>
          </a:p>
          <a:p>
            <a:endParaRPr lang="pt-BR" dirty="0" smtClean="0"/>
          </a:p>
        </p:txBody>
      </p:sp>
      <p:pic>
        <p:nvPicPr>
          <p:cNvPr id="16388" name="Picture 4" descr="backbone-nod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44824"/>
            <a:ext cx="4392488" cy="4154717"/>
          </a:xfrm>
          <a:prstGeom prst="rect">
            <a:avLst/>
          </a:prstGeom>
          <a:noFill/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076056" y="1403484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b="1" dirty="0" smtClean="0"/>
              <a:t>Exemplo de Nó Backbone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7305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Federação ProtoGENI</a:t>
            </a:r>
            <a:endParaRPr lang="en-US" dirty="0"/>
          </a:p>
        </p:txBody>
      </p:sp>
      <p:sp>
        <p:nvSpPr>
          <p:cNvPr id="14337" name="Espaço Reservado para Texto 1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971800" cy="4937760"/>
          </a:xfrm>
        </p:spPr>
        <p:txBody>
          <a:bodyPr/>
          <a:lstStyle/>
          <a:p>
            <a:r>
              <a:rPr lang="en-US" dirty="0" err="1" smtClean="0"/>
              <a:t>Integração</a:t>
            </a:r>
            <a:r>
              <a:rPr lang="en-US" dirty="0" smtClean="0"/>
              <a:t> de </a:t>
            </a:r>
            <a:r>
              <a:rPr lang="en-US" i="1" dirty="0" err="1" smtClean="0"/>
              <a:t>Testbeds</a:t>
            </a:r>
            <a:r>
              <a:rPr lang="en-US" dirty="0" smtClean="0"/>
              <a:t> </a:t>
            </a:r>
            <a:endParaRPr lang="pt-BR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80" y="1268760"/>
            <a:ext cx="53312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6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Federação GENI</a:t>
            </a:r>
            <a:endParaRPr lang="en-US" dirty="0"/>
          </a:p>
        </p:txBody>
      </p:sp>
      <p:sp>
        <p:nvSpPr>
          <p:cNvPr id="14338" name="Espaço Reservado para Tex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80" y="1268760"/>
            <a:ext cx="533128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1"/>
          <p:cNvSpPr/>
          <p:nvPr/>
        </p:nvSpPr>
        <p:spPr>
          <a:xfrm>
            <a:off x="0" y="1700808"/>
            <a:ext cx="3059832" cy="172819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Outras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Testbeds</a:t>
            </a:r>
            <a:r>
              <a:rPr lang="en-US" sz="2000" b="1" dirty="0" smtClean="0">
                <a:solidFill>
                  <a:schemeClr val="tx1"/>
                </a:solidFill>
              </a:rPr>
              <a:t> GENI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(ex. </a:t>
            </a:r>
            <a:r>
              <a:rPr lang="en-US" sz="2000" b="1" dirty="0" err="1" smtClean="0">
                <a:solidFill>
                  <a:schemeClr val="tx1"/>
                </a:solidFill>
              </a:rPr>
              <a:t>PlanetLab</a:t>
            </a:r>
            <a:r>
              <a:rPr lang="en-US" sz="2000" b="1" dirty="0" smtClean="0">
                <a:solidFill>
                  <a:schemeClr val="tx1"/>
                </a:solidFill>
              </a:rPr>
              <a:t>)</a:t>
            </a:r>
            <a:endParaRPr lang="pt-BR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24" y="2190192"/>
            <a:ext cx="80962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57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OMF: Visão </a:t>
            </a:r>
            <a:r>
              <a:rPr lang="pt-BR" dirty="0" smtClean="0"/>
              <a:t>geral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Projeto iniciado em 2003, na Universidade </a:t>
            </a:r>
            <a:r>
              <a:rPr lang="pt-BR" dirty="0" err="1" smtClean="0"/>
              <a:t>Rutgers</a:t>
            </a:r>
            <a:r>
              <a:rPr lang="pt-BR" dirty="0" smtClean="0"/>
              <a:t> (no </a:t>
            </a:r>
            <a:r>
              <a:rPr lang="pt-BR" dirty="0" err="1" smtClean="0"/>
              <a:t>Winlab</a:t>
            </a:r>
            <a:r>
              <a:rPr lang="pt-BR" dirty="0" smtClean="0"/>
              <a:t>) em conjunto com o NICTA (</a:t>
            </a:r>
            <a:r>
              <a:rPr lang="pt-BR" dirty="0" err="1" smtClean="0"/>
              <a:t>National</a:t>
            </a:r>
            <a:r>
              <a:rPr lang="pt-BR" dirty="0" smtClean="0"/>
              <a:t> ICT </a:t>
            </a:r>
            <a:r>
              <a:rPr lang="pt-BR" dirty="0" err="1" smtClean="0"/>
              <a:t>Australia</a:t>
            </a:r>
            <a:r>
              <a:rPr lang="pt-BR" dirty="0" smtClean="0"/>
              <a:t>)</a:t>
            </a:r>
          </a:p>
          <a:p>
            <a:r>
              <a:rPr lang="pt-BR" dirty="0" smtClean="0"/>
              <a:t>Proposto originalmente para redes sem fio</a:t>
            </a:r>
          </a:p>
          <a:p>
            <a:pPr lvl="2"/>
            <a:r>
              <a:rPr lang="pt-BR" dirty="0" smtClean="0"/>
              <a:t>Originalmente, OMF expandia para </a:t>
            </a:r>
            <a:r>
              <a:rPr lang="pt-BR" i="1" dirty="0" smtClean="0"/>
              <a:t>ORBIT Management Framework</a:t>
            </a:r>
          </a:p>
          <a:p>
            <a:pPr lvl="2"/>
            <a:r>
              <a:rPr lang="pt-BR" dirty="0" smtClean="0"/>
              <a:t>ORBIT expande para </a:t>
            </a:r>
            <a:r>
              <a:rPr lang="pt-BR" b="1" i="1" dirty="0" smtClean="0"/>
              <a:t>O</a:t>
            </a:r>
            <a:r>
              <a:rPr lang="pt-BR" i="1" dirty="0" smtClean="0"/>
              <a:t>pen-Access </a:t>
            </a:r>
            <a:r>
              <a:rPr lang="pt-BR" b="1" i="1" dirty="0" err="1" smtClean="0"/>
              <a:t>R</a:t>
            </a:r>
            <a:r>
              <a:rPr lang="pt-BR" i="1" dirty="0" err="1" smtClean="0"/>
              <a:t>esearch</a:t>
            </a:r>
            <a:r>
              <a:rPr lang="pt-BR" i="1" dirty="0" smtClean="0"/>
              <a:t> </a:t>
            </a:r>
            <a:r>
              <a:rPr lang="pt-BR" i="1" dirty="0" err="1" smtClean="0"/>
              <a:t>Test</a:t>
            </a:r>
            <a:r>
              <a:rPr lang="pt-BR" b="1" i="1" dirty="0" err="1" smtClean="0"/>
              <a:t>B</a:t>
            </a:r>
            <a:r>
              <a:rPr lang="pt-BR" i="1" dirty="0" err="1" smtClean="0"/>
              <a:t>ed</a:t>
            </a:r>
            <a:r>
              <a:rPr lang="pt-BR" i="1" dirty="0" smtClean="0"/>
              <a:t> for Next-</a:t>
            </a:r>
            <a:r>
              <a:rPr lang="pt-BR" i="1" dirty="0" err="1" smtClean="0"/>
              <a:t>Generation</a:t>
            </a:r>
            <a:r>
              <a:rPr lang="pt-BR" i="1" dirty="0" smtClean="0"/>
              <a:t> </a:t>
            </a:r>
            <a:r>
              <a:rPr lang="pt-BR" i="1" dirty="0" err="1" smtClean="0"/>
              <a:t>W</a:t>
            </a:r>
            <a:r>
              <a:rPr lang="pt-BR" b="1" i="1" dirty="0" err="1" smtClean="0"/>
              <a:t>I</a:t>
            </a:r>
            <a:r>
              <a:rPr lang="pt-BR" i="1" dirty="0" err="1" smtClean="0"/>
              <a:t>reless</a:t>
            </a:r>
            <a:r>
              <a:rPr lang="pt-BR" i="1" dirty="0" smtClean="0"/>
              <a:t> </a:t>
            </a:r>
            <a:r>
              <a:rPr lang="pt-BR" i="1" dirty="0" err="1" smtClean="0"/>
              <a:t>Ne</a:t>
            </a:r>
            <a:r>
              <a:rPr lang="pt-BR" b="1" i="1" dirty="0" err="1" smtClean="0"/>
              <a:t>T</a:t>
            </a:r>
            <a:r>
              <a:rPr lang="pt-BR" i="1" dirty="0" err="1" smtClean="0"/>
              <a:t>works</a:t>
            </a:r>
            <a:endParaRPr lang="pt-BR" dirty="0" smtClean="0"/>
          </a:p>
          <a:p>
            <a:r>
              <a:rPr lang="pt-BR" dirty="0" smtClean="0"/>
              <a:t>Atualmente, suporta outras tecnologias</a:t>
            </a:r>
          </a:p>
          <a:p>
            <a:pPr lvl="1"/>
            <a:r>
              <a:rPr lang="pt-BR" dirty="0" smtClean="0"/>
              <a:t>OMF passou a expandir para </a:t>
            </a:r>
            <a:r>
              <a:rPr lang="pt-BR" dirty="0" err="1" smtClean="0"/>
              <a:t>c</a:t>
            </a:r>
            <a:r>
              <a:rPr lang="pt-BR" b="1" dirty="0" err="1" smtClean="0"/>
              <a:t>O</a:t>
            </a:r>
            <a:r>
              <a:rPr lang="pt-BR" dirty="0" err="1" smtClean="0"/>
              <a:t>ntrol</a:t>
            </a:r>
            <a:r>
              <a:rPr lang="pt-BR" dirty="0" smtClean="0"/>
              <a:t> </a:t>
            </a:r>
            <a:r>
              <a:rPr lang="pt-BR" dirty="0" err="1" smtClean="0"/>
              <a:t>and</a:t>
            </a:r>
            <a:r>
              <a:rPr lang="pt-BR" dirty="0" smtClean="0"/>
              <a:t> </a:t>
            </a:r>
            <a:r>
              <a:rPr lang="pt-BR" b="1" dirty="0" smtClean="0"/>
              <a:t>M</a:t>
            </a:r>
            <a:r>
              <a:rPr lang="pt-BR" dirty="0" smtClean="0"/>
              <a:t>anagement </a:t>
            </a:r>
            <a:r>
              <a:rPr lang="pt-BR" b="1" dirty="0" smtClean="0"/>
              <a:t>F</a:t>
            </a:r>
            <a:r>
              <a:rPr lang="pt-BR" dirty="0" smtClean="0"/>
              <a:t>ramework</a:t>
            </a:r>
          </a:p>
          <a:p>
            <a:pPr lvl="2"/>
            <a:r>
              <a:rPr lang="pt-BR" dirty="0" smtClean="0"/>
              <a:t>A parte de medições (</a:t>
            </a:r>
            <a:r>
              <a:rPr lang="pt-BR" i="1" dirty="0" smtClean="0"/>
              <a:t>OML – OMF </a:t>
            </a:r>
            <a:r>
              <a:rPr lang="pt-BR" i="1" dirty="0" err="1" smtClean="0"/>
              <a:t>Measurement</a:t>
            </a:r>
            <a:r>
              <a:rPr lang="pt-BR" i="1" dirty="0" smtClean="0"/>
              <a:t> Library</a:t>
            </a:r>
            <a:r>
              <a:rPr lang="pt-BR" dirty="0" smtClean="0"/>
              <a:t>) passou a ser tratada como um recurso independente</a:t>
            </a:r>
          </a:p>
          <a:p>
            <a:pPr lvl="1"/>
            <a:r>
              <a:rPr lang="pt-BR" dirty="0" smtClean="0"/>
              <a:t>Desde 2008, o código oficial passou a ser mantido no site mytestbed.net, recebendo colaborações do </a:t>
            </a:r>
            <a:r>
              <a:rPr lang="pt-BR" dirty="0" err="1" smtClean="0"/>
              <a:t>Winlab</a:t>
            </a:r>
            <a:r>
              <a:rPr lang="pt-BR" dirty="0" smtClean="0"/>
              <a:t>/</a:t>
            </a:r>
            <a:r>
              <a:rPr lang="pt-BR" dirty="0" err="1" smtClean="0"/>
              <a:t>Rutgers</a:t>
            </a:r>
            <a:r>
              <a:rPr lang="pt-BR" dirty="0" smtClean="0"/>
              <a:t>, NICTA, </a:t>
            </a:r>
            <a:r>
              <a:rPr lang="pt-BR" dirty="0" err="1" smtClean="0"/>
              <a:t>Nitlab</a:t>
            </a:r>
            <a:r>
              <a:rPr lang="pt-BR" dirty="0" smtClean="0"/>
              <a:t>/</a:t>
            </a:r>
            <a:r>
              <a:rPr lang="pt-BR" dirty="0" err="1" smtClean="0"/>
              <a:t>Thessaly</a:t>
            </a:r>
            <a:r>
              <a:rPr lang="pt-BR" dirty="0" smtClean="0"/>
              <a:t>, dentre outros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01712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OMF: Visão </a:t>
            </a:r>
            <a:r>
              <a:rPr lang="pt-BR" dirty="0" smtClean="0"/>
              <a:t>geral (2)</a:t>
            </a:r>
            <a:endParaRPr lang="pt-BR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OMF sob o ponto de vista do experimentador:</a:t>
            </a:r>
          </a:p>
          <a:p>
            <a:pPr lvl="1"/>
            <a:r>
              <a:rPr lang="pt-BR" dirty="0" smtClean="0"/>
              <a:t>“conjunto de ferramentas para descrever e instrumentar um experimento, executá-lo e coletar seus resultados”</a:t>
            </a:r>
          </a:p>
          <a:p>
            <a:r>
              <a:rPr lang="pt-BR" dirty="0" smtClean="0"/>
              <a:t>OMF sob o ponto de vista do operador da testbed:</a:t>
            </a:r>
          </a:p>
          <a:p>
            <a:pPr lvl="1"/>
            <a:r>
              <a:rPr lang="pt-BR" dirty="0" smtClean="0"/>
              <a:t>“conjunto de serviços para gerenciar e operar os recursos da testbed (ex.: reinicializar dispositivos, obter informações de status, instalar imagem de SO)”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85000" lnSpcReduction="2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648200" y="1567610"/>
            <a:ext cx="4397268" cy="4397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0871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dirty="0" smtClean="0"/>
              <a:t>                                   Arquitetura</a:t>
            </a:r>
            <a:endParaRPr lang="pt-B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306205" y="2060459"/>
            <a:ext cx="7837228" cy="479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3265512" cy="2851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724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Evolução através de “Remendos”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Criação de </a:t>
            </a:r>
            <a:r>
              <a:rPr lang="pt-BR" dirty="0" err="1" smtClean="0"/>
              <a:t>subredes</a:t>
            </a:r>
            <a:r>
              <a:rPr lang="pt-BR" dirty="0" smtClean="0"/>
              <a:t>, sistemas autônomos e DNS</a:t>
            </a:r>
          </a:p>
          <a:p>
            <a:r>
              <a:rPr lang="pt-BR" dirty="0" smtClean="0"/>
              <a:t>CIDR – </a:t>
            </a:r>
            <a:r>
              <a:rPr lang="pt-BR" i="1" dirty="0" err="1" smtClean="0"/>
              <a:t>Classless</a:t>
            </a:r>
            <a:r>
              <a:rPr lang="pt-BR" i="1" dirty="0" smtClean="0"/>
              <a:t> </a:t>
            </a:r>
            <a:r>
              <a:rPr lang="pt-BR" i="1" dirty="0" err="1" smtClean="0"/>
              <a:t>InterDomain</a:t>
            </a:r>
            <a:r>
              <a:rPr lang="pt-BR" i="1" dirty="0" smtClean="0"/>
              <a:t> </a:t>
            </a:r>
            <a:r>
              <a:rPr lang="pt-BR" i="1" dirty="0" err="1" smtClean="0"/>
              <a:t>Routing</a:t>
            </a:r>
            <a:endParaRPr lang="pt-BR" i="1" dirty="0" smtClean="0"/>
          </a:p>
          <a:p>
            <a:r>
              <a:rPr lang="pt-BR" dirty="0" smtClean="0"/>
              <a:t>Controle de Congestionamento no TCP</a:t>
            </a:r>
          </a:p>
          <a:p>
            <a:r>
              <a:rPr lang="pt-BR" i="1" dirty="0" err="1" smtClean="0"/>
              <a:t>Multicast</a:t>
            </a:r>
            <a:r>
              <a:rPr lang="pt-BR" dirty="0" smtClean="0"/>
              <a:t> IP</a:t>
            </a:r>
          </a:p>
          <a:p>
            <a:r>
              <a:rPr lang="pt-BR" dirty="0" smtClean="0"/>
              <a:t>IPv6</a:t>
            </a:r>
          </a:p>
          <a:p>
            <a:r>
              <a:rPr lang="pt-BR" dirty="0" smtClean="0"/>
              <a:t>NAT – </a:t>
            </a:r>
            <a:r>
              <a:rPr lang="pt-BR" i="1" dirty="0" smtClean="0"/>
              <a:t>Network </a:t>
            </a:r>
            <a:r>
              <a:rPr lang="pt-BR" i="1" dirty="0" err="1" smtClean="0"/>
              <a:t>Address</a:t>
            </a:r>
            <a:r>
              <a:rPr lang="pt-BR" i="1" dirty="0" smtClean="0"/>
              <a:t> </a:t>
            </a:r>
            <a:r>
              <a:rPr lang="pt-BR" i="1" dirty="0" err="1" smtClean="0"/>
              <a:t>Translation</a:t>
            </a:r>
            <a:endParaRPr lang="pt-BR" i="1" dirty="0" smtClean="0"/>
          </a:p>
          <a:p>
            <a:r>
              <a:rPr lang="pt-BR" dirty="0" err="1" smtClean="0"/>
              <a:t>IPSec</a:t>
            </a:r>
            <a:r>
              <a:rPr lang="pt-BR" dirty="0" smtClean="0"/>
              <a:t> – IP </a:t>
            </a:r>
            <a:r>
              <a:rPr lang="pt-BR" i="1" dirty="0" smtClean="0"/>
              <a:t>Security</a:t>
            </a:r>
          </a:p>
          <a:p>
            <a:r>
              <a:rPr lang="pt-BR" dirty="0" smtClean="0"/>
              <a:t>IP Móvel</a:t>
            </a:r>
          </a:p>
          <a:p>
            <a:r>
              <a:rPr lang="pt-BR" dirty="0" err="1" smtClean="0"/>
              <a:t>Intserv</a:t>
            </a:r>
            <a:r>
              <a:rPr lang="pt-BR" dirty="0" smtClean="0"/>
              <a:t> e </a:t>
            </a:r>
            <a:r>
              <a:rPr lang="pt-BR" dirty="0" err="1" smtClean="0"/>
              <a:t>Diffserv</a:t>
            </a:r>
            <a:r>
              <a:rPr lang="pt-BR" dirty="0" smtClean="0"/>
              <a:t> (Serviços Integrados e Diferenciados)</a:t>
            </a:r>
          </a:p>
          <a:p>
            <a:r>
              <a:rPr lang="pt-BR" dirty="0" smtClean="0"/>
              <a:t>Caches</a:t>
            </a:r>
          </a:p>
          <a:p>
            <a:r>
              <a:rPr lang="pt-BR" i="1" dirty="0" smtClean="0"/>
              <a:t>Firewalls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3328565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/>
              <a:t>Arquitetura – medições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pt-BR" dirty="0" smtClean="0"/>
              <a:t>OML pode ser usada em conjunto com o OMF ou de maneira independente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96360" y="2624402"/>
            <a:ext cx="7785640" cy="3335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244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OFELIA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r>
              <a:rPr lang="pt-BR" sz="2000" dirty="0" smtClean="0"/>
              <a:t>Provê </a:t>
            </a:r>
            <a:r>
              <a:rPr lang="pt-BR" sz="2000" b="1" dirty="0" smtClean="0"/>
              <a:t>uma infraestrutura de experimentação única </a:t>
            </a:r>
            <a:r>
              <a:rPr lang="pt-BR" sz="2000" dirty="0" smtClean="0"/>
              <a:t>baseada em </a:t>
            </a:r>
            <a:r>
              <a:rPr lang="pt-BR" sz="2000" dirty="0" err="1" smtClean="0"/>
              <a:t>OpenFlow</a:t>
            </a:r>
            <a:endParaRPr lang="pt-BR" sz="2000" dirty="0" smtClean="0"/>
          </a:p>
          <a:p>
            <a:pPr lvl="1"/>
            <a:r>
              <a:rPr lang="pt-BR" sz="1600" dirty="0" smtClean="0"/>
              <a:t>Permite aos pesquisadores não somente experimentar em uma rede de teste</a:t>
            </a:r>
          </a:p>
          <a:p>
            <a:pPr lvl="1"/>
            <a:r>
              <a:rPr lang="pt-BR" sz="1600" dirty="0" smtClean="0"/>
              <a:t>Mas permite controlar a própria rede precisamente e dinamicamente</a:t>
            </a:r>
          </a:p>
          <a:p>
            <a:pPr lvl="1"/>
            <a:r>
              <a:rPr lang="pt-BR" sz="1600" dirty="0" smtClean="0"/>
              <a:t>Permite a experimentação em redes </a:t>
            </a:r>
            <a:r>
              <a:rPr lang="pt-BR" sz="1600" dirty="0" err="1" smtClean="0"/>
              <a:t>multi-layer</a:t>
            </a:r>
            <a:r>
              <a:rPr lang="pt-BR" sz="1600" dirty="0" smtClean="0"/>
              <a:t> e </a:t>
            </a:r>
            <a:r>
              <a:rPr lang="pt-BR" sz="1600" dirty="0" err="1" smtClean="0"/>
              <a:t>multi-technologia</a:t>
            </a:r>
            <a:endParaRPr lang="pt-BR" sz="1600" dirty="0" smtClean="0"/>
          </a:p>
          <a:p>
            <a:r>
              <a:rPr lang="pt-BR" sz="2000" dirty="0" smtClean="0"/>
              <a:t>Programe a sua própria </a:t>
            </a:r>
            <a:r>
              <a:rPr lang="pt-BR" sz="2000" b="1" i="1" dirty="0" smtClean="0"/>
              <a:t>rede em nuvem</a:t>
            </a:r>
            <a:r>
              <a:rPr lang="pt-BR" sz="2000" dirty="0" smtClean="0"/>
              <a:t>!</a:t>
            </a:r>
          </a:p>
          <a:p>
            <a:r>
              <a:rPr lang="pt-BR" sz="2000" dirty="0" smtClean="0"/>
              <a:t>Conjunto de ilhas disponíveis para experimentos</a:t>
            </a:r>
          </a:p>
          <a:p>
            <a:r>
              <a:rPr lang="pt-BR" sz="2000" dirty="0" smtClean="0"/>
              <a:t>OFELIA Website: </a:t>
            </a:r>
          </a:p>
          <a:p>
            <a:pPr lvl="1"/>
            <a:r>
              <a:rPr lang="pt-BR" sz="1600" dirty="0" smtClean="0"/>
              <a:t>http://www.fp7-ofelia.eu/</a:t>
            </a:r>
            <a:endParaRPr lang="pt-BR" sz="1600" dirty="0"/>
          </a:p>
        </p:txBody>
      </p:sp>
      <p:pic>
        <p:nvPicPr>
          <p:cNvPr id="6" name="Content Placeholder 5" descr="fig10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086350" y="2274887"/>
            <a:ext cx="3133725" cy="2819400"/>
          </a:xfrm>
        </p:spPr>
      </p:pic>
    </p:spTree>
    <p:extLst>
      <p:ext uri="{BB962C8B-B14F-4D97-AF65-F5344CB8AC3E}">
        <p14:creationId xmlns:p14="http://schemas.microsoft.com/office/powerpoint/2010/main" val="42214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Ferramentas</a:t>
            </a:r>
            <a:r>
              <a:rPr lang="en-US" dirty="0" smtClean="0"/>
              <a:t> OFELIA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Os </a:t>
            </a:r>
            <a:r>
              <a:rPr lang="pt-BR" b="1" dirty="0" smtClean="0"/>
              <a:t>usuários controlam sua própria rede </a:t>
            </a:r>
            <a:r>
              <a:rPr lang="pt-BR" dirty="0" smtClean="0"/>
              <a:t>e podem criar uma “Internet própria para eles”</a:t>
            </a:r>
          </a:p>
          <a:p>
            <a:endParaRPr lang="pt-BR" dirty="0" smtClean="0"/>
          </a:p>
          <a:p>
            <a:r>
              <a:rPr lang="pt-BR" dirty="0" smtClean="0"/>
              <a:t>OFELIA </a:t>
            </a:r>
            <a:r>
              <a:rPr lang="pt-BR" b="1" dirty="0" smtClean="0"/>
              <a:t>provê as ferramentas</a:t>
            </a:r>
            <a:r>
              <a:rPr lang="pt-BR" dirty="0" smtClean="0"/>
              <a:t> para criar inovação na Internet do Futuro</a:t>
            </a:r>
          </a:p>
          <a:p>
            <a:endParaRPr lang="pt-BR" dirty="0" smtClean="0"/>
          </a:p>
          <a:p>
            <a:r>
              <a:rPr lang="pt-BR" dirty="0" smtClean="0"/>
              <a:t>OFELIA está criando um </a:t>
            </a:r>
            <a:r>
              <a:rPr lang="pt-BR" b="1" dirty="0" smtClean="0"/>
              <a:t>substrato Europeu </a:t>
            </a:r>
            <a:r>
              <a:rPr lang="pt-BR" dirty="0" smtClean="0"/>
              <a:t>para esse novo tipo de maneira de pensar e lidar com redes, e rodar serviços nas mesmas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4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OFELIA </a:t>
            </a:r>
            <a:r>
              <a:rPr lang="en-US" dirty="0" err="1" smtClean="0"/>
              <a:t>Fluxo</a:t>
            </a:r>
            <a:r>
              <a:rPr lang="en-US" dirty="0" smtClean="0"/>
              <a:t> de </a:t>
            </a:r>
            <a:r>
              <a:rPr lang="en-US" dirty="0" err="1" smtClean="0"/>
              <a:t>Trabalho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fi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32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7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Baseado</a:t>
            </a:r>
            <a:r>
              <a:rPr lang="en-US" dirty="0" smtClean="0"/>
              <a:t> no Expedient/Opt-In</a:t>
            </a:r>
            <a:endParaRPr lang="en-US" dirty="0"/>
          </a:p>
        </p:txBody>
      </p:sp>
      <p:pic>
        <p:nvPicPr>
          <p:cNvPr id="5" name="Content Placeholder 4" descr="expedient-opti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03065" y="1219200"/>
            <a:ext cx="6537869" cy="4937125"/>
          </a:xfrm>
        </p:spPr>
      </p:pic>
    </p:spTree>
    <p:extLst>
      <p:ext uri="{BB962C8B-B14F-4D97-AF65-F5344CB8AC3E}">
        <p14:creationId xmlns:p14="http://schemas.microsoft.com/office/powerpoint/2010/main" val="1397052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Arquitetura</a:t>
            </a:r>
            <a:r>
              <a:rPr lang="en-US" dirty="0" smtClean="0"/>
              <a:t> </a:t>
            </a:r>
            <a:r>
              <a:rPr lang="en-US" dirty="0" err="1" smtClean="0"/>
              <a:t>Interna</a:t>
            </a:r>
            <a:r>
              <a:rPr lang="en-US" dirty="0" smtClean="0"/>
              <a:t> do OFELIA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g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8074" y="1295400"/>
            <a:ext cx="7452318" cy="53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Texto 1"/>
          <p:cNvSpPr>
            <a:spLocks noGrp="1"/>
          </p:cNvSpPr>
          <p:nvPr>
            <p:ph type="body" sz="quarter" idx="12"/>
          </p:nvPr>
        </p:nvSpPr>
        <p:spPr bwMode="auto">
          <a:xfrm>
            <a:off x="857250" y="928688"/>
            <a:ext cx="81438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charset="0"/>
              <a:buNone/>
            </a:pPr>
            <a:r>
              <a:rPr lang="en-US" sz="4400" noProof="0" dirty="0" smtClean="0">
                <a:latin typeface="Arial" charset="0"/>
                <a:cs typeface="Arial" charset="0"/>
              </a:rPr>
              <a:t>O </a:t>
            </a:r>
            <a:r>
              <a:rPr lang="en-US" sz="4400" noProof="0" dirty="0" err="1" smtClean="0">
                <a:latin typeface="Arial" charset="0"/>
                <a:cs typeface="Arial" charset="0"/>
              </a:rPr>
              <a:t>Projeto</a:t>
            </a:r>
            <a:r>
              <a:rPr lang="en-US" sz="4400" noProof="0" dirty="0" smtClean="0">
                <a:latin typeface="Arial" charset="0"/>
                <a:cs typeface="Arial" charset="0"/>
              </a:rPr>
              <a:t> FIBRE</a:t>
            </a:r>
            <a:endParaRPr lang="en-US" sz="4400" noProof="0" dirty="0" smtClean="0">
              <a:latin typeface="Arial" charset="0"/>
              <a:cs typeface="Arial" charset="0"/>
            </a:endParaRPr>
          </a:p>
        </p:txBody>
      </p:sp>
      <p:sp>
        <p:nvSpPr>
          <p:cNvPr id="44035" name="Título 2"/>
          <p:cNvSpPr>
            <a:spLocks noGrp="1"/>
          </p:cNvSpPr>
          <p:nvPr>
            <p:ph type="title"/>
          </p:nvPr>
        </p:nvSpPr>
        <p:spPr bwMode="auto">
          <a:xfrm>
            <a:off x="500063" y="274638"/>
            <a:ext cx="8501062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First</a:t>
            </a: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 ICT EU-</a:t>
            </a: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Brazil</a:t>
            </a: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coordinated</a:t>
            </a: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call</a:t>
            </a: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, 2011</a:t>
            </a:r>
            <a:endParaRPr lang="pt-BR" sz="2400" b="1" noProof="0" dirty="0" smtClean="0">
              <a:solidFill>
                <a:srgbClr val="095BB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13877" y="1239143"/>
            <a:ext cx="5574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Five projects with a joint financing of €10M</a:t>
            </a: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723176"/>
              </p:ext>
            </p:extLst>
          </p:nvPr>
        </p:nvGraphicFramePr>
        <p:xfrm>
          <a:off x="1043609" y="1854475"/>
          <a:ext cx="7056784" cy="243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1"/>
                <a:gridCol w="1872208"/>
                <a:gridCol w="2016225"/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Theme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/>
                        <a:t>Selected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 err="1" smtClean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/>
                        <a:t>URL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Microelectronics/ Microsystems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PodiTrodi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www.poditrodi.org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Networked Monitoring and Control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BEMO-COFRA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www.bemo-cofra.eu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Future Internet: Experimental </a:t>
                      </a:r>
                      <a:r>
                        <a:rPr lang="pt-BR" sz="1600" dirty="0" err="1" smtClean="0"/>
                        <a:t>Facilities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FIBRE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www.fibre-ict.eu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Future Internet: Security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SECFUNET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www.secfunet.eu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e-</a:t>
                      </a:r>
                      <a:r>
                        <a:rPr lang="pt-BR" sz="1600" dirty="0" err="1" smtClean="0"/>
                        <a:t>Infrastructures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EUBrazilOpenBio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www.eubrazilopenbio.eu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Leandro\Desktop\FIBRE\eubrprojec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69160"/>
            <a:ext cx="6768752" cy="89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ta para cima 13"/>
          <p:cNvSpPr/>
          <p:nvPr/>
        </p:nvSpPr>
        <p:spPr>
          <a:xfrm rot="5400000">
            <a:off x="571206" y="3081489"/>
            <a:ext cx="268906" cy="387865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2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Objectives</a:t>
            </a:r>
            <a:endParaRPr lang="pt-BR" sz="2400" b="1" noProof="0" dirty="0" smtClean="0">
              <a:solidFill>
                <a:srgbClr val="095BB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24744"/>
            <a:ext cx="8229600" cy="501776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smtClean="0">
                <a:solidFill>
                  <a:srgbClr val="095BBF"/>
                </a:solidFill>
              </a:rPr>
              <a:t>Create a common space between the EU and Brazil </a:t>
            </a:r>
          </a:p>
          <a:p>
            <a:r>
              <a:rPr lang="en-GB" sz="2000" dirty="0" smtClean="0"/>
              <a:t>for </a:t>
            </a:r>
            <a:endParaRPr lang="en-GB" sz="1800" dirty="0" smtClean="0"/>
          </a:p>
          <a:p>
            <a:r>
              <a:rPr lang="en-GB" sz="2800" dirty="0" smtClean="0">
                <a:solidFill>
                  <a:srgbClr val="095BBF"/>
                </a:solidFill>
              </a:rPr>
              <a:t>Future Internet (FI) experimental research </a:t>
            </a:r>
          </a:p>
          <a:p>
            <a:r>
              <a:rPr lang="en-GB" sz="2000" dirty="0" smtClean="0"/>
              <a:t>into </a:t>
            </a:r>
            <a:endParaRPr lang="en-GB" sz="1800" dirty="0" smtClean="0"/>
          </a:p>
          <a:p>
            <a:r>
              <a:rPr lang="en-GB" sz="2800" dirty="0" smtClean="0">
                <a:solidFill>
                  <a:srgbClr val="095BBF"/>
                </a:solidFill>
              </a:rPr>
              <a:t>network infrastructure and distributed applications, </a:t>
            </a:r>
          </a:p>
          <a:p>
            <a:r>
              <a:rPr lang="en-GB" sz="2000" dirty="0" smtClean="0"/>
              <a:t>by</a:t>
            </a:r>
            <a:r>
              <a:rPr lang="en-GB" dirty="0" smtClean="0"/>
              <a:t> </a:t>
            </a:r>
            <a:endParaRPr lang="en-GB" sz="2800" dirty="0" smtClean="0"/>
          </a:p>
          <a:p>
            <a:r>
              <a:rPr lang="en-GB" sz="2800" dirty="0" smtClean="0">
                <a:solidFill>
                  <a:srgbClr val="095BBF"/>
                </a:solidFill>
              </a:rPr>
              <a:t>building and operating a federated EU-Brazil Future internet experimental facility </a:t>
            </a:r>
          </a:p>
          <a:p>
            <a:endParaRPr lang="en-GB" sz="2000" dirty="0" smtClean="0"/>
          </a:p>
          <a:p>
            <a:r>
              <a:rPr lang="en-GB" sz="2000" dirty="0" smtClean="0">
                <a:solidFill>
                  <a:schemeClr val="tx1"/>
                </a:solidFill>
              </a:rPr>
              <a:t>The project will design, implement and validate a shared Future Internet research facility between Brazil and Europe, supporting the joint Future Internet experimentation of European and Brazilian researchers.</a:t>
            </a:r>
          </a:p>
          <a:p>
            <a:endParaRPr lang="en-GB" sz="2000" dirty="0" smtClean="0"/>
          </a:p>
          <a:p>
            <a:pPr algn="just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891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FIBRE </a:t>
            </a: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Members</a:t>
            </a:r>
            <a:endParaRPr lang="pt-BR" sz="2400" b="1" noProof="0" dirty="0" smtClean="0">
              <a:solidFill>
                <a:srgbClr val="095BB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aphicFrame>
        <p:nvGraphicFramePr>
          <p:cNvPr id="8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8905090"/>
              </p:ext>
            </p:extLst>
          </p:nvPr>
        </p:nvGraphicFramePr>
        <p:xfrm>
          <a:off x="269776" y="1300187"/>
          <a:ext cx="4158208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494877"/>
              </p:ext>
            </p:extLst>
          </p:nvPr>
        </p:nvGraphicFramePr>
        <p:xfrm>
          <a:off x="4788024" y="1084163"/>
          <a:ext cx="4618856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Picture 2" descr="France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4420344"/>
            <a:ext cx="304800" cy="304800"/>
          </a:xfrm>
          <a:prstGeom prst="rect">
            <a:avLst/>
          </a:prstGeom>
        </p:spPr>
      </p:pic>
      <p:pic>
        <p:nvPicPr>
          <p:cNvPr id="9" name="Picture 8" descr="Italy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640" y="2980184"/>
            <a:ext cx="304800" cy="304800"/>
          </a:xfrm>
          <a:prstGeom prst="rect">
            <a:avLst/>
          </a:prstGeom>
        </p:spPr>
      </p:pic>
      <p:pic>
        <p:nvPicPr>
          <p:cNvPr id="10" name="Picture 9" descr="United Kingdom(Great Britain)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996408"/>
            <a:ext cx="304800" cy="304800"/>
          </a:xfrm>
          <a:prstGeom prst="rect">
            <a:avLst/>
          </a:prstGeom>
        </p:spPr>
      </p:pic>
      <p:pic>
        <p:nvPicPr>
          <p:cNvPr id="11" name="Picture 10" descr="Greece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20344"/>
            <a:ext cx="304800" cy="304800"/>
          </a:xfrm>
          <a:prstGeom prst="rect">
            <a:avLst/>
          </a:prstGeom>
        </p:spPr>
      </p:pic>
      <p:pic>
        <p:nvPicPr>
          <p:cNvPr id="12" name="Picture 11" descr="Spain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80" y="2260104"/>
            <a:ext cx="304800" cy="304800"/>
          </a:xfrm>
          <a:prstGeom prst="rect">
            <a:avLst/>
          </a:prstGeom>
        </p:spPr>
      </p:pic>
      <p:pic>
        <p:nvPicPr>
          <p:cNvPr id="13" name="Picture 12" descr="Australia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68960"/>
            <a:ext cx="304800" cy="304800"/>
          </a:xfrm>
          <a:prstGeom prst="rect">
            <a:avLst/>
          </a:prstGeom>
        </p:spPr>
      </p:pic>
      <p:pic>
        <p:nvPicPr>
          <p:cNvPr id="14" name="Picture 24" descr="J:\Diretorias e Gerências\DP&amp;D\FIBRE\template\cooperation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29782" y="5661247"/>
            <a:ext cx="1166554" cy="93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cnpq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913642"/>
            <a:ext cx="1473009" cy="46768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51520" y="188640"/>
            <a:ext cx="288031" cy="288031"/>
            <a:chOff x="1502477" y="131107"/>
            <a:chExt cx="1153253" cy="1153253"/>
          </a:xfrm>
        </p:grpSpPr>
        <p:sp>
          <p:nvSpPr>
            <p:cNvPr id="19" name="Oval 18"/>
            <p:cNvSpPr/>
            <p:nvPr/>
          </p:nvSpPr>
          <p:spPr>
            <a:xfrm>
              <a:off x="1502477" y="131107"/>
              <a:ext cx="1153253" cy="1153253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Oval 4"/>
            <p:cNvSpPr/>
            <p:nvPr/>
          </p:nvSpPr>
          <p:spPr>
            <a:xfrm>
              <a:off x="1671367" y="299997"/>
              <a:ext cx="815473" cy="815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b="1" u="sng" kern="12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38118"/>
            <a:ext cx="1661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Contract member</a:t>
            </a:r>
            <a:endParaRPr lang="en-US" sz="1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251520" y="548680"/>
            <a:ext cx="288031" cy="288031"/>
            <a:chOff x="1502477" y="131107"/>
            <a:chExt cx="1153253" cy="11532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3" name="Oval 22"/>
            <p:cNvSpPr/>
            <p:nvPr/>
          </p:nvSpPr>
          <p:spPr>
            <a:xfrm>
              <a:off x="1502477" y="131107"/>
              <a:ext cx="1153253" cy="1153253"/>
            </a:xfrm>
            <a:prstGeom prst="ellipse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4" name="Oval 4"/>
            <p:cNvSpPr/>
            <p:nvPr/>
          </p:nvSpPr>
          <p:spPr>
            <a:xfrm>
              <a:off x="1671367" y="299997"/>
              <a:ext cx="815473" cy="81547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1800" b="1" u="sng" kern="1200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39552" y="498158"/>
            <a:ext cx="1757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Associated partner</a:t>
            </a:r>
            <a:endParaRPr lang="en-US" sz="1600" dirty="0"/>
          </a:p>
        </p:txBody>
      </p:sp>
      <p:pic>
        <p:nvPicPr>
          <p:cNvPr id="26" name="Imagem 25" descr="images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2699792" y="5887525"/>
            <a:ext cx="936104" cy="4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Funcionalidades sob pressão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Processamento/manipulação dos dados</a:t>
            </a:r>
          </a:p>
          <a:p>
            <a:r>
              <a:rPr lang="pt-BR" dirty="0" smtClean="0"/>
              <a:t>Armazenamento dos dados</a:t>
            </a:r>
          </a:p>
          <a:p>
            <a:r>
              <a:rPr lang="pt-BR" dirty="0" smtClean="0"/>
              <a:t>Transmissão dos dados</a:t>
            </a:r>
          </a:p>
          <a:p>
            <a:r>
              <a:rPr lang="pt-BR" dirty="0" smtClean="0"/>
              <a:t>Controle de processamento, armazenamento, transmissão de sistemas e funções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70194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Work Packages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547664" y="1437164"/>
            <a:ext cx="590465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 smtClean="0"/>
              <a:t>WP1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pt-BR" sz="2000" dirty="0" smtClean="0"/>
              <a:t>Project Management</a:t>
            </a:r>
            <a:endParaRPr lang="pt-BR" sz="20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547664" y="2301260"/>
            <a:ext cx="2880320" cy="1015663"/>
          </a:xfrm>
          <a:prstGeom prst="rect">
            <a:avLst/>
          </a:prstGeom>
          <a:solidFill>
            <a:srgbClr val="7CBF3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WP2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en-US" sz="2000" dirty="0" smtClean="0"/>
              <a:t>Building and operating the Brazilian facility </a:t>
            </a:r>
            <a:endParaRPr lang="pt-BR" sz="20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572000" y="2289066"/>
            <a:ext cx="2880320" cy="1015663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WP3</a:t>
            </a:r>
            <a:r>
              <a:rPr lang="pt-BR" sz="2000" dirty="0" smtClean="0"/>
              <a:t/>
            </a:r>
            <a:br>
              <a:rPr lang="pt-BR" sz="2000" dirty="0" smtClean="0"/>
            </a:br>
            <a:r>
              <a:rPr lang="en-US" sz="2000" dirty="0" smtClean="0"/>
              <a:t>Building and Operating the European Facility </a:t>
            </a:r>
            <a:endParaRPr lang="pt-BR" sz="20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547664" y="3513202"/>
            <a:ext cx="5904656" cy="707886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 smtClean="0"/>
              <a:t>WP4</a:t>
            </a:r>
            <a:br>
              <a:rPr lang="pt-BR" sz="2000" b="1" dirty="0" smtClean="0"/>
            </a:br>
            <a:r>
              <a:rPr lang="pt-BR" sz="2000" dirty="0" err="1" smtClean="0"/>
              <a:t>Federation</a:t>
            </a:r>
            <a:r>
              <a:rPr lang="pt-BR" sz="2000" dirty="0" smtClean="0"/>
              <a:t> </a:t>
            </a:r>
            <a:r>
              <a:rPr lang="pt-BR" sz="2000" dirty="0" err="1" smtClean="0"/>
              <a:t>of</a:t>
            </a:r>
            <a:r>
              <a:rPr lang="pt-BR" sz="2000" dirty="0" smtClean="0"/>
              <a:t> </a:t>
            </a:r>
            <a:r>
              <a:rPr lang="pt-BR" sz="2000" dirty="0" err="1" smtClean="0"/>
              <a:t>facilities</a:t>
            </a:r>
            <a:endParaRPr lang="pt-BR" sz="20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547664" y="4389492"/>
            <a:ext cx="5904656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 smtClean="0"/>
              <a:t>WP5</a:t>
            </a:r>
            <a:br>
              <a:rPr lang="pt-BR" sz="2000" b="1" dirty="0" smtClean="0"/>
            </a:br>
            <a:r>
              <a:rPr lang="en-US" sz="2000" dirty="0" smtClean="0"/>
              <a:t>Development of technology pilots and showcases </a:t>
            </a:r>
            <a:endParaRPr lang="pt-BR" sz="20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547664" y="5241394"/>
            <a:ext cx="5904656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2000" b="1" dirty="0" smtClean="0"/>
              <a:t>WP6</a:t>
            </a:r>
            <a:br>
              <a:rPr lang="pt-BR" sz="2000" b="1" dirty="0" smtClean="0"/>
            </a:br>
            <a:r>
              <a:rPr lang="pt-BR" sz="2000" dirty="0" err="1" smtClean="0"/>
              <a:t>Dissemination</a:t>
            </a:r>
            <a:r>
              <a:rPr lang="pt-BR" sz="2000" dirty="0" smtClean="0"/>
              <a:t> </a:t>
            </a:r>
            <a:r>
              <a:rPr lang="pt-BR" sz="2000" dirty="0" err="1" smtClean="0"/>
              <a:t>and</a:t>
            </a:r>
            <a:r>
              <a:rPr lang="pt-BR" sz="2000" dirty="0" smtClean="0"/>
              <a:t> </a:t>
            </a:r>
            <a:r>
              <a:rPr lang="pt-BR" sz="2000" dirty="0" err="1" smtClean="0"/>
              <a:t>collaboration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7831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Consortium </a:t>
            </a:r>
            <a:r>
              <a:rPr lang="pt-BR" sz="2400" b="1" noProof="0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structure</a:t>
            </a:r>
            <a:endParaRPr lang="pt-BR" sz="2400" b="1" noProof="0" dirty="0" smtClean="0">
              <a:solidFill>
                <a:srgbClr val="095BB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26" name="Picture 2" descr="\\rnp.local\rj\DI\FP7\Projetos\FIBRE\Proposal\figuras\MGT_e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3" y="1271588"/>
            <a:ext cx="8620125" cy="5153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312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Testbed</a:t>
            </a: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islands</a:t>
            </a:r>
            <a:endParaRPr lang="pt-BR" sz="2400" b="1" noProof="0" dirty="0" smtClean="0">
              <a:solidFill>
                <a:srgbClr val="095BB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47" name="Grupo 46"/>
          <p:cNvGrpSpPr/>
          <p:nvPr/>
        </p:nvGrpSpPr>
        <p:grpSpPr>
          <a:xfrm>
            <a:off x="179512" y="1440268"/>
            <a:ext cx="5380972" cy="4849358"/>
            <a:chOff x="827584" y="1440268"/>
            <a:chExt cx="5380972" cy="4849358"/>
          </a:xfrm>
        </p:grpSpPr>
        <p:pic>
          <p:nvPicPr>
            <p:cNvPr id="2050" name="Picture 2" descr="\\rnp.local\rj\DI\FP7\Projetos\FIBRE\Dissemination\Mapas\brazil_plai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1440268"/>
              <a:ext cx="4968552" cy="4849358"/>
            </a:xfrm>
            <a:prstGeom prst="rect">
              <a:avLst/>
            </a:prstGeom>
            <a:noFill/>
          </p:spPr>
        </p:pic>
        <p:sp>
          <p:nvSpPr>
            <p:cNvPr id="17" name="Elipse 16"/>
            <p:cNvSpPr/>
            <p:nvPr/>
          </p:nvSpPr>
          <p:spPr bwMode="auto">
            <a:xfrm>
              <a:off x="5630912" y="3113534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" name="Elipse 30"/>
            <p:cNvSpPr/>
            <p:nvPr/>
          </p:nvSpPr>
          <p:spPr bwMode="auto">
            <a:xfrm>
              <a:off x="3995936" y="2204864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2" name="Elipse 31"/>
            <p:cNvSpPr/>
            <p:nvPr/>
          </p:nvSpPr>
          <p:spPr bwMode="auto">
            <a:xfrm>
              <a:off x="5120630" y="3717032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3" name="Elipse 32"/>
            <p:cNvSpPr/>
            <p:nvPr/>
          </p:nvSpPr>
          <p:spPr bwMode="auto">
            <a:xfrm>
              <a:off x="3923928" y="4121646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5" name="Elipse 34"/>
            <p:cNvSpPr/>
            <p:nvPr/>
          </p:nvSpPr>
          <p:spPr bwMode="auto">
            <a:xfrm>
              <a:off x="4644008" y="4869160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6" name="Elipse 35"/>
            <p:cNvSpPr/>
            <p:nvPr/>
          </p:nvSpPr>
          <p:spPr bwMode="auto">
            <a:xfrm>
              <a:off x="4597400" y="4869160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7" name="Elipse 36"/>
            <p:cNvSpPr/>
            <p:nvPr/>
          </p:nvSpPr>
          <p:spPr bwMode="auto">
            <a:xfrm>
              <a:off x="3995936" y="3933056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8" name="Elipse 37"/>
            <p:cNvSpPr/>
            <p:nvPr/>
          </p:nvSpPr>
          <p:spPr bwMode="auto">
            <a:xfrm>
              <a:off x="4093592" y="4976242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9" name="Elipse 38"/>
            <p:cNvSpPr/>
            <p:nvPr/>
          </p:nvSpPr>
          <p:spPr bwMode="auto">
            <a:xfrm>
              <a:off x="4064124" y="4934992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0" name="Elipse 39"/>
            <p:cNvSpPr/>
            <p:nvPr/>
          </p:nvSpPr>
          <p:spPr bwMode="auto">
            <a:xfrm>
              <a:off x="4034656" y="4893742"/>
              <a:ext cx="171450" cy="171450"/>
            </a:xfrm>
            <a:prstGeom prst="ellipse">
              <a:avLst/>
            </a:prstGeom>
            <a:solidFill>
              <a:srgbClr val="052FFF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4716016" y="4941168"/>
              <a:ext cx="4667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/>
                <a:t>UFF</a:t>
              </a:r>
            </a:p>
            <a:p>
              <a:r>
                <a:rPr lang="pt-BR" sz="1100" b="1" dirty="0" smtClean="0"/>
                <a:t>UFRJ</a:t>
              </a:r>
              <a:endParaRPr lang="pt-BR" sz="1100" b="1" dirty="0"/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4067944" y="5133092"/>
              <a:ext cx="60144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/>
                <a:t>UFSCar</a:t>
              </a:r>
            </a:p>
            <a:p>
              <a:r>
                <a:rPr lang="pt-BR" sz="1100" b="1" dirty="0" err="1" smtClean="0"/>
                <a:t>CPqD</a:t>
              </a:r>
              <a:endParaRPr lang="pt-BR" sz="1100" b="1" dirty="0" smtClean="0"/>
            </a:p>
            <a:p>
              <a:r>
                <a:rPr lang="pt-BR" sz="1100" b="1" dirty="0" smtClean="0"/>
                <a:t>USP</a:t>
              </a:r>
              <a:endParaRPr lang="pt-BR" sz="1100" b="1" dirty="0"/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4522445" y="3527430"/>
              <a:ext cx="6976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/>
                <a:t>UNIFACS</a:t>
              </a:r>
              <a:endParaRPr lang="pt-BR" sz="1100" b="1" dirty="0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5724128" y="3068960"/>
              <a:ext cx="4844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/>
                <a:t>UFPE</a:t>
              </a:r>
              <a:endParaRPr lang="pt-BR" sz="1100" b="1" dirty="0"/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3566010" y="4062264"/>
              <a:ext cx="42992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/>
                <a:t>UFG</a:t>
              </a:r>
              <a:endParaRPr lang="pt-BR" sz="1100" b="1" dirty="0"/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3779912" y="2348880"/>
              <a:ext cx="5004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/>
                <a:t>UFPA</a:t>
              </a:r>
              <a:endParaRPr lang="pt-BR" sz="1100" b="1" dirty="0"/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3635896" y="3861048"/>
              <a:ext cx="43313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b="1" dirty="0" smtClean="0"/>
                <a:t>RNP</a:t>
              </a:r>
              <a:endParaRPr lang="pt-BR" sz="1100" b="1" dirty="0"/>
            </a:p>
          </p:txBody>
        </p:sp>
      </p:grpSp>
      <p:pic>
        <p:nvPicPr>
          <p:cNvPr id="2051" name="Picture 3" descr="\\rnp.local\rj\DI\FP7\Projetos\FIBRE\Dissemination\Mapas\europe_pla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5516" y="1556792"/>
            <a:ext cx="3268484" cy="2448272"/>
          </a:xfrm>
          <a:prstGeom prst="rect">
            <a:avLst/>
          </a:prstGeom>
          <a:noFill/>
        </p:spPr>
      </p:pic>
      <p:sp>
        <p:nvSpPr>
          <p:cNvPr id="48" name="Elipse 47"/>
          <p:cNvSpPr/>
          <p:nvPr/>
        </p:nvSpPr>
        <p:spPr bwMode="auto">
          <a:xfrm>
            <a:off x="7956376" y="3140968"/>
            <a:ext cx="171450" cy="171450"/>
          </a:xfrm>
          <a:prstGeom prst="ellipse">
            <a:avLst/>
          </a:prstGeom>
          <a:solidFill>
            <a:srgbClr val="052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9" name="Elipse 48"/>
          <p:cNvSpPr/>
          <p:nvPr/>
        </p:nvSpPr>
        <p:spPr bwMode="auto">
          <a:xfrm>
            <a:off x="6516216" y="2204864"/>
            <a:ext cx="171450" cy="171450"/>
          </a:xfrm>
          <a:prstGeom prst="ellipse">
            <a:avLst/>
          </a:prstGeom>
          <a:solidFill>
            <a:srgbClr val="052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0" name="Elipse 49"/>
          <p:cNvSpPr/>
          <p:nvPr/>
        </p:nvSpPr>
        <p:spPr bwMode="auto">
          <a:xfrm>
            <a:off x="6804248" y="3356992"/>
            <a:ext cx="171450" cy="171450"/>
          </a:xfrm>
          <a:prstGeom prst="ellipse">
            <a:avLst/>
          </a:prstGeom>
          <a:solidFill>
            <a:srgbClr val="052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1" name="Elipse 50"/>
          <p:cNvSpPr/>
          <p:nvPr/>
        </p:nvSpPr>
        <p:spPr bwMode="auto">
          <a:xfrm>
            <a:off x="6804248" y="2708920"/>
            <a:ext cx="171450" cy="171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2" name="Elipse 51"/>
          <p:cNvSpPr/>
          <p:nvPr/>
        </p:nvSpPr>
        <p:spPr bwMode="auto">
          <a:xfrm>
            <a:off x="7599452" y="3168444"/>
            <a:ext cx="171450" cy="171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4" name="CaixaDeTexto 53"/>
          <p:cNvSpPr txBox="1"/>
          <p:nvPr/>
        </p:nvSpPr>
        <p:spPr>
          <a:xfrm>
            <a:off x="6572459" y="2015262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err="1" smtClean="0"/>
              <a:t>UEssex</a:t>
            </a:r>
            <a:endParaRPr lang="pt-BR" sz="1100" b="1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6351753" y="3284984"/>
            <a:ext cx="5245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I2CAT</a:t>
            </a:r>
            <a:endParaRPr lang="pt-BR" sz="1100" b="1" dirty="0"/>
          </a:p>
        </p:txBody>
      </p:sp>
      <p:sp>
        <p:nvSpPr>
          <p:cNvPr id="56" name="CaixaDeTexto 55"/>
          <p:cNvSpPr txBox="1"/>
          <p:nvPr/>
        </p:nvSpPr>
        <p:spPr>
          <a:xfrm>
            <a:off x="8024094" y="3212976"/>
            <a:ext cx="4363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UTH</a:t>
            </a:r>
            <a:endParaRPr lang="pt-BR" sz="1100" b="1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6902169" y="2663334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UPMC</a:t>
            </a:r>
            <a:endParaRPr lang="pt-BR" sz="1100" b="1" dirty="0"/>
          </a:p>
        </p:txBody>
      </p:sp>
      <p:sp>
        <p:nvSpPr>
          <p:cNvPr id="58" name="CaixaDeTexto 57"/>
          <p:cNvSpPr txBox="1"/>
          <p:nvPr/>
        </p:nvSpPr>
        <p:spPr>
          <a:xfrm>
            <a:off x="7236296" y="2924944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err="1" smtClean="0"/>
              <a:t>Nextworks</a:t>
            </a:r>
            <a:endParaRPr lang="pt-BR" sz="1050" b="1" dirty="0"/>
          </a:p>
        </p:txBody>
      </p:sp>
      <p:sp>
        <p:nvSpPr>
          <p:cNvPr id="59" name="CaixaDeTexto 58"/>
          <p:cNvSpPr txBox="1"/>
          <p:nvPr/>
        </p:nvSpPr>
        <p:spPr>
          <a:xfrm>
            <a:off x="395536" y="404664"/>
            <a:ext cx="3232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Experimental </a:t>
            </a:r>
            <a:r>
              <a:rPr lang="pt-BR" sz="1600" dirty="0" err="1" smtClean="0"/>
              <a:t>islands</a:t>
            </a:r>
            <a:r>
              <a:rPr lang="pt-BR" sz="1600" dirty="0" smtClean="0"/>
              <a:t> to </a:t>
            </a:r>
            <a:r>
              <a:rPr lang="pt-BR" sz="1600" dirty="0" err="1" smtClean="0"/>
              <a:t>be</a:t>
            </a:r>
            <a:r>
              <a:rPr lang="pt-BR" sz="1600" dirty="0" smtClean="0"/>
              <a:t> </a:t>
            </a:r>
            <a:r>
              <a:rPr lang="pt-BR" sz="1600" dirty="0" err="1" smtClean="0"/>
              <a:t>federated</a:t>
            </a:r>
            <a:endParaRPr lang="pt-BR" sz="1600" dirty="0"/>
          </a:p>
        </p:txBody>
      </p:sp>
      <p:sp>
        <p:nvSpPr>
          <p:cNvPr id="60" name="Elipse 59"/>
          <p:cNvSpPr/>
          <p:nvPr/>
        </p:nvSpPr>
        <p:spPr bwMode="auto">
          <a:xfrm>
            <a:off x="280764" y="488216"/>
            <a:ext cx="171450" cy="171450"/>
          </a:xfrm>
          <a:prstGeom prst="ellipse">
            <a:avLst/>
          </a:prstGeom>
          <a:solidFill>
            <a:srgbClr val="052FF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3" name="Picture 6" descr="F:\FIBRE\OpenLa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3741" y="4346298"/>
            <a:ext cx="1082389" cy="378807"/>
          </a:xfrm>
          <a:prstGeom prst="rect">
            <a:avLst/>
          </a:prstGeom>
          <a:noFill/>
        </p:spPr>
      </p:pic>
      <p:pic>
        <p:nvPicPr>
          <p:cNvPr id="64" name="Picture 7" descr="F:\FIBRE\chan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5869" y="4293096"/>
            <a:ext cx="1190627" cy="435700"/>
          </a:xfrm>
          <a:prstGeom prst="rect">
            <a:avLst/>
          </a:prstGeom>
          <a:noFill/>
        </p:spPr>
      </p:pic>
      <p:pic>
        <p:nvPicPr>
          <p:cNvPr id="65" name="Picture 8" descr="F:\FIBRE\ofelia-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689" y="4206286"/>
            <a:ext cx="1325543" cy="608768"/>
          </a:xfrm>
          <a:prstGeom prst="rect">
            <a:avLst/>
          </a:prstGeom>
          <a:noFill/>
        </p:spPr>
      </p:pic>
      <p:pic>
        <p:nvPicPr>
          <p:cNvPr id="2052" name="Picture 4" descr="\\rnp.local\rj\DI\FP7\Projetos\FIBRE\Dissemination\Mapas\australia_plai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5013176"/>
            <a:ext cx="2217503" cy="1658938"/>
          </a:xfrm>
          <a:prstGeom prst="rect">
            <a:avLst/>
          </a:prstGeom>
          <a:noFill/>
        </p:spPr>
      </p:pic>
      <p:sp>
        <p:nvSpPr>
          <p:cNvPr id="67" name="Elipse 66"/>
          <p:cNvSpPr/>
          <p:nvPr/>
        </p:nvSpPr>
        <p:spPr bwMode="auto">
          <a:xfrm>
            <a:off x="7956376" y="6237312"/>
            <a:ext cx="171450" cy="171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8" name="CaixaDeTexto 67"/>
          <p:cNvSpPr txBox="1"/>
          <p:nvPr/>
        </p:nvSpPr>
        <p:spPr>
          <a:xfrm>
            <a:off x="7596336" y="6021288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smtClean="0"/>
              <a:t>NICTA</a:t>
            </a:r>
            <a:endParaRPr lang="pt-BR" sz="1100" b="1" dirty="0"/>
          </a:p>
        </p:txBody>
      </p:sp>
      <p:sp>
        <p:nvSpPr>
          <p:cNvPr id="70" name="Elipse 69"/>
          <p:cNvSpPr/>
          <p:nvPr/>
        </p:nvSpPr>
        <p:spPr bwMode="auto">
          <a:xfrm>
            <a:off x="280764" y="848256"/>
            <a:ext cx="171450" cy="1714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1" name="CaixaDeTexto 70"/>
          <p:cNvSpPr txBox="1"/>
          <p:nvPr/>
        </p:nvSpPr>
        <p:spPr>
          <a:xfrm>
            <a:off x="395536" y="764704"/>
            <a:ext cx="3674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FIBRE </a:t>
            </a:r>
            <a:r>
              <a:rPr lang="pt-BR" sz="1600" dirty="0" err="1" smtClean="0"/>
              <a:t>members</a:t>
            </a:r>
            <a:r>
              <a:rPr lang="pt-BR" sz="1600" dirty="0" smtClean="0"/>
              <a:t> </a:t>
            </a:r>
            <a:r>
              <a:rPr lang="pt-BR" sz="1600" dirty="0" err="1" smtClean="0"/>
              <a:t>not</a:t>
            </a:r>
            <a:r>
              <a:rPr lang="pt-BR" sz="1600" dirty="0" smtClean="0"/>
              <a:t> </a:t>
            </a:r>
            <a:r>
              <a:rPr lang="pt-BR" sz="1600" dirty="0" err="1" smtClean="0"/>
              <a:t>committing</a:t>
            </a:r>
            <a:r>
              <a:rPr lang="pt-BR" sz="1600" dirty="0" smtClean="0"/>
              <a:t> resources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noProof="0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FIBRE-BR </a:t>
            </a:r>
            <a:r>
              <a:rPr lang="pt-BR" sz="2400" b="1" noProof="0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testbed</a:t>
            </a: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poposal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Cloud 33"/>
          <p:cNvSpPr/>
          <p:nvPr/>
        </p:nvSpPr>
        <p:spPr>
          <a:xfrm>
            <a:off x="5436096" y="5013176"/>
            <a:ext cx="1800200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Fluxograma: Processo 16"/>
          <p:cNvSpPr/>
          <p:nvPr/>
        </p:nvSpPr>
        <p:spPr>
          <a:xfrm>
            <a:off x="6117970" y="5252314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18" name="Fluxograma: Processo 17"/>
          <p:cNvSpPr/>
          <p:nvPr/>
        </p:nvSpPr>
        <p:spPr>
          <a:xfrm>
            <a:off x="5652120" y="5252314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sp>
        <p:nvSpPr>
          <p:cNvPr id="129" name="Cloud 47"/>
          <p:cNvSpPr/>
          <p:nvPr/>
        </p:nvSpPr>
        <p:spPr>
          <a:xfrm>
            <a:off x="2582547" y="2765380"/>
            <a:ext cx="3816423" cy="1959764"/>
          </a:xfrm>
          <a:prstGeom prst="clou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3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80928"/>
            <a:ext cx="549294" cy="449244"/>
          </a:xfrm>
          <a:prstGeom prst="rect">
            <a:avLst/>
          </a:prstGeom>
        </p:spPr>
      </p:pic>
      <p:pic>
        <p:nvPicPr>
          <p:cNvPr id="13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26" y="4293096"/>
            <a:ext cx="549294" cy="449244"/>
          </a:xfrm>
          <a:prstGeom prst="rect">
            <a:avLst/>
          </a:prstGeom>
        </p:spPr>
      </p:pic>
      <p:pic>
        <p:nvPicPr>
          <p:cNvPr id="13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14" y="3771844"/>
            <a:ext cx="549294" cy="449244"/>
          </a:xfrm>
          <a:prstGeom prst="rect">
            <a:avLst/>
          </a:prstGeom>
        </p:spPr>
      </p:pic>
      <p:pic>
        <p:nvPicPr>
          <p:cNvPr id="13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38" y="3645024"/>
            <a:ext cx="549294" cy="449244"/>
          </a:xfrm>
          <a:prstGeom prst="rect">
            <a:avLst/>
          </a:prstGeom>
        </p:spPr>
      </p:pic>
      <p:pic>
        <p:nvPicPr>
          <p:cNvPr id="13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98" y="2564904"/>
            <a:ext cx="549294" cy="449244"/>
          </a:xfrm>
          <a:prstGeom prst="rect">
            <a:avLst/>
          </a:prstGeom>
        </p:spPr>
      </p:pic>
      <p:cxnSp>
        <p:nvCxnSpPr>
          <p:cNvPr id="136" name="Conector de seta reta 135"/>
          <p:cNvCxnSpPr>
            <a:stCxn id="130" idx="1"/>
          </p:cNvCxnSpPr>
          <p:nvPr/>
        </p:nvCxnSpPr>
        <p:spPr>
          <a:xfrm flipH="1" flipV="1">
            <a:off x="2123728" y="2708920"/>
            <a:ext cx="720080" cy="29663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de seta reta 136"/>
          <p:cNvCxnSpPr/>
          <p:nvPr/>
        </p:nvCxnSpPr>
        <p:spPr>
          <a:xfrm flipH="1" flipV="1">
            <a:off x="3894651" y="2090108"/>
            <a:ext cx="245301" cy="3307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de seta reta 137"/>
          <p:cNvCxnSpPr/>
          <p:nvPr/>
        </p:nvCxnSpPr>
        <p:spPr>
          <a:xfrm flipV="1">
            <a:off x="5652120" y="2132857"/>
            <a:ext cx="248250" cy="28803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de seta reta 138"/>
          <p:cNvCxnSpPr/>
          <p:nvPr/>
        </p:nvCxnSpPr>
        <p:spPr>
          <a:xfrm>
            <a:off x="6516216" y="3212976"/>
            <a:ext cx="86409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de seta reta 139"/>
          <p:cNvCxnSpPr/>
          <p:nvPr/>
        </p:nvCxnSpPr>
        <p:spPr>
          <a:xfrm>
            <a:off x="6156176" y="4293096"/>
            <a:ext cx="72008" cy="6480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de seta reta 140"/>
          <p:cNvCxnSpPr>
            <a:stCxn id="132" idx="3"/>
          </p:cNvCxnSpPr>
          <p:nvPr/>
        </p:nvCxnSpPr>
        <p:spPr>
          <a:xfrm>
            <a:off x="6444208" y="3996466"/>
            <a:ext cx="962874" cy="4954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de seta reta 141"/>
          <p:cNvCxnSpPr/>
          <p:nvPr/>
        </p:nvCxnSpPr>
        <p:spPr>
          <a:xfrm flipH="1">
            <a:off x="1691680" y="4725144"/>
            <a:ext cx="1512168" cy="64807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de seta reta 142"/>
          <p:cNvCxnSpPr/>
          <p:nvPr/>
        </p:nvCxnSpPr>
        <p:spPr>
          <a:xfrm>
            <a:off x="3707904" y="4797152"/>
            <a:ext cx="360040" cy="50405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de seta reta 143"/>
          <p:cNvCxnSpPr/>
          <p:nvPr/>
        </p:nvCxnSpPr>
        <p:spPr>
          <a:xfrm flipH="1">
            <a:off x="3275856" y="4797152"/>
            <a:ext cx="163541" cy="4036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CaixaDeTexto 144"/>
          <p:cNvSpPr txBox="1"/>
          <p:nvPr/>
        </p:nvSpPr>
        <p:spPr>
          <a:xfrm>
            <a:off x="3904067" y="3356992"/>
            <a:ext cx="1099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RNP </a:t>
            </a:r>
            <a:br>
              <a:rPr lang="pt-BR" dirty="0" smtClean="0"/>
            </a:br>
            <a:r>
              <a:rPr lang="pt-BR" dirty="0" err="1" smtClean="0"/>
              <a:t>backbone</a:t>
            </a:r>
            <a:endParaRPr lang="pt-BR" dirty="0"/>
          </a:p>
        </p:txBody>
      </p:sp>
      <p:pic>
        <p:nvPicPr>
          <p:cNvPr id="147" name="Imagem 146" descr="Wireless_access_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1390" y="5182903"/>
            <a:ext cx="458882" cy="495459"/>
          </a:xfrm>
          <a:prstGeom prst="rect">
            <a:avLst/>
          </a:prstGeom>
        </p:spPr>
      </p:pic>
      <p:sp>
        <p:nvSpPr>
          <p:cNvPr id="148" name="CaixaDeTexto 147"/>
          <p:cNvSpPr txBox="1"/>
          <p:nvPr/>
        </p:nvSpPr>
        <p:spPr>
          <a:xfrm>
            <a:off x="3275856" y="4057327"/>
            <a:ext cx="705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7030A0"/>
                </a:solidFill>
              </a:rPr>
              <a:t>PoP-SP</a:t>
            </a:r>
            <a:endParaRPr lang="pt-BR" sz="1400" b="1" dirty="0">
              <a:solidFill>
                <a:srgbClr val="7030A0"/>
              </a:solidFill>
            </a:endParaRPr>
          </a:p>
        </p:txBody>
      </p:sp>
      <p:sp>
        <p:nvSpPr>
          <p:cNvPr id="149" name="Cloud 33"/>
          <p:cNvSpPr/>
          <p:nvPr/>
        </p:nvSpPr>
        <p:spPr>
          <a:xfrm>
            <a:off x="395536" y="5301208"/>
            <a:ext cx="1368152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0" name="Fluxograma: Processo 149"/>
          <p:cNvSpPr/>
          <p:nvPr/>
        </p:nvSpPr>
        <p:spPr>
          <a:xfrm>
            <a:off x="1077410" y="5540346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151" name="Fluxograma: Processo 150"/>
          <p:cNvSpPr/>
          <p:nvPr/>
        </p:nvSpPr>
        <p:spPr>
          <a:xfrm>
            <a:off x="611560" y="5540346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sp>
        <p:nvSpPr>
          <p:cNvPr id="153" name="Cloud 33"/>
          <p:cNvSpPr/>
          <p:nvPr/>
        </p:nvSpPr>
        <p:spPr>
          <a:xfrm>
            <a:off x="1907704" y="5301208"/>
            <a:ext cx="1800200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4" name="Fluxograma: Processo 153"/>
          <p:cNvSpPr/>
          <p:nvPr/>
        </p:nvSpPr>
        <p:spPr>
          <a:xfrm>
            <a:off x="2589578" y="5540346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155" name="Fluxograma: Processo 154"/>
          <p:cNvSpPr/>
          <p:nvPr/>
        </p:nvSpPr>
        <p:spPr>
          <a:xfrm>
            <a:off x="2123728" y="5540346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sp>
        <p:nvSpPr>
          <p:cNvPr id="156" name="Fluxograma: Processo 155"/>
          <p:cNvSpPr/>
          <p:nvPr/>
        </p:nvSpPr>
        <p:spPr>
          <a:xfrm>
            <a:off x="3059832" y="5546033"/>
            <a:ext cx="402469" cy="403505"/>
          </a:xfrm>
          <a:prstGeom prst="flowChart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900" dirty="0" err="1" smtClean="0"/>
              <a:t>Proto</a:t>
            </a:r>
            <a:endParaRPr lang="pt-BR" sz="1100" dirty="0" smtClean="0"/>
          </a:p>
          <a:p>
            <a:pPr algn="ctr"/>
            <a:r>
              <a:rPr lang="pt-BR" sz="1100" dirty="0" smtClean="0"/>
              <a:t>GENI</a:t>
            </a:r>
            <a:endParaRPr lang="pt-BR" sz="1100" dirty="0"/>
          </a:p>
        </p:txBody>
      </p:sp>
      <p:sp>
        <p:nvSpPr>
          <p:cNvPr id="157" name="Cloud 33"/>
          <p:cNvSpPr/>
          <p:nvPr/>
        </p:nvSpPr>
        <p:spPr>
          <a:xfrm>
            <a:off x="3851920" y="5301208"/>
            <a:ext cx="1368152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8" name="Fluxograma: Processo 157"/>
          <p:cNvSpPr/>
          <p:nvPr/>
        </p:nvSpPr>
        <p:spPr>
          <a:xfrm>
            <a:off x="4533794" y="5540346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159" name="Fluxograma: Processo 158"/>
          <p:cNvSpPr/>
          <p:nvPr/>
        </p:nvSpPr>
        <p:spPr>
          <a:xfrm>
            <a:off x="4067944" y="5540346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sp>
        <p:nvSpPr>
          <p:cNvPr id="128" name="CaixaDeTexto 127"/>
          <p:cNvSpPr txBox="1"/>
          <p:nvPr/>
        </p:nvSpPr>
        <p:spPr>
          <a:xfrm>
            <a:off x="779247" y="6300028"/>
            <a:ext cx="69640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err="1" smtClean="0"/>
              <a:t>CPqD</a:t>
            </a:r>
            <a:endParaRPr lang="pt-BR" b="1" dirty="0"/>
          </a:p>
        </p:txBody>
      </p:sp>
      <p:sp>
        <p:nvSpPr>
          <p:cNvPr id="160" name="CaixaDeTexto 159"/>
          <p:cNvSpPr txBox="1"/>
          <p:nvPr/>
        </p:nvSpPr>
        <p:spPr>
          <a:xfrm>
            <a:off x="2435431" y="6309320"/>
            <a:ext cx="56778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USP</a:t>
            </a:r>
            <a:endParaRPr lang="pt-BR" b="1" dirty="0"/>
          </a:p>
        </p:txBody>
      </p:sp>
      <p:sp>
        <p:nvSpPr>
          <p:cNvPr id="161" name="CaixaDeTexto 160"/>
          <p:cNvSpPr txBox="1"/>
          <p:nvPr/>
        </p:nvSpPr>
        <p:spPr>
          <a:xfrm>
            <a:off x="4139952" y="6318612"/>
            <a:ext cx="8645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UFSCar</a:t>
            </a:r>
            <a:endParaRPr lang="pt-BR" b="1" dirty="0"/>
          </a:p>
        </p:txBody>
      </p:sp>
      <p:sp>
        <p:nvSpPr>
          <p:cNvPr id="162" name="Cloud 33"/>
          <p:cNvSpPr/>
          <p:nvPr/>
        </p:nvSpPr>
        <p:spPr>
          <a:xfrm>
            <a:off x="6876256" y="4077072"/>
            <a:ext cx="1800200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3" name="Fluxograma: Processo 162"/>
          <p:cNvSpPr/>
          <p:nvPr/>
        </p:nvSpPr>
        <p:spPr>
          <a:xfrm>
            <a:off x="7558130" y="4316210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164" name="Fluxograma: Processo 163"/>
          <p:cNvSpPr/>
          <p:nvPr/>
        </p:nvSpPr>
        <p:spPr>
          <a:xfrm>
            <a:off x="7092280" y="4316210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pic>
        <p:nvPicPr>
          <p:cNvPr id="165" name="Imagem 164" descr="Wireless_access_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01550" y="4246799"/>
            <a:ext cx="458882" cy="495459"/>
          </a:xfrm>
          <a:prstGeom prst="rect">
            <a:avLst/>
          </a:prstGeom>
        </p:spPr>
      </p:pic>
      <p:sp>
        <p:nvSpPr>
          <p:cNvPr id="166" name="Cloud 33"/>
          <p:cNvSpPr/>
          <p:nvPr/>
        </p:nvSpPr>
        <p:spPr>
          <a:xfrm>
            <a:off x="7452320" y="2636912"/>
            <a:ext cx="1368152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7" name="Fluxograma: Processo 166"/>
          <p:cNvSpPr/>
          <p:nvPr/>
        </p:nvSpPr>
        <p:spPr>
          <a:xfrm>
            <a:off x="8134194" y="2876050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168" name="Fluxograma: Processo 167"/>
          <p:cNvSpPr/>
          <p:nvPr/>
        </p:nvSpPr>
        <p:spPr>
          <a:xfrm>
            <a:off x="7668344" y="2876050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sp>
        <p:nvSpPr>
          <p:cNvPr id="169" name="CaixaDeTexto 168"/>
          <p:cNvSpPr txBox="1"/>
          <p:nvPr/>
        </p:nvSpPr>
        <p:spPr>
          <a:xfrm>
            <a:off x="6012298" y="6093296"/>
            <a:ext cx="64793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UFRJ</a:t>
            </a:r>
            <a:endParaRPr lang="pt-BR" b="1" dirty="0"/>
          </a:p>
        </p:txBody>
      </p:sp>
      <p:sp>
        <p:nvSpPr>
          <p:cNvPr id="170" name="CaixaDeTexto 169"/>
          <p:cNvSpPr txBox="1"/>
          <p:nvPr/>
        </p:nvSpPr>
        <p:spPr>
          <a:xfrm>
            <a:off x="7884368" y="5013176"/>
            <a:ext cx="5469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UFF</a:t>
            </a:r>
            <a:endParaRPr lang="pt-BR" b="1" dirty="0"/>
          </a:p>
        </p:txBody>
      </p:sp>
      <p:sp>
        <p:nvSpPr>
          <p:cNvPr id="171" name="CaixaDeTexto 170"/>
          <p:cNvSpPr txBox="1"/>
          <p:nvPr/>
        </p:nvSpPr>
        <p:spPr>
          <a:xfrm>
            <a:off x="7524328" y="3573016"/>
            <a:ext cx="59022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RNP</a:t>
            </a:r>
            <a:endParaRPr lang="pt-BR" b="1" dirty="0"/>
          </a:p>
        </p:txBody>
      </p:sp>
      <p:sp>
        <p:nvSpPr>
          <p:cNvPr id="172" name="CaixaDeTexto 171"/>
          <p:cNvSpPr txBox="1"/>
          <p:nvPr/>
        </p:nvSpPr>
        <p:spPr>
          <a:xfrm>
            <a:off x="5543060" y="3553271"/>
            <a:ext cx="685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7030A0"/>
                </a:solidFill>
              </a:rPr>
              <a:t>PoP-RJ</a:t>
            </a:r>
            <a:endParaRPr lang="pt-BR" sz="1400" b="1" dirty="0">
              <a:solidFill>
                <a:srgbClr val="7030A0"/>
              </a:solidFill>
            </a:endParaRPr>
          </a:p>
        </p:txBody>
      </p:sp>
      <p:pic>
        <p:nvPicPr>
          <p:cNvPr id="18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14" y="2924944"/>
            <a:ext cx="549294" cy="449244"/>
          </a:xfrm>
          <a:prstGeom prst="rect">
            <a:avLst/>
          </a:prstGeom>
        </p:spPr>
      </p:pic>
      <p:sp>
        <p:nvSpPr>
          <p:cNvPr id="189" name="CaixaDeTexto 188"/>
          <p:cNvSpPr txBox="1"/>
          <p:nvPr/>
        </p:nvSpPr>
        <p:spPr>
          <a:xfrm>
            <a:off x="5868144" y="2689175"/>
            <a:ext cx="720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7030A0"/>
                </a:solidFill>
              </a:rPr>
              <a:t>PoP-DF</a:t>
            </a:r>
            <a:endParaRPr lang="pt-BR" sz="1400" b="1" dirty="0">
              <a:solidFill>
                <a:srgbClr val="7030A0"/>
              </a:solidFill>
            </a:endParaRPr>
          </a:p>
        </p:txBody>
      </p:sp>
      <p:sp>
        <p:nvSpPr>
          <p:cNvPr id="190" name="CaixaDeTexto 189"/>
          <p:cNvSpPr txBox="1"/>
          <p:nvPr/>
        </p:nvSpPr>
        <p:spPr>
          <a:xfrm>
            <a:off x="2947439" y="3717032"/>
            <a:ext cx="760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7030A0"/>
                </a:solidFill>
              </a:rPr>
              <a:t>PoP-GO</a:t>
            </a:r>
            <a:endParaRPr lang="pt-BR" sz="1400" b="1" dirty="0">
              <a:solidFill>
                <a:srgbClr val="7030A0"/>
              </a:solidFill>
            </a:endParaRPr>
          </a:p>
        </p:txBody>
      </p:sp>
      <p:sp>
        <p:nvSpPr>
          <p:cNvPr id="191" name="Cloud 33"/>
          <p:cNvSpPr/>
          <p:nvPr/>
        </p:nvSpPr>
        <p:spPr>
          <a:xfrm>
            <a:off x="179512" y="3356992"/>
            <a:ext cx="1800200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2" name="Fluxograma: Processo 191"/>
          <p:cNvSpPr/>
          <p:nvPr/>
        </p:nvSpPr>
        <p:spPr>
          <a:xfrm>
            <a:off x="861386" y="3596130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193" name="Fluxograma: Processo 192"/>
          <p:cNvSpPr/>
          <p:nvPr/>
        </p:nvSpPr>
        <p:spPr>
          <a:xfrm>
            <a:off x="395536" y="3596130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pic>
        <p:nvPicPr>
          <p:cNvPr id="194" name="Imagem 193" descr="Wireless_access_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04806" y="3526719"/>
            <a:ext cx="458882" cy="495459"/>
          </a:xfrm>
          <a:prstGeom prst="rect">
            <a:avLst/>
          </a:prstGeom>
        </p:spPr>
      </p:pic>
      <p:sp>
        <p:nvSpPr>
          <p:cNvPr id="195" name="CaixaDeTexto 194"/>
          <p:cNvSpPr txBox="1"/>
          <p:nvPr/>
        </p:nvSpPr>
        <p:spPr>
          <a:xfrm>
            <a:off x="1536772" y="4149080"/>
            <a:ext cx="5869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UFG</a:t>
            </a:r>
            <a:endParaRPr lang="pt-BR" b="1" dirty="0"/>
          </a:p>
        </p:txBody>
      </p:sp>
      <p:cxnSp>
        <p:nvCxnSpPr>
          <p:cNvPr id="200" name="Conector de seta reta 199"/>
          <p:cNvCxnSpPr/>
          <p:nvPr/>
        </p:nvCxnSpPr>
        <p:spPr>
          <a:xfrm>
            <a:off x="2051720" y="3861048"/>
            <a:ext cx="36004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Cloud 33"/>
          <p:cNvSpPr/>
          <p:nvPr/>
        </p:nvSpPr>
        <p:spPr>
          <a:xfrm>
            <a:off x="539552" y="1772816"/>
            <a:ext cx="1800200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3" name="Fluxograma: Processo 202"/>
          <p:cNvSpPr/>
          <p:nvPr/>
        </p:nvSpPr>
        <p:spPr>
          <a:xfrm>
            <a:off x="1221426" y="2011954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204" name="Fluxograma: Processo 203"/>
          <p:cNvSpPr/>
          <p:nvPr/>
        </p:nvSpPr>
        <p:spPr>
          <a:xfrm>
            <a:off x="755576" y="2011954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pic>
        <p:nvPicPr>
          <p:cNvPr id="205" name="Imagem 204" descr="Wireless_access_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4846" y="1942543"/>
            <a:ext cx="458882" cy="495459"/>
          </a:xfrm>
          <a:prstGeom prst="rect">
            <a:avLst/>
          </a:prstGeom>
        </p:spPr>
      </p:pic>
      <p:sp>
        <p:nvSpPr>
          <p:cNvPr id="206" name="CaixaDeTexto 205"/>
          <p:cNvSpPr txBox="1"/>
          <p:nvPr/>
        </p:nvSpPr>
        <p:spPr>
          <a:xfrm>
            <a:off x="827584" y="2780928"/>
            <a:ext cx="100886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UNIFACS</a:t>
            </a:r>
            <a:endParaRPr lang="pt-BR" b="1" dirty="0"/>
          </a:p>
        </p:txBody>
      </p:sp>
      <p:sp>
        <p:nvSpPr>
          <p:cNvPr id="363" name="CaixaDeTexto 362"/>
          <p:cNvSpPr txBox="1"/>
          <p:nvPr/>
        </p:nvSpPr>
        <p:spPr>
          <a:xfrm>
            <a:off x="2699792" y="2545159"/>
            <a:ext cx="733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7030A0"/>
                </a:solidFill>
              </a:rPr>
              <a:t>PoP-BA</a:t>
            </a:r>
            <a:endParaRPr lang="pt-BR" sz="1400" b="1" dirty="0">
              <a:solidFill>
                <a:srgbClr val="7030A0"/>
              </a:solidFill>
            </a:endParaRPr>
          </a:p>
        </p:txBody>
      </p:sp>
      <p:sp>
        <p:nvSpPr>
          <p:cNvPr id="364" name="CaixaDeTexto 363"/>
          <p:cNvSpPr txBox="1"/>
          <p:nvPr/>
        </p:nvSpPr>
        <p:spPr>
          <a:xfrm>
            <a:off x="3851920" y="2348880"/>
            <a:ext cx="733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7030A0"/>
                </a:solidFill>
              </a:rPr>
              <a:t>PoP-PA</a:t>
            </a:r>
            <a:endParaRPr lang="pt-BR" sz="1400" b="1" dirty="0">
              <a:solidFill>
                <a:srgbClr val="7030A0"/>
              </a:solidFill>
            </a:endParaRPr>
          </a:p>
        </p:txBody>
      </p:sp>
      <p:pic>
        <p:nvPicPr>
          <p:cNvPr id="38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2"/>
            <a:ext cx="549294" cy="449244"/>
          </a:xfrm>
          <a:prstGeom prst="rect">
            <a:avLst/>
          </a:prstGeom>
        </p:spPr>
      </p:pic>
      <p:sp>
        <p:nvSpPr>
          <p:cNvPr id="385" name="CaixaDeTexto 384"/>
          <p:cNvSpPr txBox="1"/>
          <p:nvPr/>
        </p:nvSpPr>
        <p:spPr>
          <a:xfrm>
            <a:off x="5076056" y="2401143"/>
            <a:ext cx="709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7030A0"/>
                </a:solidFill>
              </a:rPr>
              <a:t>PoP-PE</a:t>
            </a:r>
            <a:endParaRPr lang="pt-BR" sz="1400" b="1" dirty="0">
              <a:solidFill>
                <a:srgbClr val="7030A0"/>
              </a:solidFill>
            </a:endParaRPr>
          </a:p>
        </p:txBody>
      </p:sp>
      <p:sp>
        <p:nvSpPr>
          <p:cNvPr id="388" name="Cloud 33"/>
          <p:cNvSpPr/>
          <p:nvPr/>
        </p:nvSpPr>
        <p:spPr>
          <a:xfrm>
            <a:off x="2699792" y="1124744"/>
            <a:ext cx="1800200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9" name="Fluxograma: Processo 388"/>
          <p:cNvSpPr/>
          <p:nvPr/>
        </p:nvSpPr>
        <p:spPr>
          <a:xfrm>
            <a:off x="3381666" y="1363882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390" name="Fluxograma: Processo 389"/>
          <p:cNvSpPr/>
          <p:nvPr/>
        </p:nvSpPr>
        <p:spPr>
          <a:xfrm>
            <a:off x="2915816" y="1363882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pic>
        <p:nvPicPr>
          <p:cNvPr id="391" name="Imagem 390" descr="Wireless_access_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086" y="1294471"/>
            <a:ext cx="458882" cy="495459"/>
          </a:xfrm>
          <a:prstGeom prst="rect">
            <a:avLst/>
          </a:prstGeom>
        </p:spPr>
      </p:pic>
      <p:sp>
        <p:nvSpPr>
          <p:cNvPr id="392" name="CaixaDeTexto 391"/>
          <p:cNvSpPr txBox="1"/>
          <p:nvPr/>
        </p:nvSpPr>
        <p:spPr>
          <a:xfrm>
            <a:off x="4243646" y="1763524"/>
            <a:ext cx="68839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UFPA</a:t>
            </a:r>
            <a:endParaRPr lang="pt-BR" b="1" dirty="0"/>
          </a:p>
        </p:txBody>
      </p:sp>
      <p:sp>
        <p:nvSpPr>
          <p:cNvPr id="393" name="Cloud 33"/>
          <p:cNvSpPr/>
          <p:nvPr/>
        </p:nvSpPr>
        <p:spPr>
          <a:xfrm>
            <a:off x="5940152" y="1395663"/>
            <a:ext cx="1800200" cy="1025225"/>
          </a:xfrm>
          <a:prstGeom prst="cloud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94" name="Fluxograma: Processo 393"/>
          <p:cNvSpPr/>
          <p:nvPr/>
        </p:nvSpPr>
        <p:spPr>
          <a:xfrm>
            <a:off x="6622026" y="1634801"/>
            <a:ext cx="398246" cy="426048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 smtClean="0"/>
              <a:t>OMF</a:t>
            </a:r>
            <a:endParaRPr lang="pt-BR" sz="800" dirty="0"/>
          </a:p>
        </p:txBody>
      </p:sp>
      <p:sp>
        <p:nvSpPr>
          <p:cNvPr id="395" name="Fluxograma: Processo 394"/>
          <p:cNvSpPr/>
          <p:nvPr/>
        </p:nvSpPr>
        <p:spPr>
          <a:xfrm>
            <a:off x="6156176" y="1634801"/>
            <a:ext cx="398246" cy="426048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 smtClean="0"/>
              <a:t>OCF</a:t>
            </a:r>
            <a:endParaRPr lang="pt-BR" sz="1000" dirty="0"/>
          </a:p>
        </p:txBody>
      </p:sp>
      <p:pic>
        <p:nvPicPr>
          <p:cNvPr id="396" name="Imagem 395" descr="Wireless_access_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5446" y="1565390"/>
            <a:ext cx="458882" cy="495459"/>
          </a:xfrm>
          <a:prstGeom prst="rect">
            <a:avLst/>
          </a:prstGeom>
        </p:spPr>
      </p:pic>
      <p:sp>
        <p:nvSpPr>
          <p:cNvPr id="397" name="CaixaDeTexto 396"/>
          <p:cNvSpPr txBox="1"/>
          <p:nvPr/>
        </p:nvSpPr>
        <p:spPr>
          <a:xfrm>
            <a:off x="7020272" y="2267580"/>
            <a:ext cx="67678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b="1" dirty="0" smtClean="0"/>
              <a:t>UFPE</a:t>
            </a:r>
            <a:endParaRPr lang="pt-BR" b="1" dirty="0"/>
          </a:p>
        </p:txBody>
      </p:sp>
      <p:pic>
        <p:nvPicPr>
          <p:cNvPr id="402" name="Imagem 401" descr="Wireless_access_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333460" cy="360040"/>
          </a:xfrm>
          <a:prstGeom prst="rect">
            <a:avLst/>
          </a:prstGeom>
        </p:spPr>
      </p:pic>
      <p:sp>
        <p:nvSpPr>
          <p:cNvPr id="404" name="CaixaDeTexto 403"/>
          <p:cNvSpPr txBox="1"/>
          <p:nvPr/>
        </p:nvSpPr>
        <p:spPr>
          <a:xfrm>
            <a:off x="435519" y="384919"/>
            <a:ext cx="2336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Wireless experimental </a:t>
            </a:r>
            <a:r>
              <a:rPr lang="pt-BR" sz="1400" dirty="0" err="1" smtClean="0"/>
              <a:t>facility</a:t>
            </a:r>
            <a:endParaRPr lang="pt-BR" sz="1400" dirty="0"/>
          </a:p>
        </p:txBody>
      </p:sp>
      <p:sp>
        <p:nvSpPr>
          <p:cNvPr id="405" name="Fluxograma: Processo 404"/>
          <p:cNvSpPr/>
          <p:nvPr/>
        </p:nvSpPr>
        <p:spPr>
          <a:xfrm>
            <a:off x="239364" y="710765"/>
            <a:ext cx="213757" cy="197955"/>
          </a:xfrm>
          <a:prstGeom prst="flowChartProces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00" dirty="0"/>
          </a:p>
        </p:txBody>
      </p:sp>
      <p:sp>
        <p:nvSpPr>
          <p:cNvPr id="406" name="Fluxograma: Processo 405"/>
          <p:cNvSpPr/>
          <p:nvPr/>
        </p:nvSpPr>
        <p:spPr>
          <a:xfrm>
            <a:off x="240888" y="943886"/>
            <a:ext cx="213757" cy="197955"/>
          </a:xfrm>
          <a:prstGeom prst="flowChartProcess">
            <a:avLst/>
          </a:prstGeom>
          <a:solidFill>
            <a:srgbClr val="467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800" dirty="0"/>
          </a:p>
        </p:txBody>
      </p:sp>
      <p:sp>
        <p:nvSpPr>
          <p:cNvPr id="407" name="Fluxograma: Processo 406"/>
          <p:cNvSpPr/>
          <p:nvPr/>
        </p:nvSpPr>
        <p:spPr>
          <a:xfrm>
            <a:off x="240888" y="1165147"/>
            <a:ext cx="216024" cy="187481"/>
          </a:xfrm>
          <a:prstGeom prst="flowChartProces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pt-BR" sz="1100" dirty="0" smtClean="0"/>
          </a:p>
        </p:txBody>
      </p:sp>
      <p:sp>
        <p:nvSpPr>
          <p:cNvPr id="408" name="CaixaDeTexto 407"/>
          <p:cNvSpPr txBox="1"/>
          <p:nvPr/>
        </p:nvSpPr>
        <p:spPr>
          <a:xfrm>
            <a:off x="435519" y="672951"/>
            <a:ext cx="2142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OFELIA </a:t>
            </a:r>
            <a:r>
              <a:rPr lang="pt-BR" sz="1400" dirty="0" err="1" smtClean="0"/>
              <a:t>Control</a:t>
            </a:r>
            <a:r>
              <a:rPr lang="pt-BR" sz="1400" dirty="0" smtClean="0"/>
              <a:t> Framework</a:t>
            </a:r>
            <a:endParaRPr lang="pt-BR" sz="1400" dirty="0"/>
          </a:p>
        </p:txBody>
      </p:sp>
      <p:sp>
        <p:nvSpPr>
          <p:cNvPr id="409" name="CaixaDeTexto 408"/>
          <p:cNvSpPr txBox="1"/>
          <p:nvPr/>
        </p:nvSpPr>
        <p:spPr>
          <a:xfrm>
            <a:off x="435519" y="888975"/>
            <a:ext cx="5389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OMF</a:t>
            </a:r>
            <a:endParaRPr lang="pt-BR" sz="1400" dirty="0"/>
          </a:p>
        </p:txBody>
      </p:sp>
      <p:sp>
        <p:nvSpPr>
          <p:cNvPr id="410" name="CaixaDeTexto 409"/>
          <p:cNvSpPr txBox="1"/>
          <p:nvPr/>
        </p:nvSpPr>
        <p:spPr>
          <a:xfrm>
            <a:off x="435519" y="1104999"/>
            <a:ext cx="947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 smtClean="0"/>
              <a:t>ProtoGENI</a:t>
            </a:r>
            <a:endParaRPr lang="pt-BR" sz="1400" dirty="0"/>
          </a:p>
        </p:txBody>
      </p:sp>
      <p:cxnSp>
        <p:nvCxnSpPr>
          <p:cNvPr id="412" name="Conector de seta reta 411"/>
          <p:cNvCxnSpPr/>
          <p:nvPr/>
        </p:nvCxnSpPr>
        <p:spPr>
          <a:xfrm flipH="1">
            <a:off x="827584" y="4589512"/>
            <a:ext cx="2384648" cy="351656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7" name="CaixaDeTexto 416"/>
          <p:cNvSpPr txBox="1"/>
          <p:nvPr/>
        </p:nvSpPr>
        <p:spPr>
          <a:xfrm>
            <a:off x="0" y="4509120"/>
            <a:ext cx="117352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es-ES"/>
            </a:defPPr>
          </a:lstStyle>
          <a:p>
            <a:r>
              <a:rPr lang="pt-BR" dirty="0" smtClean="0"/>
              <a:t>to </a:t>
            </a:r>
            <a:r>
              <a:rPr lang="pt-BR" dirty="0" err="1" smtClean="0"/>
              <a:t>Europe</a:t>
            </a:r>
            <a:r>
              <a:rPr lang="pt-BR" dirty="0" smtClean="0"/>
              <a:t> </a:t>
            </a:r>
          </a:p>
          <a:p>
            <a:r>
              <a:rPr lang="pt-BR" dirty="0" err="1" smtClean="0"/>
              <a:t>and</a:t>
            </a:r>
            <a:r>
              <a:rPr lang="pt-BR" dirty="0" smtClean="0"/>
              <a:t> US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31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Pilot</a:t>
            </a:r>
            <a:r>
              <a:rPr lang="pt-BR" sz="2400" b="1" dirty="0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 Use Cases</a:t>
            </a:r>
            <a:endParaRPr lang="pt-BR" sz="2400" b="1" noProof="0" dirty="0" smtClean="0">
              <a:solidFill>
                <a:srgbClr val="095BB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3" name="Imagen 7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2514600"/>
            <a:ext cx="3657600" cy="31921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agen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5976" y="1196752"/>
            <a:ext cx="4305300" cy="2997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3"/>
          <p:cNvSpPr/>
          <p:nvPr/>
        </p:nvSpPr>
        <p:spPr>
          <a:xfrm>
            <a:off x="5939408" y="3501008"/>
            <a:ext cx="2521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/>
              <a:t>8K/4K Video Streaming UK and Brazil</a:t>
            </a:r>
            <a:endParaRPr lang="en-US" i="1" dirty="0"/>
          </a:p>
        </p:txBody>
      </p:sp>
      <p:sp>
        <p:nvSpPr>
          <p:cNvPr id="16" name="Rectangle 14"/>
          <p:cNvSpPr/>
          <p:nvPr/>
        </p:nvSpPr>
        <p:spPr>
          <a:xfrm>
            <a:off x="609600" y="1676400"/>
            <a:ext cx="2810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Seamless Mobility for Educational Laptops</a:t>
            </a:r>
          </a:p>
        </p:txBody>
      </p:sp>
      <p:sp>
        <p:nvSpPr>
          <p:cNvPr id="17" name="Rectangle 9"/>
          <p:cNvSpPr/>
          <p:nvPr/>
        </p:nvSpPr>
        <p:spPr>
          <a:xfrm>
            <a:off x="4572000" y="450912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High definition content delivery across different sites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Bandwidth on Demand through </a:t>
            </a:r>
            <a:r>
              <a:rPr lang="en-US" dirty="0" err="1" smtClean="0"/>
              <a:t>OpenFlow</a:t>
            </a:r>
            <a:r>
              <a:rPr lang="en-US" dirty="0" smtClean="0"/>
              <a:t> GMPLS in the FIBRE facility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 err="1" smtClean="0">
                <a:solidFill>
                  <a:srgbClr val="095BBF"/>
                </a:solidFill>
                <a:latin typeface="Arial" pitchFamily="34" charset="0"/>
                <a:cs typeface="Arial" pitchFamily="34" charset="0"/>
              </a:rPr>
              <a:t>Timeline</a:t>
            </a:r>
            <a:endParaRPr lang="pt-BR" sz="2400" b="1" noProof="0" dirty="0" smtClean="0">
              <a:solidFill>
                <a:srgbClr val="095BBF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" name="TextBox 50"/>
          <p:cNvSpPr txBox="1"/>
          <p:nvPr/>
        </p:nvSpPr>
        <p:spPr>
          <a:xfrm rot="5400000">
            <a:off x="8390785" y="16218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7" name="TextBox 51"/>
          <p:cNvSpPr txBox="1"/>
          <p:nvPr/>
        </p:nvSpPr>
        <p:spPr>
          <a:xfrm rot="5400000">
            <a:off x="8381492" y="285789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8" name="TextBox 52"/>
          <p:cNvSpPr txBox="1"/>
          <p:nvPr/>
        </p:nvSpPr>
        <p:spPr>
          <a:xfrm rot="5400000">
            <a:off x="8390785" y="414946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9" name="TextBox 53"/>
          <p:cNvSpPr txBox="1"/>
          <p:nvPr/>
        </p:nvSpPr>
        <p:spPr>
          <a:xfrm rot="5400000">
            <a:off x="8390785" y="537360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2014</a:t>
            </a:r>
            <a:endParaRPr lang="en-US" dirty="0"/>
          </a:p>
        </p:txBody>
      </p:sp>
      <p:grpSp>
        <p:nvGrpSpPr>
          <p:cNvPr id="10" name="Grupo 9"/>
          <p:cNvGrpSpPr/>
          <p:nvPr/>
        </p:nvGrpSpPr>
        <p:grpSpPr>
          <a:xfrm>
            <a:off x="6183775" y="1506397"/>
            <a:ext cx="2243539" cy="600275"/>
            <a:chOff x="6111767" y="1280865"/>
            <a:chExt cx="2243539" cy="600275"/>
          </a:xfrm>
        </p:grpSpPr>
        <p:sp>
          <p:nvSpPr>
            <p:cNvPr id="11" name="Pentágono 10"/>
            <p:cNvSpPr/>
            <p:nvPr/>
          </p:nvSpPr>
          <p:spPr>
            <a:xfrm>
              <a:off x="6111767" y="1280865"/>
              <a:ext cx="2243539" cy="600275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6765163" y="1343056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7416231" y="1343056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8048841" y="1343056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ixaDeTexto 14"/>
            <p:cNvSpPr txBox="1"/>
            <p:nvPr/>
          </p:nvSpPr>
          <p:spPr>
            <a:xfrm>
              <a:off x="6252410" y="1457892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M01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6876256" y="1457892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M02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7580966" y="1457892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M03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79512" y="2742423"/>
            <a:ext cx="8054656" cy="600275"/>
            <a:chOff x="45736" y="2324668"/>
            <a:chExt cx="8054656" cy="600275"/>
          </a:xfrm>
        </p:grpSpPr>
        <p:sp>
          <p:nvSpPr>
            <p:cNvPr id="19" name="Pentágono 18"/>
            <p:cNvSpPr/>
            <p:nvPr/>
          </p:nvSpPr>
          <p:spPr>
            <a:xfrm rot="10800000">
              <a:off x="45736" y="2324668"/>
              <a:ext cx="8054656" cy="600275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Conector reto 19"/>
            <p:cNvCxnSpPr/>
            <p:nvPr/>
          </p:nvCxnSpPr>
          <p:spPr>
            <a:xfrm rot="10800000">
              <a:off x="971600" y="2386860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10800000">
              <a:off x="1614001" y="2386860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10800000">
              <a:off x="2264748" y="2386859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 rot="10800000">
              <a:off x="2915816" y="2386859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10800000">
              <a:off x="3566884" y="2386859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 rot="10800000">
              <a:off x="4217952" y="2386859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/>
            <p:cNvCxnSpPr/>
            <p:nvPr/>
          </p:nvCxnSpPr>
          <p:spPr>
            <a:xfrm rot="10800000">
              <a:off x="4869020" y="2386859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to 26"/>
            <p:cNvCxnSpPr/>
            <p:nvPr/>
          </p:nvCxnSpPr>
          <p:spPr>
            <a:xfrm rot="10800000">
              <a:off x="5501259" y="2386859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to 27"/>
            <p:cNvCxnSpPr/>
            <p:nvPr/>
          </p:nvCxnSpPr>
          <p:spPr>
            <a:xfrm rot="10800000">
              <a:off x="6143815" y="2386860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to 28"/>
            <p:cNvCxnSpPr/>
            <p:nvPr/>
          </p:nvCxnSpPr>
          <p:spPr>
            <a:xfrm rot="10800000">
              <a:off x="6794883" y="2386860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10800000">
              <a:off x="7427493" y="2386860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to 30"/>
            <p:cNvCxnSpPr/>
            <p:nvPr/>
          </p:nvCxnSpPr>
          <p:spPr>
            <a:xfrm rot="10800000">
              <a:off x="369711" y="2386860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467544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M15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1087729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M14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4" name="CaixaDeTexto 33"/>
            <p:cNvSpPr txBox="1"/>
            <p:nvPr/>
          </p:nvSpPr>
          <p:spPr>
            <a:xfrm>
              <a:off x="1735801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M13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2411760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M12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3087719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M11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3707904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M10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8" name="CaixaDeTexto 37"/>
            <p:cNvSpPr txBox="1"/>
            <p:nvPr/>
          </p:nvSpPr>
          <p:spPr>
            <a:xfrm>
              <a:off x="4355976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M09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9" name="CaixaDeTexto 38"/>
            <p:cNvSpPr txBox="1"/>
            <p:nvPr/>
          </p:nvSpPr>
          <p:spPr>
            <a:xfrm>
              <a:off x="5004048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M08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5652120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M07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6300192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M06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2" name="CaixaDeTexto 41"/>
            <p:cNvSpPr txBox="1"/>
            <p:nvPr/>
          </p:nvSpPr>
          <p:spPr>
            <a:xfrm>
              <a:off x="6948264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M05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7596336" y="2501696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M04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77784" y="4033995"/>
            <a:ext cx="8054656" cy="600275"/>
            <a:chOff x="117746" y="3836837"/>
            <a:chExt cx="8054656" cy="600275"/>
          </a:xfrm>
        </p:grpSpPr>
        <p:sp>
          <p:nvSpPr>
            <p:cNvPr id="45" name="Pentágono 44"/>
            <p:cNvSpPr/>
            <p:nvPr/>
          </p:nvSpPr>
          <p:spPr>
            <a:xfrm>
              <a:off x="117746" y="3836837"/>
              <a:ext cx="8054656" cy="600275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Conector reto 45"/>
            <p:cNvCxnSpPr/>
            <p:nvPr/>
          </p:nvCxnSpPr>
          <p:spPr>
            <a:xfrm>
              <a:off x="777643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/>
            <p:cNvCxnSpPr/>
            <p:nvPr/>
          </p:nvCxnSpPr>
          <p:spPr>
            <a:xfrm>
              <a:off x="1420044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/>
            <p:cNvCxnSpPr/>
            <p:nvPr/>
          </p:nvCxnSpPr>
          <p:spPr>
            <a:xfrm>
              <a:off x="2070791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>
              <a:off x="2721859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>
              <a:off x="3372927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/>
            <p:cNvCxnSpPr/>
            <p:nvPr/>
          </p:nvCxnSpPr>
          <p:spPr>
            <a:xfrm>
              <a:off x="4023995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>
              <a:off x="4675063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/>
            <p:cNvCxnSpPr/>
            <p:nvPr/>
          </p:nvCxnSpPr>
          <p:spPr>
            <a:xfrm>
              <a:off x="5307302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to 53"/>
            <p:cNvCxnSpPr/>
            <p:nvPr/>
          </p:nvCxnSpPr>
          <p:spPr>
            <a:xfrm>
              <a:off x="5949858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>
              <a:off x="6600926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>
              <a:off x="7233536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/>
            <p:cNvCxnSpPr/>
            <p:nvPr/>
          </p:nvCxnSpPr>
          <p:spPr>
            <a:xfrm>
              <a:off x="7838186" y="389902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ixaDeTexto 57"/>
            <p:cNvSpPr txBox="1"/>
            <p:nvPr/>
          </p:nvSpPr>
          <p:spPr>
            <a:xfrm>
              <a:off x="251520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M16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871705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M17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1519777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M18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1" name="CaixaDeTexto 60"/>
            <p:cNvSpPr txBox="1"/>
            <p:nvPr/>
          </p:nvSpPr>
          <p:spPr>
            <a:xfrm>
              <a:off x="2195736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M19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2" name="CaixaDeTexto 61"/>
            <p:cNvSpPr txBox="1"/>
            <p:nvPr/>
          </p:nvSpPr>
          <p:spPr>
            <a:xfrm>
              <a:off x="2871695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M20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3" name="CaixaDeTexto 62"/>
            <p:cNvSpPr txBox="1"/>
            <p:nvPr/>
          </p:nvSpPr>
          <p:spPr>
            <a:xfrm>
              <a:off x="3491880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M21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4139952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M22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4788024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M23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5436096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M24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6084168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M25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6732240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M26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9" name="CaixaDeTexto 68"/>
            <p:cNvSpPr txBox="1"/>
            <p:nvPr/>
          </p:nvSpPr>
          <p:spPr>
            <a:xfrm>
              <a:off x="7380312" y="400506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M27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70" name="Grupo 69"/>
          <p:cNvGrpSpPr/>
          <p:nvPr/>
        </p:nvGrpSpPr>
        <p:grpSpPr>
          <a:xfrm>
            <a:off x="6084168" y="5258131"/>
            <a:ext cx="2243539" cy="600275"/>
            <a:chOff x="2411761" y="4936596"/>
            <a:chExt cx="2243539" cy="600275"/>
          </a:xfrm>
        </p:grpSpPr>
        <p:sp>
          <p:nvSpPr>
            <p:cNvPr id="71" name="Pentágono 70"/>
            <p:cNvSpPr/>
            <p:nvPr/>
          </p:nvSpPr>
          <p:spPr>
            <a:xfrm rot="10800000">
              <a:off x="2411761" y="4936596"/>
              <a:ext cx="2243539" cy="600275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Conector reto 71"/>
            <p:cNvCxnSpPr/>
            <p:nvPr/>
          </p:nvCxnSpPr>
          <p:spPr>
            <a:xfrm rot="10800000">
              <a:off x="2752434" y="499878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/>
            <p:cNvCxnSpPr/>
            <p:nvPr/>
          </p:nvCxnSpPr>
          <p:spPr>
            <a:xfrm rot="10800000">
              <a:off x="3403502" y="4998788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/>
            <p:cNvCxnSpPr/>
            <p:nvPr/>
          </p:nvCxnSpPr>
          <p:spPr>
            <a:xfrm rot="10800000">
              <a:off x="4036112" y="4998787"/>
              <a:ext cx="0" cy="475893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CaixaDeTexto 74"/>
            <p:cNvSpPr txBox="1"/>
            <p:nvPr/>
          </p:nvSpPr>
          <p:spPr>
            <a:xfrm>
              <a:off x="4156010" y="511362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M28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6" name="CaixaDeTexto 75"/>
            <p:cNvSpPr txBox="1"/>
            <p:nvPr/>
          </p:nvSpPr>
          <p:spPr>
            <a:xfrm>
              <a:off x="2863527" y="511362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M30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7" name="CaixaDeTexto 76"/>
            <p:cNvSpPr txBox="1"/>
            <p:nvPr/>
          </p:nvSpPr>
          <p:spPr>
            <a:xfrm>
              <a:off x="3568237" y="5113624"/>
              <a:ext cx="38792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pt-BR" sz="1600" b="1" dirty="0" smtClean="0">
                  <a:solidFill>
                    <a:schemeClr val="bg1">
                      <a:lumMod val="85000"/>
                    </a:schemeClr>
                  </a:solidFill>
                </a:rPr>
                <a:t>M29</a:t>
              </a:r>
              <a:endParaRPr lang="en-US" sz="16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78" name="Seta em curva para a esquerda 77"/>
          <p:cNvSpPr/>
          <p:nvPr/>
        </p:nvSpPr>
        <p:spPr>
          <a:xfrm>
            <a:off x="8316416" y="2106672"/>
            <a:ext cx="216024" cy="521440"/>
          </a:xfrm>
          <a:prstGeom prst="curvedLeftArrow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Seta em curva para a esquerda 78"/>
          <p:cNvSpPr/>
          <p:nvPr/>
        </p:nvSpPr>
        <p:spPr>
          <a:xfrm>
            <a:off x="8427314" y="4639998"/>
            <a:ext cx="216024" cy="521440"/>
          </a:xfrm>
          <a:prstGeom prst="curvedLeftArrow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Seta em curva para a esquerda 79"/>
          <p:cNvSpPr/>
          <p:nvPr/>
        </p:nvSpPr>
        <p:spPr>
          <a:xfrm rot="20757824" flipH="1">
            <a:off x="102695" y="3469181"/>
            <a:ext cx="264953" cy="521440"/>
          </a:xfrm>
          <a:prstGeom prst="curvedLeftArrow">
            <a:avLst/>
          </a:prstGeom>
          <a:noFill/>
          <a:ln w="9525"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Explosion 2 54"/>
          <p:cNvSpPr/>
          <p:nvPr/>
        </p:nvSpPr>
        <p:spPr>
          <a:xfrm rot="1058917">
            <a:off x="6010001" y="1386459"/>
            <a:ext cx="905524" cy="831563"/>
          </a:xfrm>
          <a:prstGeom prst="irregularSeal2">
            <a:avLst/>
          </a:prstGeom>
          <a:solidFill>
            <a:srgbClr val="FFDE0B"/>
          </a:solidFill>
          <a:ln>
            <a:solidFill>
              <a:srgbClr val="FABB6B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55"/>
          <p:cNvSpPr txBox="1"/>
          <p:nvPr/>
        </p:nvSpPr>
        <p:spPr>
          <a:xfrm>
            <a:off x="6108036" y="1613495"/>
            <a:ext cx="62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KoM</a:t>
            </a:r>
            <a:endParaRPr lang="en-US" dirty="0"/>
          </a:p>
        </p:txBody>
      </p:sp>
      <p:sp>
        <p:nvSpPr>
          <p:cNvPr id="84" name="TextBox 56"/>
          <p:cNvSpPr txBox="1"/>
          <p:nvPr/>
        </p:nvSpPr>
        <p:spPr>
          <a:xfrm>
            <a:off x="6013350" y="2060848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Póznan</a:t>
            </a:r>
            <a:r>
              <a:rPr lang="en-US" sz="1100" dirty="0" smtClean="0"/>
              <a:t>, PL</a:t>
            </a:r>
          </a:p>
          <a:p>
            <a:r>
              <a:rPr lang="en-US" sz="1100" dirty="0" smtClean="0"/>
              <a:t>Oct. 2011</a:t>
            </a:r>
            <a:endParaRPr lang="en-US" sz="1100" dirty="0"/>
          </a:p>
        </p:txBody>
      </p:sp>
      <p:sp>
        <p:nvSpPr>
          <p:cNvPr id="85" name="Rounded Rectangle 57"/>
          <p:cNvSpPr/>
          <p:nvPr/>
        </p:nvSpPr>
        <p:spPr>
          <a:xfrm>
            <a:off x="5614379" y="2742423"/>
            <a:ext cx="689383" cy="594301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58"/>
          <p:cNvSpPr txBox="1"/>
          <p:nvPr/>
        </p:nvSpPr>
        <p:spPr>
          <a:xfrm>
            <a:off x="5563027" y="2784814"/>
            <a:ext cx="79208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FIBRE-BR </a:t>
            </a:r>
          </a:p>
          <a:p>
            <a:r>
              <a:rPr lang="en-US" sz="1200" dirty="0" smtClean="0"/>
              <a:t>Camp</a:t>
            </a:r>
            <a:endParaRPr lang="en-US" sz="1200" dirty="0"/>
          </a:p>
        </p:txBody>
      </p:sp>
      <p:sp>
        <p:nvSpPr>
          <p:cNvPr id="87" name="TextBox 59"/>
          <p:cNvSpPr txBox="1"/>
          <p:nvPr/>
        </p:nvSpPr>
        <p:spPr>
          <a:xfrm>
            <a:off x="5544348" y="3292302"/>
            <a:ext cx="10438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Ouro</a:t>
            </a:r>
            <a:r>
              <a:rPr lang="en-US" sz="1100" dirty="0" smtClean="0"/>
              <a:t> </a:t>
            </a:r>
            <a:r>
              <a:rPr lang="en-US" sz="1100" dirty="0" err="1" smtClean="0"/>
              <a:t>Preto</a:t>
            </a:r>
            <a:r>
              <a:rPr lang="en-US" sz="1100" dirty="0" smtClean="0"/>
              <a:t>, BR</a:t>
            </a:r>
          </a:p>
          <a:p>
            <a:r>
              <a:rPr lang="en-US" sz="1100" dirty="0" smtClean="0"/>
              <a:t>Apr. 2012</a:t>
            </a:r>
          </a:p>
        </p:txBody>
      </p:sp>
      <p:pic>
        <p:nvPicPr>
          <p:cNvPr id="88" name="Picture 4" descr="File:Flag of Brazil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091" y="2670415"/>
            <a:ext cx="216024" cy="151217"/>
          </a:xfrm>
          <a:prstGeom prst="rect">
            <a:avLst/>
          </a:prstGeom>
          <a:noFill/>
        </p:spPr>
      </p:pic>
      <p:sp>
        <p:nvSpPr>
          <p:cNvPr id="89" name="Rounded Rectangle 60"/>
          <p:cNvSpPr/>
          <p:nvPr/>
        </p:nvSpPr>
        <p:spPr>
          <a:xfrm>
            <a:off x="4344152" y="2732787"/>
            <a:ext cx="679125" cy="6039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61"/>
          <p:cNvSpPr txBox="1"/>
          <p:nvPr/>
        </p:nvSpPr>
        <p:spPr>
          <a:xfrm>
            <a:off x="4283968" y="280479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General</a:t>
            </a:r>
          </a:p>
          <a:p>
            <a:r>
              <a:rPr lang="en-US" sz="1200" dirty="0" smtClean="0"/>
              <a:t>Assembly</a:t>
            </a:r>
            <a:endParaRPr lang="en-US" sz="1100" dirty="0"/>
          </a:p>
        </p:txBody>
      </p:sp>
      <p:sp>
        <p:nvSpPr>
          <p:cNvPr id="91" name="TextBox 62"/>
          <p:cNvSpPr txBox="1"/>
          <p:nvPr/>
        </p:nvSpPr>
        <p:spPr>
          <a:xfrm>
            <a:off x="4211960" y="3308852"/>
            <a:ext cx="10823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 smtClean="0"/>
              <a:t>Thessaloniki,GR</a:t>
            </a:r>
            <a:endParaRPr lang="en-US" sz="1050" dirty="0" smtClean="0"/>
          </a:p>
          <a:p>
            <a:r>
              <a:rPr lang="en-US" sz="1050" dirty="0" smtClean="0"/>
              <a:t>Jun. 2012</a:t>
            </a:r>
            <a:endParaRPr lang="en-US" sz="1050" dirty="0"/>
          </a:p>
        </p:txBody>
      </p:sp>
      <p:pic>
        <p:nvPicPr>
          <p:cNvPr id="92" name="Picture 2" descr="File:Flag of Europe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60780"/>
            <a:ext cx="223873" cy="149155"/>
          </a:xfrm>
          <a:prstGeom prst="rect">
            <a:avLst/>
          </a:prstGeom>
          <a:noFill/>
        </p:spPr>
      </p:pic>
      <p:sp>
        <p:nvSpPr>
          <p:cNvPr id="93" name="Rounded Rectangle 63"/>
          <p:cNvSpPr/>
          <p:nvPr/>
        </p:nvSpPr>
        <p:spPr>
          <a:xfrm>
            <a:off x="1099533" y="2732787"/>
            <a:ext cx="664466" cy="6181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64"/>
          <p:cNvSpPr txBox="1"/>
          <p:nvPr/>
        </p:nvSpPr>
        <p:spPr>
          <a:xfrm>
            <a:off x="1043608" y="2804796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/>
              <a:t>1st open Workshop</a:t>
            </a:r>
            <a:endParaRPr lang="en-US" sz="1100" dirty="0"/>
          </a:p>
        </p:txBody>
      </p:sp>
      <p:sp>
        <p:nvSpPr>
          <p:cNvPr id="95" name="TextBox 66"/>
          <p:cNvSpPr txBox="1"/>
          <p:nvPr/>
        </p:nvSpPr>
        <p:spPr>
          <a:xfrm>
            <a:off x="1060283" y="3308852"/>
            <a:ext cx="120746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050" dirty="0" smtClean="0"/>
              <a:t>Salvador,BR</a:t>
            </a:r>
            <a:br>
              <a:rPr lang="pt-PT" sz="1050" dirty="0" smtClean="0"/>
            </a:br>
            <a:r>
              <a:rPr lang="pt-PT" sz="1050" dirty="0" smtClean="0"/>
              <a:t>Nov. 2012</a:t>
            </a:r>
            <a:endParaRPr lang="en-US" sz="1050" dirty="0"/>
          </a:p>
        </p:txBody>
      </p:sp>
      <p:pic>
        <p:nvPicPr>
          <p:cNvPr id="96" name="Picture 4" descr="File:Flag of Brazil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60780"/>
            <a:ext cx="216024" cy="151217"/>
          </a:xfrm>
          <a:prstGeom prst="rect">
            <a:avLst/>
          </a:prstGeom>
          <a:noFill/>
        </p:spPr>
      </p:pic>
      <p:pic>
        <p:nvPicPr>
          <p:cNvPr id="97" name="Picture 113" descr="pea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58" y="2060848"/>
            <a:ext cx="336226" cy="629940"/>
          </a:xfrm>
          <a:prstGeom prst="rect">
            <a:avLst/>
          </a:prstGeom>
        </p:spPr>
      </p:pic>
      <p:sp>
        <p:nvSpPr>
          <p:cNvPr id="98" name="Rounded Rectangle 71"/>
          <p:cNvSpPr/>
          <p:nvPr/>
        </p:nvSpPr>
        <p:spPr>
          <a:xfrm>
            <a:off x="6380049" y="5258131"/>
            <a:ext cx="717201" cy="60318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72"/>
          <p:cNvSpPr txBox="1"/>
          <p:nvPr/>
        </p:nvSpPr>
        <p:spPr>
          <a:xfrm>
            <a:off x="6341688" y="5331300"/>
            <a:ext cx="8337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/>
              <a:t>Final open Workshop</a:t>
            </a:r>
            <a:endParaRPr lang="en-US" sz="1100" dirty="0"/>
          </a:p>
        </p:txBody>
      </p:sp>
      <p:pic>
        <p:nvPicPr>
          <p:cNvPr id="100" name="Picture 4" descr="File:Flag of Brazil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4" y="5182578"/>
            <a:ext cx="216024" cy="151217"/>
          </a:xfrm>
          <a:prstGeom prst="rect">
            <a:avLst/>
          </a:prstGeom>
          <a:noFill/>
        </p:spPr>
      </p:pic>
      <p:sp>
        <p:nvSpPr>
          <p:cNvPr id="101" name="Rounded Rectangle 67"/>
          <p:cNvSpPr/>
          <p:nvPr/>
        </p:nvSpPr>
        <p:spPr>
          <a:xfrm>
            <a:off x="5661823" y="4031105"/>
            <a:ext cx="693291" cy="60295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68"/>
          <p:cNvSpPr txBox="1"/>
          <p:nvPr/>
        </p:nvSpPr>
        <p:spPr>
          <a:xfrm>
            <a:off x="5629761" y="4110783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 smtClean="0"/>
              <a:t>2nd open Workshop</a:t>
            </a:r>
            <a:endParaRPr lang="en-US" sz="1100" dirty="0"/>
          </a:p>
        </p:txBody>
      </p:sp>
      <p:pic>
        <p:nvPicPr>
          <p:cNvPr id="103" name="Picture 2" descr="File:Flag of Europe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940374"/>
            <a:ext cx="223873" cy="149155"/>
          </a:xfrm>
          <a:prstGeom prst="rect">
            <a:avLst/>
          </a:prstGeom>
          <a:noFill/>
        </p:spPr>
      </p:pic>
      <p:sp>
        <p:nvSpPr>
          <p:cNvPr id="104" name="TextBox 62"/>
          <p:cNvSpPr txBox="1"/>
          <p:nvPr/>
        </p:nvSpPr>
        <p:spPr>
          <a:xfrm>
            <a:off x="5671494" y="4604996"/>
            <a:ext cx="628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planned</a:t>
            </a:r>
            <a:endParaRPr lang="en-US" sz="1050" dirty="0"/>
          </a:p>
        </p:txBody>
      </p:sp>
      <p:sp>
        <p:nvSpPr>
          <p:cNvPr id="105" name="TextBox 62"/>
          <p:cNvSpPr txBox="1"/>
          <p:nvPr/>
        </p:nvSpPr>
        <p:spPr>
          <a:xfrm>
            <a:off x="6391574" y="5839380"/>
            <a:ext cx="628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planned</a:t>
            </a:r>
            <a:endParaRPr lang="en-US" sz="1050" dirty="0"/>
          </a:p>
        </p:txBody>
      </p:sp>
      <p:pic>
        <p:nvPicPr>
          <p:cNvPr id="1026" name="Picture 2" descr="http://t0.gstatic.com/images?q=tbn:ANd9GcTWW5iWnMKFttdBb7-kX5TNM-Z7OuLVqi1iUcR9F-iOanIQrWd4LQ&amp;t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51" y="5341700"/>
            <a:ext cx="476575" cy="50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rnp.local\rj\DI\FP7\Projetos\FIBRE\Dissemination\Fotos\4449738311_ea8dfc71d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7384"/>
            <a:ext cx="9795082" cy="7632848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23528" y="332656"/>
            <a:ext cx="8568952" cy="50405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1st FIBRE Open Workshop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 noProof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23528" y="980728"/>
            <a:ext cx="4680520" cy="115212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26 - 27 </a:t>
            </a:r>
            <a:r>
              <a:rPr lang="pt-BR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November</a:t>
            </a:r>
            <a:r>
              <a:rPr lang="pt-BR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2012</a:t>
            </a:r>
          </a:p>
          <a:p>
            <a:pPr lvl="0">
              <a:spcBef>
                <a:spcPct val="0"/>
              </a:spcBef>
              <a:defRPr/>
            </a:pPr>
            <a:r>
              <a:rPr lang="pt-BR" sz="2400" noProof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Salvador </a:t>
            </a:r>
            <a:r>
              <a:rPr lang="pt-BR" noProof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pt-BR" sz="2400" noProof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Bahia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2400" noProof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Brazil</a:t>
            </a:r>
            <a:endParaRPr lang="pt-BR" sz="2400" noProof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23528" y="1988840"/>
            <a:ext cx="4680520" cy="1152128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  <a:defRPr/>
            </a:pPr>
            <a:r>
              <a:rPr lang="pt-BR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Tentative</a:t>
            </a:r>
            <a:r>
              <a:rPr lang="pt-BR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agenda includes:</a:t>
            </a:r>
          </a:p>
          <a:p>
            <a:pPr lvl="0">
              <a:spcBef>
                <a:spcPct val="0"/>
              </a:spcBef>
              <a:defRPr/>
            </a:pPr>
            <a:endParaRPr lang="pt-BR" sz="2000" noProof="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83568" y="2348880"/>
            <a:ext cx="62992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Presentation of FIBRE results and demonstration</a:t>
            </a:r>
          </a:p>
          <a:p>
            <a:pPr lvl="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Presentations from Future Internet driven initiatives worldwide</a:t>
            </a:r>
            <a:endParaRPr lang="pt-BR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Round table with industry players and policy makers</a:t>
            </a:r>
            <a:endParaRPr lang="pt-BR" dirty="0" smtClean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Example of Future Internet Applications</a:t>
            </a:r>
          </a:p>
          <a:p>
            <a:pPr lvl="0">
              <a:buFont typeface="Arial" pitchFamily="34" charset="0"/>
              <a:buChar char="•"/>
            </a:pPr>
            <a:r>
              <a:rPr lang="en-GB" dirty="0" smtClean="0">
                <a:solidFill>
                  <a:schemeClr val="bg1"/>
                </a:solidFill>
              </a:rPr>
              <a:t> Short courses / hands-on training</a:t>
            </a: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331640" y="6631468"/>
            <a:ext cx="153118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dirty="0" err="1" smtClean="0">
                <a:solidFill>
                  <a:schemeClr val="bg1"/>
                </a:solidFill>
              </a:rPr>
              <a:t>photo</a:t>
            </a:r>
            <a:r>
              <a:rPr lang="pt-BR" sz="1050" dirty="0" smtClean="0">
                <a:solidFill>
                  <a:schemeClr val="bg1"/>
                </a:solidFill>
              </a:rPr>
              <a:t>: Leandro N. </a:t>
            </a:r>
            <a:r>
              <a:rPr lang="pt-BR" sz="1050" dirty="0" err="1" smtClean="0">
                <a:solidFill>
                  <a:schemeClr val="bg1"/>
                </a:solidFill>
              </a:rPr>
              <a:t>Ciuffo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6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Texto 1"/>
          <p:cNvSpPr>
            <a:spLocks noGrp="1"/>
          </p:cNvSpPr>
          <p:nvPr>
            <p:ph type="body" sz="quarter" idx="12"/>
          </p:nvPr>
        </p:nvSpPr>
        <p:spPr bwMode="auto">
          <a:xfrm>
            <a:off x="857250" y="928688"/>
            <a:ext cx="81438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charset="0"/>
              <a:buNone/>
            </a:pPr>
            <a:r>
              <a:rPr lang="en-US" sz="4400" noProof="0" dirty="0" err="1" smtClean="0">
                <a:latin typeface="Arial" charset="0"/>
                <a:cs typeface="Arial" charset="0"/>
              </a:rPr>
              <a:t>Instrumentação</a:t>
            </a:r>
            <a:r>
              <a:rPr lang="en-US" sz="4400" noProof="0" dirty="0" smtClean="0">
                <a:latin typeface="Arial" charset="0"/>
                <a:cs typeface="Arial" charset="0"/>
              </a:rPr>
              <a:t> e </a:t>
            </a:r>
            <a:r>
              <a:rPr lang="en-US" sz="4400" noProof="0" dirty="0" err="1" smtClean="0">
                <a:latin typeface="Arial" charset="0"/>
                <a:cs typeface="Arial" charset="0"/>
              </a:rPr>
              <a:t>Monitoração</a:t>
            </a:r>
            <a:endParaRPr lang="en-US" sz="4400" noProof="0" dirty="0" smtClean="0">
              <a:latin typeface="Arial" charset="0"/>
              <a:cs typeface="Arial" charset="0"/>
            </a:endParaRPr>
          </a:p>
        </p:txBody>
      </p:sp>
      <p:sp>
        <p:nvSpPr>
          <p:cNvPr id="44035" name="Título 2"/>
          <p:cNvSpPr>
            <a:spLocks noGrp="1"/>
          </p:cNvSpPr>
          <p:nvPr>
            <p:ph type="title"/>
          </p:nvPr>
        </p:nvSpPr>
        <p:spPr bwMode="auto">
          <a:xfrm>
            <a:off x="500063" y="274638"/>
            <a:ext cx="8501062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Requisitos e Funcionalidades de Monitoração dos CMFs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José Augusto Suruagy Monteiro (UFPE)</a:t>
            </a:r>
          </a:p>
          <a:p>
            <a:r>
              <a:rPr lang="pt-BR" dirty="0" smtClean="0"/>
              <a:t>Joberto S. B. Martins (UNIFACS)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6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Monitoração</a:t>
            </a:r>
            <a:br>
              <a:rPr lang="pt-BR" dirty="0" smtClean="0"/>
            </a:br>
            <a:r>
              <a:rPr lang="pt-BR" dirty="0" smtClean="0"/>
              <a:t>Aspectos Gerais</a:t>
            </a:r>
            <a:endParaRPr lang="es-MX" dirty="0" smtClean="0"/>
          </a:p>
        </p:txBody>
      </p:sp>
      <p:sp>
        <p:nvSpPr>
          <p:cNvPr id="1024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Monitorar é uma necessidade para o experimentador</a:t>
            </a:r>
          </a:p>
          <a:p>
            <a:r>
              <a:rPr lang="pt-BR" sz="2800" dirty="0" smtClean="0"/>
              <a:t>Sistemas da Monitoração (ou monitoramento):</a:t>
            </a:r>
          </a:p>
          <a:p>
            <a:pPr lvl="1"/>
            <a:r>
              <a:rPr lang="pt-BR" sz="2400" dirty="0" smtClean="0"/>
              <a:t>Arquitetura de Instrumentação &amp; Medição (I&amp;M Architecture):</a:t>
            </a:r>
          </a:p>
          <a:p>
            <a:pPr lvl="2"/>
            <a:r>
              <a:rPr lang="pt-BR" sz="2000" dirty="0" smtClean="0"/>
              <a:t>Monitorar no contexto das redes experimentais requer um “sistema”</a:t>
            </a:r>
          </a:p>
          <a:p>
            <a:pPr lvl="1"/>
            <a:r>
              <a:rPr lang="pt-BR" sz="2400" dirty="0" smtClean="0"/>
              <a:t>Objetivos Gerais e Requisitos de Monitoração</a:t>
            </a:r>
          </a:p>
          <a:p>
            <a:pPr lvl="1"/>
            <a:r>
              <a:rPr lang="pt-BR" sz="2400" dirty="0" smtClean="0"/>
              <a:t>Funcionalidades, Serviços e Ferramentas</a:t>
            </a:r>
          </a:p>
          <a:p>
            <a:r>
              <a:rPr lang="pt-BR" sz="2800" dirty="0" smtClean="0"/>
              <a:t>GENI I&amp;M</a:t>
            </a:r>
          </a:p>
          <a:p>
            <a:pPr lvl="1"/>
            <a:r>
              <a:rPr lang="pt-BR" sz="2400" dirty="0" smtClean="0"/>
              <a:t>Abrangente e “Modelo de Referência”  em termos desta </a:t>
            </a:r>
            <a:r>
              <a:rPr lang="pt-BR" sz="2400" dirty="0" smtClean="0"/>
              <a:t>apresentação</a:t>
            </a:r>
            <a:endParaRPr lang="pt-BR" dirty="0" smtClean="0"/>
          </a:p>
          <a:p>
            <a:pPr lvl="1"/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19556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Problemas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Complexidade nas aplicações</a:t>
            </a:r>
          </a:p>
          <a:p>
            <a:r>
              <a:rPr lang="pt-BR" dirty="0" smtClean="0"/>
              <a:t>Novas aplicações com requisitos incompatíveis com a arquitetura atual</a:t>
            </a:r>
          </a:p>
          <a:p>
            <a:r>
              <a:rPr lang="pt-BR" dirty="0" smtClean="0"/>
              <a:t>Endereçamento: semântica sobrecarregada – localização e identificação</a:t>
            </a:r>
          </a:p>
          <a:p>
            <a:r>
              <a:rPr lang="pt-BR" dirty="0" smtClean="0"/>
              <a:t>Mobilidade</a:t>
            </a:r>
          </a:p>
          <a:p>
            <a:r>
              <a:rPr lang="pt-BR" dirty="0" smtClean="0"/>
              <a:t>Segurança</a:t>
            </a:r>
          </a:p>
          <a:p>
            <a:r>
              <a:rPr lang="pt-BR" dirty="0" smtClean="0"/>
              <a:t>Confiabilidade da rede e disponibilidade dos serviços</a:t>
            </a:r>
          </a:p>
          <a:p>
            <a:r>
              <a:rPr lang="pt-BR" dirty="0" smtClean="0"/>
              <a:t>Diagnóstico de problemas e gerenciamento da rede</a:t>
            </a:r>
          </a:p>
          <a:p>
            <a:r>
              <a:rPr lang="pt-BR" dirty="0" smtClean="0"/>
              <a:t>Qualidade de serviço</a:t>
            </a:r>
          </a:p>
          <a:p>
            <a:r>
              <a:rPr lang="pt-BR" dirty="0" smtClean="0"/>
              <a:t>Escalabilidade</a:t>
            </a:r>
          </a:p>
          <a:p>
            <a:r>
              <a:rPr lang="pt-BR" dirty="0" smtClean="0"/>
              <a:t>Modelo econômico e liberdade de inovação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8898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Monitoração - O que Monitorar?</a:t>
            </a:r>
            <a:endParaRPr lang="es-MX" smtClean="0"/>
          </a:p>
        </p:txBody>
      </p:sp>
      <p:sp>
        <p:nvSpPr>
          <p:cNvPr id="11267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Monitoração da </a:t>
            </a:r>
            <a:r>
              <a:rPr lang="pt-BR" u="sng" dirty="0" smtClean="0"/>
              <a:t>Infraestrutura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Informações de estado e operacionais da infraestrutura</a:t>
            </a:r>
          </a:p>
          <a:p>
            <a:pPr lvl="1"/>
            <a:r>
              <a:rPr lang="pt-BR" dirty="0" smtClean="0"/>
              <a:t>Necessário para o operador e, numa menor escala, para o experimentador:</a:t>
            </a:r>
          </a:p>
          <a:p>
            <a:pPr lvl="2"/>
            <a:r>
              <a:rPr lang="pt-BR" dirty="0" smtClean="0"/>
              <a:t>Falhas </a:t>
            </a:r>
          </a:p>
          <a:p>
            <a:pPr lvl="2"/>
            <a:r>
              <a:rPr lang="pt-BR" dirty="0" smtClean="0"/>
              <a:t>Status operacional dos recursos (rede, enlaces, servidores, outros) – on, off, congestionado, não disponível, outros</a:t>
            </a:r>
          </a:p>
          <a:p>
            <a:pPr lvl="2"/>
            <a:r>
              <a:rPr lang="pt-BR" dirty="0" smtClean="0"/>
              <a:t>Recursos disponíveis (identificação) – lógicos e físico</a:t>
            </a:r>
          </a:p>
          <a:p>
            <a:pPr lvl="2"/>
            <a:r>
              <a:rPr lang="pt-BR" dirty="0" smtClean="0"/>
              <a:t>Outros parâmetros e informações de estado</a:t>
            </a:r>
          </a:p>
          <a:p>
            <a:r>
              <a:rPr lang="pt-BR" dirty="0" smtClean="0"/>
              <a:t>Monitoração do </a:t>
            </a:r>
            <a:r>
              <a:rPr lang="pt-BR" u="sng" dirty="0" smtClean="0"/>
              <a:t>Experimento</a:t>
            </a:r>
            <a:r>
              <a:rPr lang="pt-BR" dirty="0" smtClean="0"/>
              <a:t>:</a:t>
            </a:r>
          </a:p>
          <a:p>
            <a:pPr lvl="1"/>
            <a:r>
              <a:rPr lang="pt-BR" dirty="0" smtClean="0"/>
              <a:t>Informações decorrentes e relativas ao experimento realizado</a:t>
            </a:r>
          </a:p>
          <a:p>
            <a:pPr lvl="1"/>
            <a:r>
              <a:rPr lang="pt-BR" dirty="0" smtClean="0"/>
              <a:t>Análise e eventual reprodução do experimento</a:t>
            </a:r>
          </a:p>
          <a:p>
            <a:pPr lvl="1"/>
            <a:r>
              <a:rPr lang="pt-BR" dirty="0" smtClean="0"/>
              <a:t>Parâmetros de medição significativos para o experimentador: tempos de resposta, vazão, atrasos, parâmetros específicos ao experimento, outros</a:t>
            </a:r>
          </a:p>
        </p:txBody>
      </p:sp>
    </p:spTree>
    <p:extLst>
      <p:ext uri="{BB962C8B-B14F-4D97-AF65-F5344CB8AC3E}">
        <p14:creationId xmlns:p14="http://schemas.microsoft.com/office/powerpoint/2010/main" val="17568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Sistemas de Monitoração</a:t>
            </a:r>
            <a:br>
              <a:rPr lang="pt-BR" smtClean="0"/>
            </a:br>
            <a:r>
              <a:rPr lang="pt-BR" smtClean="0"/>
              <a:t>Objetivos Gerais e Requisitos</a:t>
            </a:r>
            <a:endParaRPr lang="es-MX" smtClean="0"/>
          </a:p>
        </p:txBody>
      </p:sp>
      <p:sp>
        <p:nvSpPr>
          <p:cNvPr id="12291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Fornecer funcionalidades abrangentes para:</a:t>
            </a:r>
          </a:p>
          <a:p>
            <a:pPr lvl="1"/>
            <a:r>
              <a:rPr lang="pt-BR" dirty="0" smtClean="0"/>
              <a:t>Coleta, Análise e Arquivamento de dados</a:t>
            </a:r>
          </a:p>
          <a:p>
            <a:r>
              <a:rPr lang="pt-BR" dirty="0" smtClean="0"/>
              <a:t>Facilitar a experimentação para pesquisadores (usuários) (não necessitam ser especialistas em monitoração)</a:t>
            </a:r>
          </a:p>
          <a:p>
            <a:r>
              <a:rPr lang="pt-BR" dirty="0" smtClean="0"/>
              <a:t>Realizar medições com precisão, acurácia, alta disponibilidade, dentre outros </a:t>
            </a:r>
            <a:r>
              <a:rPr lang="pt-BR" u="sng" dirty="0" smtClean="0"/>
              <a:t>requisitos</a:t>
            </a:r>
          </a:p>
          <a:p>
            <a:r>
              <a:rPr lang="pt-BR" dirty="0" smtClean="0"/>
              <a:t>Prover informações detalhadas de desempenho</a:t>
            </a:r>
          </a:p>
          <a:p>
            <a:r>
              <a:rPr lang="pt-BR" dirty="0" smtClean="0"/>
              <a:t>Permitir acesso e controle de funções e serviços de medição:</a:t>
            </a:r>
          </a:p>
          <a:p>
            <a:pPr lvl="1"/>
            <a:r>
              <a:rPr lang="pt-BR" dirty="0" smtClean="0"/>
              <a:t>Sensores, pontos de medição em HW e SW, MIBs, outros</a:t>
            </a:r>
          </a:p>
          <a:p>
            <a:r>
              <a:rPr lang="pt-BR" dirty="0" smtClean="0"/>
              <a:t>Prover segurança de forma abrangente:</a:t>
            </a:r>
          </a:p>
          <a:p>
            <a:pPr lvl="1"/>
            <a:r>
              <a:rPr lang="pt-BR" dirty="0" smtClean="0"/>
              <a:t>Acesso, privacidade, disponibilização de dados, outros aspectos</a:t>
            </a:r>
          </a:p>
        </p:txBody>
      </p:sp>
    </p:spTree>
    <p:extLst>
      <p:ext uri="{BB962C8B-B14F-4D97-AF65-F5344CB8AC3E}">
        <p14:creationId xmlns:p14="http://schemas.microsoft.com/office/powerpoint/2010/main" val="36836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</a:t>
            </a:r>
            <a:br>
              <a:rPr lang="pt-BR" smtClean="0"/>
            </a:br>
            <a:r>
              <a:rPr lang="pt-BR" smtClean="0"/>
              <a:t>Usuários</a:t>
            </a:r>
            <a:endParaRPr lang="es-MX" smtClean="0"/>
          </a:p>
        </p:txBody>
      </p:sp>
      <p:sp>
        <p:nvSpPr>
          <p:cNvPr id="13315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800" dirty="0" smtClean="0"/>
              <a:t>Sistemas de monitoração adotam perfis de usuários de forma a tratar as questões de acesso e necessidades funcionais destes</a:t>
            </a:r>
          </a:p>
          <a:p>
            <a:r>
              <a:rPr lang="pt-BR" sz="2800" dirty="0" smtClean="0"/>
              <a:t>Usuários (modelo GENI):</a:t>
            </a:r>
          </a:p>
          <a:p>
            <a:pPr lvl="1"/>
            <a:r>
              <a:rPr lang="pt-BR" sz="2400" dirty="0" smtClean="0"/>
              <a:t>Pesquisadores Experimentadores</a:t>
            </a:r>
          </a:p>
          <a:p>
            <a:pPr lvl="1"/>
            <a:r>
              <a:rPr lang="pt-BR" sz="2400" dirty="0" smtClean="0"/>
              <a:t>Usuários de Experimentos</a:t>
            </a:r>
          </a:p>
          <a:p>
            <a:pPr lvl="1"/>
            <a:r>
              <a:rPr lang="pt-BR" sz="2400" dirty="0" smtClean="0"/>
              <a:t>Operadores Centrais</a:t>
            </a:r>
          </a:p>
          <a:p>
            <a:pPr lvl="1"/>
            <a:r>
              <a:rPr lang="pt-BR" sz="2400" dirty="0" smtClean="0"/>
              <a:t>Provedores e Operadores de Agregado</a:t>
            </a:r>
          </a:p>
          <a:p>
            <a:pPr lvl="1"/>
            <a:r>
              <a:rPr lang="pt-BR" sz="2400" dirty="0" smtClean="0"/>
              <a:t>Provedores e Operadores de Arquivos</a:t>
            </a:r>
          </a:p>
          <a:p>
            <a:pPr lvl="1"/>
            <a:r>
              <a:rPr lang="pt-BR" sz="2400" dirty="0" smtClean="0"/>
              <a:t>Usuários de Dados (pesquisadores)</a:t>
            </a:r>
          </a:p>
        </p:txBody>
      </p:sp>
    </p:spTree>
    <p:extLst>
      <p:ext uri="{BB962C8B-B14F-4D97-AF65-F5344CB8AC3E}">
        <p14:creationId xmlns:p14="http://schemas.microsoft.com/office/powerpoint/2010/main" val="116181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Arquitetura de Instrumentação e Medição (I&amp;M) do GENI</a:t>
            </a:r>
            <a:endParaRPr lang="es-MX" smtClean="0"/>
          </a:p>
        </p:txBody>
      </p:sp>
      <p:sp>
        <p:nvSpPr>
          <p:cNvPr id="1536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 smtClean="0"/>
              <a:t>Serviço de monitoração </a:t>
            </a:r>
            <a:r>
              <a:rPr lang="pt-BR" u="sng" dirty="0" smtClean="0"/>
              <a:t>abrangente</a:t>
            </a:r>
            <a:r>
              <a:rPr lang="pt-BR" dirty="0" smtClean="0"/>
              <a:t> que pode ser adotado por diversos CMFs e outras arquiteturas de monitoração</a:t>
            </a:r>
          </a:p>
          <a:p>
            <a:pPr lvl="1"/>
            <a:r>
              <a:rPr lang="pt-BR" dirty="0" smtClean="0"/>
              <a:t>Incorpora e estrutura as diversas possibilidades e elementos de monitoração</a:t>
            </a:r>
          </a:p>
          <a:p>
            <a:r>
              <a:rPr lang="pt-BR" dirty="0" smtClean="0"/>
              <a:t>Serviços:</a:t>
            </a:r>
          </a:p>
          <a:p>
            <a:pPr lvl="1"/>
            <a:r>
              <a:rPr lang="pt-BR" dirty="0" smtClean="0"/>
              <a:t>Serviço de Ponto de Medição (MP)</a:t>
            </a:r>
          </a:p>
          <a:p>
            <a:pPr lvl="1"/>
            <a:r>
              <a:rPr lang="pt-BR" dirty="0" smtClean="0"/>
              <a:t>Serviço de Informação de Medição (MI)</a:t>
            </a:r>
          </a:p>
          <a:p>
            <a:pPr lvl="1"/>
            <a:r>
              <a:rPr lang="pt-BR" dirty="0" smtClean="0"/>
              <a:t>Serviço de Coleta de Medição (MC)</a:t>
            </a:r>
          </a:p>
          <a:p>
            <a:pPr lvl="1"/>
            <a:r>
              <a:rPr lang="pt-BR" dirty="0" smtClean="0"/>
              <a:t>Serviço de Orquestração de Medições (MO)</a:t>
            </a:r>
          </a:p>
          <a:p>
            <a:pPr lvl="1"/>
            <a:r>
              <a:rPr lang="pt-BR" dirty="0" smtClean="0"/>
              <a:t>Serviço de Análise e Apresentação de Medições (MAP)</a:t>
            </a:r>
          </a:p>
          <a:p>
            <a:pPr lvl="1"/>
            <a:r>
              <a:rPr lang="pt-BR" dirty="0" smtClean="0"/>
              <a:t>Serviço de Arquivo de Dados de Medição (MDA)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9564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pt-BR" dirty="0" smtClean="0"/>
              <a:t>I&amp;M GENI - Serviços</a:t>
            </a:r>
            <a:endParaRPr lang="es-MX" dirty="0" smtClean="0"/>
          </a:p>
        </p:txBody>
      </p:sp>
      <p:graphicFrame>
        <p:nvGraphicFramePr>
          <p:cNvPr id="16388" name="Objeto 2"/>
          <p:cNvGraphicFramePr>
            <a:graphicFrameLocks noChangeAspect="1"/>
          </p:cNvGraphicFramePr>
          <p:nvPr/>
        </p:nvGraphicFramePr>
        <p:xfrm>
          <a:off x="206375" y="625098"/>
          <a:ext cx="8785225" cy="581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Visio" r:id="rId3" imgW="9969186" imgH="6595017" progId="">
                  <p:embed/>
                </p:oleObj>
              </mc:Choice>
              <mc:Fallback>
                <p:oleObj name="Visio" r:id="rId3" imgW="9969186" imgH="659501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" y="625098"/>
                        <a:ext cx="8785225" cy="581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93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</a:t>
            </a:r>
            <a:br>
              <a:rPr lang="pt-BR" smtClean="0"/>
            </a:br>
            <a:r>
              <a:rPr lang="pt-BR" smtClean="0"/>
              <a:t>Ferramentas</a:t>
            </a:r>
            <a:endParaRPr lang="es-MX" smtClean="0"/>
          </a:p>
        </p:txBody>
      </p:sp>
      <p:sp>
        <p:nvSpPr>
          <p:cNvPr id="23555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GIMS – GENI I&amp;M System:</a:t>
            </a:r>
          </a:p>
          <a:p>
            <a:pPr lvl="1"/>
            <a:r>
              <a:rPr lang="pt-BR" dirty="0" smtClean="0"/>
              <a:t>Em desenvolvimento (</a:t>
            </a:r>
            <a:r>
              <a:rPr lang="pt-BR" i="1" dirty="0" smtClean="0"/>
              <a:t>WIP – Work in Progress</a:t>
            </a:r>
            <a:r>
              <a:rPr lang="pt-BR" dirty="0" smtClean="0"/>
              <a:t>)</a:t>
            </a:r>
          </a:p>
          <a:p>
            <a:r>
              <a:rPr lang="pt-BR" dirty="0" smtClean="0"/>
              <a:t>GEMINI (</a:t>
            </a:r>
            <a:r>
              <a:rPr lang="pt-BR" i="1" dirty="0" smtClean="0"/>
              <a:t>GENI Measurement and Instrumentation Infrastructure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Projeto GENI para estender e integrar ferramentas pré-existentes no contexto do GIMS</a:t>
            </a:r>
          </a:p>
          <a:p>
            <a:pPr lvl="2"/>
            <a:r>
              <a:rPr lang="pt-BR" dirty="0" smtClean="0"/>
              <a:t>LAMP – </a:t>
            </a:r>
            <a:r>
              <a:rPr lang="pt-BR" i="1" dirty="0" smtClean="0"/>
              <a:t>Leveraging and Abstraction Measurements with PerfSONAR</a:t>
            </a:r>
          </a:p>
          <a:p>
            <a:pPr lvl="2"/>
            <a:r>
              <a:rPr lang="pt-BR" dirty="0" smtClean="0"/>
              <a:t>INSTOOLS - </a:t>
            </a:r>
            <a:r>
              <a:rPr lang="pt-BR" i="1" dirty="0" smtClean="0"/>
              <a:t>Instrumentation Tools for a GENI Prototype</a:t>
            </a:r>
            <a:endParaRPr lang="es-MX" i="1" dirty="0" smtClean="0"/>
          </a:p>
        </p:txBody>
      </p:sp>
    </p:spTree>
    <p:extLst>
      <p:ext uri="{BB962C8B-B14F-4D97-AF65-F5344CB8AC3E}">
        <p14:creationId xmlns:p14="http://schemas.microsoft.com/office/powerpoint/2010/main" val="16652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LAMP</a:t>
            </a:r>
            <a:endParaRPr lang="es-MX" smtClean="0"/>
          </a:p>
        </p:txBody>
      </p:sp>
      <p:sp>
        <p:nvSpPr>
          <p:cNvPr id="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instrumentação</a:t>
            </a:r>
            <a:r>
              <a:rPr lang="en-US" dirty="0" smtClean="0"/>
              <a:t> e </a:t>
            </a:r>
            <a:r>
              <a:rPr lang="en-US" dirty="0" err="1" smtClean="0"/>
              <a:t>medição</a:t>
            </a:r>
            <a:r>
              <a:rPr lang="en-US" dirty="0" smtClean="0"/>
              <a:t> </a:t>
            </a:r>
            <a:r>
              <a:rPr lang="en-US" dirty="0" err="1" smtClean="0"/>
              <a:t>baseado</a:t>
            </a:r>
            <a:r>
              <a:rPr lang="en-US" dirty="0" smtClean="0"/>
              <a:t> no </a:t>
            </a:r>
            <a:r>
              <a:rPr lang="en-US" dirty="0" err="1" smtClean="0"/>
              <a:t>perfSONAR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Ferramentas</a:t>
            </a:r>
            <a:r>
              <a:rPr lang="en-US" dirty="0" smtClean="0"/>
              <a:t> </a:t>
            </a:r>
            <a:r>
              <a:rPr lang="en-US" dirty="0" err="1" smtClean="0"/>
              <a:t>suportadas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LAMP:</a:t>
            </a:r>
            <a:endParaRPr lang="es-MX" dirty="0" smtClean="0"/>
          </a:p>
          <a:p>
            <a:pPr lvl="1"/>
            <a:r>
              <a:rPr lang="pt-BR" dirty="0" smtClean="0"/>
              <a:t>OWAMP, </a:t>
            </a:r>
            <a:r>
              <a:rPr lang="en-US" dirty="0" smtClean="0"/>
              <a:t>BWCTL, </a:t>
            </a:r>
            <a:r>
              <a:rPr lang="pt-BR" dirty="0" smtClean="0"/>
              <a:t>Ganglia, PingER, NTP; ps-BUOY MA; outras</a:t>
            </a:r>
            <a:endParaRPr lang="es-MX" dirty="0" smtClean="0"/>
          </a:p>
          <a:p>
            <a:r>
              <a:rPr lang="en-US" dirty="0" smtClean="0"/>
              <a:t>LAMP </a:t>
            </a:r>
            <a:r>
              <a:rPr lang="en-US" dirty="0" err="1" smtClean="0"/>
              <a:t>adapta</a:t>
            </a:r>
            <a:r>
              <a:rPr lang="en-US" dirty="0" smtClean="0"/>
              <a:t> </a:t>
            </a:r>
            <a:r>
              <a:rPr lang="en-US" dirty="0" err="1" smtClean="0"/>
              <a:t>perfSONAR</a:t>
            </a:r>
            <a:r>
              <a:rPr lang="en-US" dirty="0" smtClean="0"/>
              <a:t>-PS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modelo</a:t>
            </a:r>
            <a:r>
              <a:rPr lang="en-US" dirty="0" smtClean="0"/>
              <a:t> de </a:t>
            </a:r>
            <a:r>
              <a:rPr lang="en-US" dirty="0" err="1" smtClean="0"/>
              <a:t>autenticação</a:t>
            </a:r>
            <a:r>
              <a:rPr lang="en-US" dirty="0" smtClean="0"/>
              <a:t> e </a:t>
            </a:r>
            <a:r>
              <a:rPr lang="en-US" dirty="0" err="1" smtClean="0"/>
              <a:t>autorização</a:t>
            </a:r>
            <a:r>
              <a:rPr lang="en-US" dirty="0" smtClean="0"/>
              <a:t> do GENI</a:t>
            </a:r>
          </a:p>
          <a:p>
            <a:pPr lvl="1"/>
            <a:r>
              <a:rPr lang="en-US" dirty="0" err="1" smtClean="0"/>
              <a:t>Acrescentou</a:t>
            </a:r>
            <a:r>
              <a:rPr lang="en-US" dirty="0" smtClean="0"/>
              <a:t> </a:t>
            </a:r>
            <a:r>
              <a:rPr lang="en-US" dirty="0" err="1" smtClean="0"/>
              <a:t>anotação</a:t>
            </a:r>
            <a:r>
              <a:rPr lang="en-US" dirty="0" smtClean="0"/>
              <a:t> e </a:t>
            </a:r>
            <a:r>
              <a:rPr lang="en-US" dirty="0" err="1" smtClean="0"/>
              <a:t>configuração</a:t>
            </a:r>
            <a:r>
              <a:rPr lang="en-US" dirty="0" smtClean="0"/>
              <a:t> </a:t>
            </a:r>
            <a:r>
              <a:rPr lang="en-US" dirty="0" err="1" smtClean="0"/>
              <a:t>distribuída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o UNIS (</a:t>
            </a:r>
            <a:r>
              <a:rPr lang="en-US" i="1" dirty="0" smtClean="0"/>
              <a:t>Unified Information Service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650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PerfSONAR</a:t>
            </a:r>
            <a:endParaRPr lang="es-MX" smtClean="0"/>
          </a:p>
        </p:txBody>
      </p:sp>
      <p:sp>
        <p:nvSpPr>
          <p:cNvPr id="2560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i="1" dirty="0" smtClean="0"/>
              <a:t>Middleware</a:t>
            </a:r>
            <a:r>
              <a:rPr lang="pt-BR" dirty="0" smtClean="0"/>
              <a:t> que interage com ferramentas de monitoração e dados de medição (diversos formatos)</a:t>
            </a:r>
          </a:p>
          <a:p>
            <a:r>
              <a:rPr lang="pt-BR" dirty="0" smtClean="0"/>
              <a:t>Disponibiliza os mesmo através de interface padrão orientada a serviços:</a:t>
            </a:r>
          </a:p>
          <a:p>
            <a:pPr lvl="1"/>
            <a:r>
              <a:rPr lang="pt-BR" dirty="0" smtClean="0"/>
              <a:t>Utiliza padrão NM-WG (</a:t>
            </a:r>
            <a:r>
              <a:rPr lang="pt-BR" i="1" dirty="0" smtClean="0"/>
              <a:t>Network Monitoring Working Group</a:t>
            </a:r>
            <a:r>
              <a:rPr lang="pt-BR" dirty="0" smtClean="0"/>
              <a:t>) do OGF (</a:t>
            </a:r>
            <a:r>
              <a:rPr lang="pt-BR" i="1" dirty="0" smtClean="0"/>
              <a:t>Open Grid Forum</a:t>
            </a:r>
            <a:r>
              <a:rPr lang="pt-BR" dirty="0" smtClean="0"/>
              <a:t>)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4464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Monitoração – Ferramentas - LAMP</a:t>
            </a:r>
            <a:endParaRPr lang="es-MX" smtClean="0"/>
          </a:p>
        </p:txBody>
      </p:sp>
      <p:sp>
        <p:nvSpPr>
          <p:cNvPr id="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mtClean="0"/>
              <a:t>Lamp Portal:</a:t>
            </a:r>
          </a:p>
          <a:p>
            <a:pPr lvl="1"/>
            <a:r>
              <a:rPr lang="pt-BR" smtClean="0"/>
              <a:t>Utilizado pelos experimentadores para gerenciar e visualizar os serviços e dados I&amp;M</a:t>
            </a:r>
          </a:p>
          <a:p>
            <a:r>
              <a:rPr lang="pt-BR" smtClean="0"/>
              <a:t>UNIS:</a:t>
            </a:r>
          </a:p>
          <a:p>
            <a:pPr lvl="1"/>
            <a:r>
              <a:rPr lang="pt-BR" smtClean="0"/>
              <a:t>Combinação de um serviço de descoberta (lookup) e serviço de topologia</a:t>
            </a:r>
          </a:p>
          <a:p>
            <a:r>
              <a:rPr lang="pt-BR" smtClean="0"/>
              <a:t>MPs:</a:t>
            </a:r>
          </a:p>
          <a:p>
            <a:pPr lvl="1"/>
            <a:r>
              <a:rPr lang="pt-BR" smtClean="0"/>
              <a:t>Nós com ferramentas perfSONAR instaladas (OWAMP, BWCT, outras)</a:t>
            </a:r>
            <a:endParaRPr lang="pt-BR" dirty="0" smtClean="0"/>
          </a:p>
        </p:txBody>
      </p:sp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5508104" y="1687513"/>
            <a:ext cx="2895600" cy="4478337"/>
            <a:chOff x="5867400" y="1196975"/>
            <a:chExt cx="2895600" cy="4478338"/>
          </a:xfrm>
        </p:grpSpPr>
        <p:grpSp>
          <p:nvGrpSpPr>
            <p:cNvPr id="4" name="Grupo 4"/>
            <p:cNvGrpSpPr>
              <a:grpSpLocks/>
            </p:cNvGrpSpPr>
            <p:nvPr/>
          </p:nvGrpSpPr>
          <p:grpSpPr bwMode="auto">
            <a:xfrm>
              <a:off x="6986588" y="1196975"/>
              <a:ext cx="657225" cy="1098550"/>
              <a:chOff x="2875072" y="1540283"/>
              <a:chExt cx="657552" cy="1098865"/>
            </a:xfrm>
          </p:grpSpPr>
          <p:pic>
            <p:nvPicPr>
              <p:cNvPr id="26645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940313" y="1919068"/>
                <a:ext cx="527069" cy="720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6646" name="CaixaDeTexto 6"/>
              <p:cNvSpPr txBox="1">
                <a:spLocks noChangeArrowheads="1"/>
              </p:cNvSpPr>
              <p:nvPr/>
            </p:nvSpPr>
            <p:spPr bwMode="auto">
              <a:xfrm>
                <a:off x="2875072" y="1540283"/>
                <a:ext cx="6575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b="1"/>
                  <a:t>UNIS</a:t>
                </a:r>
                <a:endParaRPr lang="en-US" b="1"/>
              </a:p>
            </p:txBody>
          </p:sp>
        </p:grpSp>
        <p:sp>
          <p:nvSpPr>
            <p:cNvPr id="8" name="Retângulo de cantos arredondados 7"/>
            <p:cNvSpPr/>
            <p:nvPr/>
          </p:nvSpPr>
          <p:spPr>
            <a:xfrm>
              <a:off x="5867400" y="2847975"/>
              <a:ext cx="2895600" cy="2827338"/>
            </a:xfrm>
            <a:prstGeom prst="roundRect">
              <a:avLst>
                <a:gd name="adj" fmla="val 5462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r>
                <a:rPr lang="pt-BR" b="1" dirty="0" err="1"/>
                <a:t>Slice</a:t>
              </a:r>
              <a:endParaRPr lang="en-US" b="1" dirty="0"/>
            </a:p>
          </p:txBody>
        </p:sp>
        <p:pic>
          <p:nvPicPr>
            <p:cNvPr id="2663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84913" y="4567238"/>
              <a:ext cx="422275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63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70838" y="4564063"/>
              <a:ext cx="422275" cy="576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63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10413" y="3225800"/>
              <a:ext cx="422275" cy="574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2" name="Conector reto 11"/>
            <p:cNvCxnSpPr/>
            <p:nvPr/>
          </p:nvCxnSpPr>
          <p:spPr>
            <a:xfrm flipV="1">
              <a:off x="6707187" y="4851401"/>
              <a:ext cx="1263650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636" name="Picture 4" descr="http://reannz.co.nz/sites/default/files/media/news/perfsonar-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84938" y="4781550"/>
              <a:ext cx="188912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7" name="Picture 4" descr="http://reannz.co.nz/sites/default/files/media/news/perfsonar-logo.gif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170863" y="4787900"/>
              <a:ext cx="187325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 descr="http://reannz.co.nz/sites/default/files/media/news/perfsonar-logo.gif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460" y="3423351"/>
              <a:ext cx="188363" cy="254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Conector reto 15"/>
            <p:cNvCxnSpPr/>
            <p:nvPr/>
          </p:nvCxnSpPr>
          <p:spPr>
            <a:xfrm>
              <a:off x="7315200" y="3800476"/>
              <a:ext cx="855662" cy="76358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flipV="1">
              <a:off x="6496050" y="3800476"/>
              <a:ext cx="819150" cy="76676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7315200" y="2295525"/>
              <a:ext cx="6350" cy="9302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2" name="CaixaDeTexto 18"/>
            <p:cNvSpPr txBox="1">
              <a:spLocks noChangeArrowheads="1"/>
            </p:cNvSpPr>
            <p:nvPr/>
          </p:nvSpPr>
          <p:spPr bwMode="auto">
            <a:xfrm>
              <a:off x="7516813" y="3160713"/>
              <a:ext cx="1246187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/>
                <a:t>LAMP Web </a:t>
              </a:r>
            </a:p>
            <a:p>
              <a:r>
                <a:rPr lang="pt-BR"/>
                <a:t>Portal</a:t>
              </a:r>
              <a:endParaRPr lang="en-US"/>
            </a:p>
          </p:txBody>
        </p:sp>
        <p:sp>
          <p:nvSpPr>
            <p:cNvPr id="26643" name="CaixaDeTexto 19"/>
            <p:cNvSpPr txBox="1">
              <a:spLocks noChangeArrowheads="1"/>
            </p:cNvSpPr>
            <p:nvPr/>
          </p:nvSpPr>
          <p:spPr bwMode="auto">
            <a:xfrm>
              <a:off x="6226175" y="5075238"/>
              <a:ext cx="7223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/>
                <a:t>MP</a:t>
              </a:r>
              <a:endParaRPr lang="en-US"/>
            </a:p>
          </p:txBody>
        </p:sp>
        <p:sp>
          <p:nvSpPr>
            <p:cNvPr id="26644" name="CaixaDeTexto 20"/>
            <p:cNvSpPr txBox="1">
              <a:spLocks noChangeArrowheads="1"/>
            </p:cNvSpPr>
            <p:nvPr/>
          </p:nvSpPr>
          <p:spPr bwMode="auto">
            <a:xfrm>
              <a:off x="7902575" y="5070475"/>
              <a:ext cx="7239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/>
                <a:t>MP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07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INSTOOLS</a:t>
            </a:r>
            <a:endParaRPr lang="es-MX" smtClean="0"/>
          </a:p>
        </p:txBody>
      </p:sp>
      <p:sp>
        <p:nvSpPr>
          <p:cNvPr id="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smtClean="0"/>
              <a:t>Instrumentação para o ambiente do usuário (Emulab e ProtoGENI)</a:t>
            </a:r>
          </a:p>
          <a:p>
            <a:r>
              <a:rPr lang="pt-BR" smtClean="0"/>
              <a:t>Composto por pontos de medição sobretudo passivas (MPs) instalados em fatias (slices) </a:t>
            </a:r>
          </a:p>
          <a:p>
            <a:r>
              <a:rPr lang="pt-BR" smtClean="0"/>
              <a:t>Captura, armazena e processa dados de medição (diversas formas) (MC)</a:t>
            </a:r>
          </a:p>
          <a:p>
            <a:r>
              <a:rPr lang="pt-BR" smtClean="0"/>
              <a:t>Disponibiliza através de portal</a:t>
            </a:r>
          </a:p>
          <a:p>
            <a:endParaRPr lang="es-MX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 cstate="print"/>
          <a:srcRect r="26685"/>
          <a:stretch>
            <a:fillRect/>
          </a:stretch>
        </p:blipFill>
        <p:spPr bwMode="auto">
          <a:xfrm>
            <a:off x="4716463" y="1557338"/>
            <a:ext cx="4054475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97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do </a:t>
            </a:r>
            <a:r>
              <a:rPr lang="en-US" dirty="0" err="1" smtClean="0"/>
              <a:t>Futuro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A pesquisa em redes de comunicação, em </a:t>
            </a:r>
            <a:r>
              <a:rPr lang="pt-BR" b="1" dirty="0" smtClean="0"/>
              <a:t>especial Internet do Futuro</a:t>
            </a:r>
            <a:r>
              <a:rPr lang="pt-BR" dirty="0" smtClean="0"/>
              <a:t>, tem focado em inovações que seguem duas abordagens principais: </a:t>
            </a:r>
            <a:r>
              <a:rPr lang="pt-BR" i="1" dirty="0" smtClean="0"/>
              <a:t>clean-slate</a:t>
            </a:r>
            <a:r>
              <a:rPr lang="pt-BR" dirty="0" smtClean="0"/>
              <a:t> e as que têm implantação </a:t>
            </a:r>
            <a:r>
              <a:rPr lang="pt-BR" dirty="0" smtClean="0"/>
              <a:t>incremental</a:t>
            </a:r>
            <a:endParaRPr lang="pt-BR" dirty="0" smtClean="0"/>
          </a:p>
          <a:p>
            <a:r>
              <a:rPr lang="pt-BR" dirty="0" smtClean="0"/>
              <a:t>Novas ideias de </a:t>
            </a:r>
            <a:r>
              <a:rPr lang="pt-BR" b="1" dirty="0" smtClean="0"/>
              <a:t>investigação </a:t>
            </a:r>
            <a:r>
              <a:rPr lang="pt-BR" b="1" dirty="0"/>
              <a:t>rigorosa (</a:t>
            </a:r>
            <a:r>
              <a:rPr lang="pt-BR" b="1" dirty="0" smtClean="0"/>
              <a:t>método científico)</a:t>
            </a:r>
            <a:r>
              <a:rPr lang="pt-BR" dirty="0" smtClean="0"/>
              <a:t> em larga escala, usando uma grande quantidade de ferramentas disponíveis como simuladores, emuladores e infraestruturas para experimentação de </a:t>
            </a:r>
            <a:r>
              <a:rPr lang="pt-BR" dirty="0" smtClean="0"/>
              <a:t>redes</a:t>
            </a:r>
            <a:endParaRPr lang="pt-BR" dirty="0" smtClean="0"/>
          </a:p>
          <a:p>
            <a:r>
              <a:rPr lang="pt-BR" dirty="0" smtClean="0"/>
              <a:t>As infraestruturas para experimentação de redes permite que as ideias sejam testadas em maior </a:t>
            </a:r>
            <a:r>
              <a:rPr lang="pt-BR" dirty="0" smtClean="0"/>
              <a:t>escala</a:t>
            </a:r>
            <a:endParaRPr lang="pt-BR" dirty="0" smtClean="0"/>
          </a:p>
          <a:p>
            <a:r>
              <a:rPr lang="pt-BR" dirty="0" smtClean="0"/>
              <a:t>Dentro do contexto das infraestruturas, têm sido desenvolvido </a:t>
            </a:r>
            <a:r>
              <a:rPr lang="pt-BR" dirty="0" smtClean="0"/>
              <a:t>complexos </a:t>
            </a:r>
            <a:r>
              <a:rPr lang="pt-BR" dirty="0" smtClean="0"/>
              <a:t>sistemas de software, chamados de  arcabouços de controle e monitoramento que habilitam experimentadores sem experiência a testar novas ideias com o mínimo de esforço</a:t>
            </a:r>
            <a:r>
              <a:rPr lang="pt-BR" dirty="0" smtClean="0"/>
              <a:t>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310301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GEMINI Próximas Etapas</a:t>
            </a:r>
          </a:p>
        </p:txBody>
      </p:sp>
      <p:sp>
        <p:nvSpPr>
          <p:cNvPr id="28675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z="2800" dirty="0" smtClean="0"/>
              <a:t>Combinação da interface e portal do INSTOOLS com os padrões e definições de </a:t>
            </a:r>
            <a:r>
              <a:rPr lang="pt-BR" sz="2800" dirty="0" err="1" smtClean="0"/>
              <a:t>metadados</a:t>
            </a:r>
            <a:r>
              <a:rPr lang="pt-BR" sz="2800" dirty="0" smtClean="0"/>
              <a:t> do </a:t>
            </a:r>
            <a:r>
              <a:rPr lang="pt-BR" sz="2800" dirty="0" err="1" smtClean="0"/>
              <a:t>perfSONAR</a:t>
            </a:r>
            <a:r>
              <a:rPr lang="pt-BR" sz="2800" dirty="0" smtClean="0"/>
              <a:t>/LAMP.</a:t>
            </a:r>
          </a:p>
          <a:p>
            <a:r>
              <a:rPr lang="pt-BR" sz="2800" dirty="0" smtClean="0"/>
              <a:t>Novos desenvolvimentos:</a:t>
            </a:r>
          </a:p>
          <a:p>
            <a:pPr lvl="1"/>
            <a:r>
              <a:rPr lang="pt-BR" sz="2400" dirty="0" smtClean="0"/>
              <a:t>Registro Global como extensão do UNIS</a:t>
            </a:r>
          </a:p>
          <a:p>
            <a:pPr lvl="1"/>
            <a:r>
              <a:rPr lang="pt-BR" sz="2400" dirty="0" smtClean="0"/>
              <a:t>Funcionalidade de Publicação e Assinatura</a:t>
            </a:r>
          </a:p>
          <a:p>
            <a:pPr lvl="1"/>
            <a:r>
              <a:rPr lang="pt-BR" sz="2400" dirty="0" smtClean="0"/>
              <a:t>Ampliação das medições</a:t>
            </a:r>
          </a:p>
          <a:p>
            <a:pPr lvl="1"/>
            <a:r>
              <a:rPr lang="pt-BR" sz="2400" dirty="0" smtClean="0"/>
              <a:t>Integração com o </a:t>
            </a:r>
            <a:r>
              <a:rPr lang="pt-BR" sz="2400" dirty="0" err="1" smtClean="0"/>
              <a:t>OpenFlow</a:t>
            </a:r>
            <a:endParaRPr lang="pt-BR" sz="2400" dirty="0" smtClean="0"/>
          </a:p>
          <a:p>
            <a:pPr lvl="1"/>
            <a:r>
              <a:rPr lang="pt-BR" sz="2400" dirty="0" smtClean="0"/>
              <a:t>Novas ferramentas de visualização e armazenamento</a:t>
            </a:r>
          </a:p>
        </p:txBody>
      </p:sp>
    </p:spTree>
    <p:extLst>
      <p:ext uri="{BB962C8B-B14F-4D97-AF65-F5344CB8AC3E}">
        <p14:creationId xmlns:p14="http://schemas.microsoft.com/office/powerpoint/2010/main" val="55583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GIMI</a:t>
            </a:r>
          </a:p>
        </p:txBody>
      </p:sp>
      <p:sp>
        <p:nvSpPr>
          <p:cNvPr id="29699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smtClean="0"/>
              <a:t>large scale GENI Instrumentation and Measurement Infrastructure</a:t>
            </a:r>
          </a:p>
          <a:p>
            <a:r>
              <a:rPr lang="pt-BR" dirty="0" smtClean="0"/>
              <a:t>Objetivo: prover ferramentas fáceis de usar baseadas na OML (</a:t>
            </a:r>
            <a:r>
              <a:rPr lang="pt-BR" i="1" dirty="0" smtClean="0"/>
              <a:t>Orbit Measurement Library</a:t>
            </a:r>
            <a:r>
              <a:rPr lang="pt-BR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84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Monitoração – Ferramentas</a:t>
            </a:r>
            <a:br>
              <a:rPr lang="pt-BR" smtClean="0"/>
            </a:br>
            <a:r>
              <a:rPr lang="pt-BR" smtClean="0"/>
              <a:t>GIMI: OML</a:t>
            </a:r>
          </a:p>
        </p:txBody>
      </p:sp>
      <p:sp>
        <p:nvSpPr>
          <p:cNvPr id="30723" name="Espaço Reservado para Conteúdo 2" descr="Rectangle: Click to edit Master text styles&#10;Second level&#10;Third level&#10;Fourth level&#10;Fifth level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smtClean="0"/>
              <a:t>Coleta de dados em tempo real num ambiente de larga escala</a:t>
            </a:r>
          </a:p>
          <a:p>
            <a:r>
              <a:rPr lang="pt-BR" smtClean="0"/>
              <a:t>Componentes:</a:t>
            </a:r>
          </a:p>
          <a:p>
            <a:pPr lvl="1"/>
            <a:r>
              <a:rPr lang="pt-BR" smtClean="0"/>
              <a:t>Serviço OML</a:t>
            </a:r>
          </a:p>
          <a:p>
            <a:pPr lvl="1"/>
            <a:r>
              <a:rPr lang="pt-BR" smtClean="0"/>
              <a:t>Biblioteca de cliente</a:t>
            </a:r>
          </a:p>
          <a:p>
            <a:pPr lvl="1"/>
            <a:r>
              <a:rPr lang="pt-BR" smtClean="0"/>
              <a:t>Servidor de coleta de dados</a:t>
            </a:r>
          </a:p>
          <a:p>
            <a:r>
              <a:rPr lang="pt-BR" smtClean="0"/>
              <a:t>Está prevista a exportação dos dados através de uma interface perfSONAR:</a:t>
            </a:r>
          </a:p>
          <a:p>
            <a:pPr lvl="1"/>
            <a:r>
              <a:rPr lang="pt-BR" smtClean="0"/>
              <a:t> compartilhamento de dados com o GEMINI</a:t>
            </a:r>
          </a:p>
        </p:txBody>
      </p:sp>
    </p:spTree>
    <p:extLst>
      <p:ext uri="{BB962C8B-B14F-4D97-AF65-F5344CB8AC3E}">
        <p14:creationId xmlns:p14="http://schemas.microsoft.com/office/powerpoint/2010/main" val="75403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Texto 1"/>
          <p:cNvSpPr>
            <a:spLocks noGrp="1"/>
          </p:cNvSpPr>
          <p:nvPr>
            <p:ph type="body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charset="0"/>
              <a:buNone/>
            </a:pPr>
            <a:r>
              <a:rPr lang="en-US" sz="4400" noProof="0" dirty="0" smtClean="0">
                <a:latin typeface="Arial" charset="0"/>
                <a:cs typeface="Arial" charset="0"/>
              </a:rPr>
              <a:t>FIBRE-BR I&amp;M</a:t>
            </a:r>
          </a:p>
          <a:p>
            <a:pPr marL="0" indent="0" algn="r">
              <a:buFont typeface="Arial" charset="0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Proposed Approach</a:t>
            </a:r>
            <a:endParaRPr lang="en-US" sz="4400" noProof="0" dirty="0" smtClean="0">
              <a:latin typeface="Arial" charset="0"/>
              <a:cs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09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Texto 1"/>
          <p:cNvSpPr>
            <a:spLocks noGrp="1"/>
          </p:cNvSpPr>
          <p:nvPr>
            <p:ph type="body" sz="quarter" idx="12"/>
          </p:nvPr>
        </p:nvSpPr>
        <p:spPr bwMode="auto">
          <a:xfrm>
            <a:off x="857250" y="928688"/>
            <a:ext cx="81438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latin typeface="Arial" charset="0"/>
                <a:cs typeface="Arial" charset="0"/>
              </a:rPr>
              <a:t>An Instrumentation and Measurement Architecture Supporting Multiple Control Monitoring Frameworks </a:t>
            </a:r>
            <a:endParaRPr lang="en-US" smtClean="0">
              <a:latin typeface="Arial" charset="0"/>
              <a:cs typeface="Arial" charset="0"/>
            </a:endParaRPr>
          </a:p>
          <a:p>
            <a:r>
              <a:rPr lang="en-US" smtClean="0">
                <a:latin typeface="Arial" charset="0"/>
                <a:cs typeface="Arial" charset="0"/>
              </a:rPr>
              <a:t>Our target is: </a:t>
            </a:r>
          </a:p>
          <a:p>
            <a:pPr lvl="1"/>
            <a:r>
              <a:rPr lang="en-US" sz="2400" smtClean="0">
                <a:latin typeface="Arial" charset="0"/>
                <a:cs typeface="Arial" charset="0"/>
              </a:rPr>
              <a:t>to provide, possibly, with a maximum reuse of the available CMFs I&amp;M services over a new integrated and federated network structure; </a:t>
            </a:r>
          </a:p>
          <a:p>
            <a:pPr lvl="1"/>
            <a:r>
              <a:rPr lang="en-US" sz="2400" smtClean="0">
                <a:latin typeface="Arial" charset="0"/>
                <a:cs typeface="Arial" charset="0"/>
              </a:rPr>
              <a:t>To provide instrumentation and monitoring considering different I&amp;M Services through FIBRE-BR (Monitoring Orchestration);</a:t>
            </a:r>
          </a:p>
          <a:p>
            <a:pPr lvl="1"/>
            <a:r>
              <a:rPr lang="en-US" sz="2400" smtClean="0">
                <a:latin typeface="Arial" charset="0"/>
                <a:cs typeface="Arial" charset="0"/>
              </a:rPr>
              <a:t>Multiple CMFs I&amp;M data integration.</a:t>
            </a:r>
          </a:p>
        </p:txBody>
      </p:sp>
      <p:sp>
        <p:nvSpPr>
          <p:cNvPr id="21507" name="Título 2"/>
          <p:cNvSpPr>
            <a:spLocks noGrp="1"/>
          </p:cNvSpPr>
          <p:nvPr>
            <p:ph type="title"/>
          </p:nvPr>
        </p:nvSpPr>
        <p:spPr bwMode="auto">
          <a:xfrm>
            <a:off x="500063" y="274638"/>
            <a:ext cx="8501062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Arial" charset="0"/>
                <a:cs typeface="Arial" charset="0"/>
              </a:rPr>
              <a:t>FIBRE-BR Proposed Approach</a:t>
            </a:r>
          </a:p>
        </p:txBody>
      </p:sp>
    </p:spTree>
    <p:extLst>
      <p:ext uri="{BB962C8B-B14F-4D97-AF65-F5344CB8AC3E}">
        <p14:creationId xmlns:p14="http://schemas.microsoft.com/office/powerpoint/2010/main" val="28920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FIBRE-BR I&amp;M Proposed Architecture</a:t>
            </a:r>
            <a:endParaRPr lang="en-US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914559"/>
              </p:ext>
            </p:extLst>
          </p:nvPr>
        </p:nvGraphicFramePr>
        <p:xfrm>
          <a:off x="827584" y="1031354"/>
          <a:ext cx="7345689" cy="5710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Visio" r:id="rId3" imgW="9341574" imgH="6816093" progId="Visio.Drawing.11">
                  <p:embed/>
                </p:oleObj>
              </mc:Choice>
              <mc:Fallback>
                <p:oleObj name="Visio" r:id="rId3" imgW="9341574" imgH="681609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031354"/>
                        <a:ext cx="7345689" cy="57100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38720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Besides our previous experience with </a:t>
            </a:r>
            <a:r>
              <a:rPr lang="en-US" dirty="0" err="1" smtClean="0"/>
              <a:t>perfSONAR</a:t>
            </a:r>
            <a:endParaRPr lang="en-US" dirty="0" smtClean="0"/>
          </a:p>
          <a:p>
            <a:r>
              <a:rPr lang="en-US" dirty="0" err="1" smtClean="0"/>
              <a:t>perfSONAR</a:t>
            </a:r>
            <a:r>
              <a:rPr lang="en-US" dirty="0" smtClean="0"/>
              <a:t> schema and protocols are being considered and evolving to support GIMS (GENI Instrumentation and Measurement Service)</a:t>
            </a:r>
          </a:p>
          <a:p>
            <a:pPr lvl="1"/>
            <a:r>
              <a:rPr lang="en-US" dirty="0" smtClean="0"/>
              <a:t>Project GEMINI</a:t>
            </a:r>
          </a:p>
          <a:p>
            <a:pPr lvl="1"/>
            <a:r>
              <a:rPr lang="en-US" dirty="0" smtClean="0"/>
              <a:t>Project GIMI</a:t>
            </a:r>
          </a:p>
          <a:p>
            <a:r>
              <a:rPr lang="en-US" dirty="0" smtClean="0"/>
              <a:t>Therefore, we believe that it should be considered also for FIBRE integration</a:t>
            </a:r>
            <a:endParaRPr lang="en-U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Case for </a:t>
            </a:r>
            <a:r>
              <a:rPr lang="en-US" dirty="0" err="1" smtClean="0"/>
              <a:t>perfSONAR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581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540039"/>
              </p:ext>
            </p:extLst>
          </p:nvPr>
        </p:nvGraphicFramePr>
        <p:xfrm>
          <a:off x="2570163" y="1700808"/>
          <a:ext cx="400367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Visio" r:id="rId3" imgW="6433414" imgH="7346899" progId="">
                  <p:embed/>
                </p:oleObj>
              </mc:Choice>
              <mc:Fallback>
                <p:oleObj name="Visio" r:id="rId3" imgW="6433414" imgH="7346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0163" y="1700808"/>
                        <a:ext cx="4003675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perfSONAR</a:t>
            </a:r>
            <a:r>
              <a:rPr lang="en-US" noProof="0" dirty="0" smtClean="0"/>
              <a:t> as a Middleware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555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2299296"/>
            <a:ext cx="2514600" cy="2982912"/>
            <a:chOff x="96" y="857"/>
            <a:chExt cx="1584" cy="1879"/>
          </a:xfrm>
          <a:solidFill>
            <a:srgbClr val="BCE0E4"/>
          </a:solidFill>
        </p:grpSpPr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96" y="1056"/>
              <a:ext cx="1584" cy="168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" charset="0"/>
                <a:buNone/>
                <a:defRPr/>
              </a:pPr>
              <a:endParaRPr lang="en-US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240" y="1104"/>
              <a:ext cx="1344" cy="4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Measurement Points</a:t>
              </a:r>
            </a:p>
          </p:txBody>
        </p:sp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432" y="857"/>
              <a:ext cx="924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Data Services</a:t>
              </a:r>
              <a:endParaRPr lang="en-US" dirty="0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3" name="Oval 7"/>
            <p:cNvSpPr>
              <a:spLocks noChangeArrowheads="1"/>
            </p:cNvSpPr>
            <p:nvPr/>
          </p:nvSpPr>
          <p:spPr bwMode="auto">
            <a:xfrm>
              <a:off x="240" y="1680"/>
              <a:ext cx="1344" cy="4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Measurement</a:t>
              </a:r>
            </a:p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Archives</a:t>
              </a:r>
            </a:p>
          </p:txBody>
        </p:sp>
        <p:sp>
          <p:nvSpPr>
            <p:cNvPr id="34" name="Oval 8"/>
            <p:cNvSpPr>
              <a:spLocks noChangeArrowheads="1"/>
            </p:cNvSpPr>
            <p:nvPr/>
          </p:nvSpPr>
          <p:spPr bwMode="auto">
            <a:xfrm>
              <a:off x="192" y="2208"/>
              <a:ext cx="1392" cy="43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400" dirty="0">
                  <a:latin typeface="Helvetica" charset="0"/>
                  <a:ea typeface="ＭＳ Ｐゴシック" charset="-128"/>
                  <a:cs typeface="ＭＳ Ｐゴシック" charset="-128"/>
                </a:rPr>
                <a:t>Transformations</a:t>
              </a:r>
              <a:endParaRPr lang="en-US" sz="1600" dirty="0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00400" y="1700808"/>
            <a:ext cx="2971800" cy="4114800"/>
            <a:chOff x="3648" y="816"/>
            <a:chExt cx="1872" cy="2592"/>
          </a:xfrm>
          <a:solidFill>
            <a:srgbClr val="BCE0E4"/>
          </a:solidFill>
        </p:grpSpPr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3648" y="1008"/>
              <a:ext cx="1872" cy="240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" charset="0"/>
                <a:buNone/>
                <a:defRPr/>
              </a:pPr>
              <a:endParaRPr lang="en-US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Oval 11"/>
            <p:cNvSpPr>
              <a:spLocks noChangeArrowheads="1"/>
            </p:cNvSpPr>
            <p:nvPr/>
          </p:nvSpPr>
          <p:spPr bwMode="auto">
            <a:xfrm>
              <a:off x="3648" y="1344"/>
              <a:ext cx="1872" cy="11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" charset="0"/>
                <a:buNone/>
                <a:defRPr/>
              </a:pPr>
              <a:endParaRPr lang="en-US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Oval 12"/>
            <p:cNvSpPr>
              <a:spLocks noChangeArrowheads="1"/>
            </p:cNvSpPr>
            <p:nvPr/>
          </p:nvSpPr>
          <p:spPr bwMode="auto">
            <a:xfrm>
              <a:off x="3984" y="2064"/>
              <a:ext cx="1200" cy="33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400">
                  <a:latin typeface="Helvetica" charset="0"/>
                  <a:ea typeface="ＭＳ Ｐゴシック" charset="-128"/>
                  <a:cs typeface="ＭＳ Ｐゴシック" charset="-128"/>
                </a:rPr>
                <a:t>Service Configuration</a:t>
              </a:r>
              <a:endParaRPr lang="en-US" sz="1600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Oval 13"/>
            <p:cNvSpPr>
              <a:spLocks noChangeArrowheads="1"/>
            </p:cNvSpPr>
            <p:nvPr/>
          </p:nvSpPr>
          <p:spPr bwMode="auto">
            <a:xfrm>
              <a:off x="4080" y="2688"/>
              <a:ext cx="1032" cy="576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 err="1">
                  <a:latin typeface="Helvetica" charset="0"/>
                  <a:ea typeface="ＭＳ Ｐゴシック" charset="-128"/>
                  <a:cs typeface="ＭＳ Ｐゴシック" charset="-128"/>
                </a:rPr>
                <a:t>Auth(n/z</a:t>
              </a: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)</a:t>
              </a:r>
            </a:p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Services</a:t>
              </a:r>
            </a:p>
          </p:txBody>
        </p:sp>
        <p:sp>
          <p:nvSpPr>
            <p:cNvPr id="40" name="Text Box 14"/>
            <p:cNvSpPr txBox="1">
              <a:spLocks noChangeArrowheads="1"/>
            </p:cNvSpPr>
            <p:nvPr/>
          </p:nvSpPr>
          <p:spPr bwMode="auto">
            <a:xfrm>
              <a:off x="4149" y="816"/>
              <a:ext cx="878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Infrastructure</a:t>
              </a:r>
              <a:endParaRPr lang="en-US" dirty="0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Text Box 15"/>
            <p:cNvSpPr txBox="1">
              <a:spLocks noChangeArrowheads="1"/>
            </p:cNvSpPr>
            <p:nvPr/>
          </p:nvSpPr>
          <p:spPr bwMode="auto">
            <a:xfrm>
              <a:off x="3942" y="1084"/>
              <a:ext cx="1296" cy="2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>
                  <a:latin typeface="Helvetica" charset="0"/>
                  <a:ea typeface="ＭＳ Ｐゴシック" charset="-128"/>
                  <a:cs typeface="ＭＳ Ｐゴシック" charset="-128"/>
                </a:rPr>
                <a:t>Information Services</a:t>
              </a:r>
              <a:endParaRPr lang="en-US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Oval 16"/>
            <p:cNvSpPr>
              <a:spLocks noChangeArrowheads="1"/>
            </p:cNvSpPr>
            <p:nvPr/>
          </p:nvSpPr>
          <p:spPr bwMode="auto">
            <a:xfrm>
              <a:off x="4104" y="1728"/>
              <a:ext cx="960" cy="2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>
                  <a:latin typeface="Helvetica" charset="0"/>
                  <a:ea typeface="ＭＳ Ｐゴシック" charset="-128"/>
                  <a:cs typeface="ＭＳ Ｐゴシック" charset="-128"/>
                </a:rPr>
                <a:t>Topology</a:t>
              </a:r>
              <a:endParaRPr lang="en-US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Oval 17"/>
            <p:cNvSpPr>
              <a:spLocks noChangeArrowheads="1"/>
            </p:cNvSpPr>
            <p:nvPr/>
          </p:nvSpPr>
          <p:spPr bwMode="auto">
            <a:xfrm>
              <a:off x="4056" y="1392"/>
              <a:ext cx="1056" cy="2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Service Lookup</a:t>
              </a:r>
              <a:endParaRPr lang="en-US" dirty="0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324600" y="2310408"/>
            <a:ext cx="2362200" cy="2895600"/>
            <a:chOff x="1920" y="816"/>
            <a:chExt cx="1488" cy="1824"/>
          </a:xfrm>
          <a:solidFill>
            <a:srgbClr val="BCE0E4"/>
          </a:solidFill>
        </p:grpSpPr>
        <p:sp>
          <p:nvSpPr>
            <p:cNvPr id="45" name="Rectangle 19"/>
            <p:cNvSpPr>
              <a:spLocks noChangeArrowheads="1"/>
            </p:cNvSpPr>
            <p:nvPr/>
          </p:nvSpPr>
          <p:spPr bwMode="auto">
            <a:xfrm>
              <a:off x="1920" y="1008"/>
              <a:ext cx="1488" cy="163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" charset="0"/>
                <a:buNone/>
                <a:defRPr/>
              </a:pPr>
              <a:endParaRPr lang="en-US">
                <a:solidFill>
                  <a:schemeClr val="bg1"/>
                </a:solidFill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1991" y="816"/>
              <a:ext cx="1357" cy="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Analysis/Visualization</a:t>
              </a:r>
              <a:endParaRPr lang="en-US" dirty="0">
                <a:latin typeface="Helvetica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2100" y="1152"/>
              <a:ext cx="1129" cy="36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User GUIs</a:t>
              </a:r>
            </a:p>
          </p:txBody>
        </p:sp>
        <p:sp>
          <p:nvSpPr>
            <p:cNvPr id="48" name="Oval 22"/>
            <p:cNvSpPr>
              <a:spLocks noChangeArrowheads="1"/>
            </p:cNvSpPr>
            <p:nvPr/>
          </p:nvSpPr>
          <p:spPr bwMode="auto">
            <a:xfrm>
              <a:off x="2052" y="1584"/>
              <a:ext cx="1225" cy="41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Web Pages</a:t>
              </a:r>
            </a:p>
          </p:txBody>
        </p:sp>
        <p:sp>
          <p:nvSpPr>
            <p:cNvPr id="49" name="Oval 23"/>
            <p:cNvSpPr>
              <a:spLocks noChangeArrowheads="1"/>
            </p:cNvSpPr>
            <p:nvPr/>
          </p:nvSpPr>
          <p:spPr bwMode="auto">
            <a:xfrm>
              <a:off x="2195" y="2064"/>
              <a:ext cx="937" cy="41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buFont typeface="Times" charset="0"/>
                <a:buNone/>
                <a:defRPr/>
              </a:pPr>
              <a:r>
                <a:rPr lang="en-US" sz="1600" dirty="0">
                  <a:latin typeface="Helvetica" charset="0"/>
                  <a:ea typeface="ＭＳ Ｐゴシック" charset="-128"/>
                  <a:cs typeface="ＭＳ Ｐゴシック" charset="-128"/>
                </a:rPr>
                <a:t>NOC Alarms</a:t>
              </a:r>
            </a:p>
          </p:txBody>
        </p:sp>
      </p:grpSp>
      <p:sp>
        <p:nvSpPr>
          <p:cNvPr id="26" name="Título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perfSONAR</a:t>
            </a:r>
            <a:r>
              <a:rPr lang="en-US" noProof="0" dirty="0" smtClean="0"/>
              <a:t> Architecture Overview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6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smtClean="0"/>
              <a:t>Base network measurement schema</a:t>
            </a:r>
          </a:p>
          <a:p>
            <a:pPr lvl="1"/>
            <a:r>
              <a:rPr lang="en-US" noProof="0" smtClean="0"/>
              <a:t>OGF Network Measurement Working Group (NM-WG)</a:t>
            </a:r>
          </a:p>
          <a:p>
            <a:r>
              <a:rPr lang="en-US" noProof="0" smtClean="0"/>
              <a:t>Topology Schema</a:t>
            </a:r>
          </a:p>
          <a:p>
            <a:pPr lvl="1"/>
            <a:r>
              <a:rPr lang="en-US" noProof="0" smtClean="0"/>
              <a:t>OGF Network Markup Language (NML-) WG</a:t>
            </a:r>
          </a:p>
          <a:p>
            <a:pPr lvl="1"/>
            <a:r>
              <a:rPr lang="en-US" noProof="0" smtClean="0"/>
              <a:t>Includes Topology Network ID</a:t>
            </a:r>
          </a:p>
          <a:p>
            <a:r>
              <a:rPr lang="en-US" noProof="0" smtClean="0"/>
              <a:t>perfSONAR Protocol Documents</a:t>
            </a:r>
          </a:p>
          <a:p>
            <a:pPr lvl="1"/>
            <a:r>
              <a:rPr lang="en-US" noProof="0" smtClean="0"/>
              <a:t>OGF Network Measurement and Control (NMC-) WG</a:t>
            </a:r>
            <a:endParaRPr lang="en-US" noProof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perfSONAR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58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Texto 1"/>
          <p:cNvSpPr>
            <a:spLocks noGrp="1"/>
          </p:cNvSpPr>
          <p:nvPr>
            <p:ph type="body" sz="quarter" idx="12"/>
          </p:nvPr>
        </p:nvSpPr>
        <p:spPr bwMode="auto">
          <a:xfrm>
            <a:off x="857250" y="928688"/>
            <a:ext cx="81438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charset="0"/>
              <a:buNone/>
            </a:pPr>
            <a:r>
              <a:rPr lang="en-US" sz="4400" noProof="0" dirty="0" err="1" smtClean="0">
                <a:latin typeface="Arial" charset="0"/>
                <a:cs typeface="Arial" charset="0"/>
              </a:rPr>
              <a:t>Tecnologias</a:t>
            </a:r>
            <a:r>
              <a:rPr lang="en-US" sz="4400" noProof="0" dirty="0" smtClean="0">
                <a:latin typeface="Arial" charset="0"/>
                <a:cs typeface="Arial" charset="0"/>
              </a:rPr>
              <a:t> </a:t>
            </a:r>
            <a:r>
              <a:rPr lang="en-US" sz="4400" noProof="0" dirty="0" err="1" smtClean="0">
                <a:latin typeface="Arial" charset="0"/>
                <a:cs typeface="Arial" charset="0"/>
              </a:rPr>
              <a:t>Habilitadoras</a:t>
            </a:r>
            <a:endParaRPr lang="en-US" sz="4400" noProof="0" dirty="0" smtClean="0">
              <a:latin typeface="Arial" charset="0"/>
              <a:cs typeface="Arial" charset="0"/>
            </a:endParaRPr>
          </a:p>
        </p:txBody>
      </p:sp>
      <p:sp>
        <p:nvSpPr>
          <p:cNvPr id="44035" name="Título 2"/>
          <p:cNvSpPr>
            <a:spLocks noGrp="1"/>
          </p:cNvSpPr>
          <p:nvPr>
            <p:ph type="title"/>
          </p:nvPr>
        </p:nvSpPr>
        <p:spPr bwMode="auto">
          <a:xfrm>
            <a:off x="500063" y="274638"/>
            <a:ext cx="8501062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0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Texto 1"/>
          <p:cNvSpPr>
            <a:spLocks noGrp="1"/>
          </p:cNvSpPr>
          <p:nvPr>
            <p:ph type="body" sz="quarter" idx="12"/>
          </p:nvPr>
        </p:nvSpPr>
        <p:spPr bwMode="auto">
          <a:xfrm>
            <a:off x="857250" y="928688"/>
            <a:ext cx="8143875" cy="5286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 algn="r">
              <a:buFont typeface="Arial" charset="0"/>
              <a:buNone/>
            </a:pPr>
            <a:r>
              <a:rPr lang="en-US" sz="4400" noProof="0" dirty="0" err="1" smtClean="0">
                <a:latin typeface="Arial" charset="0"/>
                <a:cs typeface="Arial" charset="0"/>
              </a:rPr>
              <a:t>Tarefas</a:t>
            </a:r>
            <a:r>
              <a:rPr lang="en-US" sz="4400" noProof="0" dirty="0" smtClean="0">
                <a:latin typeface="Arial" charset="0"/>
                <a:cs typeface="Arial" charset="0"/>
              </a:rPr>
              <a:t> da UFPE</a:t>
            </a:r>
          </a:p>
          <a:p>
            <a:pPr marL="0" indent="0" algn="r">
              <a:buFont typeface="Arial" charset="0"/>
              <a:buNone/>
            </a:pPr>
            <a:r>
              <a:rPr lang="en-US" sz="4400" dirty="0" smtClean="0">
                <a:latin typeface="Arial" charset="0"/>
                <a:cs typeface="Arial" charset="0"/>
              </a:rPr>
              <a:t>(</a:t>
            </a:r>
            <a:r>
              <a:rPr lang="en-US" sz="4400" dirty="0" err="1" smtClean="0">
                <a:latin typeface="Arial" charset="0"/>
                <a:cs typeface="Arial" charset="0"/>
              </a:rPr>
              <a:t>Listagem</a:t>
            </a:r>
            <a:r>
              <a:rPr lang="en-US" sz="4400" dirty="0" smtClean="0">
                <a:latin typeface="Arial" charset="0"/>
                <a:cs typeface="Arial" charset="0"/>
              </a:rPr>
              <a:t> </a:t>
            </a:r>
            <a:r>
              <a:rPr lang="en-US" sz="4400" dirty="0" err="1" smtClean="0">
                <a:latin typeface="Arial" charset="0"/>
                <a:cs typeface="Arial" charset="0"/>
              </a:rPr>
              <a:t>Preliminar</a:t>
            </a:r>
            <a:r>
              <a:rPr lang="en-US" sz="4400" dirty="0" smtClean="0">
                <a:latin typeface="Arial" charset="0"/>
                <a:cs typeface="Arial" charset="0"/>
              </a:rPr>
              <a:t>)</a:t>
            </a:r>
            <a:endParaRPr lang="en-US" sz="4400" noProof="0" dirty="0" smtClean="0">
              <a:latin typeface="Arial" charset="0"/>
              <a:cs typeface="Arial" charset="0"/>
            </a:endParaRPr>
          </a:p>
        </p:txBody>
      </p:sp>
      <p:sp>
        <p:nvSpPr>
          <p:cNvPr id="44035" name="Título 2"/>
          <p:cNvSpPr>
            <a:spLocks noGrp="1"/>
          </p:cNvSpPr>
          <p:nvPr>
            <p:ph type="title"/>
          </p:nvPr>
        </p:nvSpPr>
        <p:spPr bwMode="auto">
          <a:xfrm>
            <a:off x="500063" y="274638"/>
            <a:ext cx="8501062" cy="51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63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Tarefas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Instalação e Suporte da Ilha UFPE:</a:t>
            </a:r>
          </a:p>
          <a:p>
            <a:pPr lvl="1"/>
            <a:r>
              <a:rPr lang="pt-BR" dirty="0" smtClean="0"/>
              <a:t>Servidor(es):</a:t>
            </a:r>
          </a:p>
          <a:p>
            <a:pPr lvl="2"/>
            <a:r>
              <a:rPr lang="pt-BR" dirty="0" smtClean="0"/>
              <a:t>Debian</a:t>
            </a:r>
          </a:p>
          <a:p>
            <a:pPr lvl="2"/>
            <a:r>
              <a:rPr lang="pt-BR" dirty="0" err="1" smtClean="0"/>
              <a:t>Xen</a:t>
            </a:r>
            <a:endParaRPr lang="pt-BR" dirty="0" smtClean="0"/>
          </a:p>
          <a:p>
            <a:pPr lvl="2"/>
            <a:r>
              <a:rPr lang="pt-BR" dirty="0" err="1" smtClean="0"/>
              <a:t>VMs</a:t>
            </a:r>
            <a:r>
              <a:rPr lang="pt-BR" dirty="0" smtClean="0"/>
              <a:t>: OCF, OMF, etc.</a:t>
            </a:r>
          </a:p>
          <a:p>
            <a:pPr lvl="1"/>
            <a:r>
              <a:rPr lang="pt-BR" dirty="0" smtClean="0"/>
              <a:t>Kits </a:t>
            </a:r>
            <a:r>
              <a:rPr lang="pt-BR" dirty="0" err="1" smtClean="0"/>
              <a:t>NetFPGA</a:t>
            </a:r>
            <a:endParaRPr lang="pt-BR" dirty="0" smtClean="0"/>
          </a:p>
          <a:p>
            <a:pPr lvl="1"/>
            <a:r>
              <a:rPr lang="pt-BR" dirty="0" smtClean="0"/>
              <a:t>Nós ICARUS (AP sem fio)</a:t>
            </a:r>
          </a:p>
          <a:p>
            <a:pPr lvl="1"/>
            <a:r>
              <a:rPr lang="pt-BR" dirty="0" smtClean="0"/>
              <a:t>Switch com </a:t>
            </a:r>
            <a:r>
              <a:rPr lang="pt-BR" dirty="0" err="1" smtClean="0"/>
              <a:t>OpenFlow</a:t>
            </a:r>
            <a:endParaRPr lang="pt-BR" dirty="0" smtClean="0"/>
          </a:p>
          <a:p>
            <a:pPr lvl="1"/>
            <a:r>
              <a:rPr lang="pt-BR" dirty="0" smtClean="0"/>
              <a:t>Switch convencional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72471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Tarefas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Monitoramento </a:t>
            </a:r>
            <a:r>
              <a:rPr lang="pt-BR" dirty="0"/>
              <a:t>da Infraestrutura:</a:t>
            </a:r>
          </a:p>
          <a:p>
            <a:pPr lvl="1"/>
            <a:r>
              <a:rPr lang="pt-BR" dirty="0" err="1" smtClean="0"/>
              <a:t>ZenOSS</a:t>
            </a:r>
            <a:endParaRPr lang="pt-BR" dirty="0"/>
          </a:p>
          <a:p>
            <a:pPr lvl="1"/>
            <a:r>
              <a:rPr lang="pt-BR" dirty="0" err="1" smtClean="0"/>
              <a:t>perfSONAR</a:t>
            </a:r>
            <a:endParaRPr lang="pt-BR" dirty="0"/>
          </a:p>
          <a:p>
            <a:r>
              <a:rPr lang="pt-BR" dirty="0" err="1" smtClean="0"/>
              <a:t>OpenFlow</a:t>
            </a:r>
            <a:r>
              <a:rPr lang="pt-BR" dirty="0"/>
              <a:t>:</a:t>
            </a:r>
          </a:p>
          <a:p>
            <a:pPr lvl="1"/>
            <a:r>
              <a:rPr lang="pt-BR" dirty="0" smtClean="0"/>
              <a:t>Compreensão </a:t>
            </a:r>
            <a:r>
              <a:rPr lang="pt-BR" dirty="0"/>
              <a:t>da Tecnologia</a:t>
            </a:r>
          </a:p>
          <a:p>
            <a:pPr lvl="1"/>
            <a:r>
              <a:rPr lang="pt-BR" dirty="0" smtClean="0"/>
              <a:t>Uso </a:t>
            </a:r>
            <a:r>
              <a:rPr lang="pt-BR" dirty="0"/>
              <a:t>do </a:t>
            </a:r>
            <a:r>
              <a:rPr lang="pt-BR" dirty="0" err="1"/>
              <a:t>OpenVSwitch</a:t>
            </a:r>
            <a:endParaRPr lang="pt-BR" dirty="0"/>
          </a:p>
          <a:p>
            <a:pPr lvl="1"/>
            <a:r>
              <a:rPr lang="pt-BR" dirty="0" smtClean="0"/>
              <a:t>Uso </a:t>
            </a:r>
            <a:r>
              <a:rPr lang="pt-BR" dirty="0"/>
              <a:t>do CMF OFELIA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8993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Tarefas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OMF </a:t>
            </a:r>
            <a:r>
              <a:rPr lang="pt-BR" dirty="0"/>
              <a:t>+ GIMI</a:t>
            </a:r>
          </a:p>
          <a:p>
            <a:pPr lvl="1"/>
            <a:r>
              <a:rPr lang="pt-BR" dirty="0" smtClean="0"/>
              <a:t>OML</a:t>
            </a:r>
            <a:r>
              <a:rPr lang="pt-BR" dirty="0"/>
              <a:t>, MDIP, Uso do OML em outros </a:t>
            </a:r>
            <a:r>
              <a:rPr lang="pt-BR" dirty="0" err="1"/>
              <a:t>CMFs</a:t>
            </a:r>
            <a:endParaRPr lang="pt-BR" dirty="0"/>
          </a:p>
          <a:p>
            <a:r>
              <a:rPr lang="pt-BR" dirty="0" err="1" smtClean="0"/>
              <a:t>ProtoGENI</a:t>
            </a:r>
            <a:r>
              <a:rPr lang="pt-BR" dirty="0" smtClean="0"/>
              <a:t> </a:t>
            </a:r>
            <a:r>
              <a:rPr lang="pt-BR" dirty="0"/>
              <a:t>+ GEMINI</a:t>
            </a:r>
          </a:p>
          <a:p>
            <a:pPr lvl="1"/>
            <a:r>
              <a:rPr lang="pt-BR" dirty="0" err="1" smtClean="0"/>
              <a:t>Instools</a:t>
            </a:r>
            <a:r>
              <a:rPr lang="pt-BR" dirty="0"/>
              <a:t>, LAMP, GEMINI</a:t>
            </a:r>
          </a:p>
          <a:p>
            <a:r>
              <a:rPr lang="pt-BR" dirty="0" err="1" smtClean="0"/>
              <a:t>iRODS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78034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0" y="2060848"/>
            <a:ext cx="490696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95BB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Obrigado</a:t>
            </a:r>
            <a:endParaRPr kumimoji="0" lang="pt-BR" sz="3200" b="1" i="0" u="none" strike="noStrike" kern="0" cap="none" spc="0" normalizeH="0" baseline="0" noProof="0" dirty="0" smtClean="0">
              <a:ln>
                <a:noFill/>
              </a:ln>
              <a:solidFill>
                <a:srgbClr val="095BB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44009" y="2780928"/>
            <a:ext cx="424847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Suruagy</a:t>
            </a: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suruagy@cin.ufpe.br</a:t>
            </a: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 descr="\\rnp.local\rj\DI\FP7\Projetos\FIBRE\Dissemination\Poster\facebook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977172"/>
            <a:ext cx="360040" cy="360040"/>
          </a:xfrm>
          <a:prstGeom prst="rect">
            <a:avLst/>
          </a:prstGeom>
          <a:noFill/>
        </p:spPr>
      </p:pic>
      <p:pic>
        <p:nvPicPr>
          <p:cNvPr id="3075" name="Picture 3" descr="\\rnp.local\rj\DI\FP7\Projetos\FIBRE\Dissemination\Poster\twitter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545124"/>
            <a:ext cx="360040" cy="360040"/>
          </a:xfrm>
          <a:prstGeom prst="rect">
            <a:avLst/>
          </a:prstGeom>
          <a:noFill/>
        </p:spPr>
      </p:pic>
      <p:sp>
        <p:nvSpPr>
          <p:cNvPr id="8" name="Retângulo 7"/>
          <p:cNvSpPr/>
          <p:nvPr/>
        </p:nvSpPr>
        <p:spPr>
          <a:xfrm>
            <a:off x="4067944" y="4540478"/>
            <a:ext cx="2655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twitter.com/</a:t>
            </a:r>
            <a:r>
              <a:rPr lang="pt-BR" dirty="0" err="1" smtClean="0"/>
              <a:t>FIBRE_project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4067944" y="4972526"/>
            <a:ext cx="328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www.facebook.com/fibre.</a:t>
            </a:r>
            <a:r>
              <a:rPr lang="pt-BR" dirty="0" err="1" smtClean="0"/>
              <a:t>project</a:t>
            </a:r>
            <a:endParaRPr lang="pt-BR" dirty="0"/>
          </a:p>
        </p:txBody>
      </p:sp>
      <p:sp>
        <p:nvSpPr>
          <p:cNvPr id="10" name="Retângulo 13"/>
          <p:cNvSpPr/>
          <p:nvPr/>
        </p:nvSpPr>
        <p:spPr>
          <a:xfrm>
            <a:off x="4067944" y="5405154"/>
            <a:ext cx="175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www.fibre-ict.eu</a:t>
            </a:r>
            <a:endParaRPr lang="pt-BR" dirty="0"/>
          </a:p>
        </p:txBody>
      </p:sp>
      <p:pic>
        <p:nvPicPr>
          <p:cNvPr id="11" name="Picture 10" descr="C:\Users\DI\Desktop\2012_CeBIT\ha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9041" y="5445224"/>
            <a:ext cx="420911" cy="328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Personalizar design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ersonalizada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kern="1200" cap="none" spc="0" normalizeH="0" baseline="0" noProof="0" dirty="0" smtClean="0">
            <a:ln>
              <a:noFill/>
            </a:ln>
            <a:solidFill>
              <a:srgbClr val="095BBF"/>
            </a:solidFill>
            <a:effectLst/>
            <a:uLnTx/>
            <a:uFillTx/>
            <a:latin typeface="Arial" pitchFamily="34" charset="0"/>
            <a:ea typeface="Verdana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3370</Words>
  <Application>Microsoft Office PowerPoint</Application>
  <PresentationFormat>Apresentação na tela (4:3)</PresentationFormat>
  <Paragraphs>747</Paragraphs>
  <Slides>94</Slides>
  <Notes>17</Notes>
  <HiddenSlides>0</HiddenSlides>
  <MMClips>0</MMClips>
  <ScaleCrop>false</ScaleCrop>
  <HeadingPairs>
    <vt:vector size="6" baseType="variant">
      <vt:variant>
        <vt:lpstr>Tema</vt:lpstr>
      </vt:variant>
      <vt:variant>
        <vt:i4>4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94</vt:i4>
      </vt:variant>
    </vt:vector>
  </HeadingPairs>
  <TitlesOfParts>
    <vt:vector size="100" baseType="lpstr">
      <vt:lpstr>2_Personalizar design</vt:lpstr>
      <vt:lpstr>Personalizar design</vt:lpstr>
      <vt:lpstr>1_Personalizar design</vt:lpstr>
      <vt:lpstr>3_Personalizar design</vt:lpstr>
      <vt:lpstr>ClipArt</vt:lpstr>
      <vt:lpstr>Visio</vt:lpstr>
      <vt:lpstr>Apresentação do PowerPoint</vt:lpstr>
      <vt:lpstr>Roteiro</vt:lpstr>
      <vt:lpstr>Apresentação do PowerPoint</vt:lpstr>
      <vt:lpstr>Princípios da Arquitetura Atual da Internet</vt:lpstr>
      <vt:lpstr>Evolução através de “Remendos”</vt:lpstr>
      <vt:lpstr>Funcionalidades sob pressão</vt:lpstr>
      <vt:lpstr>Problemas</vt:lpstr>
      <vt:lpstr>Internet do Futuro</vt:lpstr>
      <vt:lpstr>Apresentação do PowerPoint</vt:lpstr>
      <vt:lpstr>PLANETLAB (www.planet-lab.org)</vt:lpstr>
      <vt:lpstr>Fatias (Slices)</vt:lpstr>
      <vt:lpstr>Uma Fatia (Slice)</vt:lpstr>
      <vt:lpstr>Outra Fatia (Slice)</vt:lpstr>
      <vt:lpstr>OpenFlow/Software Defined Network (SDN)</vt:lpstr>
      <vt:lpstr>Roteadores atuais</vt:lpstr>
      <vt:lpstr>Computadores</vt:lpstr>
      <vt:lpstr>Passo 1:  Separar a inteligência do datapath</vt:lpstr>
      <vt:lpstr>Passo 2: Armazena as decisões em tabelas mínimas de fluxo</vt:lpstr>
      <vt:lpstr>Apresentação do PowerPoint</vt:lpstr>
      <vt:lpstr>Virtualizando o Switch OpenFlow</vt:lpstr>
      <vt:lpstr>Virtualizando o OpenFlow</vt:lpstr>
      <vt:lpstr>Apresentação do PowerPoint</vt:lpstr>
      <vt:lpstr>Apresentação do PowerPoint</vt:lpstr>
      <vt:lpstr>Ferramentas de Experimentação para Físicos</vt:lpstr>
      <vt:lpstr>Redes Experimentais (Testbeds)</vt:lpstr>
      <vt:lpstr>(Algumas) Redes Experimentais no Mundo</vt:lpstr>
      <vt:lpstr>GENI</vt:lpstr>
      <vt:lpstr>O ambiente experimental GENI</vt:lpstr>
      <vt:lpstr>Como o ambiente GENI está sendo construído</vt:lpstr>
      <vt:lpstr>Fatias e Virtualização</vt:lpstr>
      <vt:lpstr>Desenvolvimento em Espirais</vt:lpstr>
      <vt:lpstr>Visão Geral do GENI (testbeds)</vt:lpstr>
      <vt:lpstr>Ciclo de Vida de um Experimento</vt:lpstr>
      <vt:lpstr>Ciclo de Vida de um Experimento</vt:lpstr>
      <vt:lpstr>Ciclo de Vida</vt:lpstr>
      <vt:lpstr>Emulab</vt:lpstr>
      <vt:lpstr>Emulab</vt:lpstr>
      <vt:lpstr>Emulab LARC/USP</vt:lpstr>
      <vt:lpstr>Emulab LARC/USP</vt:lpstr>
      <vt:lpstr>Processo de Criação do Experimento</vt:lpstr>
      <vt:lpstr>O que é o ProtoGENI?</vt:lpstr>
      <vt:lpstr>ProtoGENI CMF</vt:lpstr>
      <vt:lpstr>Flack</vt:lpstr>
      <vt:lpstr>Backbone ProtoGENI</vt:lpstr>
      <vt:lpstr>Federação ProtoGENI</vt:lpstr>
      <vt:lpstr>Federação GENI</vt:lpstr>
      <vt:lpstr>OMF: Visão geral</vt:lpstr>
      <vt:lpstr>OMF: Visão geral (2)</vt:lpstr>
      <vt:lpstr>                                   Arquitetura</vt:lpstr>
      <vt:lpstr>Arquitetura – medições</vt:lpstr>
      <vt:lpstr>OFELIA</vt:lpstr>
      <vt:lpstr>Ferramentas OFELIA</vt:lpstr>
      <vt:lpstr>OFELIA Fluxo de Trabalho</vt:lpstr>
      <vt:lpstr>Baseado no Expedient/Opt-In</vt:lpstr>
      <vt:lpstr>Arquitetura Interna do OFELIA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Requisitos e Funcionalidades de Monitoração dos CMFs</vt:lpstr>
      <vt:lpstr>Monitoração Aspectos Gerais</vt:lpstr>
      <vt:lpstr>Monitoração - O que Monitorar?</vt:lpstr>
      <vt:lpstr>Sistemas de Monitoração Objetivos Gerais e Requisitos</vt:lpstr>
      <vt:lpstr>Monitoração Usuários</vt:lpstr>
      <vt:lpstr>Arquitetura de Instrumentação e Medição (I&amp;M) do GENI</vt:lpstr>
      <vt:lpstr>I&amp;M GENI - Serviços</vt:lpstr>
      <vt:lpstr>Monitoração Ferramentas</vt:lpstr>
      <vt:lpstr>Monitoração – Ferramentas LAMP</vt:lpstr>
      <vt:lpstr>Monitoração – Ferramentas PerfSONAR</vt:lpstr>
      <vt:lpstr>Monitoração – Ferramentas - LAMP</vt:lpstr>
      <vt:lpstr>Monitoração – Ferramentas INSTOOLS</vt:lpstr>
      <vt:lpstr>GEMINI Próximas Etapas</vt:lpstr>
      <vt:lpstr>Monitoração – Ferramentas GIMI</vt:lpstr>
      <vt:lpstr>Monitoração – Ferramentas GIMI: OML</vt:lpstr>
      <vt:lpstr>Apresentação do PowerPoint</vt:lpstr>
      <vt:lpstr>FIBRE-BR Proposed Approach</vt:lpstr>
      <vt:lpstr>FIBRE-BR I&amp;M Proposed Architecture</vt:lpstr>
      <vt:lpstr>A Case for perfSONAR</vt:lpstr>
      <vt:lpstr>perfSONAR as a Middleware</vt:lpstr>
      <vt:lpstr>perfSONAR Architecture Overview</vt:lpstr>
      <vt:lpstr>perfSONAR</vt:lpstr>
      <vt:lpstr>Apresentação do PowerPoint</vt:lpstr>
      <vt:lpstr>Tarefas</vt:lpstr>
      <vt:lpstr>Tarefas</vt:lpstr>
      <vt:lpstr>Tarefas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camila.barboza</dc:creator>
  <cp:lastModifiedBy>suruagy</cp:lastModifiedBy>
  <cp:revision>105</cp:revision>
  <dcterms:created xsi:type="dcterms:W3CDTF">2011-10-14T15:31:30Z</dcterms:created>
  <dcterms:modified xsi:type="dcterms:W3CDTF">2012-09-26T15:03:11Z</dcterms:modified>
</cp:coreProperties>
</file>