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0"/>
  </p:notesMasterIdLst>
  <p:handoutMasterIdLst>
    <p:handoutMasterId r:id="rId51"/>
  </p:handoutMasterIdLst>
  <p:sldIdLst>
    <p:sldId id="515" r:id="rId2"/>
    <p:sldId id="700" r:id="rId3"/>
    <p:sldId id="663" r:id="rId4"/>
    <p:sldId id="563" r:id="rId5"/>
    <p:sldId id="693" r:id="rId6"/>
    <p:sldId id="694" r:id="rId7"/>
    <p:sldId id="695" r:id="rId8"/>
    <p:sldId id="402" r:id="rId9"/>
    <p:sldId id="645" r:id="rId10"/>
    <p:sldId id="671" r:id="rId11"/>
    <p:sldId id="611" r:id="rId12"/>
    <p:sldId id="612" r:id="rId13"/>
    <p:sldId id="516" r:id="rId14"/>
    <p:sldId id="613" r:id="rId15"/>
    <p:sldId id="529" r:id="rId16"/>
    <p:sldId id="405" r:id="rId17"/>
    <p:sldId id="406" r:id="rId18"/>
    <p:sldId id="696" r:id="rId19"/>
    <p:sldId id="460" r:id="rId20"/>
    <p:sldId id="698" r:id="rId21"/>
    <p:sldId id="410" r:id="rId22"/>
    <p:sldId id="656" r:id="rId23"/>
    <p:sldId id="646" r:id="rId24"/>
    <p:sldId id="384" r:id="rId25"/>
    <p:sldId id="673" r:id="rId26"/>
    <p:sldId id="411" r:id="rId27"/>
    <p:sldId id="652" r:id="rId28"/>
    <p:sldId id="651" r:id="rId29"/>
    <p:sldId id="614" r:id="rId30"/>
    <p:sldId id="650" r:id="rId31"/>
    <p:sldId id="637" r:id="rId32"/>
    <p:sldId id="654" r:id="rId33"/>
    <p:sldId id="701" r:id="rId34"/>
    <p:sldId id="413" r:id="rId35"/>
    <p:sldId id="539" r:id="rId36"/>
    <p:sldId id="660" r:id="rId37"/>
    <p:sldId id="697" r:id="rId38"/>
    <p:sldId id="699" r:id="rId39"/>
    <p:sldId id="579" r:id="rId40"/>
    <p:sldId id="684" r:id="rId41"/>
    <p:sldId id="686" r:id="rId42"/>
    <p:sldId id="682" r:id="rId43"/>
    <p:sldId id="683" r:id="rId44"/>
    <p:sldId id="690" r:id="rId45"/>
    <p:sldId id="691" r:id="rId46"/>
    <p:sldId id="680" r:id="rId47"/>
    <p:sldId id="692" r:id="rId48"/>
    <p:sldId id="677" r:id="rId4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clrMru>
    <a:srgbClr val="8B0F0A"/>
    <a:srgbClr val="F5F5DA"/>
    <a:srgbClr val="C3D69B"/>
    <a:srgbClr val="2F2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 snapToObjects="1">
      <p:cViewPr>
        <p:scale>
          <a:sx n="100" d="100"/>
          <a:sy n="100" d="100"/>
        </p:scale>
        <p:origin x="-45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4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F2A4BE6E-E9AE-8340-8D80-67BC35BF3814}" type="datetime1">
              <a:rPr lang="en-US"/>
              <a:pPr>
                <a:defRPr/>
              </a:pPr>
              <a:t>5/15/12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08FFA71E-1584-DE40-8112-93F193FBB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08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580796D-0312-9A4A-AD0D-50343A4E006E}" type="datetime1">
              <a:rPr lang="en-US"/>
              <a:pPr>
                <a:defRPr/>
              </a:pPr>
              <a:t>5/15/12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E50E609E-E8D3-7341-9173-2B1EA0EA0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56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66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19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45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45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44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301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946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49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8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8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4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21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08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53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97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0E609E-E8D3-7341-9173-2B1EA0EA0FF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68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57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8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464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464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8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305300" cy="5473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143000"/>
            <a:ext cx="4305300" cy="2660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956050"/>
            <a:ext cx="4305300" cy="2660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8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4305300" cy="2660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143000"/>
            <a:ext cx="4305300" cy="2660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28600" y="3956050"/>
            <a:ext cx="4305300" cy="2660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3956050"/>
            <a:ext cx="4305300" cy="2660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0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4" name="Straight Connector 4"/>
          <p:cNvCxnSpPr>
            <a:cxnSpLocks noChangeShapeType="1"/>
          </p:cNvCxnSpPr>
          <p:nvPr userDrawn="1"/>
        </p:nvCxnSpPr>
        <p:spPr bwMode="auto">
          <a:xfrm>
            <a:off x="0" y="762000"/>
            <a:ext cx="9144000" cy="0"/>
          </a:xfrm>
          <a:prstGeom prst="line">
            <a:avLst/>
          </a:prstGeom>
          <a:noFill/>
          <a:ln w="3175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21867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61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30530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30530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2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4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658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79" tIns="44446" rIns="90479" bIns="4444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763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8305800" y="6540500"/>
            <a:ext cx="6858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9" tIns="44446" rIns="90479" bIns="44446">
            <a:spAutoFit/>
          </a:bodyPr>
          <a:lstStyle/>
          <a:p>
            <a:pPr algn="r"/>
            <a:fld id="{70A8579D-E144-A04C-BF74-DA2813F75D05}" type="slidenum">
              <a:rPr lang="en-US"/>
              <a:pPr algn="r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26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32" charset="-128"/>
          <a:cs typeface="ＭＳ Ｐゴシック" pitchFamily="32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3" charset="0"/>
          <a:ea typeface="ＭＳ Ｐゴシック" pitchFamily="32" charset="-128"/>
          <a:cs typeface="ＭＳ Ｐゴシック" pitchFamily="32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3" charset="0"/>
          <a:ea typeface="ＭＳ Ｐゴシック" pitchFamily="32" charset="-128"/>
          <a:cs typeface="ＭＳ Ｐゴシック" pitchFamily="32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3" charset="0"/>
          <a:ea typeface="ＭＳ Ｐゴシック" pitchFamily="32" charset="-128"/>
          <a:cs typeface="ＭＳ Ｐゴシック" pitchFamily="32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3" charset="0"/>
          <a:ea typeface="ＭＳ Ｐゴシック" pitchFamily="32" charset="-128"/>
          <a:cs typeface="ＭＳ Ｐゴシック" pitchFamily="32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3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3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3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3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15000"/>
        <a:buFont typeface="Times" charset="0"/>
        <a:buChar char="•"/>
        <a:defRPr sz="2800">
          <a:solidFill>
            <a:schemeClr val="tx1"/>
          </a:solidFill>
          <a:latin typeface="+mn-lt"/>
          <a:ea typeface="ＭＳ Ｐゴシック" pitchFamily="32" charset="-128"/>
          <a:cs typeface="ＭＳ Ｐゴシック" pitchFamily="32" charset="-128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-"/>
        <a:defRPr sz="2400">
          <a:solidFill>
            <a:srgbClr val="8B0F0A"/>
          </a:solidFill>
          <a:latin typeface="+mn-lt"/>
          <a:ea typeface="ＭＳ Ｐゴシック" pitchFamily="33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>
          <a:solidFill>
            <a:srgbClr val="008000"/>
          </a:solidFill>
          <a:latin typeface="+mn-lt"/>
          <a:ea typeface="ヒラギノ角ゴ Pro W3" charset="-128"/>
          <a:cs typeface="ヒラギノ角ゴ Pro W3" pitchFamily="-65" charset="-128"/>
        </a:defRPr>
      </a:lvl3pPr>
      <a:lvl4pPr marL="1541463" indent="-1698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60000"/>
        <a:buFont typeface="Monotype Sorts" charset="0"/>
        <a:buChar char="¢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  <a:cs typeface="ＭＳ Ｐゴシック" pitchFamily="34" charset="-128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ea typeface="ＭＳ Ｐゴシック" pitchFamily="33" charset="-128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ea typeface="ＭＳ Ｐゴシック" pitchFamily="33" charset="-128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ea typeface="ＭＳ Ｐゴシック" pitchFamily="33" charset="-128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ea typeface="ＭＳ Ｐゴシック" pitchFamily="3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066800"/>
            <a:ext cx="9144000" cy="2336800"/>
          </a:xfrm>
        </p:spPr>
        <p:txBody>
          <a:bodyPr/>
          <a:lstStyle/>
          <a:p>
            <a:r>
              <a:rPr lang="en-US" sz="4400" dirty="0" smtClean="0"/>
              <a:t>Software Defined Networks:</a:t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000" i="1" dirty="0" smtClean="0"/>
              <a:t>History, Hype, and Hope</a:t>
            </a:r>
            <a:endParaRPr lang="en-US" sz="4000" b="0" i="1" dirty="0">
              <a:solidFill>
                <a:srgbClr val="008000"/>
              </a:solidFill>
              <a:latin typeface="+mn-lt"/>
              <a:ea typeface="ヒラギノ角ゴ Pro W3" charset="-128"/>
              <a:cs typeface="ヒラギノ角ゴ Pro W3" pitchFamily="-65" charset="-12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17526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Scott Shenker</a:t>
            </a:r>
          </a:p>
          <a:p>
            <a:r>
              <a:rPr lang="en-US" i="1" dirty="0" smtClean="0"/>
              <a:t>with </a:t>
            </a:r>
            <a:r>
              <a:rPr lang="en-US" b="1" i="1" dirty="0" smtClean="0"/>
              <a:t>Martín </a:t>
            </a:r>
            <a:r>
              <a:rPr lang="en-US" b="1" i="1" dirty="0" err="1" smtClean="0"/>
              <a:t>Casado</a:t>
            </a:r>
            <a:r>
              <a:rPr lang="en-US" i="1" dirty="0" smtClean="0"/>
              <a:t>, </a:t>
            </a:r>
            <a:r>
              <a:rPr lang="en-US" i="1" dirty="0" err="1"/>
              <a:t>Teemu</a:t>
            </a:r>
            <a:r>
              <a:rPr lang="en-US" i="1" dirty="0"/>
              <a:t> </a:t>
            </a:r>
            <a:r>
              <a:rPr lang="en-US" i="1" dirty="0" err="1"/>
              <a:t>Koponen</a:t>
            </a:r>
            <a:r>
              <a:rPr lang="en-US" i="1" dirty="0"/>
              <a:t>, Nick </a:t>
            </a:r>
            <a:r>
              <a:rPr lang="en-US" i="1" dirty="0" err="1" smtClean="0"/>
              <a:t>McKeown</a:t>
            </a:r>
            <a:endParaRPr lang="en-US" i="1" dirty="0" smtClean="0"/>
          </a:p>
          <a:p>
            <a:r>
              <a:rPr lang="en-US" i="1" dirty="0" smtClean="0"/>
              <a:t>(and many others….)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3153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500"/>
            <a:ext cx="9144000" cy="609600"/>
          </a:xfrm>
        </p:spPr>
        <p:txBody>
          <a:bodyPr/>
          <a:lstStyle/>
          <a:p>
            <a:pPr marL="0" indent="0"/>
            <a:r>
              <a:rPr lang="en-US" dirty="0" smtClean="0"/>
              <a:t>Which Led to New Control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5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Isolation: </a:t>
            </a:r>
            <a:r>
              <a:rPr lang="en-US" dirty="0" smtClean="0">
                <a:solidFill>
                  <a:srgbClr val="8B0F0A"/>
                </a:solidFill>
              </a:rPr>
              <a:t>VLANs, ACLs</a:t>
            </a:r>
          </a:p>
          <a:p>
            <a:pPr lvl="3"/>
            <a:endParaRPr lang="en-US" dirty="0"/>
          </a:p>
          <a:p>
            <a:r>
              <a:rPr lang="en-US" dirty="0"/>
              <a:t>Traffic </a:t>
            </a:r>
            <a:r>
              <a:rPr lang="en-US" dirty="0" smtClean="0"/>
              <a:t>engineering: </a:t>
            </a:r>
            <a:r>
              <a:rPr lang="en-US" dirty="0">
                <a:solidFill>
                  <a:srgbClr val="8B0F0A"/>
                </a:solidFill>
              </a:rPr>
              <a:t>MPLS, weighted routing, ECMP</a:t>
            </a:r>
          </a:p>
          <a:p>
            <a:pPr lvl="3"/>
            <a:endParaRPr lang="en-US" dirty="0"/>
          </a:p>
          <a:p>
            <a:r>
              <a:rPr lang="en-US" dirty="0" smtClean="0"/>
              <a:t>Packet processing: </a:t>
            </a:r>
            <a:r>
              <a:rPr lang="en-US" dirty="0">
                <a:solidFill>
                  <a:srgbClr val="8B0F0A"/>
                </a:solidFill>
              </a:rPr>
              <a:t>Firewalls, NATs, </a:t>
            </a:r>
            <a:r>
              <a:rPr lang="en-US" dirty="0" err="1">
                <a:solidFill>
                  <a:srgbClr val="8B0F0A"/>
                </a:solidFill>
              </a:rPr>
              <a:t>middleboxes</a:t>
            </a:r>
            <a:endParaRPr lang="en-US" dirty="0">
              <a:solidFill>
                <a:srgbClr val="8B0F0A"/>
              </a:solidFill>
            </a:endParaRPr>
          </a:p>
          <a:p>
            <a:pPr lvl="3"/>
            <a:endParaRPr lang="en-US" dirty="0"/>
          </a:p>
          <a:p>
            <a:r>
              <a:rPr lang="en-US" dirty="0"/>
              <a:t>Payload </a:t>
            </a:r>
            <a:r>
              <a:rPr lang="en-US" dirty="0" smtClean="0"/>
              <a:t>analysis: </a:t>
            </a:r>
            <a:r>
              <a:rPr lang="en-US" dirty="0" smtClean="0">
                <a:solidFill>
                  <a:srgbClr val="8B0F0A"/>
                </a:solidFill>
              </a:rPr>
              <a:t>Deep packet inspection (DPI)</a:t>
            </a:r>
          </a:p>
          <a:p>
            <a:pPr lvl="4"/>
            <a:endParaRPr lang="en-US" dirty="0" smtClean="0">
              <a:ea typeface="ＭＳ Ｐゴシック" pitchFamily="32" charset="-128"/>
              <a:cs typeface="ＭＳ Ｐゴシック" pitchFamily="32" charset="-128"/>
            </a:endParaRPr>
          </a:p>
          <a:p>
            <a:r>
              <a:rPr lang="en-US" dirty="0" smtClean="0"/>
              <a:t>….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5711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Complex “</a:t>
            </a:r>
            <a:r>
              <a:rPr lang="en-US" i="1" dirty="0" smtClean="0"/>
              <a:t>Control Plane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Mechanisms designed and deployed independently</a:t>
            </a:r>
          </a:p>
          <a:p>
            <a:pPr lvl="1"/>
            <a:r>
              <a:rPr lang="en-US" dirty="0"/>
              <a:t>Resulting in greatly increased network complexity…</a:t>
            </a:r>
          </a:p>
          <a:p>
            <a:pPr lvl="1"/>
            <a:r>
              <a:rPr lang="en-US" dirty="0"/>
              <a:t>…but only primitive control </a:t>
            </a:r>
            <a:r>
              <a:rPr lang="en-US" dirty="0" smtClean="0"/>
              <a:t>functionality</a:t>
            </a:r>
          </a:p>
          <a:p>
            <a:pPr lvl="1"/>
            <a:endParaRPr lang="en-US" dirty="0"/>
          </a:p>
          <a:p>
            <a:r>
              <a:rPr lang="en-US" dirty="0" smtClean="0"/>
              <a:t>The control plane became an </a:t>
            </a:r>
            <a:r>
              <a:rPr lang="en-US" i="1" dirty="0" smtClean="0"/>
              <a:t>ad hoc </a:t>
            </a:r>
            <a:r>
              <a:rPr lang="en-US" dirty="0" smtClean="0"/>
              <a:t>mess</a:t>
            </a:r>
          </a:p>
          <a:p>
            <a:pPr lvl="1"/>
            <a:r>
              <a:rPr lang="en-US" dirty="0" smtClean="0"/>
              <a:t>Stark contrast to the elegantly modular “</a:t>
            </a:r>
            <a:r>
              <a:rPr lang="en-US" i="1" dirty="0" smtClean="0"/>
              <a:t>data plane</a:t>
            </a:r>
            <a:r>
              <a:rPr lang="en-US" dirty="0" smtClean="0"/>
              <a:t>”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infrastructure still works...</a:t>
            </a:r>
          </a:p>
          <a:p>
            <a:pPr lvl="1"/>
            <a:r>
              <a:rPr lang="en-US" b="1" dirty="0"/>
              <a:t>Only</a:t>
            </a:r>
            <a:r>
              <a:rPr lang="en-US" dirty="0"/>
              <a:t> because of our great ability to master </a:t>
            </a:r>
            <a:r>
              <a:rPr lang="en-US" dirty="0" smtClean="0"/>
              <a:t>complexity</a:t>
            </a:r>
          </a:p>
          <a:p>
            <a:pPr lvl="1"/>
            <a:endParaRPr lang="en-US" dirty="0"/>
          </a:p>
          <a:p>
            <a:r>
              <a:rPr lang="en-US" dirty="0" smtClean="0"/>
              <a:t>This ability to master complexity is both a blessing…</a:t>
            </a:r>
          </a:p>
          <a:p>
            <a:pPr lvl="1"/>
            <a:r>
              <a:rPr lang="en-US" b="1" dirty="0" smtClean="0"/>
              <a:t>…and a curse!</a:t>
            </a:r>
            <a:endParaRPr lang="en-US" b="1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Story About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r>
              <a:rPr lang="en-US" dirty="0"/>
              <a:t>~1985: Don Norman visits Xerox PARC </a:t>
            </a:r>
          </a:p>
          <a:p>
            <a:pPr lvl="1"/>
            <a:r>
              <a:rPr lang="en-US" dirty="0"/>
              <a:t>Talks about user interfaces and stick shifts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Photo3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58" t="6296" r="42222" b="66482"/>
          <a:stretch/>
        </p:blipFill>
        <p:spPr>
          <a:xfrm>
            <a:off x="3378200" y="3289300"/>
            <a:ext cx="199675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13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His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ability to </a:t>
            </a:r>
            <a:r>
              <a:rPr lang="en-US" b="1" dirty="0"/>
              <a:t>master complexity </a:t>
            </a:r>
            <a:r>
              <a:rPr lang="en-US" dirty="0" smtClean="0"/>
              <a:t>is valuable</a:t>
            </a:r>
          </a:p>
          <a:p>
            <a:pPr lvl="1"/>
            <a:r>
              <a:rPr lang="en-US" dirty="0" smtClean="0"/>
              <a:t>But not </a:t>
            </a:r>
            <a:r>
              <a:rPr lang="en-US" dirty="0"/>
              <a:t>the same as the ability to </a:t>
            </a:r>
            <a:r>
              <a:rPr lang="en-US" b="1" dirty="0"/>
              <a:t>extract </a:t>
            </a:r>
            <a:r>
              <a:rPr lang="en-US" b="1" dirty="0" smtClean="0"/>
              <a:t>simplicity</a:t>
            </a:r>
            <a:endParaRPr lang="en-US" b="1" dirty="0"/>
          </a:p>
          <a:p>
            <a:pPr lvl="1"/>
            <a:endParaRPr lang="en-US" b="1" dirty="0"/>
          </a:p>
          <a:p>
            <a:r>
              <a:rPr lang="en-US" dirty="0" smtClean="0"/>
              <a:t>Each has its role: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first getting </a:t>
            </a:r>
            <a:r>
              <a:rPr lang="en-US" dirty="0" smtClean="0"/>
              <a:t>systems </a:t>
            </a:r>
            <a:r>
              <a:rPr lang="en-US" dirty="0"/>
              <a:t>to </a:t>
            </a:r>
            <a:r>
              <a:rPr lang="en-US" dirty="0" smtClean="0"/>
              <a:t>work, </a:t>
            </a:r>
            <a:r>
              <a:rPr lang="en-US" i="1" dirty="0" smtClean="0"/>
              <a:t>master complexity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making system easy to </a:t>
            </a:r>
            <a:r>
              <a:rPr lang="en-US" dirty="0" smtClean="0"/>
              <a:t>use, </a:t>
            </a:r>
            <a:r>
              <a:rPr lang="en-US" i="1" dirty="0" smtClean="0"/>
              <a:t>extract simplicity</a:t>
            </a:r>
          </a:p>
          <a:p>
            <a:pPr lvl="1"/>
            <a:endParaRPr lang="en-US" dirty="0"/>
          </a:p>
          <a:p>
            <a:r>
              <a:rPr lang="en-US" dirty="0" smtClean="0"/>
              <a:t>You will never succeed in extracting simplicity</a:t>
            </a:r>
          </a:p>
          <a:p>
            <a:pPr lvl="1"/>
            <a:r>
              <a:rPr lang="en-US" dirty="0" smtClean="0"/>
              <a:t>If you don’t recognize it is a different skill set than mastering complexity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0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i="1" u="sng" dirty="0" smtClean="0"/>
              <a:t>My</a:t>
            </a:r>
            <a:r>
              <a:rPr lang="en-US" dirty="0" smtClean="0"/>
              <a:t>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 </a:t>
            </a:r>
            <a:r>
              <a:rPr lang="en-US" dirty="0"/>
              <a:t>has never </a:t>
            </a:r>
            <a:r>
              <a:rPr lang="en-US" dirty="0" smtClean="0"/>
              <a:t>made the distinction…</a:t>
            </a:r>
          </a:p>
          <a:p>
            <a:pPr lvl="1"/>
            <a:r>
              <a:rPr lang="en-US" dirty="0"/>
              <a:t>And therefore has never made the </a:t>
            </a:r>
            <a:r>
              <a:rPr lang="en-US" dirty="0" smtClean="0"/>
              <a:t>transition from mastering complexity to extracting simplicity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Still focused on mastering complexity</a:t>
            </a:r>
          </a:p>
          <a:p>
            <a:pPr lvl="1"/>
            <a:r>
              <a:rPr lang="en-US" dirty="0" smtClean="0"/>
              <a:t>Networking </a:t>
            </a:r>
            <a:r>
              <a:rPr lang="en-US" dirty="0"/>
              <a:t>“experts” are those that know all the details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Extracting simplicity lays the intellectual foundations</a:t>
            </a:r>
            <a:endParaRPr lang="en-US" dirty="0"/>
          </a:p>
          <a:p>
            <a:pPr lvl="1"/>
            <a:r>
              <a:rPr lang="en-US" dirty="0"/>
              <a:t>This is why networking </a:t>
            </a:r>
            <a:r>
              <a:rPr lang="en-US" dirty="0" smtClean="0"/>
              <a:t>has weak foundation</a:t>
            </a:r>
            <a:endParaRPr lang="en-US" dirty="0"/>
          </a:p>
          <a:p>
            <a:pPr lvl="1"/>
            <a:r>
              <a:rPr lang="en-US" dirty="0" smtClean="0"/>
              <a:t>We are </a:t>
            </a:r>
            <a:r>
              <a:rPr lang="en-US" b="1" i="1" u="sng" dirty="0" smtClean="0"/>
              <a:t>still</a:t>
            </a:r>
            <a:r>
              <a:rPr lang="en-US" dirty="0" smtClean="0"/>
              <a:t> building the artifact, not the discipline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4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Forcing People To Make The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839200" cy="5473700"/>
          </a:xfrm>
        </p:spPr>
        <p:txBody>
          <a:bodyPr/>
          <a:lstStyle/>
          <a:p>
            <a:r>
              <a:rPr lang="en-US" dirty="0" smtClean="0"/>
              <a:t>We are really good at mastering complexity</a:t>
            </a:r>
          </a:p>
          <a:p>
            <a:pPr lvl="1"/>
            <a:r>
              <a:rPr lang="en-US" dirty="0" smtClean="0"/>
              <a:t>And it has worked for us for decades, why change?</a:t>
            </a:r>
          </a:p>
          <a:p>
            <a:pPr lvl="1"/>
            <a:endParaRPr lang="en-US" dirty="0"/>
          </a:p>
          <a:p>
            <a:r>
              <a:rPr lang="en-US" i="1" dirty="0" smtClean="0"/>
              <a:t>A personal lesson in loving complexity too much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Networking has now hit its complexity limits</a:t>
            </a:r>
          </a:p>
          <a:p>
            <a:pPr lvl="1"/>
            <a:r>
              <a:rPr lang="en-US" dirty="0" smtClean="0"/>
              <a:t>Large datacenters, particularly multitenant environments</a:t>
            </a:r>
          </a:p>
          <a:p>
            <a:pPr lvl="1"/>
            <a:r>
              <a:rPr lang="en-US" dirty="0" smtClean="0"/>
              <a:t>100,000s machines; 10,000s switches; 10,000s customers</a:t>
            </a:r>
          </a:p>
          <a:p>
            <a:pPr lvl="1"/>
            <a:endParaRPr lang="en-US" dirty="0"/>
          </a:p>
          <a:p>
            <a:r>
              <a:rPr lang="en-US" dirty="0" smtClean="0"/>
              <a:t>The era of ad hoc</a:t>
            </a:r>
            <a:r>
              <a:rPr lang="en-US" dirty="0"/>
              <a:t> </a:t>
            </a:r>
            <a:r>
              <a:rPr lang="en-US" dirty="0" smtClean="0"/>
              <a:t>control mechanisms is over</a:t>
            </a:r>
          </a:p>
          <a:p>
            <a:pPr lvl="1"/>
            <a:r>
              <a:rPr lang="en-US" i="1" dirty="0" smtClean="0"/>
              <a:t>So how do you “extract simplicity”?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Example</a:t>
            </a:r>
            <a:r>
              <a:rPr lang="pl-PL" dirty="0" smtClean="0"/>
              <a:t> </a:t>
            </a:r>
            <a:r>
              <a:rPr lang="pl-PL" dirty="0" err="1" smtClean="0"/>
              <a:t>Transition</a:t>
            </a:r>
            <a:r>
              <a:rPr lang="pl-PL" dirty="0" smtClean="0"/>
              <a:t>: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languages: no abstractions</a:t>
            </a:r>
          </a:p>
          <a:p>
            <a:pPr lvl="1"/>
            <a:r>
              <a:rPr lang="en-US" dirty="0" smtClean="0"/>
              <a:t>Had to deal with low-level details</a:t>
            </a:r>
          </a:p>
          <a:p>
            <a:pPr lvl="1"/>
            <a:r>
              <a:rPr lang="en-US" dirty="0" smtClean="0"/>
              <a:t>Mastering complexity was crucial</a:t>
            </a:r>
          </a:p>
          <a:p>
            <a:pPr lvl="1"/>
            <a:endParaRPr lang="en-US" dirty="0" smtClean="0"/>
          </a:p>
          <a:p>
            <a:r>
              <a:rPr lang="ro-RO" dirty="0" smtClean="0"/>
              <a:t>Higher-level languages: OS and other abstractions</a:t>
            </a:r>
          </a:p>
          <a:p>
            <a:pPr lvl="1"/>
            <a:r>
              <a:rPr lang="ro-RO" dirty="0" smtClean="0"/>
              <a:t>File system, virtual memory, abstract data types, ...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Modern languages: even more abstractions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bject orientation, garbage collection,...</a:t>
            </a:r>
          </a:p>
          <a:p>
            <a:pPr lvl="1"/>
            <a:endParaRPr 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sz="3200" b="1" dirty="0" smtClean="0">
                <a:solidFill>
                  <a:srgbClr val="008000"/>
                </a:solidFill>
              </a:rPr>
              <a:t>Abstractions key to extracting simplicity</a:t>
            </a:r>
          </a:p>
        </p:txBody>
      </p:sp>
    </p:spTree>
    <p:extLst>
      <p:ext uri="{BB962C8B-B14F-4D97-AF65-F5344CB8AC3E}">
        <p14:creationId xmlns:p14="http://schemas.microsoft.com/office/powerpoint/2010/main" val="418916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“The Power of Abstraction”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“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Modularity based on 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abstraction</a:t>
            </a:r>
          </a:p>
          <a:p>
            <a:pPr marL="57150" indent="0" algn="ctr">
              <a:buNone/>
            </a:pP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is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way things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get done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”</a:t>
            </a:r>
          </a:p>
          <a:p>
            <a:pPr marL="57150" indent="0" algn="ctr">
              <a:buNone/>
            </a:pPr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							</a:t>
            </a:r>
            <a:r>
              <a:rPr lang="en-US" dirty="0" smtClean="0"/>
              <a:t>− Barbara </a:t>
            </a:r>
            <a:r>
              <a:rPr lang="en-US" dirty="0" err="1" smtClean="0"/>
              <a:t>Liskov</a:t>
            </a:r>
            <a:endParaRPr lang="en-US" dirty="0"/>
          </a:p>
          <a:p>
            <a:pPr marL="5715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Abstractions </a:t>
            </a:r>
            <a:r>
              <a:rPr lang="en-US" sz="32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200" b="1" dirty="0">
                <a:sym typeface="Wingdings"/>
              </a:rPr>
              <a:t> </a:t>
            </a:r>
            <a:r>
              <a:rPr lang="en-US" sz="3200" b="1" dirty="0" smtClean="0">
                <a:sym typeface="Wingdings"/>
              </a:rPr>
              <a:t>Interfaces </a:t>
            </a:r>
            <a:r>
              <a:rPr lang="en-US" sz="3200" b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200" b="1" dirty="0">
                <a:sym typeface="Wingdings"/>
              </a:rPr>
              <a:t> </a:t>
            </a:r>
            <a:r>
              <a:rPr lang="en-US" sz="3200" b="1" dirty="0" smtClean="0">
                <a:sym typeface="Wingdings"/>
              </a:rPr>
              <a:t>Modularity</a:t>
            </a:r>
            <a:endParaRPr lang="en-US" sz="3200" b="1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4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What About Networking Abstractions?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Layers are great abstractions, for the </a:t>
            </a:r>
            <a:r>
              <a:rPr lang="en-US" b="1" dirty="0" smtClean="0"/>
              <a:t>data plane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e have </a:t>
            </a:r>
            <a:r>
              <a:rPr lang="en-US" u="sng" dirty="0" smtClean="0"/>
              <a:t>no</a:t>
            </a:r>
            <a:r>
              <a:rPr lang="en-US" dirty="0" smtClean="0"/>
              <a:t> abstractions for the </a:t>
            </a:r>
            <a:r>
              <a:rPr lang="en-US" b="1" dirty="0" smtClean="0"/>
              <a:t>control plane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That’s why the control plane is such a mess!</a:t>
            </a:r>
          </a:p>
          <a:p>
            <a:endParaRPr lang="en-US" dirty="0" smtClean="0"/>
          </a:p>
          <a:p>
            <a:r>
              <a:rPr lang="en-US" dirty="0" smtClean="0"/>
              <a:t>How do we find those abstractions?</a:t>
            </a:r>
          </a:p>
          <a:p>
            <a:endParaRPr lang="en-US" dirty="0"/>
          </a:p>
          <a:p>
            <a:r>
              <a:rPr lang="en-US" dirty="0" smtClean="0"/>
              <a:t>Define the control plane problem….</a:t>
            </a:r>
          </a:p>
          <a:p>
            <a:pPr lvl="1"/>
            <a:r>
              <a:rPr lang="en-US" dirty="0" smtClean="0"/>
              <a:t>….and then decompose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68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Any Task, The Control Plane Must: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Operate without communication guarantees</a:t>
            </a:r>
          </a:p>
          <a:p>
            <a:pPr lvl="1"/>
            <a:r>
              <a:rPr lang="en-US" dirty="0" smtClean="0"/>
              <a:t>A distributed system with arbitrary failures</a:t>
            </a:r>
          </a:p>
          <a:p>
            <a:pPr lvl="1"/>
            <a:endParaRPr lang="en-US" dirty="0" smtClean="0"/>
          </a:p>
          <a:p>
            <a:r>
              <a:rPr lang="en-US" dirty="0"/>
              <a:t>Compute the configuration of each physical device</a:t>
            </a:r>
          </a:p>
          <a:p>
            <a:pPr lvl="1"/>
            <a:r>
              <a:rPr lang="en-US" dirty="0"/>
              <a:t>Switch, router, </a:t>
            </a:r>
            <a:r>
              <a:rPr lang="en-US" dirty="0" err="1"/>
              <a:t>middlebox</a:t>
            </a:r>
            <a:r>
              <a:rPr lang="en-US" dirty="0"/>
              <a:t>: </a:t>
            </a:r>
            <a:r>
              <a:rPr lang="en-US" b="1" dirty="0"/>
              <a:t>complete forwarding </a:t>
            </a:r>
            <a:r>
              <a:rPr lang="en-US" b="1" dirty="0" smtClean="0"/>
              <a:t>tables</a:t>
            </a:r>
          </a:p>
          <a:p>
            <a:pPr lvl="1"/>
            <a:r>
              <a:rPr lang="en-US" dirty="0" smtClean="0"/>
              <a:t>“Configuration” here means filling in tables by any means</a:t>
            </a:r>
          </a:p>
          <a:p>
            <a:pPr lvl="1"/>
            <a:endParaRPr lang="en-US" b="1" dirty="0"/>
          </a:p>
          <a:p>
            <a:r>
              <a:rPr lang="en-US" dirty="0" smtClean="0"/>
              <a:t>Operate within given network-level protocol</a:t>
            </a:r>
          </a:p>
          <a:p>
            <a:pPr lvl="1"/>
            <a:r>
              <a:rPr lang="en-US" dirty="0" smtClean="0"/>
              <a:t>Must live with the capabilities of IP, Ethernet, etc.</a:t>
            </a:r>
            <a:endParaRPr lang="en-US" sz="4400" b="1" i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3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 </a:t>
            </a:r>
            <a:r>
              <a:rPr lang="en-US" dirty="0" err="1" smtClean="0"/>
              <a:t>Audiens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a </a:t>
            </a:r>
            <a:r>
              <a:rPr lang="en-US" dirty="0"/>
              <a:t>startup in </a:t>
            </a:r>
            <a:r>
              <a:rPr lang="en-US" dirty="0" smtClean="0"/>
              <a:t>area (</a:t>
            </a:r>
            <a:r>
              <a:rPr lang="en-US" dirty="0" err="1" smtClean="0"/>
              <a:t>Nicira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Feel free to regard everything I am saying as the self-serving comments of a greedy, lying entrepreneur…</a:t>
            </a:r>
          </a:p>
          <a:p>
            <a:pPr lvl="1"/>
            <a:endParaRPr lang="en-US" dirty="0"/>
          </a:p>
          <a:p>
            <a:r>
              <a:rPr lang="en-US" dirty="0" smtClean="0"/>
              <a:t>Some of you have heard parts of this talk before</a:t>
            </a:r>
          </a:p>
          <a:p>
            <a:pPr lvl="1"/>
            <a:r>
              <a:rPr lang="en-US" dirty="0" smtClean="0"/>
              <a:t>First part: people who know nothing about SDN</a:t>
            </a:r>
          </a:p>
          <a:p>
            <a:pPr lvl="1"/>
            <a:r>
              <a:rPr lang="en-US" dirty="0" smtClean="0"/>
              <a:t>Second part: people who know more about SDN than I do</a:t>
            </a:r>
          </a:p>
        </p:txBody>
      </p:sp>
    </p:spTree>
    <p:extLst>
      <p:ext uri="{BB962C8B-B14F-4D97-AF65-F5344CB8AC3E}">
        <p14:creationId xmlns:p14="http://schemas.microsoft.com/office/powerpoint/2010/main" val="209706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Seems Normal To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nother sign of how much we love complexity</a:t>
            </a:r>
          </a:p>
          <a:p>
            <a:endParaRPr lang="en-US" dirty="0"/>
          </a:p>
          <a:p>
            <a:r>
              <a:rPr lang="en-US" dirty="0" smtClean="0"/>
              <a:t>No other field would deal with such a problem!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8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dirty="0" smtClean="0"/>
              <a:t>Programming Analogy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programmers had to:</a:t>
            </a:r>
          </a:p>
          <a:p>
            <a:pPr lvl="1"/>
            <a:r>
              <a:rPr lang="en-US" dirty="0" smtClean="0"/>
              <a:t>Specify </a:t>
            </a:r>
            <a:r>
              <a:rPr lang="en-US" dirty="0"/>
              <a:t>where each bit was stored</a:t>
            </a:r>
          </a:p>
          <a:p>
            <a:pPr lvl="1"/>
            <a:r>
              <a:rPr lang="en-US" dirty="0" smtClean="0"/>
              <a:t>Explicitly deal with all internal communication errors</a:t>
            </a:r>
          </a:p>
          <a:p>
            <a:pPr lvl="1"/>
            <a:r>
              <a:rPr lang="en-US" dirty="0" smtClean="0"/>
              <a:t>Within a programming language with limited </a:t>
            </a:r>
            <a:r>
              <a:rPr lang="en-US" dirty="0" err="1" smtClean="0"/>
              <a:t>expressability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 smtClean="0"/>
              <a:t>Programmers would redefine problem by:</a:t>
            </a:r>
          </a:p>
          <a:p>
            <a:pPr lvl="1"/>
            <a:r>
              <a:rPr lang="en-US" dirty="0" smtClean="0"/>
              <a:t>Defining higher level abstractions for memory</a:t>
            </a:r>
          </a:p>
          <a:p>
            <a:pPr lvl="1"/>
            <a:r>
              <a:rPr lang="en-US" dirty="0" smtClean="0"/>
              <a:t>Building on reliable communication abstractions</a:t>
            </a:r>
          </a:p>
          <a:p>
            <a:pPr lvl="1"/>
            <a:r>
              <a:rPr lang="en-US" dirty="0" smtClean="0"/>
              <a:t>Using a more general language</a:t>
            </a:r>
          </a:p>
          <a:p>
            <a:pPr lvl="4"/>
            <a:endParaRPr lang="en-US" dirty="0"/>
          </a:p>
          <a:p>
            <a:r>
              <a:rPr lang="en-US" b="1" dirty="0" smtClean="0"/>
              <a:t>Abstractions</a:t>
            </a:r>
            <a:r>
              <a:rPr lang="en-US" dirty="0" smtClean="0"/>
              <a:t> provide clean separation of concerns</a:t>
            </a:r>
          </a:p>
          <a:p>
            <a:pPr lvl="1"/>
            <a:r>
              <a:rPr lang="en-US" b="1" dirty="0" smtClean="0"/>
              <a:t>How can we do this for networking?</a:t>
            </a:r>
          </a:p>
        </p:txBody>
      </p:sp>
    </p:spTree>
    <p:extLst>
      <p:ext uri="{BB962C8B-B14F-4D97-AF65-F5344CB8AC3E}">
        <p14:creationId xmlns:p14="http://schemas.microsoft.com/office/powerpoint/2010/main" val="223468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Concerns/Problems to be Separated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Operate without communication guarantees</a:t>
            </a:r>
          </a:p>
          <a:p>
            <a:pPr marL="457200" lvl="1" indent="0">
              <a:buNone/>
            </a:pPr>
            <a:r>
              <a:rPr lang="en-US" dirty="0" smtClean="0"/>
              <a:t>   Need an abstraction for </a:t>
            </a:r>
            <a:r>
              <a:rPr lang="en-US" b="1" dirty="0" smtClean="0"/>
              <a:t>distributed state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 </a:t>
            </a:r>
            <a:r>
              <a:rPr lang="en-US" dirty="0"/>
              <a:t>the configuration of each physical </a:t>
            </a:r>
            <a:r>
              <a:rPr lang="en-US" dirty="0" smtClean="0"/>
              <a:t>device</a:t>
            </a:r>
          </a:p>
          <a:p>
            <a:pPr marL="457200" lvl="1" indent="0">
              <a:buNone/>
            </a:pPr>
            <a:r>
              <a:rPr lang="en-US" dirty="0" smtClean="0"/>
              <a:t>   Need an abstraction that </a:t>
            </a:r>
            <a:r>
              <a:rPr lang="en-US" b="1" dirty="0" smtClean="0"/>
              <a:t>simplifies configuration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Operate within given network-level protocol</a:t>
            </a:r>
          </a:p>
          <a:p>
            <a:pPr marL="457200" lvl="1" indent="0">
              <a:buNone/>
            </a:pPr>
            <a:r>
              <a:rPr lang="en-US" dirty="0"/>
              <a:t>   Need an abstraction for general </a:t>
            </a:r>
            <a:r>
              <a:rPr lang="en-US" b="1" dirty="0"/>
              <a:t>forwarding model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715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57289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Distributed State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73700"/>
          </a:xfrm>
        </p:spPr>
        <p:txBody>
          <a:bodyPr/>
          <a:lstStyle/>
          <a:p>
            <a:r>
              <a:rPr lang="en-US" dirty="0" smtClean="0"/>
              <a:t>Shield mechanisms from vagaries of distributed state</a:t>
            </a:r>
          </a:p>
          <a:p>
            <a:pPr lvl="1"/>
            <a:r>
              <a:rPr lang="en-US" dirty="0" smtClean="0"/>
              <a:t>While allowing access to this state</a:t>
            </a:r>
          </a:p>
          <a:p>
            <a:pPr lvl="1"/>
            <a:endParaRPr lang="en-US" dirty="0"/>
          </a:p>
          <a:p>
            <a:r>
              <a:rPr lang="en-US" dirty="0" smtClean="0"/>
              <a:t>Proposed abstraction: </a:t>
            </a:r>
            <a:r>
              <a:rPr lang="en-US" b="1" i="1" dirty="0" smtClean="0"/>
              <a:t>global network view</a:t>
            </a:r>
          </a:p>
          <a:p>
            <a:pPr lvl="1"/>
            <a:r>
              <a:rPr lang="en-US" dirty="0" smtClean="0"/>
              <a:t>Annotated network graph provided through an API</a:t>
            </a:r>
          </a:p>
          <a:p>
            <a:pPr lvl="1"/>
            <a:r>
              <a:rPr lang="en-US" dirty="0" smtClean="0"/>
              <a:t>Will later talk about ways to scale this….</a:t>
            </a:r>
          </a:p>
          <a:p>
            <a:pPr lvl="1"/>
            <a:endParaRPr lang="en-US" dirty="0"/>
          </a:p>
          <a:p>
            <a:r>
              <a:rPr lang="en-US" dirty="0" smtClean="0"/>
              <a:t>Control mechanism is now program using API</a:t>
            </a:r>
          </a:p>
          <a:p>
            <a:pPr lvl="1"/>
            <a:r>
              <a:rPr lang="en-US" dirty="0" smtClean="0"/>
              <a:t>No longer a distributed protocol, now just a graph algorithm</a:t>
            </a:r>
          </a:p>
          <a:p>
            <a:pPr lvl="1"/>
            <a:r>
              <a:rPr lang="en-US" dirty="0" smtClean="0"/>
              <a:t>Distributed state issues hidden behind abstraction</a:t>
            </a:r>
          </a:p>
        </p:txBody>
      </p:sp>
    </p:spTree>
    <p:extLst>
      <p:ext uri="{BB962C8B-B14F-4D97-AF65-F5344CB8AC3E}">
        <p14:creationId xmlns:p14="http://schemas.microsoft.com/office/powerpoint/2010/main" val="91718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Specification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program </a:t>
            </a:r>
            <a:r>
              <a:rPr lang="en-US" i="1" u="sng" dirty="0" smtClean="0"/>
              <a:t>should</a:t>
            </a:r>
            <a:r>
              <a:rPr lang="en-US" dirty="0" smtClean="0"/>
              <a:t> express desired behavior</a:t>
            </a:r>
          </a:p>
          <a:p>
            <a:pPr lvl="1"/>
            <a:endParaRPr lang="en-US" dirty="0"/>
          </a:p>
          <a:p>
            <a:r>
              <a:rPr lang="en-US" dirty="0" smtClean="0"/>
              <a:t>It </a:t>
            </a:r>
            <a:r>
              <a:rPr lang="en-US" i="1" u="sng" dirty="0" smtClean="0"/>
              <a:t>should not </a:t>
            </a:r>
            <a:r>
              <a:rPr lang="en-US" dirty="0" smtClean="0"/>
              <a:t>be responsible for implementing that behavior on physical network infrastructure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equires configuring the forwarding tables in each switch</a:t>
            </a:r>
          </a:p>
          <a:p>
            <a:endParaRPr lang="en-US" dirty="0" smtClean="0"/>
          </a:p>
          <a:p>
            <a:r>
              <a:rPr lang="en-US" dirty="0" smtClean="0"/>
              <a:t>Proposed abstraction: </a:t>
            </a:r>
            <a:r>
              <a:rPr lang="en-US" b="1" dirty="0" smtClean="0"/>
              <a:t>abstract</a:t>
            </a:r>
            <a:r>
              <a:rPr lang="en-US" dirty="0" smtClean="0"/>
              <a:t> </a:t>
            </a:r>
            <a:r>
              <a:rPr lang="en-US" b="1" dirty="0" smtClean="0"/>
              <a:t>view </a:t>
            </a:r>
            <a:r>
              <a:rPr lang="en-US" dirty="0" smtClean="0"/>
              <a:t>of network</a:t>
            </a:r>
            <a:endParaRPr lang="en-US" dirty="0"/>
          </a:p>
          <a:p>
            <a:pPr lvl="1"/>
            <a:r>
              <a:rPr lang="en-US" dirty="0" smtClean="0"/>
              <a:t>Abstract view models only enough detail to </a:t>
            </a:r>
            <a:r>
              <a:rPr lang="en-US" i="1" u="sng" dirty="0" smtClean="0"/>
              <a:t>specify goals</a:t>
            </a:r>
          </a:p>
          <a:p>
            <a:pPr lvl="1"/>
            <a:endParaRPr lang="en-US" b="1" dirty="0"/>
          </a:p>
          <a:p>
            <a:r>
              <a:rPr lang="en-US" dirty="0" smtClean="0"/>
              <a:t>This is “network virtualization”</a:t>
            </a:r>
          </a:p>
          <a:p>
            <a:pPr lvl="1"/>
            <a:r>
              <a:rPr lang="en-US" dirty="0" smtClean="0"/>
              <a:t>Abstract view is “virtual network”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239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Example: Access Control</a:t>
            </a:r>
            <a:endParaRPr lang="en-US" dirty="0"/>
          </a:p>
        </p:txBody>
      </p:sp>
      <p:cxnSp>
        <p:nvCxnSpPr>
          <p:cNvPr id="6" name="Straight Connector 5"/>
          <p:cNvCxnSpPr>
            <a:stCxn id="18" idx="5"/>
            <a:endCxn id="19" idx="1"/>
          </p:cNvCxnSpPr>
          <p:nvPr/>
        </p:nvCxnSpPr>
        <p:spPr bwMode="auto">
          <a:xfrm>
            <a:off x="4347065" y="4623064"/>
            <a:ext cx="392720" cy="42181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endCxn id="18" idx="2"/>
          </p:cNvCxnSpPr>
          <p:nvPr/>
        </p:nvCxnSpPr>
        <p:spPr bwMode="auto">
          <a:xfrm>
            <a:off x="3018935" y="4076700"/>
            <a:ext cx="905365" cy="3937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1" idx="7"/>
          </p:cNvCxnSpPr>
          <p:nvPr/>
        </p:nvCxnSpPr>
        <p:spPr bwMode="auto">
          <a:xfrm flipV="1">
            <a:off x="2931015" y="4613605"/>
            <a:ext cx="1027720" cy="3772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20" idx="0"/>
          </p:cNvCxnSpPr>
          <p:nvPr/>
        </p:nvCxnSpPr>
        <p:spPr bwMode="auto">
          <a:xfrm>
            <a:off x="2895600" y="5321300"/>
            <a:ext cx="590550" cy="431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endCxn id="20" idx="3"/>
          </p:cNvCxnSpPr>
          <p:nvPr/>
        </p:nvCxnSpPr>
        <p:spPr bwMode="auto">
          <a:xfrm flipV="1">
            <a:off x="2641600" y="6121664"/>
            <a:ext cx="669435" cy="3553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0" idx="5"/>
          </p:cNvCxnSpPr>
          <p:nvPr/>
        </p:nvCxnSpPr>
        <p:spPr bwMode="auto">
          <a:xfrm>
            <a:off x="3661265" y="6121664"/>
            <a:ext cx="586885" cy="1902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1568450" y="5168900"/>
            <a:ext cx="939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20" idx="6"/>
            <a:endCxn id="19" idx="3"/>
          </p:cNvCxnSpPr>
          <p:nvPr/>
        </p:nvCxnSpPr>
        <p:spPr bwMode="auto">
          <a:xfrm flipV="1">
            <a:off x="3733800" y="5350205"/>
            <a:ext cx="1005985" cy="6187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8" idx="7"/>
          </p:cNvCxnSpPr>
          <p:nvPr/>
        </p:nvCxnSpPr>
        <p:spPr bwMode="auto">
          <a:xfrm flipV="1">
            <a:off x="4347065" y="3702050"/>
            <a:ext cx="939800" cy="6156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7" idx="3"/>
          </p:cNvCxnSpPr>
          <p:nvPr/>
        </p:nvCxnSpPr>
        <p:spPr bwMode="auto">
          <a:xfrm flipV="1">
            <a:off x="781050" y="5321564"/>
            <a:ext cx="364635" cy="5458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 bwMode="auto">
          <a:xfrm>
            <a:off x="1073150" y="49530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924300" y="42545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667250" y="4981641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238500" y="57531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508250" y="49276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81050" y="4635500"/>
            <a:ext cx="364635" cy="34614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 bwMode="auto">
          <a:xfrm>
            <a:off x="5067300" y="59690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715000" y="4397705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6248400" y="56896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cxnSp>
        <p:nvCxnSpPr>
          <p:cNvPr id="42" name="Straight Connector 41"/>
          <p:cNvCxnSpPr>
            <a:stCxn id="33" idx="7"/>
          </p:cNvCxnSpPr>
          <p:nvPr/>
        </p:nvCxnSpPr>
        <p:spPr bwMode="auto">
          <a:xfrm flipV="1">
            <a:off x="6137765" y="3946657"/>
            <a:ext cx="980585" cy="51428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2" idx="6"/>
            <a:endCxn id="34" idx="2"/>
          </p:cNvCxnSpPr>
          <p:nvPr/>
        </p:nvCxnSpPr>
        <p:spPr bwMode="auto">
          <a:xfrm flipV="1">
            <a:off x="5562600" y="5905500"/>
            <a:ext cx="685800" cy="279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33" idx="5"/>
            <a:endCxn id="34" idx="0"/>
          </p:cNvCxnSpPr>
          <p:nvPr/>
        </p:nvCxnSpPr>
        <p:spPr bwMode="auto">
          <a:xfrm>
            <a:off x="6137765" y="4766269"/>
            <a:ext cx="358285" cy="9233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9" idx="5"/>
            <a:endCxn id="32" idx="0"/>
          </p:cNvCxnSpPr>
          <p:nvPr/>
        </p:nvCxnSpPr>
        <p:spPr bwMode="auto">
          <a:xfrm>
            <a:off x="5090015" y="5350205"/>
            <a:ext cx="224935" cy="6187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19" idx="7"/>
            <a:endCxn id="33" idx="3"/>
          </p:cNvCxnSpPr>
          <p:nvPr/>
        </p:nvCxnSpPr>
        <p:spPr bwMode="auto">
          <a:xfrm flipV="1">
            <a:off x="5090015" y="4766269"/>
            <a:ext cx="697520" cy="2786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34" idx="5"/>
          </p:cNvCxnSpPr>
          <p:nvPr/>
        </p:nvCxnSpPr>
        <p:spPr bwMode="auto">
          <a:xfrm>
            <a:off x="6671165" y="6058164"/>
            <a:ext cx="447185" cy="5839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2" idx="5"/>
          </p:cNvCxnSpPr>
          <p:nvPr/>
        </p:nvCxnSpPr>
        <p:spPr bwMode="auto">
          <a:xfrm>
            <a:off x="5490065" y="6337564"/>
            <a:ext cx="647700" cy="304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34" idx="7"/>
          </p:cNvCxnSpPr>
          <p:nvPr/>
        </p:nvCxnSpPr>
        <p:spPr bwMode="auto">
          <a:xfrm flipV="1">
            <a:off x="6671165" y="5413441"/>
            <a:ext cx="599585" cy="33939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21" idx="3"/>
          </p:cNvCxnSpPr>
          <p:nvPr/>
        </p:nvCxnSpPr>
        <p:spPr bwMode="auto">
          <a:xfrm flipV="1">
            <a:off x="1972165" y="5296164"/>
            <a:ext cx="608620" cy="4439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2" idx="3"/>
          </p:cNvCxnSpPr>
          <p:nvPr/>
        </p:nvCxnSpPr>
        <p:spPr bwMode="auto">
          <a:xfrm flipH="1">
            <a:off x="4419601" y="6337564"/>
            <a:ext cx="720234" cy="304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7334250" y="4613605"/>
            <a:ext cx="16827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Global</a:t>
            </a:r>
          </a:p>
          <a:p>
            <a:r>
              <a:rPr lang="en-US" sz="2400" dirty="0" smtClean="0"/>
              <a:t>Network View</a:t>
            </a:r>
            <a:endParaRPr lang="en-US" sz="2400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3336435" y="1009914"/>
            <a:ext cx="5464665" cy="2577572"/>
            <a:chOff x="3336435" y="1009914"/>
            <a:chExt cx="5464665" cy="2577572"/>
          </a:xfrm>
        </p:grpSpPr>
        <p:sp>
          <p:nvSpPr>
            <p:cNvPr id="22" name="Oval 21"/>
            <p:cNvSpPr/>
            <p:nvPr/>
          </p:nvSpPr>
          <p:spPr bwMode="auto">
            <a:xfrm>
              <a:off x="3924300" y="1549400"/>
              <a:ext cx="1638300" cy="1498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accent5"/>
                </a:solidFill>
                <a:effectLst/>
                <a:latin typeface="Arial" pitchFamily="33" charset="0"/>
                <a:ea typeface="ＭＳ Ｐゴシック" pitchFamily="33" charset="-128"/>
                <a:cs typeface="ＭＳ Ｐゴシック" pitchFamily="33" charset="-128"/>
              </a:endParaRPr>
            </a:p>
          </p:txBody>
        </p:sp>
        <p:cxnSp>
          <p:nvCxnSpPr>
            <p:cNvPr id="75" name="Straight Connector 74"/>
            <p:cNvCxnSpPr/>
            <p:nvPr/>
          </p:nvCxnSpPr>
          <p:spPr bwMode="auto">
            <a:xfrm flipV="1">
              <a:off x="5162550" y="1241558"/>
              <a:ext cx="400050" cy="46024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22" idx="0"/>
            </p:cNvCxnSpPr>
            <p:nvPr/>
          </p:nvCxnSpPr>
          <p:spPr bwMode="auto">
            <a:xfrm flipH="1" flipV="1">
              <a:off x="4739785" y="1009914"/>
              <a:ext cx="3665" cy="53948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 bwMode="auto">
            <a:xfrm flipV="1">
              <a:off x="5490065" y="1663701"/>
              <a:ext cx="529735" cy="38252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 bwMode="auto">
            <a:xfrm>
              <a:off x="5544530" y="2314441"/>
              <a:ext cx="59323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22" idx="1"/>
            </p:cNvCxnSpPr>
            <p:nvPr/>
          </p:nvCxnSpPr>
          <p:spPr bwMode="auto">
            <a:xfrm flipH="1" flipV="1">
              <a:off x="3817728" y="1241558"/>
              <a:ext cx="346495" cy="52730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 flipH="1" flipV="1">
              <a:off x="3336435" y="1768865"/>
              <a:ext cx="647702" cy="27735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auto">
            <a:xfrm>
              <a:off x="3361835" y="2314441"/>
              <a:ext cx="59323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auto">
            <a:xfrm flipH="1" flipV="1">
              <a:off x="4736120" y="3048000"/>
              <a:ext cx="3665" cy="53948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auto">
            <a:xfrm>
              <a:off x="5377597" y="2749282"/>
              <a:ext cx="529735" cy="29871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auto">
            <a:xfrm>
              <a:off x="5089162" y="2940542"/>
              <a:ext cx="288435" cy="52655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auto">
            <a:xfrm flipV="1">
              <a:off x="3984137" y="2940542"/>
              <a:ext cx="400050" cy="46024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auto">
            <a:xfrm flipV="1">
              <a:off x="3524250" y="2665480"/>
              <a:ext cx="529735" cy="38252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12" name="TextBox 111"/>
            <p:cNvSpPr txBox="1"/>
            <p:nvPr/>
          </p:nvSpPr>
          <p:spPr>
            <a:xfrm>
              <a:off x="6743700" y="1815388"/>
              <a:ext cx="20574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Abstract Network</a:t>
              </a:r>
            </a:p>
            <a:p>
              <a:r>
                <a:rPr lang="en-US" sz="2400" dirty="0" smtClean="0"/>
                <a:t>View</a:t>
              </a:r>
              <a:endParaRPr lang="en-US" sz="24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08000" y="4343136"/>
            <a:ext cx="34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7054850" y="6442045"/>
            <a:ext cx="34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  <a:endParaRPr lang="en-US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987185" y="1501745"/>
            <a:ext cx="34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861050" y="2847945"/>
            <a:ext cx="34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7870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3</a:t>
            </a:r>
            <a:r>
              <a:rPr lang="en-US" dirty="0" smtClean="0"/>
              <a:t>. Forwarding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related goals:</a:t>
            </a:r>
          </a:p>
          <a:p>
            <a:pPr lvl="1"/>
            <a:r>
              <a:rPr lang="en-US" dirty="0" smtClean="0"/>
              <a:t>Freedom from </a:t>
            </a:r>
            <a:r>
              <a:rPr lang="en-US" dirty="0" err="1" smtClean="0"/>
              <a:t>dataplane</a:t>
            </a:r>
            <a:r>
              <a:rPr lang="en-US" dirty="0" smtClean="0"/>
              <a:t> limitations</a:t>
            </a:r>
          </a:p>
          <a:p>
            <a:pPr lvl="1"/>
            <a:r>
              <a:rPr lang="en-US" dirty="0" smtClean="0"/>
              <a:t>Freedom from vendor-specific solutions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OpenFlow</a:t>
            </a:r>
            <a:r>
              <a:rPr lang="en-US" dirty="0" smtClean="0"/>
              <a:t> is current proposal for forwarding</a:t>
            </a:r>
          </a:p>
          <a:p>
            <a:pPr lvl="1"/>
            <a:r>
              <a:rPr lang="en-US" dirty="0" smtClean="0"/>
              <a:t>Uses flow entries </a:t>
            </a:r>
            <a:r>
              <a:rPr lang="en-US" dirty="0"/>
              <a:t>of </a:t>
            </a:r>
            <a:r>
              <a:rPr lang="en-US" dirty="0" smtClean="0"/>
              <a:t>the form: </a:t>
            </a:r>
            <a:r>
              <a:rPr lang="en-US" sz="3200" i="1" dirty="0" smtClean="0"/>
              <a:t>&lt;</a:t>
            </a:r>
            <a:r>
              <a:rPr lang="en-US" sz="3200" i="1" dirty="0"/>
              <a:t>header, action</a:t>
            </a:r>
            <a:r>
              <a:rPr lang="en-US" sz="3200" i="1" dirty="0" smtClean="0"/>
              <a:t>&gt;</a:t>
            </a:r>
          </a:p>
          <a:p>
            <a:pPr lvl="5"/>
            <a:endParaRPr lang="en-US" dirty="0"/>
          </a:p>
          <a:p>
            <a:r>
              <a:rPr lang="en-US" dirty="0"/>
              <a:t>Design details concern exact nature of:</a:t>
            </a:r>
          </a:p>
          <a:p>
            <a:pPr lvl="1"/>
            <a:r>
              <a:rPr lang="en-US" dirty="0"/>
              <a:t>Header matching</a:t>
            </a:r>
          </a:p>
          <a:p>
            <a:pPr lvl="1"/>
            <a:r>
              <a:rPr lang="en-US" dirty="0"/>
              <a:t>Allowed actions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766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73700"/>
          </a:xfrm>
        </p:spPr>
        <p:txBody>
          <a:bodyPr/>
          <a:lstStyle/>
          <a:p>
            <a:r>
              <a:rPr lang="en-US" b="1" dirty="0" smtClean="0"/>
              <a:t>SDN is defined </a:t>
            </a:r>
            <a:r>
              <a:rPr lang="en-US" b="1" i="1" dirty="0" smtClean="0"/>
              <a:t>precisely</a:t>
            </a:r>
            <a:r>
              <a:rPr lang="en-US" b="1" dirty="0" smtClean="0"/>
              <a:t> by these abstractions</a:t>
            </a:r>
          </a:p>
          <a:p>
            <a:pPr lvl="1"/>
            <a:r>
              <a:rPr lang="en-US" i="1" dirty="0" smtClean="0"/>
              <a:t>Distributed state</a:t>
            </a:r>
          </a:p>
          <a:p>
            <a:pPr lvl="1"/>
            <a:r>
              <a:rPr lang="en-US" i="1" dirty="0" smtClean="0"/>
              <a:t>Specification</a:t>
            </a:r>
          </a:p>
          <a:p>
            <a:pPr lvl="1"/>
            <a:r>
              <a:rPr lang="en-US" i="1" dirty="0" smtClean="0"/>
              <a:t>Forwarding</a:t>
            </a:r>
            <a:endParaRPr lang="en-US" i="1" dirty="0"/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bstractions make it easier to build control plane</a:t>
            </a:r>
          </a:p>
          <a:p>
            <a:pPr lvl="1"/>
            <a:r>
              <a:rPr lang="en-US" dirty="0" smtClean="0"/>
              <a:t>Just write control </a:t>
            </a:r>
            <a:r>
              <a:rPr lang="en-US" b="1" dirty="0" smtClean="0"/>
              <a:t>program</a:t>
            </a:r>
            <a:r>
              <a:rPr lang="en-US" dirty="0" smtClean="0"/>
              <a:t> to API, not design new </a:t>
            </a:r>
            <a:r>
              <a:rPr lang="en-US" b="1" dirty="0" smtClean="0"/>
              <a:t>protocol</a:t>
            </a:r>
          </a:p>
          <a:p>
            <a:pPr lvl="1"/>
            <a:r>
              <a:rPr lang="en-US" dirty="0" smtClean="0"/>
              <a:t>Just specify goals, not how to implement them</a:t>
            </a:r>
          </a:p>
          <a:p>
            <a:endParaRPr lang="en-US" dirty="0"/>
          </a:p>
          <a:p>
            <a:r>
              <a:rPr lang="en-US" dirty="0" smtClean="0"/>
              <a:t>SDN </a:t>
            </a:r>
            <a:r>
              <a:rPr lang="en-US" dirty="0"/>
              <a:t>is not a particular set of mechanisms, it is </a:t>
            </a:r>
            <a:r>
              <a:rPr lang="en-US" i="1" dirty="0"/>
              <a:t>any</a:t>
            </a:r>
            <a:r>
              <a:rPr lang="en-US" dirty="0"/>
              <a:t> realization of these </a:t>
            </a:r>
            <a:r>
              <a:rPr lang="en-US" dirty="0" smtClean="0"/>
              <a:t>abstractions</a:t>
            </a:r>
          </a:p>
          <a:p>
            <a:pPr lvl="1"/>
            <a:r>
              <a:rPr lang="en-US" i="1" dirty="0" smtClean="0"/>
              <a:t>But what would such a system look like?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Talk in One Sentence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02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Realizing These SDN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core challenge is to turn a fully distributed control problem into a more centralized one</a:t>
            </a:r>
          </a:p>
          <a:p>
            <a:endParaRPr lang="en-US" dirty="0"/>
          </a:p>
          <a:p>
            <a:r>
              <a:rPr lang="en-US" dirty="0" smtClean="0"/>
              <a:t>This involves designing a </a:t>
            </a:r>
            <a:r>
              <a:rPr lang="en-US" b="1" i="1" dirty="0" smtClean="0"/>
              <a:t>common</a:t>
            </a:r>
            <a:r>
              <a:rPr lang="en-US" dirty="0" smtClean="0"/>
              <a:t> distribution layer</a:t>
            </a:r>
          </a:p>
          <a:p>
            <a:pPr lvl="1"/>
            <a:r>
              <a:rPr lang="en-US" dirty="0" smtClean="0"/>
              <a:t>Gathers information from network elements (topology)</a:t>
            </a:r>
          </a:p>
          <a:p>
            <a:pPr lvl="1"/>
            <a:r>
              <a:rPr lang="en-US" dirty="0" smtClean="0"/>
              <a:t>Disseminates control commands to network elements</a:t>
            </a:r>
          </a:p>
          <a:p>
            <a:pPr lvl="1"/>
            <a:r>
              <a:rPr lang="en-US" dirty="0" smtClean="0"/>
              <a:t>Must be scalable and flexible (not tied to control task)</a:t>
            </a:r>
          </a:p>
          <a:p>
            <a:pPr lvl="1"/>
            <a:endParaRPr lang="en-US" dirty="0"/>
          </a:p>
          <a:p>
            <a:r>
              <a:rPr lang="en-US" dirty="0" smtClean="0"/>
              <a:t>This is done by a “Network Operating System”</a:t>
            </a:r>
          </a:p>
          <a:p>
            <a:pPr lvl="1"/>
            <a:r>
              <a:rPr lang="en-US" dirty="0" smtClean="0"/>
              <a:t>Runs on servers in network (replicated for resilience)</a:t>
            </a:r>
          </a:p>
          <a:p>
            <a:pPr lvl="1"/>
            <a:r>
              <a:rPr lang="en-US" dirty="0" smtClean="0"/>
              <a:t>NOX</a:t>
            </a:r>
            <a:r>
              <a:rPr lang="en-US" dirty="0"/>
              <a:t>, ONIX, </a:t>
            </a:r>
            <a:r>
              <a:rPr lang="en-US" dirty="0" err="1"/>
              <a:t>Trema</a:t>
            </a:r>
            <a:r>
              <a:rPr lang="en-US" dirty="0"/>
              <a:t>, Beacon, some proprietary systems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3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ounded Rectangle 66"/>
          <p:cNvSpPr/>
          <p:nvPr/>
        </p:nvSpPr>
        <p:spPr>
          <a:xfrm>
            <a:off x="1568450" y="1778000"/>
            <a:ext cx="5389564" cy="49203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000000"/>
                </a:solidFill>
                <a:latin typeface="Calibri" charset="0"/>
              </a:rPr>
              <a:t>Control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Program</a:t>
            </a:r>
            <a:endParaRPr lang="en-US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90120" name="Title 31"/>
          <p:cNvSpPr>
            <a:spLocks noGrp="1"/>
          </p:cNvSpPr>
          <p:nvPr>
            <p:ph type="title"/>
          </p:nvPr>
        </p:nvSpPr>
        <p:spPr>
          <a:xfrm>
            <a:off x="0" y="254000"/>
            <a:ext cx="9144000" cy="7112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Calibri" charset="0"/>
                <a:ea typeface="ＭＳ Ｐゴシック" charset="0"/>
                <a:cs typeface="ＭＳ Ｐゴシック" charset="0"/>
              </a:rPr>
              <a:t>Software Defined Network (SDN)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 flipV="1">
            <a:off x="2444750" y="4678363"/>
            <a:ext cx="1393825" cy="11223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>
            <a:off x="4014788" y="4562475"/>
            <a:ext cx="1106487" cy="7381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 bwMode="auto">
          <a:xfrm flipV="1">
            <a:off x="4102100" y="5800725"/>
            <a:ext cx="1285875" cy="742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>
            <a:off x="1916113" y="6278563"/>
            <a:ext cx="1400175" cy="265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flipV="1">
            <a:off x="5759450" y="5056188"/>
            <a:ext cx="1198563" cy="4968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 bwMode="auto">
          <a:xfrm rot="16200000" flipH="1">
            <a:off x="347662" y="4527551"/>
            <a:ext cx="2441575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ot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 bwMode="auto">
          <a:xfrm rot="5400000">
            <a:off x="3137694" y="3740944"/>
            <a:ext cx="86995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ot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 bwMode="auto">
          <a:xfrm rot="5400000">
            <a:off x="4391819" y="4302919"/>
            <a:ext cx="19939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ot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 bwMode="auto">
          <a:xfrm rot="5400000">
            <a:off x="6330950" y="3935413"/>
            <a:ext cx="1254125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ot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AutoShape 7"/>
          <p:cNvSpPr>
            <a:spLocks noChangeArrowheads="1"/>
          </p:cNvSpPr>
          <p:nvPr/>
        </p:nvSpPr>
        <p:spPr bwMode="auto">
          <a:xfrm>
            <a:off x="1296988" y="5608638"/>
            <a:ext cx="1147762" cy="669925"/>
          </a:xfrm>
          <a:prstGeom prst="can">
            <a:avLst>
              <a:gd name="adj" fmla="val 43620"/>
            </a:avLst>
          </a:pr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  <a:latin typeface="Calibri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3127375" y="6111875"/>
            <a:ext cx="1147763" cy="669925"/>
          </a:xfrm>
          <a:prstGeom prst="can">
            <a:avLst>
              <a:gd name="adj" fmla="val 43620"/>
            </a:avLst>
          </a:pr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2998788" y="4176713"/>
            <a:ext cx="1147762" cy="669925"/>
          </a:xfrm>
          <a:prstGeom prst="can">
            <a:avLst>
              <a:gd name="adj" fmla="val 43620"/>
            </a:avLst>
          </a:pr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37" name="AutoShape 7"/>
          <p:cNvSpPr>
            <a:spLocks noChangeArrowheads="1"/>
          </p:cNvSpPr>
          <p:nvPr/>
        </p:nvSpPr>
        <p:spPr bwMode="auto">
          <a:xfrm>
            <a:off x="4814888" y="5273675"/>
            <a:ext cx="1147762" cy="669925"/>
          </a:xfrm>
          <a:prstGeom prst="can">
            <a:avLst>
              <a:gd name="adj" fmla="val 43620"/>
            </a:avLst>
          </a:pr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  <a:latin typeface="Calibri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6472238" y="4511675"/>
            <a:ext cx="1147762" cy="669925"/>
          </a:xfrm>
          <a:prstGeom prst="can">
            <a:avLst>
              <a:gd name="adj" fmla="val 43620"/>
            </a:avLst>
          </a:pr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  <a:latin typeface="Calibri" charset="0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flipV="1">
            <a:off x="2367756" y="4936331"/>
            <a:ext cx="681832" cy="592138"/>
          </a:xfrm>
          <a:prstGeom prst="line">
            <a:avLst/>
          </a:prstGeom>
          <a:ln w="38100" cmpd="sng">
            <a:solidFill>
              <a:srgbClr val="8B0F0A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 bwMode="auto">
          <a:xfrm>
            <a:off x="4102100" y="4846638"/>
            <a:ext cx="712788" cy="466725"/>
          </a:xfrm>
          <a:prstGeom prst="line">
            <a:avLst/>
          </a:prstGeom>
          <a:ln w="38100" cmpd="sng">
            <a:solidFill>
              <a:srgbClr val="8B0F0A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 bwMode="auto">
          <a:xfrm>
            <a:off x="2495550" y="6199188"/>
            <a:ext cx="554038" cy="176212"/>
          </a:xfrm>
          <a:prstGeom prst="line">
            <a:avLst/>
          </a:prstGeom>
          <a:ln w="38100" cmpd="sng">
            <a:solidFill>
              <a:srgbClr val="8B0F0A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 bwMode="auto">
          <a:xfrm flipV="1">
            <a:off x="4351733" y="5930900"/>
            <a:ext cx="475855" cy="268288"/>
          </a:xfrm>
          <a:prstGeom prst="line">
            <a:avLst/>
          </a:prstGeom>
          <a:ln w="38100" cmpd="sng">
            <a:solidFill>
              <a:srgbClr val="8B0F0A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 bwMode="auto">
          <a:xfrm flipV="1">
            <a:off x="5949950" y="5068888"/>
            <a:ext cx="465138" cy="244475"/>
          </a:xfrm>
          <a:prstGeom prst="line">
            <a:avLst/>
          </a:prstGeom>
          <a:ln w="38100" cmpd="sng">
            <a:solidFill>
              <a:srgbClr val="8B0F0A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ounded Rectangle 78"/>
          <p:cNvSpPr/>
          <p:nvPr/>
        </p:nvSpPr>
        <p:spPr>
          <a:xfrm>
            <a:off x="1032934" y="3143846"/>
            <a:ext cx="6663266" cy="818554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F7545C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FF"/>
                </a:solidFill>
                <a:latin typeface="+mj-lt"/>
              </a:rPr>
              <a:t>Network OS</a:t>
            </a:r>
          </a:p>
        </p:txBody>
      </p:sp>
      <p:grpSp>
        <p:nvGrpSpPr>
          <p:cNvPr id="3" name="Group 64"/>
          <p:cNvGrpSpPr/>
          <p:nvPr/>
        </p:nvGrpSpPr>
        <p:grpSpPr>
          <a:xfrm>
            <a:off x="5469467" y="2425700"/>
            <a:ext cx="838200" cy="609600"/>
            <a:chOff x="7848600" y="1752600"/>
            <a:chExt cx="1143000" cy="838200"/>
          </a:xfrm>
          <a:solidFill>
            <a:schemeClr val="bg1"/>
          </a:solidFill>
        </p:grpSpPr>
        <p:sp>
          <p:nvSpPr>
            <p:cNvPr id="33" name="Oval 32"/>
            <p:cNvSpPr/>
            <p:nvPr/>
          </p:nvSpPr>
          <p:spPr>
            <a:xfrm>
              <a:off x="8001000" y="19812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382000" y="17526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8382000" y="23622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763000" y="20574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848600" y="23622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7" name="Straight Connector 46"/>
            <p:cNvCxnSpPr>
              <a:stCxn id="33" idx="7"/>
              <a:endCxn id="40" idx="3"/>
            </p:cNvCxnSpPr>
            <p:nvPr/>
          </p:nvCxnSpPr>
          <p:spPr>
            <a:xfrm rot="5400000" flipH="1" flipV="1">
              <a:off x="8272322" y="1871522"/>
              <a:ext cx="66956" cy="219356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3" idx="0"/>
              <a:endCxn id="33" idx="3"/>
            </p:cNvCxnSpPr>
            <p:nvPr/>
          </p:nvCxnSpPr>
          <p:spPr>
            <a:xfrm rot="5400000" flipH="1" flipV="1">
              <a:off x="7905750" y="2233472"/>
              <a:ext cx="185878" cy="715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3" idx="7"/>
              <a:endCxn id="40" idx="4"/>
            </p:cNvCxnSpPr>
            <p:nvPr/>
          </p:nvCxnSpPr>
          <p:spPr>
            <a:xfrm rot="5400000" flipH="1" flipV="1">
              <a:off x="8062772" y="1962150"/>
              <a:ext cx="414478" cy="4525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3" idx="5"/>
              <a:endCxn id="41" idx="3"/>
            </p:cNvCxnSpPr>
            <p:nvPr/>
          </p:nvCxnSpPr>
          <p:spPr>
            <a:xfrm rot="16200000" flipH="1">
              <a:off x="8229600" y="2371444"/>
              <a:ext cx="1588" cy="371756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0" idx="4"/>
              <a:endCxn id="42" idx="1"/>
            </p:cNvCxnSpPr>
            <p:nvPr/>
          </p:nvCxnSpPr>
          <p:spPr>
            <a:xfrm rot="16200000" flipH="1">
              <a:off x="8591550" y="1885950"/>
              <a:ext cx="109678" cy="3001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1" idx="6"/>
              <a:endCxn id="42" idx="3"/>
            </p:cNvCxnSpPr>
            <p:nvPr/>
          </p:nvCxnSpPr>
          <p:spPr>
            <a:xfrm flipV="1">
              <a:off x="8610600" y="2252522"/>
              <a:ext cx="185878" cy="2239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126" name="TextBox 44"/>
          <p:cNvSpPr txBox="1">
            <a:spLocks noChangeArrowheads="1"/>
          </p:cNvSpPr>
          <p:nvPr/>
        </p:nvSpPr>
        <p:spPr bwMode="auto">
          <a:xfrm>
            <a:off x="2984500" y="2601913"/>
            <a:ext cx="2338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Global Network View</a:t>
            </a:r>
          </a:p>
        </p:txBody>
      </p:sp>
      <p:sp>
        <p:nvSpPr>
          <p:cNvPr id="81" name="Title 31"/>
          <p:cNvSpPr txBox="1">
            <a:spLocks/>
          </p:cNvSpPr>
          <p:nvPr/>
        </p:nvSpPr>
        <p:spPr bwMode="auto">
          <a:xfrm>
            <a:off x="0" y="304800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79" tIns="44446" rIns="90479" bIns="44446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ＭＳ Ｐゴシック" pitchFamily="32" charset="-128"/>
                <a:cs typeface="ＭＳ Ｐゴシック" pitchFamily="32" charset="-128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  <a:ea typeface="ＭＳ Ｐゴシック" pitchFamily="32" charset="-128"/>
                <a:cs typeface="ＭＳ Ｐゴシック" pitchFamily="32" charset="-128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  <a:ea typeface="ＭＳ Ｐゴシック" pitchFamily="32" charset="-128"/>
                <a:cs typeface="ＭＳ Ｐゴシック" pitchFamily="32" charset="-128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  <a:ea typeface="ＭＳ Ｐゴシック" pitchFamily="32" charset="-128"/>
                <a:cs typeface="ＭＳ Ｐゴシック" pitchFamily="32" charset="-128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  <a:ea typeface="ＭＳ Ｐゴシック" pitchFamily="32" charset="-128"/>
                <a:cs typeface="ＭＳ Ｐゴシック" pitchFamily="32" charset="-128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</a:defRPr>
            </a:lvl9pPr>
          </a:lstStyle>
          <a:p>
            <a:pPr eaLnBrk="1" hangingPunct="1"/>
            <a:r>
              <a:rPr lang="en-US" sz="4000" dirty="0" smtClean="0">
                <a:latin typeface="Calibri" charset="0"/>
                <a:ea typeface="ＭＳ Ｐゴシック" charset="0"/>
                <a:cs typeface="ＭＳ Ｐゴシック" charset="0"/>
              </a:rPr>
              <a:t>Traditional Control Mechanisms</a:t>
            </a:r>
            <a:endParaRPr lang="en-US" sz="4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itle 31"/>
          <p:cNvSpPr txBox="1">
            <a:spLocks/>
          </p:cNvSpPr>
          <p:nvPr/>
        </p:nvSpPr>
        <p:spPr bwMode="auto">
          <a:xfrm>
            <a:off x="0" y="374650"/>
            <a:ext cx="91440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79" tIns="44446" rIns="90479" bIns="44446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ＭＳ Ｐゴシック" pitchFamily="32" charset="-128"/>
                <a:cs typeface="ＭＳ Ｐゴシック" pitchFamily="32" charset="-128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  <a:ea typeface="ＭＳ Ｐゴシック" pitchFamily="32" charset="-128"/>
                <a:cs typeface="ＭＳ Ｐゴシック" pitchFamily="32" charset="-128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  <a:ea typeface="ＭＳ Ｐゴシック" pitchFamily="32" charset="-128"/>
                <a:cs typeface="ＭＳ Ｐゴシック" pitchFamily="32" charset="-128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  <a:ea typeface="ＭＳ Ｐゴシック" pitchFamily="32" charset="-128"/>
                <a:cs typeface="ＭＳ Ｐゴシック" pitchFamily="32" charset="-128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  <a:ea typeface="ＭＳ Ｐゴシック" pitchFamily="32" charset="-128"/>
                <a:cs typeface="ＭＳ Ｐゴシック" pitchFamily="32" charset="-128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3" charset="0"/>
              </a:defRPr>
            </a:lvl9pPr>
          </a:lstStyle>
          <a:p>
            <a:pPr eaLnBrk="1" hangingPunct="1"/>
            <a:r>
              <a:rPr lang="en-US" sz="4000" dirty="0" smtClean="0">
                <a:latin typeface="Calibri" charset="0"/>
                <a:ea typeface="ＭＳ Ｐゴシック" charset="0"/>
                <a:cs typeface="ＭＳ Ｐゴシック" charset="0"/>
              </a:rPr>
              <a:t>Network of Switches and/or Routers</a:t>
            </a:r>
            <a:endParaRPr lang="en-US" sz="4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127000" y="3035300"/>
            <a:ext cx="9385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Distributed algorithm running between neighbors</a:t>
            </a:r>
          </a:p>
          <a:p>
            <a:pPr algn="ctr"/>
            <a:r>
              <a:rPr lang="en-US" sz="2400" i="1" dirty="0" smtClean="0"/>
              <a:t>Complicated task-specific distributed algorithm</a:t>
            </a:r>
            <a:endParaRPr lang="en-US" sz="2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930401" y="1280180"/>
            <a:ext cx="4541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e.g. routing, access control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937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90120" grpId="0"/>
      <p:bldP spid="79" grpId="0" animBg="1"/>
      <p:bldP spid="90126" grpId="0"/>
      <p:bldP spid="81" grpId="0"/>
      <p:bldP spid="81" grpId="1"/>
      <p:bldP spid="82" grpId="0"/>
      <p:bldP spid="31" grpId="0"/>
      <p:bldP spid="31" grpId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Roots of SDN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~2004: Research on new management paradigms</a:t>
            </a:r>
          </a:p>
          <a:p>
            <a:pPr lvl="1"/>
            <a:r>
              <a:rPr lang="en-US" dirty="0" smtClean="0"/>
              <a:t>RCP, 4D</a:t>
            </a:r>
            <a:r>
              <a:rPr lang="en-US" dirty="0"/>
              <a:t> </a:t>
            </a:r>
            <a:r>
              <a:rPr lang="en-US" dirty="0" smtClean="0"/>
              <a:t>[Princeton, CMU,….]</a:t>
            </a:r>
          </a:p>
          <a:p>
            <a:pPr lvl="1"/>
            <a:r>
              <a:rPr lang="en-US" dirty="0" smtClean="0"/>
              <a:t>SANE, Ethane [Stanford/Berkeley]</a:t>
            </a:r>
          </a:p>
          <a:p>
            <a:pPr lvl="1"/>
            <a:r>
              <a:rPr lang="en-US" dirty="0" smtClean="0"/>
              <a:t>Industrial efforts with similar flavor (not published)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2008: Software-Defined Networking (SDN)</a:t>
            </a:r>
          </a:p>
          <a:p>
            <a:pPr lvl="1"/>
            <a:r>
              <a:rPr lang="en-US" dirty="0" smtClean="0"/>
              <a:t>NOX Network Operating System </a:t>
            </a:r>
            <a:r>
              <a:rPr lang="en-US" dirty="0"/>
              <a:t>[</a:t>
            </a:r>
            <a:r>
              <a:rPr lang="en-US" dirty="0" err="1" smtClean="0"/>
              <a:t>Nicira</a:t>
            </a:r>
            <a:r>
              <a:rPr lang="en-US" dirty="0"/>
              <a:t>]</a:t>
            </a:r>
            <a:endParaRPr lang="en-US" dirty="0" smtClean="0"/>
          </a:p>
          <a:p>
            <a:pPr lvl="1"/>
            <a:r>
              <a:rPr lang="en-US" dirty="0" err="1" smtClean="0"/>
              <a:t>OpenFlow</a:t>
            </a:r>
            <a:r>
              <a:rPr lang="en-US" dirty="0" smtClean="0"/>
              <a:t> switch interface [Stanford/</a:t>
            </a:r>
            <a:r>
              <a:rPr lang="en-US" dirty="0" err="1" smtClean="0"/>
              <a:t>Nicira</a:t>
            </a:r>
            <a:r>
              <a:rPr lang="en-US" dirty="0"/>
              <a:t>]</a:t>
            </a:r>
            <a:endParaRPr lang="en-US" dirty="0" smtClean="0"/>
          </a:p>
          <a:p>
            <a:pPr lvl="6"/>
            <a:endParaRPr lang="en-US" dirty="0"/>
          </a:p>
          <a:p>
            <a:r>
              <a:rPr lang="en-US" dirty="0"/>
              <a:t>2011: Open Networking Foundation (~69 members)</a:t>
            </a:r>
          </a:p>
          <a:p>
            <a:pPr lvl="1"/>
            <a:r>
              <a:rPr lang="en-US" b="1" dirty="0"/>
              <a:t>Board</a:t>
            </a:r>
            <a:r>
              <a:rPr lang="en-US" dirty="0"/>
              <a:t>: Google, Yahoo, Verizon, DT, </a:t>
            </a:r>
            <a:r>
              <a:rPr lang="en-US" dirty="0" err="1"/>
              <a:t>Msoft</a:t>
            </a:r>
            <a:r>
              <a:rPr lang="en-US" dirty="0"/>
              <a:t>, </a:t>
            </a:r>
            <a:r>
              <a:rPr lang="en-US" dirty="0" err="1"/>
              <a:t>F’book</a:t>
            </a:r>
            <a:r>
              <a:rPr lang="en-US" dirty="0"/>
              <a:t>, NTT</a:t>
            </a:r>
          </a:p>
          <a:p>
            <a:pPr lvl="1"/>
            <a:r>
              <a:rPr lang="en-US" b="1" dirty="0"/>
              <a:t>Members</a:t>
            </a:r>
            <a:r>
              <a:rPr lang="en-US" dirty="0"/>
              <a:t>: Cisco, Juniper, HP, Dell, Broadcom, IBM,…..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Abstraction is a simplified view/model of network</a:t>
            </a:r>
          </a:p>
          <a:p>
            <a:pPr lvl="1"/>
            <a:r>
              <a:rPr lang="en-US" dirty="0" smtClean="0"/>
              <a:t>Only enough details to specify intent</a:t>
            </a:r>
          </a:p>
          <a:p>
            <a:pPr lvl="1"/>
            <a:r>
              <a:rPr lang="en-US" dirty="0" smtClean="0"/>
              <a:t>No need to have enough details for implementation!</a:t>
            </a:r>
          </a:p>
          <a:p>
            <a:pPr lvl="1"/>
            <a:endParaRPr lang="en-US" dirty="0"/>
          </a:p>
          <a:p>
            <a:r>
              <a:rPr lang="en-US" dirty="0" smtClean="0"/>
              <a:t>Requires a new shared layer:</a:t>
            </a:r>
          </a:p>
          <a:p>
            <a:pPr lvl="1"/>
            <a:r>
              <a:rPr lang="en-US" dirty="0" smtClean="0"/>
              <a:t>Map abstract configuration to physical configuration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55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21" name="Group 31"/>
          <p:cNvGrpSpPr>
            <a:grpSpLocks/>
          </p:cNvGrpSpPr>
          <p:nvPr/>
        </p:nvGrpSpPr>
        <p:grpSpPr bwMode="auto">
          <a:xfrm>
            <a:off x="1296988" y="3306763"/>
            <a:ext cx="6323012" cy="3475037"/>
            <a:chOff x="611188" y="2646363"/>
            <a:chExt cx="7559675" cy="3952875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1983431" y="4206566"/>
              <a:ext cx="1666431" cy="127669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860539" y="4074743"/>
              <a:ext cx="1322895" cy="83969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3964927" y="5483259"/>
              <a:ext cx="1537368" cy="8451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351402" y="6026803"/>
              <a:ext cx="1674023" cy="3015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946424" y="4636344"/>
              <a:ext cx="1432980" cy="56521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-452911" y="4035017"/>
              <a:ext cx="2777306" cy="0"/>
            </a:xfrm>
            <a:prstGeom prst="line">
              <a:avLst/>
            </a:prstGeom>
            <a:ln w="25400" cap="flat" cmpd="sng" algn="ctr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2837163" y="3140200"/>
              <a:ext cx="989573" cy="1899"/>
            </a:xfrm>
            <a:prstGeom prst="line">
              <a:avLst/>
            </a:prstGeom>
            <a:ln w="25400" cap="flat" cmpd="sng" algn="ctr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4369208" y="3779450"/>
              <a:ext cx="2268073" cy="1899"/>
            </a:xfrm>
            <a:prstGeom prst="line">
              <a:avLst/>
            </a:prstGeom>
            <a:ln w="25400" cap="flat" cmpd="sng" algn="ctr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6666116" y="3361456"/>
              <a:ext cx="1426575" cy="0"/>
            </a:xfrm>
            <a:prstGeom prst="line">
              <a:avLst/>
            </a:prstGeom>
            <a:ln w="25400" cap="flat" cmpd="sng" algn="ctr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AutoShape 7"/>
            <p:cNvSpPr>
              <a:spLocks noChangeArrowheads="1"/>
            </p:cNvSpPr>
            <p:nvPr/>
          </p:nvSpPr>
          <p:spPr bwMode="auto">
            <a:xfrm>
              <a:off x="611188" y="5264759"/>
              <a:ext cx="1372243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5" name="AutoShape 7"/>
            <p:cNvSpPr>
              <a:spLocks noChangeArrowheads="1"/>
            </p:cNvSpPr>
            <p:nvPr/>
          </p:nvSpPr>
          <p:spPr bwMode="auto">
            <a:xfrm>
              <a:off x="2799564" y="5837194"/>
              <a:ext cx="1372244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2645828" y="3635936"/>
              <a:ext cx="1372243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7" name="AutoShape 7"/>
            <p:cNvSpPr>
              <a:spLocks noChangeArrowheads="1"/>
            </p:cNvSpPr>
            <p:nvPr/>
          </p:nvSpPr>
          <p:spPr bwMode="auto">
            <a:xfrm>
              <a:off x="4817124" y="4883737"/>
              <a:ext cx="1372243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8" name="AutoShape 7"/>
            <p:cNvSpPr>
              <a:spLocks noChangeArrowheads="1"/>
            </p:cNvSpPr>
            <p:nvPr/>
          </p:nvSpPr>
          <p:spPr bwMode="auto">
            <a:xfrm>
              <a:off x="6798620" y="4016957"/>
              <a:ext cx="1372243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</p:grpSp>
      <p:sp>
        <p:nvSpPr>
          <p:cNvPr id="79" name="Rounded Rectangle 78"/>
          <p:cNvSpPr/>
          <p:nvPr/>
        </p:nvSpPr>
        <p:spPr>
          <a:xfrm>
            <a:off x="1032934" y="3143846"/>
            <a:ext cx="6663266" cy="818554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F7545C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FF"/>
                </a:solidFill>
                <a:latin typeface="+mj-lt"/>
              </a:rPr>
              <a:t>Network OS</a:t>
            </a:r>
          </a:p>
        </p:txBody>
      </p:sp>
      <p:grpSp>
        <p:nvGrpSpPr>
          <p:cNvPr id="3" name="Group 64"/>
          <p:cNvGrpSpPr/>
          <p:nvPr/>
        </p:nvGrpSpPr>
        <p:grpSpPr>
          <a:xfrm>
            <a:off x="5469467" y="3200400"/>
            <a:ext cx="838200" cy="609600"/>
            <a:chOff x="7848600" y="1752600"/>
            <a:chExt cx="1143000" cy="838200"/>
          </a:xfrm>
          <a:solidFill>
            <a:schemeClr val="bg1"/>
          </a:solidFill>
        </p:grpSpPr>
        <p:sp>
          <p:nvSpPr>
            <p:cNvPr id="33" name="Oval 32"/>
            <p:cNvSpPr/>
            <p:nvPr/>
          </p:nvSpPr>
          <p:spPr>
            <a:xfrm>
              <a:off x="8001000" y="19812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382000" y="17526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8382000" y="23622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763000" y="20574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848600" y="23622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7" name="Straight Connector 46"/>
            <p:cNvCxnSpPr>
              <a:stCxn id="33" idx="7"/>
              <a:endCxn id="40" idx="3"/>
            </p:cNvCxnSpPr>
            <p:nvPr/>
          </p:nvCxnSpPr>
          <p:spPr>
            <a:xfrm rot="5400000" flipH="1" flipV="1">
              <a:off x="8272322" y="1871522"/>
              <a:ext cx="66956" cy="219356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3" idx="0"/>
              <a:endCxn id="33" idx="3"/>
            </p:cNvCxnSpPr>
            <p:nvPr/>
          </p:nvCxnSpPr>
          <p:spPr>
            <a:xfrm rot="5400000" flipH="1" flipV="1">
              <a:off x="7905750" y="2233472"/>
              <a:ext cx="185878" cy="715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3" idx="7"/>
              <a:endCxn id="40" idx="4"/>
            </p:cNvCxnSpPr>
            <p:nvPr/>
          </p:nvCxnSpPr>
          <p:spPr>
            <a:xfrm rot="5400000" flipH="1" flipV="1">
              <a:off x="8062772" y="1962150"/>
              <a:ext cx="414478" cy="4525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3" idx="5"/>
              <a:endCxn id="41" idx="3"/>
            </p:cNvCxnSpPr>
            <p:nvPr/>
          </p:nvCxnSpPr>
          <p:spPr>
            <a:xfrm rot="16200000" flipH="1">
              <a:off x="8229600" y="2371444"/>
              <a:ext cx="1588" cy="371756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0" idx="4"/>
              <a:endCxn id="42" idx="1"/>
            </p:cNvCxnSpPr>
            <p:nvPr/>
          </p:nvCxnSpPr>
          <p:spPr>
            <a:xfrm rot="16200000" flipH="1">
              <a:off x="8591550" y="1885950"/>
              <a:ext cx="109678" cy="3001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1" idx="6"/>
              <a:endCxn id="42" idx="3"/>
            </p:cNvCxnSpPr>
            <p:nvPr/>
          </p:nvCxnSpPr>
          <p:spPr>
            <a:xfrm flipV="1">
              <a:off x="8610600" y="2252522"/>
              <a:ext cx="185878" cy="2239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126" name="TextBox 44"/>
          <p:cNvSpPr txBox="1">
            <a:spLocks noChangeArrowheads="1"/>
          </p:cNvSpPr>
          <p:nvPr/>
        </p:nvSpPr>
        <p:spPr bwMode="auto">
          <a:xfrm>
            <a:off x="3251200" y="2754313"/>
            <a:ext cx="2338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Global Network View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109913" y="1752600"/>
            <a:ext cx="25314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Abstract Network </a:t>
            </a:r>
            <a:r>
              <a:rPr lang="en-US" sz="1800" dirty="0" smtClean="0"/>
              <a:t>View</a:t>
            </a:r>
            <a:endParaRPr lang="en-US" sz="1800" dirty="0"/>
          </a:p>
        </p:txBody>
      </p:sp>
      <p:sp>
        <p:nvSpPr>
          <p:cNvPr id="67" name="Rounded Rectangle 66"/>
          <p:cNvSpPr/>
          <p:nvPr/>
        </p:nvSpPr>
        <p:spPr>
          <a:xfrm>
            <a:off x="1568450" y="2209800"/>
            <a:ext cx="5466878" cy="49203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000000"/>
                </a:solidFill>
                <a:latin typeface="Calibri" charset="0"/>
              </a:rPr>
              <a:t>Control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Program</a:t>
            </a:r>
            <a:endParaRPr lang="en-US" dirty="0">
              <a:solidFill>
                <a:srgbClr val="000000"/>
              </a:solidFill>
              <a:latin typeface="Calibri" charset="0"/>
            </a:endParaRPr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1066800" y="2133600"/>
            <a:ext cx="6662738" cy="609600"/>
            <a:chOff x="1066800" y="2133600"/>
            <a:chExt cx="6663266" cy="609600"/>
          </a:xfrm>
        </p:grpSpPr>
        <p:sp>
          <p:nvSpPr>
            <p:cNvPr id="39" name="Rounded Rectangle 38"/>
            <p:cNvSpPr/>
            <p:nvPr/>
          </p:nvSpPr>
          <p:spPr>
            <a:xfrm>
              <a:off x="1066800" y="2133600"/>
              <a:ext cx="6663266" cy="609600"/>
            </a:xfrm>
            <a:prstGeom prst="roundRect">
              <a:avLst/>
            </a:prstGeom>
            <a:solidFill>
              <a:srgbClr val="008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dirty="0" smtClean="0">
                  <a:solidFill>
                    <a:srgbClr val="FFFFFF"/>
                  </a:solidFill>
                  <a:latin typeface="Calibri" charset="0"/>
                </a:rPr>
                <a:t>Network Virtualization</a:t>
              </a:r>
              <a:endParaRPr lang="en-US" dirty="0">
                <a:solidFill>
                  <a:srgbClr val="FFFFFF"/>
                </a:solidFill>
                <a:latin typeface="Calibri" charset="0"/>
              </a:endParaRPr>
            </a:p>
          </p:txBody>
        </p:sp>
        <p:grpSp>
          <p:nvGrpSpPr>
            <p:cNvPr id="6" name="Group 64"/>
            <p:cNvGrpSpPr/>
            <p:nvPr/>
          </p:nvGrpSpPr>
          <p:grpSpPr>
            <a:xfrm>
              <a:off x="5689600" y="2133600"/>
              <a:ext cx="558800" cy="609600"/>
              <a:chOff x="7848600" y="1752600"/>
              <a:chExt cx="762000" cy="838200"/>
            </a:xfrm>
            <a:solidFill>
              <a:schemeClr val="bg1"/>
            </a:solidFill>
          </p:grpSpPr>
          <p:sp>
            <p:nvSpPr>
              <p:cNvPr id="53" name="Oval 52"/>
              <p:cNvSpPr/>
              <p:nvPr/>
            </p:nvSpPr>
            <p:spPr>
              <a:xfrm>
                <a:off x="8001000" y="19812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8382000" y="17526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7848600" y="23622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" name="Straight Connector 60"/>
              <p:cNvCxnSpPr>
                <a:stCxn id="53" idx="7"/>
                <a:endCxn id="54" idx="3"/>
              </p:cNvCxnSpPr>
              <p:nvPr/>
            </p:nvCxnSpPr>
            <p:spPr>
              <a:xfrm rot="5400000" flipH="1" flipV="1">
                <a:off x="8272322" y="1871522"/>
                <a:ext cx="66956" cy="219356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60" idx="0"/>
                <a:endCxn id="53" idx="3"/>
              </p:cNvCxnSpPr>
              <p:nvPr/>
            </p:nvCxnSpPr>
            <p:spPr>
              <a:xfrm rot="5400000" flipH="1" flipV="1">
                <a:off x="7905750" y="2233472"/>
                <a:ext cx="185878" cy="7157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60" idx="7"/>
                <a:endCxn id="54" idx="4"/>
              </p:cNvCxnSpPr>
              <p:nvPr/>
            </p:nvCxnSpPr>
            <p:spPr>
              <a:xfrm rot="5400000" flipH="1" flipV="1">
                <a:off x="8062772" y="1962150"/>
                <a:ext cx="414478" cy="45257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4"/>
            <p:cNvGrpSpPr/>
            <p:nvPr/>
          </p:nvGrpSpPr>
          <p:grpSpPr>
            <a:xfrm>
              <a:off x="6477000" y="2286000"/>
              <a:ext cx="838200" cy="387927"/>
              <a:chOff x="7848600" y="2057400"/>
              <a:chExt cx="1143000" cy="533400"/>
            </a:xfrm>
            <a:solidFill>
              <a:schemeClr val="bg1"/>
            </a:solidFill>
          </p:grpSpPr>
          <p:sp>
            <p:nvSpPr>
              <p:cNvPr id="77" name="Oval 76"/>
              <p:cNvSpPr/>
              <p:nvPr/>
            </p:nvSpPr>
            <p:spPr>
              <a:xfrm>
                <a:off x="8382000" y="23622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8763000" y="20574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7848600" y="23622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84" name="Straight Connector 83"/>
              <p:cNvCxnSpPr>
                <a:stCxn id="80" idx="5"/>
                <a:endCxn id="77" idx="3"/>
              </p:cNvCxnSpPr>
              <p:nvPr/>
            </p:nvCxnSpPr>
            <p:spPr>
              <a:xfrm rot="16200000" flipH="1">
                <a:off x="8229600" y="2371444"/>
                <a:ext cx="1588" cy="371756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77" idx="6"/>
                <a:endCxn id="78" idx="3"/>
              </p:cNvCxnSpPr>
              <p:nvPr/>
            </p:nvCxnSpPr>
            <p:spPr>
              <a:xfrm flipV="1">
                <a:off x="8610600" y="2252522"/>
                <a:ext cx="185878" cy="22397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120" name="Title 3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874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Calibri" charset="0"/>
                <a:ea typeface="ＭＳ Ｐゴシック" charset="0"/>
                <a:cs typeface="ＭＳ Ｐゴシック" charset="0"/>
              </a:rPr>
              <a:t>Software Defined </a:t>
            </a:r>
            <a:r>
              <a:rPr lang="en-US" sz="4000" dirty="0" smtClean="0">
                <a:latin typeface="Calibri" charset="0"/>
                <a:ea typeface="ＭＳ Ｐゴシック" charset="0"/>
                <a:cs typeface="ＭＳ Ｐゴシック" charset="0"/>
              </a:rPr>
              <a:t>Network</a:t>
            </a:r>
            <a:endParaRPr lang="en-US" sz="4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44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454 " pathEditMode="relative" ptsTypes="AA">
                                      <p:cBhvr>
                                        <p:cTn id="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Example: Access Control</a:t>
            </a:r>
            <a:endParaRPr lang="en-US" dirty="0"/>
          </a:p>
        </p:txBody>
      </p:sp>
      <p:cxnSp>
        <p:nvCxnSpPr>
          <p:cNvPr id="6" name="Straight Connector 5"/>
          <p:cNvCxnSpPr>
            <a:stCxn id="18" idx="5"/>
            <a:endCxn id="19" idx="1"/>
          </p:cNvCxnSpPr>
          <p:nvPr/>
        </p:nvCxnSpPr>
        <p:spPr bwMode="auto">
          <a:xfrm>
            <a:off x="4347065" y="4623064"/>
            <a:ext cx="392720" cy="42181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endCxn id="18" idx="2"/>
          </p:cNvCxnSpPr>
          <p:nvPr/>
        </p:nvCxnSpPr>
        <p:spPr bwMode="auto">
          <a:xfrm>
            <a:off x="3018935" y="4076700"/>
            <a:ext cx="905365" cy="3937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1" idx="7"/>
          </p:cNvCxnSpPr>
          <p:nvPr/>
        </p:nvCxnSpPr>
        <p:spPr bwMode="auto">
          <a:xfrm flipV="1">
            <a:off x="2931015" y="4613605"/>
            <a:ext cx="1027720" cy="3772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20" idx="0"/>
          </p:cNvCxnSpPr>
          <p:nvPr/>
        </p:nvCxnSpPr>
        <p:spPr bwMode="auto">
          <a:xfrm>
            <a:off x="2895600" y="5321300"/>
            <a:ext cx="590550" cy="431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endCxn id="20" idx="3"/>
          </p:cNvCxnSpPr>
          <p:nvPr/>
        </p:nvCxnSpPr>
        <p:spPr bwMode="auto">
          <a:xfrm flipV="1">
            <a:off x="2641600" y="6121664"/>
            <a:ext cx="669435" cy="3553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0" idx="5"/>
          </p:cNvCxnSpPr>
          <p:nvPr/>
        </p:nvCxnSpPr>
        <p:spPr bwMode="auto">
          <a:xfrm>
            <a:off x="3661265" y="6121664"/>
            <a:ext cx="586885" cy="1902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1568450" y="5168900"/>
            <a:ext cx="939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20" idx="6"/>
            <a:endCxn id="19" idx="3"/>
          </p:cNvCxnSpPr>
          <p:nvPr/>
        </p:nvCxnSpPr>
        <p:spPr bwMode="auto">
          <a:xfrm flipV="1">
            <a:off x="3733800" y="5350205"/>
            <a:ext cx="1005985" cy="6187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8" idx="7"/>
          </p:cNvCxnSpPr>
          <p:nvPr/>
        </p:nvCxnSpPr>
        <p:spPr bwMode="auto">
          <a:xfrm flipV="1">
            <a:off x="4347065" y="3702050"/>
            <a:ext cx="939800" cy="6156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7" idx="3"/>
          </p:cNvCxnSpPr>
          <p:nvPr/>
        </p:nvCxnSpPr>
        <p:spPr bwMode="auto">
          <a:xfrm flipV="1">
            <a:off x="781050" y="5321564"/>
            <a:ext cx="364635" cy="5458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 bwMode="auto">
          <a:xfrm>
            <a:off x="1073150" y="49530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924300" y="42545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667250" y="4981641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238500" y="57531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508250" y="49276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81050" y="4635500"/>
            <a:ext cx="364635" cy="34614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 bwMode="auto">
          <a:xfrm>
            <a:off x="5067300" y="59690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715000" y="4397705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6248400" y="5689600"/>
            <a:ext cx="495300" cy="431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3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cxnSp>
        <p:nvCxnSpPr>
          <p:cNvPr id="42" name="Straight Connector 41"/>
          <p:cNvCxnSpPr>
            <a:stCxn id="33" idx="7"/>
          </p:cNvCxnSpPr>
          <p:nvPr/>
        </p:nvCxnSpPr>
        <p:spPr bwMode="auto">
          <a:xfrm flipV="1">
            <a:off x="6137765" y="3946657"/>
            <a:ext cx="980585" cy="51428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2" idx="6"/>
            <a:endCxn id="34" idx="2"/>
          </p:cNvCxnSpPr>
          <p:nvPr/>
        </p:nvCxnSpPr>
        <p:spPr bwMode="auto">
          <a:xfrm flipV="1">
            <a:off x="5562600" y="5905500"/>
            <a:ext cx="685800" cy="279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33" idx="5"/>
            <a:endCxn id="34" idx="0"/>
          </p:cNvCxnSpPr>
          <p:nvPr/>
        </p:nvCxnSpPr>
        <p:spPr bwMode="auto">
          <a:xfrm>
            <a:off x="6137765" y="4766269"/>
            <a:ext cx="358285" cy="9233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9" idx="5"/>
            <a:endCxn id="32" idx="0"/>
          </p:cNvCxnSpPr>
          <p:nvPr/>
        </p:nvCxnSpPr>
        <p:spPr bwMode="auto">
          <a:xfrm>
            <a:off x="5090015" y="5350205"/>
            <a:ext cx="224935" cy="6187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19" idx="7"/>
            <a:endCxn id="33" idx="3"/>
          </p:cNvCxnSpPr>
          <p:nvPr/>
        </p:nvCxnSpPr>
        <p:spPr bwMode="auto">
          <a:xfrm flipV="1">
            <a:off x="5090015" y="4766269"/>
            <a:ext cx="697520" cy="2786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34" idx="5"/>
          </p:cNvCxnSpPr>
          <p:nvPr/>
        </p:nvCxnSpPr>
        <p:spPr bwMode="auto">
          <a:xfrm>
            <a:off x="6671165" y="6058164"/>
            <a:ext cx="447185" cy="5839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2" idx="5"/>
          </p:cNvCxnSpPr>
          <p:nvPr/>
        </p:nvCxnSpPr>
        <p:spPr bwMode="auto">
          <a:xfrm>
            <a:off x="5490065" y="6337564"/>
            <a:ext cx="647700" cy="304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34" idx="7"/>
          </p:cNvCxnSpPr>
          <p:nvPr/>
        </p:nvCxnSpPr>
        <p:spPr bwMode="auto">
          <a:xfrm flipV="1">
            <a:off x="6671165" y="5413441"/>
            <a:ext cx="599585" cy="33939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21" idx="3"/>
          </p:cNvCxnSpPr>
          <p:nvPr/>
        </p:nvCxnSpPr>
        <p:spPr bwMode="auto">
          <a:xfrm flipV="1">
            <a:off x="1972165" y="5296164"/>
            <a:ext cx="608620" cy="4439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2" idx="3"/>
          </p:cNvCxnSpPr>
          <p:nvPr/>
        </p:nvCxnSpPr>
        <p:spPr bwMode="auto">
          <a:xfrm flipH="1">
            <a:off x="4419601" y="6337564"/>
            <a:ext cx="720234" cy="304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7334250" y="4613605"/>
            <a:ext cx="16827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Global</a:t>
            </a:r>
          </a:p>
          <a:p>
            <a:r>
              <a:rPr lang="en-US" sz="2400" dirty="0" smtClean="0"/>
              <a:t>Network View</a:t>
            </a:r>
            <a:endParaRPr lang="en-US" sz="2400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3336435" y="1009914"/>
            <a:ext cx="5464665" cy="2577572"/>
            <a:chOff x="3336435" y="1009914"/>
            <a:chExt cx="5464665" cy="2577572"/>
          </a:xfrm>
        </p:grpSpPr>
        <p:sp>
          <p:nvSpPr>
            <p:cNvPr id="22" name="Oval 21"/>
            <p:cNvSpPr/>
            <p:nvPr/>
          </p:nvSpPr>
          <p:spPr bwMode="auto">
            <a:xfrm>
              <a:off x="3924300" y="1549400"/>
              <a:ext cx="1638300" cy="1498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accent5"/>
                </a:solidFill>
                <a:effectLst/>
                <a:latin typeface="Arial" pitchFamily="33" charset="0"/>
                <a:ea typeface="ＭＳ Ｐゴシック" pitchFamily="33" charset="-128"/>
                <a:cs typeface="ＭＳ Ｐゴシック" pitchFamily="33" charset="-128"/>
              </a:endParaRPr>
            </a:p>
          </p:txBody>
        </p:sp>
        <p:cxnSp>
          <p:nvCxnSpPr>
            <p:cNvPr id="75" name="Straight Connector 74"/>
            <p:cNvCxnSpPr/>
            <p:nvPr/>
          </p:nvCxnSpPr>
          <p:spPr bwMode="auto">
            <a:xfrm flipV="1">
              <a:off x="5162550" y="1241558"/>
              <a:ext cx="400050" cy="46024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22" idx="0"/>
            </p:cNvCxnSpPr>
            <p:nvPr/>
          </p:nvCxnSpPr>
          <p:spPr bwMode="auto">
            <a:xfrm flipH="1" flipV="1">
              <a:off x="4739785" y="1009914"/>
              <a:ext cx="3665" cy="53948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 bwMode="auto">
            <a:xfrm flipV="1">
              <a:off x="5490065" y="1663701"/>
              <a:ext cx="529735" cy="38252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 bwMode="auto">
            <a:xfrm>
              <a:off x="5544530" y="2314441"/>
              <a:ext cx="59323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22" idx="1"/>
            </p:cNvCxnSpPr>
            <p:nvPr/>
          </p:nvCxnSpPr>
          <p:spPr bwMode="auto">
            <a:xfrm flipH="1" flipV="1">
              <a:off x="3817728" y="1241558"/>
              <a:ext cx="346495" cy="52730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 flipH="1" flipV="1">
              <a:off x="3336435" y="1768865"/>
              <a:ext cx="647702" cy="27735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auto">
            <a:xfrm>
              <a:off x="3361835" y="2314441"/>
              <a:ext cx="59323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auto">
            <a:xfrm flipH="1" flipV="1">
              <a:off x="4736120" y="3048000"/>
              <a:ext cx="3665" cy="53948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auto">
            <a:xfrm>
              <a:off x="5377597" y="2749282"/>
              <a:ext cx="529735" cy="29871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auto">
            <a:xfrm>
              <a:off x="5089162" y="2940542"/>
              <a:ext cx="288435" cy="52655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auto">
            <a:xfrm flipV="1">
              <a:off x="3984137" y="2940542"/>
              <a:ext cx="400050" cy="46024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auto">
            <a:xfrm flipV="1">
              <a:off x="3524250" y="2665480"/>
              <a:ext cx="529735" cy="38252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12" name="TextBox 111"/>
            <p:cNvSpPr txBox="1"/>
            <p:nvPr/>
          </p:nvSpPr>
          <p:spPr>
            <a:xfrm>
              <a:off x="6743700" y="1815388"/>
              <a:ext cx="20574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Abstract Network</a:t>
              </a:r>
            </a:p>
            <a:p>
              <a:r>
                <a:rPr lang="en-US" sz="2400" dirty="0" smtClean="0"/>
                <a:t>View</a:t>
              </a:r>
              <a:endParaRPr lang="en-US" sz="24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08000" y="4343136"/>
            <a:ext cx="34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7054850" y="6442045"/>
            <a:ext cx="34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  <a:endParaRPr lang="en-US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987185" y="1501745"/>
            <a:ext cx="34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861050" y="2847945"/>
            <a:ext cx="34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4510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21" name="Group 31"/>
          <p:cNvGrpSpPr>
            <a:grpSpLocks/>
          </p:cNvGrpSpPr>
          <p:nvPr/>
        </p:nvGrpSpPr>
        <p:grpSpPr bwMode="auto">
          <a:xfrm>
            <a:off x="1296988" y="3306763"/>
            <a:ext cx="6323012" cy="3475037"/>
            <a:chOff x="611188" y="2646363"/>
            <a:chExt cx="7559675" cy="3952875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1983431" y="4206566"/>
              <a:ext cx="1666431" cy="127669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860539" y="4074743"/>
              <a:ext cx="1322895" cy="83969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3964927" y="5483259"/>
              <a:ext cx="1537368" cy="8451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351402" y="6026803"/>
              <a:ext cx="1674023" cy="3015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946424" y="4636344"/>
              <a:ext cx="1432980" cy="56521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-452911" y="4035017"/>
              <a:ext cx="2777306" cy="0"/>
            </a:xfrm>
            <a:prstGeom prst="line">
              <a:avLst/>
            </a:prstGeom>
            <a:ln w="25400" cap="flat" cmpd="sng" algn="ctr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2837163" y="3140200"/>
              <a:ext cx="989573" cy="1899"/>
            </a:xfrm>
            <a:prstGeom prst="line">
              <a:avLst/>
            </a:prstGeom>
            <a:ln w="25400" cap="flat" cmpd="sng" algn="ctr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4369208" y="3779450"/>
              <a:ext cx="2268073" cy="1899"/>
            </a:xfrm>
            <a:prstGeom prst="line">
              <a:avLst/>
            </a:prstGeom>
            <a:ln w="25400" cap="flat" cmpd="sng" algn="ctr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6666116" y="3361456"/>
              <a:ext cx="1426575" cy="0"/>
            </a:xfrm>
            <a:prstGeom prst="line">
              <a:avLst/>
            </a:prstGeom>
            <a:ln w="25400" cap="flat" cmpd="sng" algn="ctr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AutoShape 7"/>
            <p:cNvSpPr>
              <a:spLocks noChangeArrowheads="1"/>
            </p:cNvSpPr>
            <p:nvPr/>
          </p:nvSpPr>
          <p:spPr bwMode="auto">
            <a:xfrm>
              <a:off x="611188" y="5264759"/>
              <a:ext cx="1372243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5" name="AutoShape 7"/>
            <p:cNvSpPr>
              <a:spLocks noChangeArrowheads="1"/>
            </p:cNvSpPr>
            <p:nvPr/>
          </p:nvSpPr>
          <p:spPr bwMode="auto">
            <a:xfrm>
              <a:off x="2799564" y="5837194"/>
              <a:ext cx="1372244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2645828" y="3635936"/>
              <a:ext cx="1372243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7" name="AutoShape 7"/>
            <p:cNvSpPr>
              <a:spLocks noChangeArrowheads="1"/>
            </p:cNvSpPr>
            <p:nvPr/>
          </p:nvSpPr>
          <p:spPr bwMode="auto">
            <a:xfrm>
              <a:off x="4817124" y="4883737"/>
              <a:ext cx="1372243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8" name="AutoShape 7"/>
            <p:cNvSpPr>
              <a:spLocks noChangeArrowheads="1"/>
            </p:cNvSpPr>
            <p:nvPr/>
          </p:nvSpPr>
          <p:spPr bwMode="auto">
            <a:xfrm>
              <a:off x="6798620" y="4016957"/>
              <a:ext cx="1372243" cy="762044"/>
            </a:xfrm>
            <a:prstGeom prst="can">
              <a:avLst>
                <a:gd name="adj" fmla="val 43620"/>
              </a:avLst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  <a:p>
              <a:pPr algn="ctr"/>
              <a:endParaRPr lang="en-US" dirty="0">
                <a:solidFill>
                  <a:schemeClr val="bg1"/>
                </a:solidFill>
                <a:latin typeface="Calibri" charset="0"/>
              </a:endParaRPr>
            </a:p>
          </p:txBody>
        </p:sp>
      </p:grpSp>
      <p:sp>
        <p:nvSpPr>
          <p:cNvPr id="79" name="Rounded Rectangle 78"/>
          <p:cNvSpPr/>
          <p:nvPr/>
        </p:nvSpPr>
        <p:spPr>
          <a:xfrm>
            <a:off x="1032934" y="3143846"/>
            <a:ext cx="6663266" cy="818554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F7545C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FF"/>
                </a:solidFill>
                <a:latin typeface="+mj-lt"/>
              </a:rPr>
              <a:t>Network OS</a:t>
            </a:r>
          </a:p>
        </p:txBody>
      </p:sp>
      <p:grpSp>
        <p:nvGrpSpPr>
          <p:cNvPr id="3" name="Group 64"/>
          <p:cNvGrpSpPr/>
          <p:nvPr/>
        </p:nvGrpSpPr>
        <p:grpSpPr>
          <a:xfrm>
            <a:off x="5469467" y="3200400"/>
            <a:ext cx="838200" cy="609600"/>
            <a:chOff x="7848600" y="1752600"/>
            <a:chExt cx="1143000" cy="838200"/>
          </a:xfrm>
          <a:solidFill>
            <a:schemeClr val="bg1"/>
          </a:solidFill>
        </p:grpSpPr>
        <p:sp>
          <p:nvSpPr>
            <p:cNvPr id="33" name="Oval 32"/>
            <p:cNvSpPr/>
            <p:nvPr/>
          </p:nvSpPr>
          <p:spPr>
            <a:xfrm>
              <a:off x="8001000" y="19812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382000" y="17526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8382000" y="23622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763000" y="20574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848600" y="2362200"/>
              <a:ext cx="228600" cy="228600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7" name="Straight Connector 46"/>
            <p:cNvCxnSpPr>
              <a:stCxn id="33" idx="7"/>
              <a:endCxn id="40" idx="3"/>
            </p:cNvCxnSpPr>
            <p:nvPr/>
          </p:nvCxnSpPr>
          <p:spPr>
            <a:xfrm rot="5400000" flipH="1" flipV="1">
              <a:off x="8272322" y="1871522"/>
              <a:ext cx="66956" cy="219356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3" idx="0"/>
              <a:endCxn id="33" idx="3"/>
            </p:cNvCxnSpPr>
            <p:nvPr/>
          </p:nvCxnSpPr>
          <p:spPr>
            <a:xfrm rot="5400000" flipH="1" flipV="1">
              <a:off x="7905750" y="2233472"/>
              <a:ext cx="185878" cy="715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3" idx="7"/>
              <a:endCxn id="40" idx="4"/>
            </p:cNvCxnSpPr>
            <p:nvPr/>
          </p:nvCxnSpPr>
          <p:spPr>
            <a:xfrm rot="5400000" flipH="1" flipV="1">
              <a:off x="8062772" y="1962150"/>
              <a:ext cx="414478" cy="4525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3" idx="5"/>
              <a:endCxn id="41" idx="3"/>
            </p:cNvCxnSpPr>
            <p:nvPr/>
          </p:nvCxnSpPr>
          <p:spPr>
            <a:xfrm rot="16200000" flipH="1">
              <a:off x="8229600" y="2371444"/>
              <a:ext cx="1588" cy="371756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0" idx="4"/>
              <a:endCxn id="42" idx="1"/>
            </p:cNvCxnSpPr>
            <p:nvPr/>
          </p:nvCxnSpPr>
          <p:spPr>
            <a:xfrm rot="16200000" flipH="1">
              <a:off x="8591550" y="1885950"/>
              <a:ext cx="109678" cy="3001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1" idx="6"/>
              <a:endCxn id="42" idx="3"/>
            </p:cNvCxnSpPr>
            <p:nvPr/>
          </p:nvCxnSpPr>
          <p:spPr>
            <a:xfrm flipV="1">
              <a:off x="8610600" y="2252522"/>
              <a:ext cx="185878" cy="223978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126" name="TextBox 44"/>
          <p:cNvSpPr txBox="1">
            <a:spLocks noChangeArrowheads="1"/>
          </p:cNvSpPr>
          <p:nvPr/>
        </p:nvSpPr>
        <p:spPr bwMode="auto">
          <a:xfrm>
            <a:off x="3251200" y="2754313"/>
            <a:ext cx="2338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Global Network View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109913" y="1752600"/>
            <a:ext cx="25314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Abstract Network </a:t>
            </a:r>
            <a:r>
              <a:rPr lang="en-US" sz="1800" dirty="0" smtClean="0"/>
              <a:t>View</a:t>
            </a:r>
            <a:endParaRPr lang="en-US" sz="1800" dirty="0"/>
          </a:p>
        </p:txBody>
      </p:sp>
      <p:sp>
        <p:nvSpPr>
          <p:cNvPr id="67" name="Rounded Rectangle 66"/>
          <p:cNvSpPr/>
          <p:nvPr/>
        </p:nvSpPr>
        <p:spPr>
          <a:xfrm>
            <a:off x="1568450" y="1181100"/>
            <a:ext cx="5466878" cy="49203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000000"/>
                </a:solidFill>
                <a:latin typeface="Calibri" charset="0"/>
              </a:rPr>
              <a:t>Control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Program</a:t>
            </a:r>
            <a:endParaRPr lang="en-US" dirty="0">
              <a:solidFill>
                <a:srgbClr val="000000"/>
              </a:solidFill>
              <a:latin typeface="Calibri" charset="0"/>
            </a:endParaRPr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1066800" y="2133600"/>
            <a:ext cx="6662738" cy="609600"/>
            <a:chOff x="1066800" y="2133600"/>
            <a:chExt cx="6663266" cy="609600"/>
          </a:xfrm>
        </p:grpSpPr>
        <p:sp>
          <p:nvSpPr>
            <p:cNvPr id="39" name="Rounded Rectangle 38"/>
            <p:cNvSpPr/>
            <p:nvPr/>
          </p:nvSpPr>
          <p:spPr>
            <a:xfrm>
              <a:off x="1066800" y="2133600"/>
              <a:ext cx="6663266" cy="609600"/>
            </a:xfrm>
            <a:prstGeom prst="roundRect">
              <a:avLst/>
            </a:prstGeom>
            <a:solidFill>
              <a:srgbClr val="008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dirty="0" smtClean="0">
                  <a:solidFill>
                    <a:srgbClr val="FFFFFF"/>
                  </a:solidFill>
                  <a:latin typeface="Calibri" charset="0"/>
                </a:rPr>
                <a:t>Network Virtualization</a:t>
              </a:r>
              <a:endParaRPr lang="en-US" dirty="0">
                <a:solidFill>
                  <a:srgbClr val="FFFFFF"/>
                </a:solidFill>
                <a:latin typeface="Calibri" charset="0"/>
              </a:endParaRPr>
            </a:p>
          </p:txBody>
        </p:sp>
        <p:grpSp>
          <p:nvGrpSpPr>
            <p:cNvPr id="6" name="Group 64"/>
            <p:cNvGrpSpPr/>
            <p:nvPr/>
          </p:nvGrpSpPr>
          <p:grpSpPr>
            <a:xfrm>
              <a:off x="5689600" y="2133600"/>
              <a:ext cx="558800" cy="609600"/>
              <a:chOff x="7848600" y="1752600"/>
              <a:chExt cx="762000" cy="838200"/>
            </a:xfrm>
            <a:solidFill>
              <a:schemeClr val="bg1"/>
            </a:solidFill>
          </p:grpSpPr>
          <p:sp>
            <p:nvSpPr>
              <p:cNvPr id="53" name="Oval 52"/>
              <p:cNvSpPr/>
              <p:nvPr/>
            </p:nvSpPr>
            <p:spPr>
              <a:xfrm>
                <a:off x="8001000" y="19812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8382000" y="17526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7848600" y="23622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" name="Straight Connector 60"/>
              <p:cNvCxnSpPr>
                <a:stCxn id="53" idx="7"/>
                <a:endCxn id="54" idx="3"/>
              </p:cNvCxnSpPr>
              <p:nvPr/>
            </p:nvCxnSpPr>
            <p:spPr>
              <a:xfrm rot="5400000" flipH="1" flipV="1">
                <a:off x="8272322" y="1871522"/>
                <a:ext cx="66956" cy="219356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60" idx="0"/>
                <a:endCxn id="53" idx="3"/>
              </p:cNvCxnSpPr>
              <p:nvPr/>
            </p:nvCxnSpPr>
            <p:spPr>
              <a:xfrm rot="5400000" flipH="1" flipV="1">
                <a:off x="7905750" y="2233472"/>
                <a:ext cx="185878" cy="7157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60" idx="7"/>
                <a:endCxn id="54" idx="4"/>
              </p:cNvCxnSpPr>
              <p:nvPr/>
            </p:nvCxnSpPr>
            <p:spPr>
              <a:xfrm rot="5400000" flipH="1" flipV="1">
                <a:off x="8062772" y="1962150"/>
                <a:ext cx="414478" cy="45257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4"/>
            <p:cNvGrpSpPr/>
            <p:nvPr/>
          </p:nvGrpSpPr>
          <p:grpSpPr>
            <a:xfrm>
              <a:off x="6477000" y="2286000"/>
              <a:ext cx="838200" cy="387927"/>
              <a:chOff x="7848600" y="2057400"/>
              <a:chExt cx="1143000" cy="533400"/>
            </a:xfrm>
            <a:solidFill>
              <a:schemeClr val="bg1"/>
            </a:solidFill>
          </p:grpSpPr>
          <p:sp>
            <p:nvSpPr>
              <p:cNvPr id="77" name="Oval 76"/>
              <p:cNvSpPr/>
              <p:nvPr/>
            </p:nvSpPr>
            <p:spPr>
              <a:xfrm>
                <a:off x="8382000" y="23622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8763000" y="20574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7848600" y="2362200"/>
                <a:ext cx="228600" cy="228600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84" name="Straight Connector 83"/>
              <p:cNvCxnSpPr>
                <a:stCxn id="80" idx="5"/>
                <a:endCxn id="77" idx="3"/>
              </p:cNvCxnSpPr>
              <p:nvPr/>
            </p:nvCxnSpPr>
            <p:spPr>
              <a:xfrm rot="16200000" flipH="1">
                <a:off x="8229600" y="2371444"/>
                <a:ext cx="1588" cy="371756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77" idx="6"/>
                <a:endCxn id="78" idx="3"/>
              </p:cNvCxnSpPr>
              <p:nvPr/>
            </p:nvCxnSpPr>
            <p:spPr>
              <a:xfrm flipV="1">
                <a:off x="8610600" y="2252522"/>
                <a:ext cx="185878" cy="22397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120" name="Title 3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874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Calibri" charset="0"/>
                <a:ea typeface="ＭＳ Ｐゴシック" charset="0"/>
                <a:cs typeface="ＭＳ Ｐゴシック" charset="0"/>
              </a:rPr>
              <a:t>Software Defined </a:t>
            </a:r>
            <a:r>
              <a:rPr lang="en-US" sz="4000" dirty="0" smtClean="0">
                <a:latin typeface="Calibri" charset="0"/>
                <a:ea typeface="ＭＳ Ｐゴシック" charset="0"/>
                <a:cs typeface="ＭＳ Ｐゴシック" charset="0"/>
              </a:rPr>
              <a:t>Network</a:t>
            </a:r>
            <a:endParaRPr lang="en-US" sz="4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98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Major Change in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92200"/>
            <a:ext cx="8763000" cy="5473700"/>
          </a:xfrm>
        </p:spPr>
        <p:txBody>
          <a:bodyPr/>
          <a:lstStyle/>
          <a:p>
            <a:r>
              <a:rPr lang="en-US" dirty="0" smtClean="0"/>
              <a:t>Control program:  </a:t>
            </a:r>
            <a:r>
              <a:rPr lang="pl-PL" b="1" dirty="0" err="1" smtClean="0"/>
              <a:t>Configuration</a:t>
            </a:r>
            <a:r>
              <a:rPr lang="pl-PL" b="1" dirty="0" smtClean="0"/>
              <a:t> </a:t>
            </a:r>
            <a:r>
              <a:rPr lang="pl-PL" b="1" dirty="0"/>
              <a:t>= </a:t>
            </a:r>
            <a:r>
              <a:rPr lang="pl-PL" b="1" dirty="0" err="1" smtClean="0"/>
              <a:t>Function</a:t>
            </a:r>
            <a:r>
              <a:rPr lang="pl-PL" b="1" dirty="0" smtClean="0"/>
              <a:t>(</a:t>
            </a:r>
            <a:r>
              <a:rPr lang="pl-PL" b="1" dirty="0" err="1" smtClean="0"/>
              <a:t>view</a:t>
            </a:r>
            <a:r>
              <a:rPr lang="pl-PL" b="1" dirty="0" smtClean="0"/>
              <a:t>)</a:t>
            </a:r>
          </a:p>
          <a:p>
            <a:pPr lvl="1"/>
            <a:r>
              <a:rPr lang="pl-PL" dirty="0" smtClean="0"/>
              <a:t>Applied to </a:t>
            </a:r>
            <a:r>
              <a:rPr lang="pl-PL" dirty="0" err="1" smtClean="0"/>
              <a:t>abstract</a:t>
            </a:r>
            <a:r>
              <a:rPr lang="pl-PL" dirty="0" smtClean="0"/>
              <a:t> network </a:t>
            </a:r>
            <a:r>
              <a:rPr lang="pl-PL" dirty="0" err="1" smtClean="0"/>
              <a:t>view</a:t>
            </a:r>
            <a:endParaRPr lang="en-US" dirty="0" smtClean="0"/>
          </a:p>
          <a:p>
            <a:pPr lvl="6"/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asier to write, verify, maintain, reason about, ….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ogically centralized, abstract, stateless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Requires sophisticated systems support to achieve</a:t>
            </a:r>
          </a:p>
          <a:p>
            <a:pPr lvl="1"/>
            <a:r>
              <a:rPr lang="en-US" b="1" i="1" dirty="0" smtClean="0"/>
              <a:t>No reduction in overall system complexity</a:t>
            </a:r>
          </a:p>
          <a:p>
            <a:pPr lvl="6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3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Clean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Separation of Concerns</a:t>
            </a:r>
          </a:p>
        </p:txBody>
      </p:sp>
      <p:sp>
        <p:nvSpPr>
          <p:cNvPr id="33794" name="Content Placeholder 3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73700"/>
          </a:xfrm>
        </p:spPr>
        <p:txBody>
          <a:bodyPr/>
          <a:lstStyle/>
          <a:p>
            <a:r>
              <a:rPr lang="en-US" altLang="ja-JP" b="1" dirty="0" smtClean="0">
                <a:latin typeface="Arial" charset="0"/>
                <a:ea typeface="ＭＳ Ｐゴシック" charset="0"/>
                <a:cs typeface="ＭＳ Ｐゴシック" charset="0"/>
              </a:rPr>
              <a:t>Control program: map behavior to abstract view</a:t>
            </a:r>
          </a:p>
          <a:p>
            <a:pPr lvl="1"/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Driven by </a:t>
            </a:r>
            <a:r>
              <a:rPr lang="en-US" altLang="ja-JP" b="1" dirty="0" smtClean="0">
                <a:latin typeface="Arial" charset="0"/>
                <a:ea typeface="ＭＳ Ｐゴシック" charset="0"/>
                <a:cs typeface="ＭＳ Ｐゴシック" charset="0"/>
              </a:rPr>
              <a:t>Task Semantics</a:t>
            </a:r>
          </a:p>
          <a:p>
            <a:endParaRPr lang="en-US" altLang="ja-JP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altLang="ja-JP" b="1" dirty="0" smtClean="0">
                <a:latin typeface="Arial" charset="0"/>
                <a:ea typeface="ＭＳ Ｐゴシック" charset="0"/>
                <a:cs typeface="ＭＳ Ｐゴシック" charset="0"/>
              </a:rPr>
              <a:t>Net Virtualization: abstract view to global view</a:t>
            </a:r>
          </a:p>
          <a:p>
            <a:pPr lvl="1"/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Driven by </a:t>
            </a:r>
            <a:r>
              <a:rPr lang="en-US" altLang="ja-JP" b="1" dirty="0" smtClean="0">
                <a:latin typeface="Arial" charset="0"/>
                <a:ea typeface="ＭＳ Ｐゴシック" charset="0"/>
                <a:cs typeface="ＭＳ Ｐゴシック" charset="0"/>
              </a:rPr>
              <a:t>Specification Abstraction</a:t>
            </a:r>
            <a:endParaRPr lang="en-US" altLang="ja-JP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altLang="ja-JP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altLang="ja-JP" b="1" dirty="0" smtClean="0">
                <a:latin typeface="Arial" charset="0"/>
                <a:ea typeface="ＭＳ Ｐゴシック" charset="0"/>
                <a:cs typeface="ＭＳ Ｐゴシック" charset="0"/>
              </a:rPr>
              <a:t>NOS</a:t>
            </a:r>
            <a:r>
              <a:rPr lang="en-US" altLang="ja-JP" b="1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en-US" altLang="ja-JP" b="1" dirty="0" smtClean="0">
                <a:latin typeface="Arial" charset="0"/>
                <a:ea typeface="ＭＳ Ｐゴシック" charset="0"/>
                <a:cs typeface="ＭＳ Ｐゴシック" charset="0"/>
              </a:rPr>
              <a:t>global view to physical switches</a:t>
            </a:r>
          </a:p>
          <a:p>
            <a:pPr lvl="1"/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API: driven by </a:t>
            </a:r>
            <a:r>
              <a:rPr lang="en-US" altLang="ja-JP" b="1" dirty="0" smtClean="0">
                <a:latin typeface="Arial" charset="0"/>
                <a:ea typeface="ＭＳ Ｐゴシック" charset="0"/>
                <a:cs typeface="ＭＳ Ｐゴシック" charset="0"/>
              </a:rPr>
              <a:t>Distributed State Abstraction</a:t>
            </a:r>
          </a:p>
          <a:p>
            <a:pPr lvl="1"/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Switch interface: driven by </a:t>
            </a:r>
            <a:r>
              <a:rPr lang="en-US" altLang="ja-JP" b="1" dirty="0" smtClean="0">
                <a:latin typeface="Arial" charset="0"/>
                <a:ea typeface="ＭＳ Ｐゴシック" charset="0"/>
                <a:cs typeface="ＭＳ Ｐゴシック" charset="0"/>
              </a:rPr>
              <a:t>Forwarding Abstraction</a:t>
            </a:r>
          </a:p>
          <a:p>
            <a:pPr lvl="1"/>
            <a:endParaRPr lang="en-US" altLang="ja-JP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12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Questions about SDN?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SDN less scalable, secure, resilient,…?	</a:t>
            </a:r>
            <a:endParaRPr lang="en-US" b="1" dirty="0" smtClean="0">
              <a:solidFill>
                <a:srgbClr val="8B0F0A"/>
              </a:solidFill>
            </a:endParaRPr>
          </a:p>
          <a:p>
            <a:pPr lvl="2"/>
            <a:endParaRPr lang="en-US" dirty="0" smtClean="0"/>
          </a:p>
          <a:p>
            <a:r>
              <a:rPr lang="en-US" dirty="0" smtClean="0"/>
              <a:t>Is SDN </a:t>
            </a:r>
            <a:r>
              <a:rPr lang="en-US" dirty="0"/>
              <a:t>incrementally deployable?		</a:t>
            </a:r>
            <a:endParaRPr lang="en-US" b="1" dirty="0" smtClean="0">
              <a:solidFill>
                <a:srgbClr val="8B0F0A"/>
              </a:solidFill>
            </a:endParaRP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 smtClean="0"/>
              <a:t>Can SDN be extended to the WAN?</a:t>
            </a:r>
            <a:r>
              <a:rPr lang="en-US" dirty="0"/>
              <a:t>		</a:t>
            </a:r>
            <a:endParaRPr lang="en-US" b="1" dirty="0" smtClean="0">
              <a:solidFill>
                <a:srgbClr val="8B0F0A"/>
              </a:solidFill>
            </a:endParaRPr>
          </a:p>
          <a:p>
            <a:pPr lvl="2"/>
            <a:endParaRPr lang="en-US" dirty="0"/>
          </a:p>
          <a:p>
            <a:r>
              <a:rPr lang="en-US" dirty="0" smtClean="0"/>
              <a:t>Can you troubleshoot an SDN network?</a:t>
            </a:r>
            <a:r>
              <a:rPr lang="en-US" dirty="0"/>
              <a:t>	</a:t>
            </a:r>
            <a:endParaRPr lang="en-US" b="1" dirty="0" smtClean="0">
              <a:solidFill>
                <a:srgbClr val="8B0F0A"/>
              </a:solidFill>
            </a:endParaRPr>
          </a:p>
          <a:p>
            <a:pPr lvl="2"/>
            <a:endParaRPr lang="en-US" b="1" dirty="0">
              <a:solidFill>
                <a:srgbClr val="8B0F0A"/>
              </a:solidFill>
            </a:endParaRPr>
          </a:p>
          <a:p>
            <a:r>
              <a:rPr lang="en-US" dirty="0" smtClean="0"/>
              <a:t>Is </a:t>
            </a:r>
            <a:r>
              <a:rPr lang="en-US" dirty="0" err="1" smtClean="0"/>
              <a:t>OpenFlow</a:t>
            </a:r>
            <a:r>
              <a:rPr lang="en-US" dirty="0" smtClean="0"/>
              <a:t> the right </a:t>
            </a:r>
            <a:r>
              <a:rPr lang="en-US" dirty="0" err="1" smtClean="0"/>
              <a:t>fwding</a:t>
            </a:r>
            <a:r>
              <a:rPr lang="en-US" dirty="0" smtClean="0"/>
              <a:t> abstraction?	</a:t>
            </a:r>
            <a:endParaRPr lang="en-US" b="1" dirty="0">
              <a:solidFill>
                <a:srgbClr val="8B0F0A"/>
              </a:solidFill>
            </a:endParaRPr>
          </a:p>
          <a:p>
            <a:endParaRPr lang="en-US" b="1" dirty="0">
              <a:solidFill>
                <a:srgbClr val="8B0F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3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Questions about SDN?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SDN less scalable, secure, resilient,…?	</a:t>
            </a:r>
            <a:r>
              <a:rPr lang="en-US" b="1" dirty="0" smtClean="0">
                <a:solidFill>
                  <a:srgbClr val="8B0F0A"/>
                </a:solidFill>
              </a:rPr>
              <a:t>No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Is SDN </a:t>
            </a:r>
            <a:r>
              <a:rPr lang="en-US" dirty="0"/>
              <a:t>incrementally deployable?		</a:t>
            </a:r>
            <a:r>
              <a:rPr lang="en-US" b="1" dirty="0" smtClean="0">
                <a:solidFill>
                  <a:srgbClr val="8B0F0A"/>
                </a:solidFill>
              </a:rPr>
              <a:t>Yes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 smtClean="0"/>
              <a:t>Can SDN be extended to the WAN?</a:t>
            </a:r>
            <a:r>
              <a:rPr lang="en-US" dirty="0"/>
              <a:t>		</a:t>
            </a:r>
            <a:r>
              <a:rPr lang="en-US" b="1" dirty="0" smtClean="0">
                <a:solidFill>
                  <a:srgbClr val="8B0F0A"/>
                </a:solidFill>
              </a:rPr>
              <a:t>Yes</a:t>
            </a:r>
          </a:p>
          <a:p>
            <a:pPr lvl="2"/>
            <a:endParaRPr lang="en-US" dirty="0"/>
          </a:p>
          <a:p>
            <a:r>
              <a:rPr lang="en-US" dirty="0" smtClean="0"/>
              <a:t>Can you troubleshoot an SDN network?</a:t>
            </a:r>
            <a:r>
              <a:rPr lang="en-US" dirty="0"/>
              <a:t>	</a:t>
            </a:r>
            <a:r>
              <a:rPr lang="en-US" b="1" dirty="0" smtClean="0">
                <a:solidFill>
                  <a:srgbClr val="8B0F0A"/>
                </a:solidFill>
              </a:rPr>
              <a:t>Yes</a:t>
            </a:r>
          </a:p>
          <a:p>
            <a:pPr lvl="2"/>
            <a:endParaRPr lang="en-US" b="1" dirty="0">
              <a:solidFill>
                <a:srgbClr val="8B0F0A"/>
              </a:solidFill>
            </a:endParaRPr>
          </a:p>
          <a:p>
            <a:r>
              <a:rPr lang="en-US" dirty="0" smtClean="0"/>
              <a:t>Is </a:t>
            </a:r>
            <a:r>
              <a:rPr lang="en-US" dirty="0" err="1" smtClean="0"/>
              <a:t>OpenFlow</a:t>
            </a:r>
            <a:r>
              <a:rPr lang="en-US" dirty="0" smtClean="0"/>
              <a:t> the right </a:t>
            </a:r>
            <a:r>
              <a:rPr lang="en-US" dirty="0" err="1" smtClean="0"/>
              <a:t>fwding</a:t>
            </a:r>
            <a:r>
              <a:rPr lang="en-US" dirty="0" smtClean="0"/>
              <a:t> abstraction?	</a:t>
            </a:r>
            <a:r>
              <a:rPr lang="en-US" b="1" dirty="0" smtClean="0">
                <a:solidFill>
                  <a:srgbClr val="8B0F0A"/>
                </a:solidFill>
              </a:rPr>
              <a:t>No</a:t>
            </a:r>
            <a:endParaRPr lang="en-US" b="1" dirty="0">
              <a:solidFill>
                <a:srgbClr val="8B0F0A"/>
              </a:solidFill>
            </a:endParaRPr>
          </a:p>
          <a:p>
            <a:endParaRPr lang="en-US" b="1" dirty="0">
              <a:solidFill>
                <a:srgbClr val="8B0F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72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Isn’t SDN Less Scalable, etc.?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terms of mechanism, SDN is similar to today</a:t>
            </a:r>
          </a:p>
          <a:p>
            <a:pPr lvl="1"/>
            <a:r>
              <a:rPr lang="en-US" dirty="0" smtClean="0"/>
              <a:t>If you look at where state is passed</a:t>
            </a:r>
          </a:p>
          <a:p>
            <a:pPr lvl="1"/>
            <a:endParaRPr lang="en-US" dirty="0"/>
          </a:p>
          <a:p>
            <a:r>
              <a:rPr lang="en-US" dirty="0" smtClean="0"/>
              <a:t>But the programmatic interface is radically different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interface extracts the simplicity, lets SDN platform manage the complexity for you….</a:t>
            </a:r>
          </a:p>
        </p:txBody>
      </p:sp>
    </p:spTree>
    <p:extLst>
      <p:ext uri="{BB962C8B-B14F-4D97-AF65-F5344CB8AC3E}">
        <p14:creationId xmlns:p14="http://schemas.microsoft.com/office/powerpoint/2010/main" val="2818033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Why Is SDN Incrementally Deployable?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Can implement most control functionality at edge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Access </a:t>
            </a:r>
            <a:r>
              <a:rPr lang="en-US" dirty="0" smtClean="0">
                <a:latin typeface="Arial" charset="0"/>
                <a:ea typeface="ＭＳ Ｐゴシック" charset="0"/>
              </a:rPr>
              <a:t>control, </a:t>
            </a:r>
            <a:r>
              <a:rPr lang="en-US" dirty="0" err="1" smtClean="0">
                <a:latin typeface="Arial" charset="0"/>
                <a:ea typeface="ＭＳ Ｐゴシック" charset="0"/>
              </a:rPr>
              <a:t>QoS</a:t>
            </a:r>
            <a:r>
              <a:rPr lang="en-US" dirty="0" smtClean="0">
                <a:latin typeface="Arial" charset="0"/>
                <a:ea typeface="ＭＳ Ｐゴシック" charset="0"/>
              </a:rPr>
              <a:t>, </a:t>
            </a:r>
            <a:r>
              <a:rPr lang="en-US" dirty="0">
                <a:latin typeface="Arial" charset="0"/>
                <a:ea typeface="ＭＳ Ｐゴシック" charset="0"/>
              </a:rPr>
              <a:t>m</a:t>
            </a:r>
            <a:r>
              <a:rPr lang="en-US" dirty="0" smtClean="0">
                <a:latin typeface="Arial" charset="0"/>
                <a:ea typeface="ＭＳ Ｐゴシック" charset="0"/>
              </a:rPr>
              <a:t>obility</a:t>
            </a:r>
            <a:r>
              <a:rPr lang="en-US" dirty="0">
                <a:latin typeface="Arial" charset="0"/>
                <a:ea typeface="ＭＳ Ｐゴシック" charset="0"/>
              </a:rPr>
              <a:t>, </a:t>
            </a:r>
            <a:r>
              <a:rPr lang="en-US" dirty="0" smtClean="0">
                <a:latin typeface="Arial" charset="0"/>
                <a:ea typeface="ＭＳ Ｐゴシック" charset="0"/>
              </a:rPr>
              <a:t>migration, monitoring…</a:t>
            </a:r>
          </a:p>
          <a:p>
            <a:pPr lvl="4"/>
            <a:endParaRPr lang="en-US" dirty="0" smtClean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Controllable switch in host software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Hypervisor or OS: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Open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vSwitch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(OVS)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Can build SDN using OVS with no hardware change!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Physical switch infrastructure can be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simple/legacy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Provides big reliable crossbar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 smtClean="0">
                <a:latin typeface="Arial" charset="0"/>
                <a:ea typeface="ＭＳ Ｐゴシック" charset="0"/>
              </a:rPr>
              <a:t>Enables incremental deployment of SDN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Might never need </a:t>
            </a:r>
            <a:r>
              <a:rPr lang="en-US" dirty="0" err="1" smtClean="0">
                <a:latin typeface="Arial" charset="0"/>
                <a:ea typeface="ＭＳ Ｐゴシック" charset="0"/>
              </a:rPr>
              <a:t>OpenFlow</a:t>
            </a:r>
            <a:r>
              <a:rPr lang="en-US" dirty="0" smtClean="0">
                <a:latin typeface="Arial" charset="0"/>
                <a:ea typeface="ＭＳ Ｐゴシック" charset="0"/>
              </a:rPr>
              <a:t> in hardware switches….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82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SDN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endParaRPr lang="en-US" dirty="0"/>
          </a:p>
          <a:p>
            <a:r>
              <a:rPr lang="en-US" dirty="0"/>
              <a:t>SDN </a:t>
            </a:r>
            <a:r>
              <a:rPr lang="en-US" dirty="0" smtClean="0"/>
              <a:t>widely </a:t>
            </a:r>
            <a:r>
              <a:rPr lang="en-US" dirty="0"/>
              <a:t>accepted as “</a:t>
            </a:r>
            <a:r>
              <a:rPr lang="en-US" b="1" dirty="0"/>
              <a:t>future of networking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~1000 engineers at latest Open Networking Summit</a:t>
            </a:r>
          </a:p>
          <a:p>
            <a:pPr lvl="1"/>
            <a:r>
              <a:rPr lang="en-US" dirty="0"/>
              <a:t>Commercialized, in production use (few places)</a:t>
            </a:r>
          </a:p>
          <a:p>
            <a:pPr lvl="1"/>
            <a:r>
              <a:rPr lang="en-US" dirty="0" smtClean="0"/>
              <a:t>Much more acceptance in industry than in academia</a:t>
            </a:r>
          </a:p>
          <a:p>
            <a:pPr lvl="8"/>
            <a:endParaRPr lang="en-US" dirty="0"/>
          </a:p>
          <a:p>
            <a:r>
              <a:rPr lang="en-US" dirty="0" smtClean="0"/>
              <a:t>There is an insane level of SDN hype, and backlash</a:t>
            </a:r>
          </a:p>
          <a:p>
            <a:pPr lvl="1"/>
            <a:r>
              <a:rPr lang="en-US" dirty="0" smtClean="0"/>
              <a:t>SDN doesn’t work miracles, merely makes things easier</a:t>
            </a:r>
          </a:p>
          <a:p>
            <a:pPr lvl="1"/>
            <a:r>
              <a:rPr lang="en-US" dirty="0" smtClean="0"/>
              <a:t>Think of SDN as a programming model</a:t>
            </a:r>
          </a:p>
          <a:p>
            <a:pPr lvl="8"/>
            <a:endParaRPr lang="en-US" dirty="0"/>
          </a:p>
          <a:p>
            <a:r>
              <a:rPr lang="en-US" dirty="0" smtClean="0"/>
              <a:t>But the real question is: </a:t>
            </a:r>
            <a:r>
              <a:rPr lang="en-US" i="1" dirty="0" smtClean="0"/>
              <a:t>why the rapid adoption?</a:t>
            </a:r>
          </a:p>
          <a:p>
            <a:pPr lvl="1"/>
            <a:r>
              <a:rPr lang="en-US" i="1" dirty="0" smtClean="0"/>
              <a:t>And that requires more history…starting with the Internet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18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Scale SDN to WANs?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system out of two logical components:</a:t>
            </a:r>
          </a:p>
          <a:p>
            <a:pPr lvl="1"/>
            <a:r>
              <a:rPr lang="en-US" dirty="0" smtClean="0"/>
              <a:t>Logical servers: highly-available, high-capacity</a:t>
            </a:r>
          </a:p>
          <a:p>
            <a:pPr lvl="1"/>
            <a:r>
              <a:rPr lang="en-US" dirty="0" smtClean="0"/>
              <a:t>Logical </a:t>
            </a:r>
            <a:r>
              <a:rPr lang="en-US" dirty="0" err="1" smtClean="0"/>
              <a:t>xBars</a:t>
            </a:r>
            <a:r>
              <a:rPr lang="en-US" dirty="0" smtClean="0"/>
              <a:t>: distributed unit of switching w/ </a:t>
            </a:r>
            <a:r>
              <a:rPr lang="en-US" dirty="0" err="1" smtClean="0"/>
              <a:t>fwding</a:t>
            </a:r>
            <a:r>
              <a:rPr lang="en-US" dirty="0" smtClean="0"/>
              <a:t> table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Use locality to create hierarchical structure</a:t>
            </a:r>
          </a:p>
          <a:p>
            <a:pPr lvl="1"/>
            <a:r>
              <a:rPr lang="en-US" dirty="0" smtClean="0"/>
              <a:t>Levels: physical switches, </a:t>
            </a:r>
            <a:r>
              <a:rPr lang="en-US" dirty="0" err="1" smtClean="0"/>
              <a:t>PoPs</a:t>
            </a:r>
            <a:r>
              <a:rPr lang="en-US" dirty="0" smtClean="0"/>
              <a:t>, Regional, National, etc.</a:t>
            </a:r>
          </a:p>
          <a:p>
            <a:pPr lvl="1"/>
            <a:r>
              <a:rPr lang="en-US" dirty="0" smtClean="0"/>
              <a:t>Each level’s abstract view is a logical </a:t>
            </a:r>
            <a:r>
              <a:rPr lang="en-US" dirty="0" err="1" smtClean="0"/>
              <a:t>xBar</a:t>
            </a:r>
            <a:endParaRPr lang="en-US" dirty="0" smtClean="0"/>
          </a:p>
          <a:p>
            <a:pPr lvl="7"/>
            <a:endParaRPr lang="en-US" dirty="0" smtClean="0"/>
          </a:p>
          <a:p>
            <a:r>
              <a:rPr lang="en-US" dirty="0" smtClean="0"/>
              <a:t>Use Function(view) to configure each layer below</a:t>
            </a:r>
            <a:endParaRPr lang="en-US" dirty="0"/>
          </a:p>
          <a:p>
            <a:pPr lvl="1"/>
            <a:r>
              <a:rPr lang="en-US" dirty="0" smtClean="0"/>
              <a:t>Recursive application of same code</a:t>
            </a:r>
          </a:p>
          <a:p>
            <a:pPr lvl="1"/>
            <a:r>
              <a:rPr lang="en-US" dirty="0" smtClean="0"/>
              <a:t>No iteration, bounded depth of computation</a:t>
            </a:r>
          </a:p>
          <a:p>
            <a:pPr lvl="1"/>
            <a:r>
              <a:rPr lang="en-US" dirty="0" smtClean="0"/>
              <a:t>Transactional changes, no disruption during convergence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5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Troubleshoot SDN Platforms?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SDN simplifies specification of behavior</a:t>
            </a:r>
          </a:p>
          <a:p>
            <a:pPr lvl="1"/>
            <a:r>
              <a:rPr lang="en-US" dirty="0" smtClean="0"/>
              <a:t>That’s the whole goal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SDN platform responsible for implementing spec.</a:t>
            </a:r>
          </a:p>
          <a:p>
            <a:pPr lvl="1"/>
            <a:r>
              <a:rPr lang="en-US" dirty="0" smtClean="0"/>
              <a:t>That’s the whole challenge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That’s where the bugs will be….at least for now</a:t>
            </a:r>
          </a:p>
          <a:p>
            <a:pPr lvl="1"/>
            <a:r>
              <a:rPr lang="en-US" i="1" dirty="0" smtClean="0"/>
              <a:t>How do we know when the platform is misbehaving?</a:t>
            </a:r>
            <a:endParaRPr lang="en-US" dirty="0"/>
          </a:p>
          <a:p>
            <a:pPr lvl="7"/>
            <a:endParaRPr lang="en-US" dirty="0" smtClean="0"/>
          </a:p>
          <a:p>
            <a:r>
              <a:rPr lang="en-US" dirty="0" smtClean="0"/>
              <a:t>Current research: localize problem in </a:t>
            </a:r>
            <a:r>
              <a:rPr lang="en-US" i="1" dirty="0" smtClean="0"/>
              <a:t>layer</a:t>
            </a:r>
            <a:r>
              <a:rPr lang="en-US" dirty="0" smtClean="0"/>
              <a:t> and </a:t>
            </a:r>
            <a:r>
              <a:rPr lang="en-US" i="1" dirty="0" smtClean="0"/>
              <a:t>time</a:t>
            </a:r>
          </a:p>
          <a:p>
            <a:pPr lvl="1"/>
            <a:r>
              <a:rPr lang="en-US" dirty="0" smtClean="0"/>
              <a:t>Correspondence checking: semantics same at each layer</a:t>
            </a:r>
          </a:p>
          <a:p>
            <a:pPr lvl="1"/>
            <a:r>
              <a:rPr lang="en-US" dirty="0" smtClean="0"/>
              <a:t>Replay simulator: identify minimal set of triggering events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7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err="1" smtClean="0"/>
              <a:t>OpenFlow</a:t>
            </a:r>
            <a:r>
              <a:rPr lang="en-US" dirty="0" smtClean="0"/>
              <a:t> the 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key interfaces (headers)</a:t>
            </a:r>
          </a:p>
          <a:p>
            <a:pPr lvl="1"/>
            <a:r>
              <a:rPr lang="en-US" dirty="0" smtClean="0"/>
              <a:t>Host tells the network what service it wants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acket tells a switch how to handle it</a:t>
            </a:r>
          </a:p>
          <a:p>
            <a:pPr lvl="2"/>
            <a:endParaRPr lang="en-US" dirty="0"/>
          </a:p>
          <a:p>
            <a:r>
              <a:rPr lang="en-US" dirty="0" err="1" smtClean="0"/>
              <a:t>OpenFlow</a:t>
            </a:r>
            <a:r>
              <a:rPr lang="en-US" dirty="0" smtClean="0"/>
              <a:t> uses a single standard to handle both</a:t>
            </a:r>
          </a:p>
          <a:p>
            <a:pPr lvl="1"/>
            <a:r>
              <a:rPr lang="en-US" dirty="0" smtClean="0"/>
              <a:t>Must be general enough to express host requirements</a:t>
            </a:r>
          </a:p>
          <a:p>
            <a:pPr lvl="1"/>
            <a:r>
              <a:rPr lang="en-US" dirty="0" smtClean="0"/>
              <a:t>But simple enough to implement cheaply </a:t>
            </a:r>
          </a:p>
          <a:p>
            <a:pPr lvl="1"/>
            <a:r>
              <a:rPr lang="en-US" i="1" dirty="0" err="1" smtClean="0"/>
              <a:t>OpenFlow</a:t>
            </a:r>
            <a:r>
              <a:rPr lang="en-US" i="1" dirty="0" smtClean="0"/>
              <a:t> is destined to fail in both respects…..</a:t>
            </a:r>
          </a:p>
          <a:p>
            <a:pPr lvl="1"/>
            <a:endParaRPr lang="en-US" dirty="0"/>
          </a:p>
          <a:p>
            <a:r>
              <a:rPr lang="en-US" dirty="0" smtClean="0"/>
              <a:t>MPLS split these two interfaces</a:t>
            </a:r>
          </a:p>
          <a:p>
            <a:pPr lvl="1"/>
            <a:r>
              <a:rPr lang="en-US" dirty="0" smtClean="0"/>
              <a:t>Complex host-network interface at edge (full header)</a:t>
            </a:r>
          </a:p>
          <a:p>
            <a:pPr lvl="1"/>
            <a:r>
              <a:rPr lang="en-US" dirty="0" smtClean="0"/>
              <a:t>Simple packet-switch interface in core (label)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2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OpenFlow</a:t>
            </a:r>
            <a:r>
              <a:rPr lang="en-US" dirty="0" smtClean="0"/>
              <a:t> to Fabrics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Fabric: a unified set of forwarding elements that offers a delivery interface</a:t>
            </a:r>
          </a:p>
          <a:p>
            <a:pPr lvl="1"/>
            <a:r>
              <a:rPr lang="en-US" dirty="0" smtClean="0"/>
              <a:t>Maps general headers to output port</a:t>
            </a:r>
          </a:p>
          <a:p>
            <a:pPr lvl="5"/>
            <a:endParaRPr lang="en-US" dirty="0"/>
          </a:p>
          <a:p>
            <a:r>
              <a:rPr lang="en-US" dirty="0" smtClean="0"/>
              <a:t>Internal headers decoupled from external headers</a:t>
            </a:r>
          </a:p>
          <a:p>
            <a:pPr lvl="1"/>
            <a:r>
              <a:rPr lang="en-US" dirty="0"/>
              <a:t>Probably something MPLS-like</a:t>
            </a:r>
          </a:p>
          <a:p>
            <a:pPr lvl="5"/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dge of fabric can use software</a:t>
            </a:r>
          </a:p>
          <a:p>
            <a:pPr lvl="1"/>
            <a:r>
              <a:rPr lang="en-US" dirty="0" smtClean="0"/>
              <a:t>Internally can use very simple hardware</a:t>
            </a:r>
          </a:p>
          <a:p>
            <a:pPr lvl="5"/>
            <a:endParaRPr lang="en-US" dirty="0"/>
          </a:p>
          <a:p>
            <a:r>
              <a:rPr lang="en-US" dirty="0" smtClean="0"/>
              <a:t>Fabrics are now being used in datacenters….</a:t>
            </a:r>
          </a:p>
          <a:p>
            <a:pPr lvl="1"/>
            <a:r>
              <a:rPr lang="en-US" dirty="0" smtClean="0"/>
              <a:t>SDN should embrace them as internal forwarding model</a:t>
            </a:r>
          </a:p>
          <a:p>
            <a:pPr lvl="1"/>
            <a:r>
              <a:rPr lang="en-US" dirty="0" smtClean="0"/>
              <a:t>With a more general mapping at 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61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The Hope</a:t>
            </a:r>
            <a:endParaRPr lang="en-US" sz="6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1752600"/>
          </a:xfrm>
        </p:spPr>
        <p:txBody>
          <a:bodyPr/>
          <a:lstStyle/>
          <a:p>
            <a:r>
              <a:rPr lang="en-US" sz="3600" dirty="0" smtClean="0"/>
              <a:t>What are the larger implications of SDN?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158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Separating Control and Data Planes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the deployment model</a:t>
            </a:r>
          </a:p>
          <a:p>
            <a:pPr lvl="1"/>
            <a:r>
              <a:rPr lang="en-US" dirty="0" smtClean="0"/>
              <a:t>Can buy the control plane separately from the switches</a:t>
            </a:r>
          </a:p>
          <a:p>
            <a:pPr lvl="5"/>
            <a:endParaRPr lang="en-US" dirty="0"/>
          </a:p>
          <a:p>
            <a:r>
              <a:rPr lang="en-US" dirty="0" smtClean="0"/>
              <a:t>Changes the business model</a:t>
            </a:r>
          </a:p>
          <a:p>
            <a:pPr lvl="1"/>
            <a:r>
              <a:rPr lang="en-US" dirty="0"/>
              <a:t>Commodity </a:t>
            </a:r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control software</a:t>
            </a:r>
            <a:endParaRPr lang="en-US" dirty="0"/>
          </a:p>
          <a:p>
            <a:pPr lvl="5"/>
            <a:endParaRPr lang="en-US" dirty="0"/>
          </a:p>
          <a:p>
            <a:r>
              <a:rPr lang="en-US" dirty="0" smtClean="0"/>
              <a:t>Changes the testing model</a:t>
            </a:r>
          </a:p>
          <a:p>
            <a:pPr lvl="1"/>
            <a:r>
              <a:rPr lang="en-US" dirty="0" smtClean="0"/>
              <a:t>Unit test hardware</a:t>
            </a:r>
          </a:p>
          <a:p>
            <a:pPr lvl="1"/>
            <a:r>
              <a:rPr lang="en-US" dirty="0" smtClean="0"/>
              <a:t>Simulator to analyze large-scale control planes</a:t>
            </a:r>
          </a:p>
          <a:p>
            <a:pPr lvl="6"/>
            <a:endParaRPr lang="en-US" dirty="0"/>
          </a:p>
          <a:p>
            <a:r>
              <a:rPr lang="en-US" dirty="0" smtClean="0"/>
              <a:t>Changes balance of power between HW and SW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85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is Now a Software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hink of control plane as a program, not a protocol</a:t>
            </a:r>
          </a:p>
          <a:p>
            <a:pPr lvl="1"/>
            <a:r>
              <a:rPr lang="en-US" dirty="0" smtClean="0"/>
              <a:t>We are programming the network, not designing it</a:t>
            </a:r>
          </a:p>
          <a:p>
            <a:pPr lvl="1"/>
            <a:r>
              <a:rPr lang="en-US" dirty="0" smtClean="0"/>
              <a:t>Focus on modularity and abstractions, not packet headers</a:t>
            </a:r>
          </a:p>
          <a:p>
            <a:pPr lvl="1"/>
            <a:r>
              <a:rPr lang="en-US" dirty="0"/>
              <a:t>Open-source or proprietary, but </a:t>
            </a:r>
            <a:r>
              <a:rPr lang="en-US" b="1" i="1" dirty="0"/>
              <a:t>not</a:t>
            </a:r>
            <a:r>
              <a:rPr lang="en-US" dirty="0"/>
              <a:t> </a:t>
            </a:r>
            <a:r>
              <a:rPr lang="en-US" dirty="0" smtClean="0"/>
              <a:t>standardized by IETF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Networking is now (largely) an edge problem</a:t>
            </a:r>
          </a:p>
          <a:p>
            <a:pPr lvl="1"/>
            <a:r>
              <a:rPr lang="en-US" dirty="0" smtClean="0"/>
              <a:t>Core remains simple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dge handles complexity</a:t>
            </a:r>
          </a:p>
          <a:p>
            <a:pPr lvl="1"/>
            <a:r>
              <a:rPr lang="en-US" dirty="0" smtClean="0"/>
              <a:t>Software is fast enough at the edge (Open </a:t>
            </a:r>
            <a:r>
              <a:rPr lang="en-US" dirty="0" err="1" smtClean="0"/>
              <a:t>vSwitch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Software lends itself to clean abstractions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8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as an Academic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Clean abstractions lead to increased rigor</a:t>
            </a:r>
          </a:p>
          <a:p>
            <a:pPr lvl="1"/>
            <a:r>
              <a:rPr lang="en-US" dirty="0" smtClean="0"/>
              <a:t>WAN extensions are an example</a:t>
            </a:r>
          </a:p>
          <a:p>
            <a:endParaRPr lang="en-US" dirty="0"/>
          </a:p>
          <a:p>
            <a:r>
              <a:rPr lang="en-US" i="1" dirty="0" smtClean="0"/>
              <a:t>Networking can now become more of a science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65500"/>
          </a:xfrm>
        </p:spPr>
        <p:txBody>
          <a:bodyPr/>
          <a:lstStyle/>
          <a:p>
            <a:r>
              <a:rPr lang="en-US" dirty="0" err="1"/>
              <a:t>Grato</a:t>
            </a:r>
            <a:r>
              <a:rPr lang="en-US" dirty="0"/>
              <a:t> </a:t>
            </a:r>
            <a:r>
              <a:rPr lang="en-US" dirty="0" err="1"/>
              <a:t>pela</a:t>
            </a:r>
            <a:r>
              <a:rPr lang="en-US" dirty="0"/>
              <a:t> </a:t>
            </a:r>
            <a:r>
              <a:rPr lang="en-US" dirty="0" err="1"/>
              <a:t>atenção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Perguntas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11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to Internet Success</a:t>
            </a:r>
            <a:r>
              <a:rPr lang="en-US" dirty="0"/>
              <a:t>: </a:t>
            </a:r>
            <a:r>
              <a:rPr lang="en-US" dirty="0" smtClean="0"/>
              <a:t>Layers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200" y="1567839"/>
            <a:ext cx="2705100" cy="4236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285919"/>
            <a:ext cx="553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907135"/>
            <a:ext cx="191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 smtClean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4700" y="2823889"/>
            <a:ext cx="191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 smtClean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4700" y="1796439"/>
            <a:ext cx="191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 smtClean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100" y="5052367"/>
            <a:ext cx="191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 smtClean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270804"/>
            <a:ext cx="553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kern="0" dirty="0" smtClean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Reliable (or unreliable) transport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98254"/>
            <a:ext cx="553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kern="0" dirty="0" smtClean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global packet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68800"/>
            <a:ext cx="553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kern="0" dirty="0" smtClean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local packet delivery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552132"/>
            <a:ext cx="553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kern="0" dirty="0" smtClean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Physical transfer of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2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Layering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Decomposed delivery into fundamental components</a:t>
            </a:r>
          </a:p>
          <a:p>
            <a:endParaRPr lang="en-US" dirty="0"/>
          </a:p>
          <a:p>
            <a:r>
              <a:rPr lang="en-US" dirty="0"/>
              <a:t>Independent but compatible </a:t>
            </a:r>
            <a:r>
              <a:rPr lang="en-US" dirty="0" smtClean="0"/>
              <a:t>innovation at each layer</a:t>
            </a:r>
          </a:p>
          <a:p>
            <a:endParaRPr lang="en-US" dirty="0"/>
          </a:p>
          <a:p>
            <a:r>
              <a:rPr lang="en-US" dirty="0" smtClean="0"/>
              <a:t>The Internet has been an amazing success…</a:t>
            </a:r>
          </a:p>
          <a:p>
            <a:endParaRPr lang="en-US" dirty="0"/>
          </a:p>
          <a:p>
            <a:r>
              <a:rPr lang="en-US" b="1" dirty="0" smtClean="0"/>
              <a:t>…but an academic failure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8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 an Artifact, Not a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Other fields in “systems”</a:t>
            </a:r>
            <a:r>
              <a:rPr lang="en-US" dirty="0" smtClean="0"/>
              <a:t>: OS, DB, etc.</a:t>
            </a:r>
            <a:endParaRPr lang="en-US" dirty="0"/>
          </a:p>
          <a:p>
            <a:pPr lvl="1"/>
            <a:r>
              <a:rPr lang="en-US" dirty="0"/>
              <a:t>Teach basic principles</a:t>
            </a:r>
          </a:p>
          <a:p>
            <a:pPr lvl="1"/>
            <a:r>
              <a:rPr lang="en-US" dirty="0"/>
              <a:t>Are easily managed</a:t>
            </a:r>
          </a:p>
          <a:p>
            <a:pPr lvl="1"/>
            <a:r>
              <a:rPr lang="en-US" dirty="0"/>
              <a:t>Continue to evolve </a:t>
            </a:r>
            <a:br>
              <a:rPr lang="en-US" dirty="0"/>
            </a:br>
            <a:endParaRPr lang="en-US" dirty="0"/>
          </a:p>
          <a:p>
            <a:r>
              <a:rPr lang="en-US" dirty="0"/>
              <a:t>Networking:</a:t>
            </a:r>
          </a:p>
          <a:p>
            <a:pPr lvl="1"/>
            <a:r>
              <a:rPr lang="en-US" dirty="0"/>
              <a:t>Teach big bag of </a:t>
            </a:r>
            <a:r>
              <a:rPr lang="en-US" dirty="0" smtClean="0"/>
              <a:t>protocols</a:t>
            </a:r>
            <a:endParaRPr lang="en-US" dirty="0"/>
          </a:p>
          <a:p>
            <a:pPr lvl="1"/>
            <a:r>
              <a:rPr lang="en-US" dirty="0" smtClean="0"/>
              <a:t>Notoriously </a:t>
            </a:r>
            <a:r>
              <a:rPr lang="en-US" dirty="0"/>
              <a:t>difficult to manage</a:t>
            </a:r>
          </a:p>
          <a:p>
            <a:pPr lvl="1"/>
            <a:r>
              <a:rPr lang="en-US" dirty="0"/>
              <a:t>Evolves very slowly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23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Why Is Networking Behind Other Fields?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Networks originally had single goal: </a:t>
            </a:r>
            <a:r>
              <a:rPr lang="en-US" b="1" dirty="0" smtClean="0">
                <a:solidFill>
                  <a:srgbClr val="8B0F0A"/>
                </a:solidFill>
              </a:rPr>
              <a:t>Deliver packets</a:t>
            </a:r>
          </a:p>
          <a:p>
            <a:pPr lvl="1"/>
            <a:endParaRPr lang="en-US" dirty="0"/>
          </a:p>
          <a:p>
            <a:r>
              <a:rPr lang="en-US" dirty="0" smtClean="0"/>
              <a:t>Resulting designs were conceptually </a:t>
            </a:r>
            <a:r>
              <a:rPr lang="en-US" b="1" i="1" dirty="0" smtClean="0"/>
              <a:t>very</a:t>
            </a:r>
            <a:r>
              <a:rPr lang="en-US" dirty="0" smtClean="0"/>
              <a:t> simple</a:t>
            </a:r>
          </a:p>
          <a:p>
            <a:pPr lvl="1"/>
            <a:r>
              <a:rPr lang="en-US" dirty="0" smtClean="0"/>
              <a:t>Ethernet</a:t>
            </a:r>
            <a:endParaRPr lang="en-US" dirty="0"/>
          </a:p>
          <a:p>
            <a:pPr lvl="1"/>
            <a:r>
              <a:rPr lang="en-US" dirty="0" smtClean="0"/>
              <a:t>IP</a:t>
            </a:r>
          </a:p>
          <a:p>
            <a:pPr lvl="1"/>
            <a:r>
              <a:rPr lang="en-US" dirty="0" smtClean="0"/>
              <a:t>TCP/UDP</a:t>
            </a:r>
          </a:p>
          <a:p>
            <a:pPr lvl="1"/>
            <a:endParaRPr lang="en-US" dirty="0"/>
          </a:p>
          <a:p>
            <a:r>
              <a:rPr lang="en-US" dirty="0" smtClean="0"/>
              <a:t>But the success of the Internet had a downside</a:t>
            </a:r>
          </a:p>
          <a:p>
            <a:pPr lvl="1"/>
            <a:r>
              <a:rPr lang="en-US" dirty="0" smtClean="0"/>
              <a:t>Just delivering packets is no longer enough!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944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500"/>
            <a:ext cx="9144000" cy="609600"/>
          </a:xfrm>
        </p:spPr>
        <p:txBody>
          <a:bodyPr/>
          <a:lstStyle/>
          <a:p>
            <a:pPr marL="0" indent="0"/>
            <a:r>
              <a:rPr lang="en-US" dirty="0"/>
              <a:t>New Requirements on Packet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5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Isolation</a:t>
            </a:r>
            <a:endParaRPr lang="en-US" dirty="0" smtClean="0">
              <a:solidFill>
                <a:srgbClr val="8B0F0A"/>
              </a:solidFill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Traffic engineering</a:t>
            </a:r>
            <a:endParaRPr lang="en-US" dirty="0">
              <a:solidFill>
                <a:srgbClr val="8B0F0A"/>
              </a:solidFill>
            </a:endParaRPr>
          </a:p>
          <a:p>
            <a:pPr lvl="3"/>
            <a:endParaRPr lang="en-US" dirty="0"/>
          </a:p>
          <a:p>
            <a:r>
              <a:rPr lang="en-US" dirty="0" smtClean="0"/>
              <a:t>Packet processing</a:t>
            </a:r>
            <a:endParaRPr lang="en-US" dirty="0">
              <a:solidFill>
                <a:srgbClr val="8B0F0A"/>
              </a:solidFill>
            </a:endParaRPr>
          </a:p>
          <a:p>
            <a:pPr lvl="3"/>
            <a:endParaRPr lang="en-US" dirty="0"/>
          </a:p>
          <a:p>
            <a:r>
              <a:rPr lang="en-US" dirty="0"/>
              <a:t>Payload </a:t>
            </a:r>
            <a:r>
              <a:rPr lang="en-US" dirty="0" smtClean="0"/>
              <a:t>analysis</a:t>
            </a:r>
            <a:endParaRPr lang="en-US" dirty="0" smtClean="0">
              <a:solidFill>
                <a:srgbClr val="8B0F0A"/>
              </a:solidFill>
            </a:endParaRPr>
          </a:p>
          <a:p>
            <a:pPr lvl="4"/>
            <a:endParaRPr lang="en-US" dirty="0" smtClean="0">
              <a:ea typeface="ＭＳ Ｐゴシック" pitchFamily="32" charset="-128"/>
              <a:cs typeface="ＭＳ Ｐゴシック" pitchFamily="32" charset="-128"/>
            </a:endParaRPr>
          </a:p>
          <a:p>
            <a:r>
              <a:rPr lang="en-US" dirty="0" smtClean="0"/>
              <a:t>….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184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ich">
  <a:themeElements>
    <a:clrScheme name="Custom 1">
      <a:dk1>
        <a:srgbClr val="000000"/>
      </a:dk1>
      <a:lt1>
        <a:srgbClr val="FFFFFF"/>
      </a:lt1>
      <a:dk2>
        <a:srgbClr val="114FFB"/>
      </a:dk2>
      <a:lt2>
        <a:srgbClr val="CECECE"/>
      </a:lt2>
      <a:accent1>
        <a:srgbClr val="FC0128"/>
      </a:accent1>
      <a:accent2>
        <a:srgbClr val="3365FB"/>
      </a:accent2>
      <a:accent3>
        <a:srgbClr val="FFFFFF"/>
      </a:accent3>
      <a:accent4>
        <a:srgbClr val="000000"/>
      </a:accent4>
      <a:accent5>
        <a:srgbClr val="14600C"/>
      </a:accent5>
      <a:accent6>
        <a:srgbClr val="2D5BE3"/>
      </a:accent6>
      <a:hlink>
        <a:srgbClr val="FE9B03"/>
      </a:hlink>
      <a:folHlink>
        <a:srgbClr val="D93192"/>
      </a:folHlink>
    </a:clrScheme>
    <a:fontScheme name="um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33" charset="0"/>
            <a:ea typeface="ＭＳ Ｐゴシック" pitchFamily="33" charset="-128"/>
            <a:cs typeface="ＭＳ Ｐゴシック" pitchFamily="3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33" charset="0"/>
            <a:ea typeface="ＭＳ Ｐゴシック" pitchFamily="33" charset="-128"/>
            <a:cs typeface="ＭＳ Ｐゴシック" pitchFamily="33" charset="-128"/>
          </a:defRPr>
        </a:defPPr>
      </a:lstStyle>
    </a:lnDef>
  </a:objectDefaults>
  <a:extraClrSchemeLst>
    <a:extraClrScheme>
      <a:clrScheme name="umic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ic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ic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ic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i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i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i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61832</TotalTime>
  <Words>2329</Words>
  <Application>Microsoft Macintosh PowerPoint</Application>
  <PresentationFormat>On-screen Show (4:3)</PresentationFormat>
  <Paragraphs>488</Paragraphs>
  <Slides>48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umich</vt:lpstr>
      <vt:lpstr>Software Defined Networks:  History, Hype, and Hope</vt:lpstr>
      <vt:lpstr>Caveat Audiens</vt:lpstr>
      <vt:lpstr>Roots of SDN</vt:lpstr>
      <vt:lpstr>Current Status of SDN</vt:lpstr>
      <vt:lpstr>Key to Internet Success: Layers</vt:lpstr>
      <vt:lpstr>The Importance of Layering</vt:lpstr>
      <vt:lpstr>Built an Artifact, Not a Discipline</vt:lpstr>
      <vt:lpstr>Why Is Networking Behind Other Fields?</vt:lpstr>
      <vt:lpstr>New Requirements on Packet Delivery</vt:lpstr>
      <vt:lpstr>Which Led to New Control Mechanisms</vt:lpstr>
      <vt:lpstr>A More Complex “Control Plane”</vt:lpstr>
      <vt:lpstr>A Simple Story About Complexity</vt:lpstr>
      <vt:lpstr>What Was His Point?</vt:lpstr>
      <vt:lpstr>What Is My Point?</vt:lpstr>
      <vt:lpstr>Forcing People To Make The Transition</vt:lpstr>
      <vt:lpstr>An Example Transition: Programming</vt:lpstr>
      <vt:lpstr>“The Power of Abstraction”</vt:lpstr>
      <vt:lpstr>What About Networking Abstractions?</vt:lpstr>
      <vt:lpstr>For Any Task, The Control Plane Must:</vt:lpstr>
      <vt:lpstr>This Seems Normal To Us</vt:lpstr>
      <vt:lpstr>Programming Analogy</vt:lpstr>
      <vt:lpstr>Concerns/Problems to be Separated</vt:lpstr>
      <vt:lpstr>1. Distributed State Abstraction</vt:lpstr>
      <vt:lpstr>2. Specification Abstraction</vt:lpstr>
      <vt:lpstr>Simple Example: Access Control</vt:lpstr>
      <vt:lpstr>3. Forwarding Abstraction</vt:lpstr>
      <vt:lpstr>My Talk in One Sentence</vt:lpstr>
      <vt:lpstr>Realizing These SDN Abstractions</vt:lpstr>
      <vt:lpstr>Software Defined Network (SDN)</vt:lpstr>
      <vt:lpstr>Specification Abstraction</vt:lpstr>
      <vt:lpstr>Software Defined Network</vt:lpstr>
      <vt:lpstr>Simple Example: Access Control</vt:lpstr>
      <vt:lpstr>Software Defined Network</vt:lpstr>
      <vt:lpstr>Major Change in Paradigm</vt:lpstr>
      <vt:lpstr>Clean Separation of Concerns</vt:lpstr>
      <vt:lpstr>Common Questions about SDN?</vt:lpstr>
      <vt:lpstr>Common Questions about SDN?</vt:lpstr>
      <vt:lpstr>Why Isn’t SDN Less Scalable, etc.?</vt:lpstr>
      <vt:lpstr>Why Is SDN Incrementally Deployable?</vt:lpstr>
      <vt:lpstr>How Do You Scale SDN to WANs?</vt:lpstr>
      <vt:lpstr>How to Troubleshoot SDN Platforms?</vt:lpstr>
      <vt:lpstr>Is OpenFlow the Answer?</vt:lpstr>
      <vt:lpstr>From OpenFlow to Fabrics</vt:lpstr>
      <vt:lpstr>The Hope</vt:lpstr>
      <vt:lpstr>Separating Control and Data Planes</vt:lpstr>
      <vt:lpstr>Networking is Now a Software Problem</vt:lpstr>
      <vt:lpstr>Networking as an Academic Discipline</vt:lpstr>
      <vt:lpstr>Grato pela atenção   Perguntas?</vt:lpstr>
    </vt:vector>
  </TitlesOfParts>
  <Manager/>
  <Company>Stanford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Nick McKeown</dc:creator>
  <cp:keywords/>
  <dc:description/>
  <cp:lastModifiedBy>Scott Shenker</cp:lastModifiedBy>
  <cp:revision>1940</cp:revision>
  <cp:lastPrinted>2012-04-30T15:44:04Z</cp:lastPrinted>
  <dcterms:created xsi:type="dcterms:W3CDTF">2010-06-16T02:08:28Z</dcterms:created>
  <dcterms:modified xsi:type="dcterms:W3CDTF">2012-05-15T22:39:58Z</dcterms:modified>
  <cp:category/>
</cp:coreProperties>
</file>