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7"/>
  </p:notesMasterIdLst>
  <p:sldIdLst>
    <p:sldId id="259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8" r:id="rId48"/>
    <p:sldId id="307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  <p:sldId id="332" r:id="rId73"/>
    <p:sldId id="333" r:id="rId74"/>
    <p:sldId id="334" r:id="rId75"/>
    <p:sldId id="335" r:id="rId7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58" autoAdjust="0"/>
    <p:restoredTop sz="86482" autoAdjust="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commentAuthors" Target="commentAuthors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21/05/2012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08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6CBD4AB-8D37-453A-9425-C2ACF8269373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C6C4-2678-46C8-9C00-1998F8E5AAA2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275ABC9-89A8-4FCC-AA8E-9A9FBBB2B744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6D46-0ED3-4F61-A4F0-88E995B2D9D2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05B1-C3B9-4716-8069-709B8BE53E3F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E6B544-1174-4A74-A21B-C3F6F8DDF964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6684B4-179C-4BD8-A3AE-0AD6A68F3F89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2F6E8-5ED0-4384-A8B0-013B06E833DB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CEFE-F0D4-4805-94F4-1064575DF436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846D-CD83-42AF-881D-3D0D6BD57412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C4C62D9-D45A-465C-9096-81581CFF2B9F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3484-4D41-40BB-8EBD-D23A8AE1AA43}" type="datetime1">
              <a:rPr lang="pt-BR" smtClean="0"/>
              <a:pPr/>
              <a:t>21/05/2012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Saindo de um Beco sem saída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Capítulo 10</a:t>
            </a:r>
          </a:p>
          <a:p>
            <a:r>
              <a:rPr lang="pt-BR" dirty="0" err="1" smtClean="0"/>
              <a:t>Patterns</a:t>
            </a:r>
            <a:r>
              <a:rPr lang="pt-BR" dirty="0" smtClean="0"/>
              <a:t> in Network </a:t>
            </a:r>
            <a:r>
              <a:rPr lang="pt-BR" dirty="0" err="1" smtClean="0"/>
              <a:t>Architecture</a:t>
            </a:r>
            <a:endParaRPr lang="pt-BR" dirty="0"/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52736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Consolidação e a Próxima Geração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581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pendentes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Nenhuma das questões pendentes foi resolvida à exceção da substituição do NCP pelo TCP.</a:t>
            </a:r>
          </a:p>
          <a:p>
            <a:pPr lvl="1"/>
            <a:r>
              <a:rPr lang="pt-BR" dirty="0" smtClean="0"/>
              <a:t>Mas, mesmo assim, o TCP foi projetado para resolver os problemas imediatos e tem pouca habilidade de se adaptar para o futuro</a:t>
            </a:r>
          </a:p>
          <a:p>
            <a:r>
              <a:rPr lang="pt-BR" dirty="0" smtClean="0"/>
              <a:t>Por que a Internet é vista como um sucesso?</a:t>
            </a:r>
          </a:p>
          <a:p>
            <a:pPr lvl="1"/>
            <a:r>
              <a:rPr lang="pt-BR" u="sng" dirty="0" smtClean="0"/>
              <a:t>Abstração</a:t>
            </a:r>
            <a:r>
              <a:rPr lang="pt-BR" dirty="0" smtClean="0"/>
              <a:t>: camadas escondem os problemas dos usuários.</a:t>
            </a:r>
          </a:p>
          <a:p>
            <a:pPr lvl="1"/>
            <a:r>
              <a:rPr lang="pt-BR" u="sng" dirty="0" smtClean="0"/>
              <a:t>Insensibilidade</a:t>
            </a:r>
            <a:r>
              <a:rPr lang="pt-BR" dirty="0" smtClean="0"/>
              <a:t>: funciona mesmo com problemas.</a:t>
            </a:r>
          </a:p>
          <a:p>
            <a:pPr lvl="1"/>
            <a:r>
              <a:rPr lang="pt-BR" u="sng" dirty="0" smtClean="0"/>
              <a:t>Lei de Moore</a:t>
            </a:r>
            <a:r>
              <a:rPr lang="pt-BR" dirty="0" smtClean="0"/>
              <a:t>: aumento da capacidade computacional adia a percepção dos problemas</a:t>
            </a:r>
          </a:p>
          <a:p>
            <a:pPr lvl="1"/>
            <a:r>
              <a:rPr lang="pt-BR" u="sng" dirty="0" smtClean="0"/>
              <a:t>Gastos militares</a:t>
            </a:r>
            <a:r>
              <a:rPr lang="pt-BR" dirty="0" smtClean="0"/>
              <a:t>: superdimensionamento dos links desde o início</a:t>
            </a:r>
          </a:p>
          <a:p>
            <a:pPr lvl="1"/>
            <a:r>
              <a:rPr lang="pt-BR" u="sng" dirty="0" smtClean="0"/>
              <a:t>Trabalho duro</a:t>
            </a:r>
            <a:r>
              <a:rPr lang="pt-BR" dirty="0" smtClean="0"/>
              <a:t>: esforço sem tréguas de milhares de engenheiros!</a:t>
            </a:r>
            <a:endParaRPr lang="pt-BR" u="sng" dirty="0"/>
          </a:p>
        </p:txBody>
      </p:sp>
    </p:spTree>
    <p:extLst>
      <p:ext uri="{BB962C8B-B14F-4D97-AF65-F5344CB8AC3E}">
        <p14:creationId xmlns:p14="http://schemas.microsoft.com/office/powerpoint/2010/main" val="255375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Consolidação/Engessamento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Internet não começou a estagnar na virada do século e sim no final da década de 70.</a:t>
            </a:r>
          </a:p>
          <a:p>
            <a:pPr lvl="1"/>
            <a:r>
              <a:rPr lang="pt-BR" dirty="0" smtClean="0"/>
              <a:t>A “segunda geração” apresenta o comportamento clássico de “defensores da chama” ao invés de uma oportunidade para completar a visão anterior e sintetizar novas compreensões numa direção mais inovadora.</a:t>
            </a:r>
          </a:p>
          <a:p>
            <a:r>
              <a:rPr lang="pt-BR" dirty="0" smtClean="0"/>
              <a:t>Nunca houve uma separação entre as operações e a pesquisa</a:t>
            </a:r>
          </a:p>
          <a:p>
            <a:pPr lvl="1"/>
            <a:r>
              <a:rPr lang="pt-BR" dirty="0" smtClean="0"/>
              <a:t>Solução dos problemas veio em mudanças incrementais</a:t>
            </a:r>
          </a:p>
          <a:p>
            <a:pPr lvl="1"/>
            <a:r>
              <a:rPr lang="pt-BR" dirty="0" smtClean="0"/>
              <a:t>Não houve uma substituição de módulos por novas soluções como ocorre com muitos produtos.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6283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Consolidação/Engessamento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Os novatos encontraram o sistema funcionando e viram a estrutura como a única forma de se construir uma rede.</a:t>
            </a:r>
          </a:p>
          <a:p>
            <a:r>
              <a:rPr lang="pt-BR" dirty="0" smtClean="0"/>
              <a:t>Foram criados mitos transformando diversos remendos e gambiarras como se fossem peças maravilhosas de reflexões e projeto.</a:t>
            </a:r>
          </a:p>
          <a:p>
            <a:pPr lvl="1"/>
            <a:r>
              <a:rPr lang="pt-BR" dirty="0" smtClean="0"/>
              <a:t>Estes mitos se tornaram “princípios de projeto”</a:t>
            </a:r>
          </a:p>
          <a:p>
            <a:pPr lvl="1"/>
            <a:r>
              <a:rPr lang="pt-BR" dirty="0" smtClean="0"/>
              <a:t>As decisões tomadas no início das redes pareciam terem sido “recebidas do alto em tábuas de pedra”!</a:t>
            </a:r>
          </a:p>
          <a:p>
            <a:pPr lvl="1"/>
            <a:r>
              <a:rPr lang="pt-BR" dirty="0" smtClean="0"/>
              <a:t>Isto foi reforçado por livros texto descrevendo o que existia como a melhor solução possível, ao invés de descrever os princípios junto com implementações particulares.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362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Consolidação/Engessamento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Forças externas:</a:t>
            </a:r>
          </a:p>
          <a:p>
            <a:pPr lvl="1"/>
            <a:r>
              <a:rPr lang="pt-BR" dirty="0" err="1" smtClean="0"/>
              <a:t>PTTs</a:t>
            </a:r>
            <a:r>
              <a:rPr lang="pt-BR" dirty="0" smtClean="0"/>
              <a:t> (CCITT)</a:t>
            </a:r>
          </a:p>
          <a:p>
            <a:pPr lvl="1"/>
            <a:r>
              <a:rPr lang="pt-BR" dirty="0" smtClean="0"/>
              <a:t>OSI: esforço conjunto da ISO e CCITT</a:t>
            </a:r>
          </a:p>
          <a:p>
            <a:pPr lvl="2"/>
            <a:r>
              <a:rPr lang="pt-BR" dirty="0" smtClean="0"/>
              <a:t>Conflitos:</a:t>
            </a:r>
          </a:p>
          <a:p>
            <a:pPr lvl="3"/>
            <a:r>
              <a:rPr lang="pt-BR" dirty="0" smtClean="0"/>
              <a:t>Conexão x sem conexão</a:t>
            </a:r>
          </a:p>
          <a:p>
            <a:pPr lvl="3"/>
            <a:r>
              <a:rPr lang="pt-BR" dirty="0" smtClean="0"/>
              <a:t>Japão x Europa x EUA</a:t>
            </a:r>
          </a:p>
          <a:p>
            <a:pPr lvl="3"/>
            <a:r>
              <a:rPr lang="pt-BR" dirty="0" smtClean="0"/>
              <a:t>Indústria de computação x empresas telefônicas</a:t>
            </a:r>
          </a:p>
          <a:p>
            <a:pPr lvl="3"/>
            <a:r>
              <a:rPr lang="pt-BR" dirty="0" smtClean="0"/>
              <a:t>Todos contra a IBM</a:t>
            </a:r>
          </a:p>
          <a:p>
            <a:pPr lvl="2"/>
            <a:r>
              <a:rPr lang="pt-BR" dirty="0" smtClean="0"/>
              <a:t>Lição:</a:t>
            </a:r>
          </a:p>
          <a:p>
            <a:pPr lvl="3"/>
            <a:r>
              <a:rPr lang="pt-BR" dirty="0" smtClean="0"/>
              <a:t>Apesar de parecer razoável, colaborar com o legado levará ao fracasso. Se o novo modelo não tiver uma vantagem significativa para ficar de pé por si mesmo, também não terá como ficar de pé perante a velha guarda.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148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Consolidação/Engessamento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Internet estando fora destes conflitos teve a oportunidade de avançar com a tecnologia enquanto ninguém estava olhando.</a:t>
            </a:r>
          </a:p>
          <a:p>
            <a:pPr lvl="1"/>
            <a:r>
              <a:rPr lang="pt-BR" dirty="0" smtClean="0"/>
              <a:t>Mas, isto não aconteceu!</a:t>
            </a:r>
          </a:p>
          <a:p>
            <a:r>
              <a:rPr lang="pt-BR" dirty="0" smtClean="0"/>
              <a:t>Houve muita polarização e </a:t>
            </a:r>
            <a:r>
              <a:rPr lang="pt-BR" u="sng" dirty="0" smtClean="0"/>
              <a:t>imaturidade</a:t>
            </a:r>
            <a:r>
              <a:rPr lang="pt-BR" dirty="0" smtClean="0"/>
              <a:t> e que impediu que houvesse uma nova síntese.</a:t>
            </a:r>
          </a:p>
          <a:p>
            <a:pPr lvl="1"/>
            <a:r>
              <a:rPr lang="pt-BR" dirty="0" smtClean="0"/>
              <a:t>Os participantes da Internet desenvolveram uma aversão visceral profunda para qualquer coisa associada como OSI, que existe até hoje.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5021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Sucesso da Internet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Lendo a imprensa popular se tem a impressão de que a Internet é um fruto intelectual surpreendente, um triunfo da inovação americana.</a:t>
            </a:r>
          </a:p>
          <a:p>
            <a:pPr lvl="1"/>
            <a:r>
              <a:rPr lang="pt-BR" dirty="0" smtClean="0"/>
              <a:t>Mas um olhar mais atento revela um quadro diferente:</a:t>
            </a:r>
          </a:p>
          <a:p>
            <a:pPr lvl="2"/>
            <a:r>
              <a:rPr lang="pt-BR" dirty="0" smtClean="0"/>
              <a:t>As principais inovações foram:</a:t>
            </a:r>
          </a:p>
          <a:p>
            <a:pPr lvl="3"/>
            <a:r>
              <a:rPr lang="pt-BR" dirty="0" smtClean="0"/>
              <a:t>A proposta de uma rede sem conexão de </a:t>
            </a:r>
            <a:r>
              <a:rPr lang="pt-BR" dirty="0" err="1" smtClean="0"/>
              <a:t>Pouzin</a:t>
            </a:r>
            <a:r>
              <a:rPr lang="pt-BR" dirty="0" smtClean="0"/>
              <a:t> para a rede francesa;</a:t>
            </a:r>
          </a:p>
          <a:p>
            <a:pPr lvl="3"/>
            <a:r>
              <a:rPr lang="pt-BR" dirty="0" smtClean="0"/>
              <a:t>Aplicação de </a:t>
            </a:r>
            <a:r>
              <a:rPr lang="pt-BR" dirty="0" err="1" smtClean="0"/>
              <a:t>Saltzer</a:t>
            </a:r>
            <a:r>
              <a:rPr lang="pt-BR" dirty="0" smtClean="0"/>
              <a:t> da nomeação de sistemas operacionais para redes.</a:t>
            </a:r>
          </a:p>
          <a:p>
            <a:r>
              <a:rPr lang="pt-BR" dirty="0" smtClean="0"/>
              <a:t>Quando o OSI se autodestruiu a Internet foi a única coisa que restou.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1253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Sucesso da Internet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 a Internet estava de pé por causa do esforço de Al Gore e outros de torná-la disponível gratuitamente nos EUA.</a:t>
            </a:r>
          </a:p>
          <a:p>
            <a:pPr lvl="1"/>
            <a:r>
              <a:rPr lang="pt-BR" dirty="0" smtClean="0"/>
              <a:t>Portanto, este sucesso no final foi mais um resultado político e econômico do que provocado por inovações tecnológicas.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Então, talvez foi mesmo Al Gore quem inventou a Internet!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1227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isto ocorreu?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722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isto aconteceu?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Resposta curta: uma combinação de efeitos.</a:t>
            </a:r>
          </a:p>
          <a:p>
            <a:r>
              <a:rPr lang="pt-BR" dirty="0" smtClean="0"/>
              <a:t>Efeitos:</a:t>
            </a:r>
          </a:p>
          <a:p>
            <a:pPr lvl="1"/>
            <a:r>
              <a:rPr lang="pt-BR" dirty="0" smtClean="0"/>
              <a:t>Impulso pela comercialização veio antes da ciência ter sido realmente entendida.</a:t>
            </a:r>
          </a:p>
          <a:p>
            <a:pPr lvl="1"/>
            <a:r>
              <a:rPr lang="pt-BR" dirty="0" smtClean="0"/>
              <a:t>Não se pode subestimar o efeito dos negócios: busca de retorno rápido ao investimento.</a:t>
            </a:r>
          </a:p>
          <a:p>
            <a:pPr lvl="1"/>
            <a:r>
              <a:rPr lang="pt-BR" dirty="0" smtClean="0"/>
              <a:t>Ambiente político:</a:t>
            </a:r>
          </a:p>
          <a:p>
            <a:pPr lvl="2"/>
            <a:r>
              <a:rPr lang="pt-BR" dirty="0" smtClean="0"/>
              <a:t>Mesmo quando é reconhecido que é necessária uma revolução Copernicana em redes, há a restrição de não mudar o que temos hoje!</a:t>
            </a:r>
          </a:p>
          <a:p>
            <a:pPr lvl="3"/>
            <a:r>
              <a:rPr lang="pt-BR" dirty="0" smtClean="0"/>
              <a:t>Que revolução é esta?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269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i="1" dirty="0"/>
          </a:p>
          <a:p>
            <a:r>
              <a:rPr lang="pt-BR" i="1" dirty="0" smtClean="0"/>
              <a:t>Não se trata de termos uma excelente </a:t>
            </a:r>
            <a:r>
              <a:rPr lang="pt-BR" dirty="0" smtClean="0"/>
              <a:t>(</a:t>
            </a:r>
            <a:r>
              <a:rPr lang="pt-BR" dirty="0" err="1" smtClean="0"/>
              <a:t>killer</a:t>
            </a:r>
            <a:r>
              <a:rPr lang="pt-BR" dirty="0" smtClean="0"/>
              <a:t>) </a:t>
            </a:r>
            <a:r>
              <a:rPr lang="pt-BR" i="1" dirty="0" smtClean="0"/>
              <a:t>tecnologia ao nível de protocolos ou rede que tenhamos falhado em incluir</a:t>
            </a:r>
            <a:r>
              <a:rPr lang="pt-BR" dirty="0" smtClean="0"/>
              <a:t>. </a:t>
            </a:r>
            <a:r>
              <a:rPr lang="pt-BR" i="1" dirty="0" smtClean="0"/>
              <a:t>Temos que tomar todas as tecnologias que já conhecemos e juntá-las de uma forma diferente. Não se trata de construir uma inovação tecnológica que irá mudar o mundo, mas se trata de arquitetura...</a:t>
            </a:r>
          </a:p>
          <a:p>
            <a:endParaRPr lang="pt-BR" dirty="0" smtClean="0"/>
          </a:p>
          <a:p>
            <a:pPr marL="365760" lvl="1" indent="0">
              <a:buNone/>
            </a:pPr>
            <a:r>
              <a:rPr lang="pt-BR" i="1" dirty="0" smtClean="0"/>
              <a:t>		- </a:t>
            </a:r>
            <a:r>
              <a:rPr lang="pt-BR" dirty="0" smtClean="0"/>
              <a:t>Dave Clark, MIT, 2005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23337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Comportamento Incomum da Comunidade de Teoria das Cordas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Tremenda autoconfiança</a:t>
            </a:r>
          </a:p>
          <a:p>
            <a:r>
              <a:rPr lang="pt-BR" dirty="0" smtClean="0"/>
              <a:t>Uma comunidade monolítica incomum</a:t>
            </a:r>
          </a:p>
          <a:p>
            <a:r>
              <a:rPr lang="pt-BR" dirty="0" smtClean="0"/>
              <a:t>Sentido de identificação como grupo</a:t>
            </a:r>
          </a:p>
          <a:p>
            <a:r>
              <a:rPr lang="pt-BR" dirty="0" smtClean="0"/>
              <a:t>Um sentido forte da fronteira entre o grupo e outros especialistas</a:t>
            </a:r>
          </a:p>
          <a:p>
            <a:r>
              <a:rPr lang="pt-BR" dirty="0" smtClean="0"/>
              <a:t>Um desinteresse nas ideias, opiniões e trabalho de especialistas que não fazem parte do grupo</a:t>
            </a:r>
          </a:p>
          <a:p>
            <a:r>
              <a:rPr lang="pt-BR" dirty="0" smtClean="0"/>
              <a:t>Uma tendência em </a:t>
            </a:r>
            <a:r>
              <a:rPr lang="pt-BR" i="1" dirty="0" smtClean="0"/>
              <a:t>interpretar as evidências de forma otimista</a:t>
            </a:r>
            <a:endParaRPr lang="pt-BR" dirty="0" smtClean="0"/>
          </a:p>
          <a:p>
            <a:r>
              <a:rPr lang="pt-BR" dirty="0" smtClean="0"/>
              <a:t>Uma falta de apreciar até que ponto um programa de pesquisa deve envolver risco.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365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Pensamento de Grupo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/>
          <a:lstStyle/>
          <a:p>
            <a:r>
              <a:rPr lang="pt-BR" dirty="0" smtClean="0"/>
              <a:t>Contribuições à iniciativa do NSF</a:t>
            </a:r>
          </a:p>
          <a:p>
            <a:pPr lvl="1"/>
            <a:r>
              <a:rPr lang="pt-BR" dirty="0" smtClean="0"/>
              <a:t>São todas notavelmente semelhantes</a:t>
            </a:r>
          </a:p>
          <a:p>
            <a:pPr lvl="1"/>
            <a:r>
              <a:rPr lang="pt-BR" dirty="0" smtClean="0"/>
              <a:t>Nenhuma chega ao núcleo do problema ou</a:t>
            </a:r>
          </a:p>
          <a:p>
            <a:pPr lvl="1"/>
            <a:r>
              <a:rPr lang="pt-BR" dirty="0" smtClean="0"/>
              <a:t>Atingem uma nova direção.</a:t>
            </a:r>
          </a:p>
          <a:p>
            <a:r>
              <a:rPr lang="pt-BR" dirty="0" smtClean="0"/>
              <a:t>Parte do problema em redes é que hoje temos gerações de engenheiros e professores que nunca viram nada diferente e parecem não ser capazes de imaginar outra forma de fazer.</a:t>
            </a:r>
            <a:endParaRPr lang="pt-BR" dirty="0"/>
          </a:p>
        </p:txBody>
      </p:sp>
      <p:pic>
        <p:nvPicPr>
          <p:cNvPr id="1026" name="Picture 2" descr="http://www.thereblogging.com/ThereBlogging/F1DB57AE-335D-4460-A673-2AC56679E1C7_files/g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-304800"/>
            <a:ext cx="3352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6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Mestres artesões e visionários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u="sng" dirty="0" smtClean="0"/>
              <a:t>Mestres artesões</a:t>
            </a:r>
            <a:r>
              <a:rPr lang="pt-BR" dirty="0" smtClean="0"/>
              <a:t> entram na ciência porque são bons nisto. São normalmente os melhores estudantes nas aulas de matemática e física desde o segundo grau até a pós-graduação, onde finalmente encontram os seus pares. Eles sempre foram capazes de resolver problemas de matemática mais rapidamente e mais acuradamente do que seus colegas, portanto a habilidade de resolver problemas é o que eles tendem a valorizar em outros cientistas.</a:t>
            </a:r>
          </a:p>
          <a:p>
            <a:r>
              <a:rPr lang="pt-BR" u="sng" dirty="0" smtClean="0"/>
              <a:t>Visionários</a:t>
            </a:r>
            <a:r>
              <a:rPr lang="pt-BR" dirty="0" smtClean="0"/>
              <a:t> são diferentes. Eles são sonhadores. Eles entram na ciência porque têm perguntas sobre a natureza da existência que os livros de escola não respondem.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7570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Mestres artesões e visionários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Os mestres artesões são necessários durante períodos de ciência “normal”: </a:t>
            </a:r>
          </a:p>
          <a:p>
            <a:pPr lvl="1"/>
            <a:r>
              <a:rPr lang="pt-BR" dirty="0" smtClean="0"/>
              <a:t>Período no qual um novo paradigma é estabelecido e está sendo explorado e aproveitado.</a:t>
            </a:r>
          </a:p>
          <a:p>
            <a:r>
              <a:rPr lang="pt-BR" dirty="0" smtClean="0"/>
              <a:t>Os visionários são necessários quando:</a:t>
            </a:r>
          </a:p>
          <a:p>
            <a:pPr lvl="1"/>
            <a:r>
              <a:rPr lang="pt-BR" dirty="0" smtClean="0"/>
              <a:t>o paradigma antigo está envelhecendo e é necessária uma nova perspectiva</a:t>
            </a:r>
          </a:p>
          <a:p>
            <a:pPr lvl="1"/>
            <a:r>
              <a:rPr lang="pt-BR" dirty="0" smtClean="0"/>
              <a:t>Período de uma ciência revolucionária</a:t>
            </a:r>
          </a:p>
          <a:p>
            <a:r>
              <a:rPr lang="pt-BR" dirty="0" smtClean="0"/>
              <a:t>Para encontrar um novo paradigma requer ver novas distinções, questionar tudo, olhar cuidadosamente no que está </a:t>
            </a:r>
            <a:r>
              <a:rPr lang="pt-BR" i="1" dirty="0" smtClean="0"/>
              <a:t>realmente</a:t>
            </a:r>
            <a:r>
              <a:rPr lang="pt-BR" dirty="0" smtClean="0"/>
              <a:t> ocorrendo.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9036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Situação atual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Hoje há ciência, na verdade mais engenharia, em tópicos específicos, mas no geral a tradição se tornou artesanal, dedicada ao desenvolvimento de técnicas e não a uma teoria abrangente.</a:t>
            </a:r>
          </a:p>
          <a:p>
            <a:r>
              <a:rPr lang="pt-BR" dirty="0" smtClean="0"/>
              <a:t>Temos um problema adicional:</a:t>
            </a:r>
          </a:p>
          <a:p>
            <a:pPr lvl="1"/>
            <a:r>
              <a:rPr lang="pt-BR" dirty="0" smtClean="0"/>
              <a:t>Centenas de milhões de pessoas dependem da nossa demonstração incompleta.</a:t>
            </a:r>
          </a:p>
          <a:p>
            <a:pPr lvl="1"/>
            <a:r>
              <a:rPr lang="pt-BR" dirty="0" smtClean="0"/>
              <a:t>Mas, não há como o modelo atual prover o que é necessário para os próximos 50 anos ou mais.</a:t>
            </a:r>
          </a:p>
          <a:p>
            <a:pPr lvl="2"/>
            <a:r>
              <a:rPr lang="pt-BR" dirty="0" smtClean="0"/>
              <a:t>E nem mencione o IPv6. Ele é menos do que muito pouco muito tarde. É uma perda de tempo!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564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Operacionais e Redes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 </a:t>
            </a:r>
            <a:r>
              <a:rPr lang="pt-BR" dirty="0" err="1" smtClean="0"/>
              <a:t>SOs</a:t>
            </a:r>
            <a:r>
              <a:rPr lang="pt-BR" dirty="0" smtClean="0"/>
              <a:t> é relativamente fácil tentar muitas abordagens diferentes.</a:t>
            </a:r>
          </a:p>
          <a:p>
            <a:pPr lvl="1"/>
            <a:r>
              <a:rPr lang="pt-BR" dirty="0" smtClean="0"/>
              <a:t>Tudo o que é necessário é uma máquina</a:t>
            </a:r>
          </a:p>
          <a:p>
            <a:pPr lvl="1"/>
            <a:r>
              <a:rPr lang="pt-BR" dirty="0" smtClean="0"/>
              <a:t>Para uma rede, necessitamos de muitas mais.</a:t>
            </a:r>
          </a:p>
          <a:p>
            <a:r>
              <a:rPr lang="pt-BR" dirty="0" smtClean="0"/>
              <a:t>Criar um novo protocolo era (e ainda é) um grande esforço, quanto mais uma nova arquitetura.</a:t>
            </a:r>
          </a:p>
          <a:p>
            <a:r>
              <a:rPr lang="pt-BR" dirty="0" smtClean="0"/>
              <a:t>O que temos hoje é próximo do DOS</a:t>
            </a:r>
          </a:p>
          <a:p>
            <a:pPr lvl="1"/>
            <a:r>
              <a:rPr lang="pt-BR" dirty="0" smtClean="0"/>
              <a:t>O que precisamos é o </a:t>
            </a:r>
            <a:r>
              <a:rPr lang="pt-BR" dirty="0" err="1" smtClean="0"/>
              <a:t>Multics</a:t>
            </a:r>
            <a:r>
              <a:rPr lang="pt-BR" dirty="0" smtClean="0"/>
              <a:t>,</a:t>
            </a:r>
          </a:p>
          <a:p>
            <a:pPr lvl="1"/>
            <a:r>
              <a:rPr lang="pt-BR" dirty="0" smtClean="0"/>
              <a:t>Mas, provavelmente nos contentaremos com o UNIX.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971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Pesquisa em Redes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Muitas boas ideias foram refutadas com afirmações como:</a:t>
            </a:r>
          </a:p>
          <a:p>
            <a:pPr lvl="1"/>
            <a:r>
              <a:rPr lang="pt-BR" dirty="0" smtClean="0"/>
              <a:t>Mas, como isto iria funcionar na Internet?</a:t>
            </a:r>
          </a:p>
          <a:p>
            <a:pPr lvl="1"/>
            <a:r>
              <a:rPr lang="pt-BR" dirty="0" smtClean="0"/>
              <a:t>Você nunca poderia fazer </a:t>
            </a:r>
            <a:r>
              <a:rPr lang="pt-BR" i="1" dirty="0" smtClean="0"/>
              <a:t>isto</a:t>
            </a:r>
            <a:r>
              <a:rPr lang="pt-BR" dirty="0" smtClean="0"/>
              <a:t> na Internet.</a:t>
            </a:r>
          </a:p>
          <a:p>
            <a:r>
              <a:rPr lang="pt-BR" dirty="0" smtClean="0"/>
              <a:t>Desde quando uma boa pesquisa começa em se ela pode ser implantada num único produto?</a:t>
            </a:r>
          </a:p>
          <a:p>
            <a:pPr lvl="1"/>
            <a:r>
              <a:rPr lang="pt-BR" dirty="0" smtClean="0"/>
              <a:t>A rede telefônica antes dos anos 70?</a:t>
            </a:r>
          </a:p>
          <a:p>
            <a:pPr lvl="1"/>
            <a:r>
              <a:rPr lang="pt-BR" dirty="0" smtClean="0"/>
              <a:t>Com esta atitude nunca teríamos chegado à Internet.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7170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Pesquisa em Redes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Pouco trabalho foi realizado para:</a:t>
            </a:r>
          </a:p>
          <a:p>
            <a:pPr lvl="1"/>
            <a:r>
              <a:rPr lang="pt-BR" dirty="0"/>
              <a:t>E</a:t>
            </a:r>
            <a:r>
              <a:rPr lang="pt-BR" dirty="0" smtClean="0"/>
              <a:t>ntender as propriedades gerais das redes</a:t>
            </a:r>
          </a:p>
          <a:p>
            <a:pPr lvl="1"/>
            <a:r>
              <a:rPr lang="pt-BR" dirty="0" smtClean="0"/>
              <a:t>Entender a estrutura profunda e como outras arquiteturas além da que temos hoje poderiam funcionar</a:t>
            </a:r>
          </a:p>
          <a:p>
            <a:r>
              <a:rPr lang="pt-BR" dirty="0" smtClean="0"/>
              <a:t>A diferença entre ciência e engenharia é crucial:</a:t>
            </a:r>
          </a:p>
          <a:p>
            <a:pPr lvl="1"/>
            <a:r>
              <a:rPr lang="pt-BR" dirty="0" smtClean="0"/>
              <a:t>A ciência diz respeito à compreensão, enquanto que</a:t>
            </a:r>
          </a:p>
          <a:p>
            <a:pPr lvl="1"/>
            <a:r>
              <a:rPr lang="pt-BR" dirty="0" smtClean="0"/>
              <a:t>A engenharia diz respeito a aplicar esta compreensão para situações do mundo real.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51372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Importância da Teoria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82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 da Teoria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Trabalhar buscando uma teoria abrangente, mesmo se não for encontrada, é benéfico.</a:t>
            </a:r>
          </a:p>
          <a:p>
            <a:r>
              <a:rPr lang="pt-BR" dirty="0" smtClean="0"/>
              <a:t>Todas as vezes que resolvemos um problema deveríamos considerar como ele se encaixa na teoria atual.</a:t>
            </a:r>
          </a:p>
          <a:p>
            <a:pPr lvl="1"/>
            <a:r>
              <a:rPr lang="pt-BR" dirty="0" smtClean="0"/>
              <a:t>Se não se encaixa, devemos nos perguntar o que está errado: a solução ou a teoria.</a:t>
            </a:r>
          </a:p>
          <a:p>
            <a:pPr lvl="1"/>
            <a:r>
              <a:rPr lang="pt-BR" dirty="0" smtClean="0"/>
              <a:t>O que é que não entendemos?</a:t>
            </a:r>
          </a:p>
          <a:p>
            <a:r>
              <a:rPr lang="pt-BR" dirty="0" smtClean="0"/>
              <a:t>Com a proposição e testes de modelos diferentes, atinge-se uma compreensão mais profunda do domínio do problema, mesmo se o modelo proposto estiver errado.</a:t>
            </a:r>
          </a:p>
          <a:p>
            <a:pPr lvl="1"/>
            <a:r>
              <a:rPr lang="pt-BR" dirty="0" smtClean="0"/>
              <a:t>Ele irá melhorar!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330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7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teoria questiona o significado das observações e das técnicas utilizadas.</a:t>
            </a:r>
          </a:p>
          <a:p>
            <a:r>
              <a:rPr lang="pt-BR" dirty="0" smtClean="0"/>
              <a:t>A teoria aponta para experimentos que testem a sua veracidade e tentem invalidá-la.</a:t>
            </a:r>
          </a:p>
          <a:p>
            <a:r>
              <a:rPr lang="pt-BR" dirty="0" smtClean="0"/>
              <a:t>A teoria aponta para os seus próprios limites.</a:t>
            </a:r>
          </a:p>
          <a:p>
            <a:r>
              <a:rPr lang="pt-BR" dirty="0" smtClean="0"/>
              <a:t>A teoria se torna um mapa do nosso conhecimento e, portanto, nos impulsiona em direção a melhores teorias.</a:t>
            </a:r>
          </a:p>
          <a:p>
            <a:r>
              <a:rPr lang="pt-BR" dirty="0" smtClean="0"/>
              <a:t>O primeiro passo é formular uma </a:t>
            </a:r>
            <a:r>
              <a:rPr lang="pt-BR" i="1" dirty="0" smtClean="0"/>
              <a:t>hipótese</a:t>
            </a:r>
            <a:r>
              <a:rPr lang="pt-BR" dirty="0" smtClean="0"/>
              <a:t>. Para formular uma hipótese, é preciso </a:t>
            </a:r>
            <a:r>
              <a:rPr lang="pt-BR" i="1" dirty="0" smtClean="0"/>
              <a:t>começar</a:t>
            </a:r>
            <a:r>
              <a:rPr lang="pt-BR" dirty="0" smtClean="0"/>
              <a:t> com uma teoria a ser invalidada.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0339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Encontrando um Novo Caminho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7285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Quantos pesquisadores têm uma exposição abrangente o suficiente a múltiplos paradigmas, história da ciência e, até certo ponto, filosofia para ser capaz de pensar sobre elas do lado de fora?</a:t>
            </a:r>
          </a:p>
          <a:p>
            <a:r>
              <a:rPr lang="pt-BR" dirty="0" smtClean="0"/>
              <a:t>Novas compreensões são mais produto de pensar muito do que de muito dinheiro.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5375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Fundamentais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Quais são os princípios fundamentais que podem ser extraídos da teoria em ciência da computação?</a:t>
            </a:r>
          </a:p>
          <a:p>
            <a:r>
              <a:rPr lang="pt-BR" dirty="0" smtClean="0"/>
              <a:t>Princípios fundamentais são relações que são invariantes através de domínios de problemas importantes.</a:t>
            </a:r>
          </a:p>
          <a:p>
            <a:pPr lvl="1"/>
            <a:r>
              <a:rPr lang="pt-BR" dirty="0" smtClean="0"/>
              <a:t>Quanto mais fundamentais forem, maior será o escopo de seu uso.</a:t>
            </a:r>
          </a:p>
          <a:p>
            <a:pPr lvl="1"/>
            <a:r>
              <a:rPr lang="pt-BR" dirty="0" smtClean="0"/>
              <a:t>Para termos princípios, precisamos de uma boa teoria.</a:t>
            </a:r>
          </a:p>
          <a:p>
            <a:pPr lvl="2"/>
            <a:r>
              <a:rPr lang="pt-BR" dirty="0" smtClean="0"/>
              <a:t>Mas desenvolver uma teoria em </a:t>
            </a:r>
            <a:r>
              <a:rPr lang="pt-BR" i="1" dirty="0" smtClean="0"/>
              <a:t>ciência</a:t>
            </a:r>
            <a:r>
              <a:rPr lang="pt-BR" dirty="0" smtClean="0"/>
              <a:t> da computação é muito mais difícil do que em qualquer outro campo porque:</a:t>
            </a:r>
          </a:p>
          <a:p>
            <a:pPr lvl="3"/>
            <a:r>
              <a:rPr lang="pt-BR" dirty="0" smtClean="0"/>
              <a:t>Nos construímos o que medimos.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0059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Separação entre Teoria e Artefato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Há essencialmente duas partes na ciência da computação:</a:t>
            </a:r>
          </a:p>
          <a:p>
            <a:pPr lvl="1"/>
            <a:r>
              <a:rPr lang="pt-BR" dirty="0" smtClean="0"/>
              <a:t>Uma parte matemática</a:t>
            </a:r>
          </a:p>
          <a:p>
            <a:pPr lvl="1"/>
            <a:r>
              <a:rPr lang="pt-BR" dirty="0" smtClean="0"/>
              <a:t>Uma parte científica</a:t>
            </a:r>
          </a:p>
          <a:p>
            <a:r>
              <a:rPr lang="pt-BR" dirty="0" smtClean="0"/>
              <a:t>Matemática não é uma ciência.</a:t>
            </a:r>
          </a:p>
          <a:p>
            <a:pPr lvl="1"/>
            <a:r>
              <a:rPr lang="pt-BR" dirty="0" smtClean="0"/>
              <a:t>Na matemática, o único requisito é que a teoria seja logicamente consistente.</a:t>
            </a:r>
          </a:p>
          <a:p>
            <a:pPr lvl="1"/>
            <a:r>
              <a:rPr lang="pt-BR" dirty="0" smtClean="0"/>
              <a:t>Na ciência, a teoria deve ser logicamente consistente e se encaixar nos dados.</a:t>
            </a:r>
          </a:p>
          <a:p>
            <a:r>
              <a:rPr lang="pt-BR" dirty="0" smtClean="0"/>
              <a:t>Em CC são as disciplinas de “sistemas” que são as mais científicas.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39611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Teoria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que a teoria consolide o conhecimento, ela deve encontrar modelos que enfatizem as invariantes na estrutura lógica.</a:t>
            </a:r>
          </a:p>
          <a:p>
            <a:pPr lvl="1"/>
            <a:r>
              <a:rPr lang="pt-BR" dirty="0" smtClean="0"/>
              <a:t>Isto é basicamente o que tentamos fazer neste livro.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9359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Escopo do Conhecimento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Dado que a matemática é independente dos dados, isto nos permite desenvolver teoria nas disciplinas de sistemas da CC.</a:t>
            </a:r>
          </a:p>
          <a:p>
            <a:pPr lvl="1"/>
            <a:r>
              <a:rPr lang="pt-BR" dirty="0" smtClean="0"/>
              <a:t>Há princípios nestes campos que são independentes da tecnologia e dos dados.</a:t>
            </a:r>
          </a:p>
          <a:p>
            <a:pPr lvl="1"/>
            <a:r>
              <a:rPr lang="pt-BR" dirty="0" smtClean="0"/>
              <a:t>Os princípios partem das restrições lógicas (axiomas) que formam as bases da classe de sistemas: </a:t>
            </a:r>
            <a:r>
              <a:rPr lang="pt-BR" dirty="0" smtClean="0">
                <a:solidFill>
                  <a:srgbClr val="FF0000"/>
                </a:solidFill>
              </a:rPr>
              <a:t>A arquitetura</a:t>
            </a:r>
            <a:endParaRPr lang="pt-BR" dirty="0" smtClean="0"/>
          </a:p>
          <a:p>
            <a:pPr lvl="1"/>
            <a:r>
              <a:rPr lang="pt-BR" dirty="0" smtClean="0"/>
              <a:t>Dentro desta estrutura, há princípios adicionais que são dependentes dos dados e independentes da tecnologia ou implementação: </a:t>
            </a:r>
            <a:r>
              <a:rPr lang="pt-BR" dirty="0" smtClean="0">
                <a:solidFill>
                  <a:srgbClr val="FF0000"/>
                </a:solidFill>
              </a:rPr>
              <a:t>Os Projetos específicos</a:t>
            </a:r>
          </a:p>
          <a:p>
            <a:pPr lvl="1"/>
            <a:r>
              <a:rPr lang="pt-BR" dirty="0" smtClean="0"/>
              <a:t>Finalmente, há “princípios” ou relações que são dependentes da tecnologia:</a:t>
            </a:r>
          </a:p>
          <a:p>
            <a:pPr lvl="2"/>
            <a:r>
              <a:rPr lang="pt-BR" dirty="0" smtClean="0"/>
              <a:t>Estes formam a base para os manuais de produtos e livros técnicos.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6696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Pontos Altos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54418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Única: IPC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Há uma camada que provê comunicação </a:t>
            </a:r>
            <a:r>
              <a:rPr lang="pt-BR" dirty="0" err="1" smtClean="0"/>
              <a:t>interprocessos</a:t>
            </a:r>
            <a:r>
              <a:rPr lang="pt-BR" dirty="0" smtClean="0"/>
              <a:t> e que se repete.</a:t>
            </a:r>
          </a:p>
          <a:p>
            <a:r>
              <a:rPr lang="pt-BR" dirty="0" smtClean="0"/>
              <a:t>Todas as camadas têm o mesmo complemento de funções</a:t>
            </a:r>
          </a:p>
          <a:p>
            <a:pPr lvl="1"/>
            <a:r>
              <a:rPr lang="pt-BR" dirty="0" smtClean="0"/>
              <a:t>Em algumas instâncias particulares, algumas funções podem ser nulas</a:t>
            </a:r>
          </a:p>
          <a:p>
            <a:r>
              <a:rPr lang="pt-BR" dirty="0" smtClean="0"/>
              <a:t>Mas, são configuradas (com políticas) para diferentes faixas do problema.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48613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Camadas mais baixas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O modelo IPC deixa claro que a camada de rede ou de Internet é </a:t>
            </a:r>
            <a:r>
              <a:rPr lang="pt-BR" dirty="0" smtClean="0"/>
              <a:t>o último vestígio do modelo “contas em um cordão”.</a:t>
            </a:r>
          </a:p>
          <a:p>
            <a:pPr lvl="1"/>
            <a:r>
              <a:rPr lang="pt-BR" dirty="0" smtClean="0"/>
              <a:t>Ele desaparece!</a:t>
            </a:r>
          </a:p>
          <a:p>
            <a:r>
              <a:rPr lang="pt-BR" dirty="0" smtClean="0"/>
              <a:t>Os desenvolvedore</a:t>
            </a:r>
            <a:r>
              <a:rPr lang="pt-BR" dirty="0" smtClean="0"/>
              <a:t>s da camada de enlace fizeram o certo,</a:t>
            </a:r>
          </a:p>
          <a:p>
            <a:pPr lvl="1"/>
            <a:r>
              <a:rPr lang="pt-BR" dirty="0" smtClean="0"/>
              <a:t>Mas apenas porque lhes demos apenas uma camada para trabalhar!</a:t>
            </a:r>
          </a:p>
          <a:p>
            <a:r>
              <a:rPr lang="pt-BR" dirty="0" smtClean="0"/>
              <a:t>Redes é uma disciplina de sistemas de computação.</a:t>
            </a:r>
          </a:p>
          <a:p>
            <a:pPr lvl="1"/>
            <a:r>
              <a:rPr lang="pt-BR" dirty="0" smtClean="0"/>
              <a:t>Telecomunicações está morta ou se aplica apenas à </a:t>
            </a:r>
            <a:r>
              <a:rPr lang="pt-BR" dirty="0" err="1" smtClean="0"/>
              <a:t>camda</a:t>
            </a:r>
            <a:r>
              <a:rPr lang="pt-BR" dirty="0" smtClean="0"/>
              <a:t> física.</a:t>
            </a:r>
          </a:p>
          <a:p>
            <a:pPr lvl="1"/>
            <a:r>
              <a:rPr lang="pt-BR" dirty="0" smtClean="0"/>
              <a:t>Há implicações para os </a:t>
            </a:r>
            <a:r>
              <a:rPr lang="pt-BR" dirty="0" err="1" smtClean="0"/>
              <a:t>SOs</a:t>
            </a:r>
            <a:r>
              <a:rPr lang="pt-BR" dirty="0" smtClean="0"/>
              <a:t> que ainda devem ser completamente exploradas.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103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Questões fundamentais na transição da ARPANET para a Internet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1 – Substituição do NCP: </a:t>
            </a:r>
          </a:p>
          <a:p>
            <a:pPr lvl="1"/>
            <a:r>
              <a:rPr lang="pt-BR" dirty="0" smtClean="0"/>
              <a:t>Que tipo de protocolo deveria substituí-lo?</a:t>
            </a:r>
          </a:p>
          <a:p>
            <a:r>
              <a:rPr lang="pt-BR" dirty="0" smtClean="0"/>
              <a:t>2 – Limpando a estrutura:</a:t>
            </a:r>
          </a:p>
          <a:p>
            <a:pPr lvl="1"/>
            <a:r>
              <a:rPr lang="pt-BR" dirty="0" smtClean="0"/>
              <a:t>Qual seria a arquitetura correta para redes heterogêneas de compartilhamento de recursos?</a:t>
            </a:r>
          </a:p>
          <a:p>
            <a:r>
              <a:rPr lang="pt-BR" dirty="0" smtClean="0"/>
              <a:t>3 – As camadas mais altas:</a:t>
            </a:r>
          </a:p>
          <a:p>
            <a:pPr lvl="1"/>
            <a:r>
              <a:rPr lang="pt-BR" dirty="0" smtClean="0"/>
              <a:t>Como o que se pareceriam as camadas mais altas?</a:t>
            </a:r>
          </a:p>
          <a:p>
            <a:r>
              <a:rPr lang="pt-BR" dirty="0" smtClean="0"/>
              <a:t>4 – Nomes de aplicações e diretório:</a:t>
            </a:r>
          </a:p>
          <a:p>
            <a:pPr lvl="1"/>
            <a:r>
              <a:rPr lang="pt-BR" dirty="0" smtClean="0"/>
              <a:t>Com o que se pareceriam a nomeação e endereçamento em redes?</a:t>
            </a:r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96280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de Segurança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Este modelo confirma a nossa compreensão de que as funções de segurança pertencem à aplicação.</a:t>
            </a:r>
          </a:p>
          <a:p>
            <a:r>
              <a:rPr lang="pt-BR" dirty="0" smtClean="0"/>
              <a:t>Até a segurança do IPC é apenas uma forma específica de segurança da aplicação</a:t>
            </a:r>
          </a:p>
          <a:p>
            <a:pPr lvl="1"/>
            <a:r>
              <a:rPr lang="pt-BR" dirty="0" smtClean="0"/>
              <a:t>Pois os processos IPC são aplicações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67352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Inerente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 modelo IPC distribuído é inerentemente mais seguro dado que :</a:t>
            </a:r>
          </a:p>
          <a:p>
            <a:pPr lvl="1"/>
            <a:r>
              <a:rPr lang="pt-BR" dirty="0" smtClean="0"/>
              <a:t>Minimiza a informação disponível para os atacantes</a:t>
            </a:r>
          </a:p>
          <a:p>
            <a:pPr lvl="1"/>
            <a:r>
              <a:rPr lang="pt-BR" dirty="0" smtClean="0"/>
              <a:t>Requer mínima informação das aplicações</a:t>
            </a:r>
          </a:p>
          <a:p>
            <a:pPr lvl="1"/>
            <a:r>
              <a:rPr lang="pt-BR" dirty="0" smtClean="0"/>
              <a:t>Torna possível exigir requisitos de seus membros e</a:t>
            </a:r>
          </a:p>
          <a:p>
            <a:pPr lvl="1"/>
            <a:r>
              <a:rPr lang="pt-BR" dirty="0" smtClean="0"/>
              <a:t>Requer mínima confiança nos serviços de suporte.</a:t>
            </a:r>
          </a:p>
          <a:p>
            <a:r>
              <a:rPr lang="pt-BR" dirty="0" smtClean="0"/>
              <a:t>Combinadas com técnicas de segurança atuais, criam uma rede tão segura quando exigido pelos seus desenvolvedores.</a:t>
            </a:r>
          </a:p>
          <a:p>
            <a:pPr lvl="1"/>
            <a:r>
              <a:rPr lang="pt-BR" dirty="0" smtClean="0"/>
              <a:t>A fase de registro estabelece o nível de confiança no DIF.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47075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Escopo das Camadas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As camadas, também chamadas de recursos IPC distribuídos – DIFS, possuem diferente escopos</a:t>
            </a:r>
          </a:p>
          <a:p>
            <a:pPr lvl="1"/>
            <a:r>
              <a:rPr lang="pt-BR" dirty="0" smtClean="0"/>
              <a:t>Ou, se tiverem o mesmo escopo são de níveis diferentes, e</a:t>
            </a:r>
          </a:p>
          <a:p>
            <a:pPr lvl="1"/>
            <a:r>
              <a:rPr lang="pt-BR" dirty="0" smtClean="0"/>
              <a:t>Servem a faixas significativamente diferentes de largura de banda efetiva.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80524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de processamento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decomposição da estrutura em três locais de processamento com diferentes tempos de ciclo:</a:t>
            </a:r>
          </a:p>
          <a:p>
            <a:pPr lvl="1"/>
            <a:r>
              <a:rPr lang="pt-BR" dirty="0" smtClean="0"/>
              <a:t>Muito simples e rápido para a transferência de dados</a:t>
            </a:r>
          </a:p>
          <a:p>
            <a:pPr lvl="1"/>
            <a:r>
              <a:rPr lang="pt-BR" dirty="0" smtClean="0"/>
              <a:t>Controle um pouco mais lento e mais complexo</a:t>
            </a:r>
          </a:p>
          <a:p>
            <a:pPr lvl="1"/>
            <a:r>
              <a:rPr lang="pt-BR" dirty="0" smtClean="0"/>
              <a:t>Gerenciamento mais lento e ainda mais complexo</a:t>
            </a:r>
          </a:p>
          <a:p>
            <a:r>
              <a:rPr lang="pt-BR" dirty="0" smtClean="0"/>
              <a:t>Todos desacoplados uns dos outros através de uma RIB/vetor de estados.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22093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Protocolos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Após separarmos mecanismos da política, vemos que UDP e TCP são partes de um mesmo protocolo.</a:t>
            </a:r>
          </a:p>
          <a:p>
            <a:r>
              <a:rPr lang="pt-BR" dirty="0" smtClean="0"/>
              <a:t>Há apenas dois protocolos em redes:</a:t>
            </a:r>
          </a:p>
          <a:p>
            <a:pPr lvl="1"/>
            <a:r>
              <a:rPr lang="pt-BR" dirty="0" smtClean="0"/>
              <a:t>Um protocolo de controle de erro e de fluxo para criar o equivalente a um canal IPC</a:t>
            </a:r>
          </a:p>
          <a:p>
            <a:pPr lvl="1"/>
            <a:r>
              <a:rPr lang="pt-BR" dirty="0" smtClean="0"/>
              <a:t>Um protocolo de aplicação que provê a troca de informações para o IPC distribuído.</a:t>
            </a:r>
          </a:p>
          <a:p>
            <a:pPr lvl="1"/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Mais detalhes a seguir!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176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Tipos de Protocolos:</a:t>
            </a:r>
            <a:br>
              <a:rPr lang="pt-BR" sz="3600" dirty="0" smtClean="0"/>
            </a:br>
            <a:r>
              <a:rPr lang="pt-BR" sz="3600" dirty="0" smtClean="0"/>
              <a:t>Protocolo de Controle de Erro e de Fluxo</a:t>
            </a:r>
            <a:endParaRPr lang="pt-BR" sz="36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Objetivo</a:t>
            </a:r>
            <a:r>
              <a:rPr lang="pt-BR" dirty="0"/>
              <a:t>: criar o equivalente a um canal </a:t>
            </a:r>
            <a:r>
              <a:rPr lang="pt-BR" dirty="0" smtClean="0"/>
              <a:t>IPC</a:t>
            </a:r>
          </a:p>
          <a:p>
            <a:r>
              <a:rPr lang="pt-BR" dirty="0" smtClean="0"/>
              <a:t>Consiste de uma única PDU de Transferência e </a:t>
            </a:r>
            <a:r>
              <a:rPr lang="pt-BR" dirty="0" err="1" smtClean="0"/>
              <a:t>PDUs</a:t>
            </a:r>
            <a:r>
              <a:rPr lang="pt-BR" dirty="0" smtClean="0"/>
              <a:t> de Controle opcionais para dar suporte a mecanismos fracamente acoplados.</a:t>
            </a:r>
          </a:p>
          <a:p>
            <a:r>
              <a:rPr lang="pt-BR" dirty="0" smtClean="0"/>
              <a:t>Um PCI comum é adicionado nas seguintes condições:</a:t>
            </a:r>
          </a:p>
          <a:p>
            <a:pPr lvl="1"/>
            <a:r>
              <a:rPr lang="pt-BR" dirty="0" smtClean="0"/>
              <a:t>Para transportar informação de endereçamento interno,</a:t>
            </a:r>
          </a:p>
          <a:p>
            <a:pPr lvl="2"/>
            <a:r>
              <a:rPr lang="pt-BR" dirty="0" smtClean="0"/>
              <a:t>Se o recurso IPC tiver mais do que dois membros</a:t>
            </a:r>
          </a:p>
          <a:p>
            <a:pPr lvl="1"/>
            <a:r>
              <a:rPr lang="pt-BR" dirty="0" smtClean="0"/>
              <a:t>Para proteção da PDU</a:t>
            </a:r>
          </a:p>
          <a:p>
            <a:pPr lvl="2"/>
            <a:r>
              <a:rPr lang="pt-BR" dirty="0" smtClean="0"/>
              <a:t>CRC, tempo de vida, encriptação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39734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Tipos de Protocolos:</a:t>
            </a:r>
            <a:br>
              <a:rPr lang="pt-BR" dirty="0" smtClean="0"/>
            </a:br>
            <a:r>
              <a:rPr lang="pt-BR" dirty="0" smtClean="0"/>
              <a:t>Protocolo de Aplicação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Provê a </a:t>
            </a:r>
            <a:r>
              <a:rPr lang="pt-BR" dirty="0"/>
              <a:t>troca de informações para o IPC </a:t>
            </a:r>
            <a:r>
              <a:rPr lang="pt-BR" dirty="0" smtClean="0"/>
              <a:t>distribuído, incluindo:</a:t>
            </a:r>
          </a:p>
          <a:p>
            <a:pPr lvl="1"/>
            <a:r>
              <a:rPr lang="pt-BR" dirty="0" smtClean="0"/>
              <a:t>Um acesso ao IPC para implementar regras de busca e controle de acesso.</a:t>
            </a:r>
          </a:p>
          <a:p>
            <a:pPr lvl="1"/>
            <a:r>
              <a:rPr lang="pt-BR" dirty="0" smtClean="0"/>
              <a:t>Uma Troca de Informações de Recursos para distribuir, </a:t>
            </a:r>
            <a:r>
              <a:rPr lang="pt-BR" dirty="0"/>
              <a:t>quase em tempo </a:t>
            </a:r>
            <a:r>
              <a:rPr lang="pt-BR" dirty="0" smtClean="0"/>
              <a:t>real, informações de recursos necessários para gerenciar o recurso IPC.</a:t>
            </a:r>
          </a:p>
          <a:p>
            <a:pPr lvl="2"/>
            <a:r>
              <a:rPr lang="pt-BR" dirty="0" smtClean="0"/>
              <a:t>O estabelecimento de conexões para este protocolo provê os meios para autenticar novos membros e atribuir endereços.</a:t>
            </a:r>
          </a:p>
          <a:p>
            <a:pPr lvl="1"/>
            <a:r>
              <a:rPr lang="pt-BR" dirty="0" smtClean="0"/>
              <a:t>Um gerenciamento de DIF que desempenha o papel de uma gerência de redes tradicional.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5649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Delta-t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É não apenas um bom exemplo de um EFCP como também se encaixa bem na estrutura como se tivesse sido feito para ela.</a:t>
            </a:r>
          </a:p>
          <a:p>
            <a:pPr lvl="1"/>
            <a:r>
              <a:rPr lang="pt-BR" dirty="0" smtClean="0"/>
              <a:t>O uso de </a:t>
            </a:r>
            <a:r>
              <a:rPr lang="pt-BR" dirty="0" err="1" smtClean="0"/>
              <a:t>PDUs</a:t>
            </a:r>
            <a:r>
              <a:rPr lang="pt-BR" dirty="0" smtClean="0"/>
              <a:t> separadas para mecanismos fracamente acoplados tornariam casos degenerados mais simples e facilitaria com que a implementação pudesse explorar mais naturalmente a separação entre controle e dados.</a:t>
            </a:r>
          </a:p>
          <a:p>
            <a:pPr lvl="1"/>
            <a:r>
              <a:rPr lang="pt-BR" dirty="0" smtClean="0"/>
              <a:t>Depois que toda a estrutura IPC foi identificada, ficou claro que o </a:t>
            </a:r>
            <a:r>
              <a:rPr lang="pt-BR" dirty="0" err="1" smtClean="0"/>
              <a:t>delta-t</a:t>
            </a:r>
            <a:r>
              <a:rPr lang="pt-BR" dirty="0" smtClean="0"/>
              <a:t> se encaixa com uma mão em uma luva.</a:t>
            </a:r>
          </a:p>
          <a:p>
            <a:pPr lvl="2"/>
            <a:r>
              <a:rPr lang="pt-BR" dirty="0" smtClean="0"/>
              <a:t>Isto enfatizou a importância do desacoplamento.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92052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Delta-t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(informações do prefácio)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 dos candidatos para substituir o NCP.</a:t>
            </a:r>
          </a:p>
          <a:p>
            <a:r>
              <a:rPr lang="pt-BR" dirty="0" smtClean="0"/>
              <a:t>Desenvolvido no Lawrence </a:t>
            </a:r>
            <a:r>
              <a:rPr lang="pt-BR" dirty="0" err="1" smtClean="0"/>
              <a:t>Livermore</a:t>
            </a:r>
            <a:r>
              <a:rPr lang="pt-BR" dirty="0" smtClean="0"/>
              <a:t> </a:t>
            </a:r>
            <a:r>
              <a:rPr lang="pt-BR" dirty="0" err="1" smtClean="0"/>
              <a:t>Lab</a:t>
            </a:r>
            <a:endParaRPr lang="pt-BR" dirty="0" smtClean="0"/>
          </a:p>
          <a:p>
            <a:r>
              <a:rPr lang="pt-BR" dirty="0" smtClean="0"/>
              <a:t>Ideia radicalmente nova em protocolos com um mecanismo de sincronização mais robusto baseado em temporizadores</a:t>
            </a:r>
          </a:p>
          <a:p>
            <a:pPr lvl="1"/>
            <a:r>
              <a:rPr lang="pt-BR" dirty="0" smtClean="0"/>
              <a:t>Essencialmente eliminou o estabelecimento de conexões</a:t>
            </a:r>
          </a:p>
          <a:p>
            <a:pPr lvl="1"/>
            <a:r>
              <a:rPr lang="pt-BR" dirty="0" smtClean="0"/>
              <a:t>Usa tipos diferentes de PDU para </a:t>
            </a:r>
            <a:r>
              <a:rPr lang="pt-BR" dirty="0" err="1" smtClean="0"/>
              <a:t>ack</a:t>
            </a:r>
            <a:r>
              <a:rPr lang="pt-BR" dirty="0" smtClean="0"/>
              <a:t> e controle de fluxo</a:t>
            </a:r>
          </a:p>
          <a:p>
            <a:pPr lvl="1"/>
            <a:r>
              <a:rPr lang="pt-BR" dirty="0" smtClean="0"/>
              <a:t>Também separa as funções de transporte e de rede.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2396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Desacoplamento entre pedidos e ações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Desacoplamento dos pedidos das aplicações das ações do protocolo como um elemento chave da estrutura.</a:t>
            </a:r>
          </a:p>
          <a:p>
            <a:r>
              <a:rPr lang="pt-BR" dirty="0" smtClean="0"/>
              <a:t>A determinação do que fazer com uma solicitação do usuário por recursos de comunicação não é apenas invocar a máquina de protocolo do EFCP como vimos nos últimos 35 anos.</a:t>
            </a:r>
          </a:p>
          <a:p>
            <a:pPr lvl="1"/>
            <a:r>
              <a:rPr lang="pt-BR" dirty="0" smtClean="0"/>
              <a:t>Mas envolve invocar o gerenciamento do DIF</a:t>
            </a:r>
          </a:p>
          <a:p>
            <a:pPr lvl="1"/>
            <a:r>
              <a:rPr lang="pt-BR" dirty="0" smtClean="0"/>
              <a:t>Isto clarifica todo tipo de aspectos do gerenciamento de recursos.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495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fundamentais na transição da ARPANET para a Internet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5 – </a:t>
            </a:r>
            <a:r>
              <a:rPr lang="pt-BR" i="1" dirty="0" err="1" smtClean="0"/>
              <a:t>Multihoming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Qual seria a natureza deste endereçamento “lógico”?</a:t>
            </a:r>
          </a:p>
          <a:p>
            <a:r>
              <a:rPr lang="pt-BR" dirty="0" smtClean="0"/>
              <a:t>6 – Endereços dependentes de localização:</a:t>
            </a:r>
          </a:p>
          <a:p>
            <a:pPr lvl="1"/>
            <a:r>
              <a:rPr lang="pt-BR" dirty="0" smtClean="0"/>
              <a:t>O que a dependência de localização significa em uma rede?</a:t>
            </a:r>
          </a:p>
          <a:p>
            <a:r>
              <a:rPr lang="pt-BR" dirty="0" smtClean="0"/>
              <a:t>7 – Adoção do sem conexão:</a:t>
            </a:r>
          </a:p>
          <a:p>
            <a:pPr lvl="1"/>
            <a:r>
              <a:rPr lang="pt-BR" dirty="0" smtClean="0"/>
              <a:t>Quais são as propriedades do modelo sem conexão e a sua relação com conexões e como ela escalaria em um sistema de produção?</a:t>
            </a:r>
          </a:p>
          <a:p>
            <a:pPr lvl="1"/>
            <a:r>
              <a:rPr lang="pt-BR" dirty="0" smtClean="0"/>
              <a:t>Haveria um único modelo que englobe as duas como casos degenerados?</a:t>
            </a:r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0998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Protocolo de Aplicação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protocolo de aplicação é provavelmente melhor servido por uma versão generalizada e atualizada do HEMS.</a:t>
            </a:r>
          </a:p>
          <a:p>
            <a:pPr lvl="1"/>
            <a:r>
              <a:rPr lang="pt-BR" i="1" dirty="0" smtClean="0"/>
              <a:t>High-</a:t>
            </a:r>
            <a:r>
              <a:rPr lang="pt-BR" i="1" dirty="0" err="1" smtClean="0"/>
              <a:t>Level</a:t>
            </a:r>
            <a:r>
              <a:rPr lang="pt-BR" i="1" dirty="0" smtClean="0"/>
              <a:t> </a:t>
            </a:r>
            <a:r>
              <a:rPr lang="pt-BR" i="1" dirty="0" err="1" smtClean="0"/>
              <a:t>Entity</a:t>
            </a:r>
            <a:r>
              <a:rPr lang="pt-BR" i="1" dirty="0" smtClean="0"/>
              <a:t> Management System</a:t>
            </a:r>
          </a:p>
          <a:p>
            <a:pPr lvl="1"/>
            <a:r>
              <a:rPr lang="pt-BR" dirty="0" err="1" smtClean="0"/>
              <a:t>RFCs</a:t>
            </a:r>
            <a:r>
              <a:rPr lang="pt-BR" dirty="0" smtClean="0"/>
              <a:t> 1021 a 1024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63896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das Camadas Superiores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Não há camadas superiores de propósito geral</a:t>
            </a:r>
          </a:p>
          <a:p>
            <a:pPr lvl="1"/>
            <a:r>
              <a:rPr lang="pt-BR" dirty="0" smtClean="0"/>
              <a:t>Podem haver funções comuns usadas por algumas aplicações</a:t>
            </a:r>
          </a:p>
          <a:p>
            <a:pPr lvl="1"/>
            <a:r>
              <a:rPr lang="pt-BR" dirty="0" smtClean="0"/>
              <a:t>Alguns domínios específicos de aplicação podem ter camadas adicionais</a:t>
            </a:r>
          </a:p>
          <a:p>
            <a:pPr lvl="2"/>
            <a:r>
              <a:rPr lang="pt-BR" dirty="0" smtClean="0"/>
              <a:t>Repasse e controle de erro com um escopo maior</a:t>
            </a:r>
          </a:p>
          <a:p>
            <a:r>
              <a:rPr lang="pt-BR" dirty="0" smtClean="0"/>
              <a:t>Relação entre o processo e o protocolo de aplicação:</a:t>
            </a:r>
          </a:p>
          <a:p>
            <a:pPr lvl="1"/>
            <a:r>
              <a:rPr lang="pt-BR" dirty="0" smtClean="0"/>
              <a:t>Não apenas faz sentido como se tornou chave para compreender a estrutura das camadas inferiores (IPC).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27846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Sessão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“camada de sessão” torna-se parte do gerenciamento IPC.</a:t>
            </a:r>
          </a:p>
          <a:p>
            <a:r>
              <a:rPr lang="pt-BR" dirty="0" smtClean="0"/>
              <a:t>Encaixe de maneira natural indica estar certo:</a:t>
            </a:r>
          </a:p>
          <a:p>
            <a:pPr lvl="1"/>
            <a:r>
              <a:rPr lang="pt-BR" dirty="0" smtClean="0"/>
              <a:t>Correspondência com as regras de busca e controle de acesso de sistemas operacionais</a:t>
            </a:r>
          </a:p>
          <a:p>
            <a:pPr lvl="1"/>
            <a:r>
              <a:rPr lang="pt-BR" dirty="0" smtClean="0"/>
              <a:t>Informações desatualizadas do DNS ou diretório (aplicação móvel) é um caso degenerado da operação normal.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57205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Identificadores de Protocolos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Identificadores de protocolos são desnecessários.</a:t>
            </a:r>
          </a:p>
          <a:p>
            <a:pPr lvl="1"/>
            <a:r>
              <a:rPr lang="pt-BR" dirty="0" smtClean="0"/>
              <a:t>Inicialmente parecia que estes identificadores identificavam a sintaxe, e faziam isto mesmo.</a:t>
            </a:r>
          </a:p>
          <a:p>
            <a:pPr lvl="1"/>
            <a:r>
              <a:rPr lang="pt-BR" dirty="0" smtClean="0"/>
              <a:t>Mas, depois que o modelo IPC foi compreendido, ficou claro que eles são completamente desnecessários.</a:t>
            </a:r>
          </a:p>
          <a:p>
            <a:r>
              <a:rPr lang="pt-BR" dirty="0" smtClean="0"/>
              <a:t>Se houver um identificador de protocolo em um projeto de protocolo, o projeto da camada está defeituoso:</a:t>
            </a:r>
          </a:p>
          <a:p>
            <a:pPr lvl="1"/>
            <a:r>
              <a:rPr lang="pt-BR" dirty="0" smtClean="0"/>
              <a:t>Ou a fronteira da camada está no lugar errado</a:t>
            </a:r>
          </a:p>
          <a:p>
            <a:pPr lvl="1"/>
            <a:r>
              <a:rPr lang="pt-BR" dirty="0" smtClean="0"/>
              <a:t>Ou não há um EFCP ou registro, ou ambos.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8456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Identificador de Fluxo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identificador de fluxo no IPv6 seria desnecessário se o identificador de fluxo não tivesse sido utilizado para outra coisa.</a:t>
            </a:r>
          </a:p>
          <a:p>
            <a:pPr lvl="1"/>
            <a:r>
              <a:rPr lang="pt-BR" dirty="0" smtClean="0"/>
              <a:t>Não tendo o equivalente a um protocolo de acesso de IPC levou a:</a:t>
            </a:r>
          </a:p>
          <a:p>
            <a:pPr lvl="2"/>
            <a:r>
              <a:rPr lang="pt-BR" dirty="0" smtClean="0"/>
              <a:t>Portas bem-conhecidas e </a:t>
            </a:r>
          </a:p>
          <a:p>
            <a:pPr lvl="2"/>
            <a:r>
              <a:rPr lang="pt-BR" dirty="0" smtClean="0"/>
              <a:t>Não deixam identificadores de fluxos disponíveis.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14545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Sem Conexões como Estado Máximo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Visão tradicional:</a:t>
            </a:r>
          </a:p>
          <a:p>
            <a:pPr lvl="1"/>
            <a:r>
              <a:rPr lang="pt-BR" dirty="0" smtClean="0"/>
              <a:t>A orientação a conexões concentrou no controle de congestionamento e colocou o roteamento nas bordas</a:t>
            </a:r>
          </a:p>
          <a:p>
            <a:pPr lvl="1"/>
            <a:r>
              <a:rPr lang="pt-BR" dirty="0" smtClean="0"/>
              <a:t>Sem conexões concentrou no roteamento e não fez nada pelo congestionamento até que nos afetasse!</a:t>
            </a:r>
          </a:p>
          <a:p>
            <a:r>
              <a:rPr lang="pt-BR" dirty="0" smtClean="0"/>
              <a:t>Novas direções:</a:t>
            </a:r>
          </a:p>
          <a:p>
            <a:pPr lvl="1"/>
            <a:r>
              <a:rPr lang="pt-BR" dirty="0" smtClean="0"/>
              <a:t>Prover conexões com propriedades sem conexões</a:t>
            </a:r>
          </a:p>
          <a:p>
            <a:pPr lvl="1"/>
            <a:r>
              <a:rPr lang="pt-BR" dirty="0" smtClean="0"/>
              <a:t>Prover </a:t>
            </a:r>
            <a:r>
              <a:rPr lang="pt-BR" dirty="0" err="1" smtClean="0"/>
              <a:t>QoS</a:t>
            </a:r>
            <a:r>
              <a:rPr lang="pt-BR" dirty="0" smtClean="0"/>
              <a:t> sem ter que recorrer a conexões fortes como no MPLS.</a:t>
            </a:r>
          </a:p>
          <a:p>
            <a:r>
              <a:rPr lang="pt-BR" dirty="0" smtClean="0"/>
              <a:t>Quantidade de estado</a:t>
            </a:r>
          </a:p>
          <a:p>
            <a:pPr lvl="1"/>
            <a:r>
              <a:rPr lang="pt-BR" dirty="0" smtClean="0"/>
              <a:t>Aparentemente é a mesma.</a:t>
            </a:r>
          </a:p>
          <a:p>
            <a:pPr lvl="1"/>
            <a:r>
              <a:rPr lang="pt-BR" dirty="0" smtClean="0"/>
              <a:t>A diferença é onde ela se encontra.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93672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Sem Conexões como Estado Máximo (cont.)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Caracterização:</a:t>
            </a:r>
          </a:p>
          <a:p>
            <a:pPr lvl="1"/>
            <a:r>
              <a:rPr lang="pt-BR" dirty="0" smtClean="0"/>
              <a:t>Sem conexões é caracterizada por um estado distribuído máximo</a:t>
            </a:r>
          </a:p>
          <a:p>
            <a:pPr lvl="1"/>
            <a:r>
              <a:rPr lang="pt-BR" dirty="0" smtClean="0"/>
              <a:t>Orientação a conexões é caracterizado pela concentração do estado, sobretudo nas extremidades.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88569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Recursão das Camadas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Deveríamos ter nos apercebido disto antes.</a:t>
            </a:r>
          </a:p>
          <a:p>
            <a:r>
              <a:rPr lang="pt-BR" dirty="0" smtClean="0"/>
              <a:t>A lição de uma grande LAN com pontes deveríamos ter nos dito para esperar o mesmo de grandes redes roteadas.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94039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Eficiência da Implementação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Quando as camadas possuem uma estrutura comum, </a:t>
            </a:r>
          </a:p>
          <a:p>
            <a:pPr lvl="1"/>
            <a:r>
              <a:rPr lang="pt-BR" dirty="0" smtClean="0"/>
              <a:t>A implementação é simplificada e</a:t>
            </a:r>
          </a:p>
          <a:p>
            <a:pPr lvl="1"/>
            <a:r>
              <a:rPr lang="pt-BR" dirty="0" smtClean="0"/>
              <a:t>Não incorre no </a:t>
            </a:r>
            <a:r>
              <a:rPr lang="pt-BR" i="1" dirty="0" smtClean="0"/>
              <a:t>overhead</a:t>
            </a:r>
            <a:r>
              <a:rPr lang="pt-BR" dirty="0" smtClean="0"/>
              <a:t> das camadas tradicionais.</a:t>
            </a:r>
          </a:p>
          <a:p>
            <a:r>
              <a:rPr lang="pt-BR" dirty="0" smtClean="0"/>
              <a:t>Organiza o processamento e não fica no caminho, o que torna a implementação mais compacta e eficiente.</a:t>
            </a:r>
          </a:p>
          <a:p>
            <a:r>
              <a:rPr lang="pt-BR" dirty="0" smtClean="0"/>
              <a:t>Isto tem implicações significativas no deslocamento da funcionalidade para o silício.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55931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Sempre assumimos que os endereços fossem nomes de máquinas de protocolos</a:t>
            </a:r>
          </a:p>
          <a:p>
            <a:pPr lvl="1"/>
            <a:r>
              <a:rPr lang="pt-BR" dirty="0" smtClean="0"/>
              <a:t>Assim como os nomes eram os nomes das aplicações.</a:t>
            </a:r>
          </a:p>
          <a:p>
            <a:r>
              <a:rPr lang="pt-BR" dirty="0" smtClean="0"/>
              <a:t>Mas, descobrimos que:</a:t>
            </a:r>
          </a:p>
          <a:p>
            <a:pPr lvl="1"/>
            <a:r>
              <a:rPr lang="pt-BR" dirty="0" smtClean="0"/>
              <a:t>Os endereços são identificadores </a:t>
            </a:r>
            <a:r>
              <a:rPr lang="pt-BR" i="1" dirty="0" smtClean="0"/>
              <a:t>internos</a:t>
            </a:r>
            <a:r>
              <a:rPr lang="pt-BR" dirty="0" smtClean="0"/>
              <a:t> ao DIF para coordenar a sua operação.</a:t>
            </a:r>
          </a:p>
          <a:p>
            <a:pPr lvl="1"/>
            <a:r>
              <a:rPr lang="pt-BR" dirty="0" smtClean="0"/>
              <a:t>O processo IPC é um processo de aplicação e como tal tem um nome de aplicação</a:t>
            </a:r>
          </a:p>
          <a:p>
            <a:pPr lvl="2"/>
            <a:r>
              <a:rPr lang="pt-BR" dirty="0" smtClean="0"/>
              <a:t>Isto é o que é usado para inicialmente estabelecer a comunicação com o mesmo.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42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2001: Estado da Pesquisa em Redes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Observação em um estudo do </a:t>
            </a:r>
            <a:r>
              <a:rPr lang="pt-BR" i="1" dirty="0" err="1" smtClean="0"/>
              <a:t>National</a:t>
            </a:r>
            <a:r>
              <a:rPr lang="pt-BR" i="1" dirty="0" smtClean="0"/>
              <a:t> </a:t>
            </a:r>
            <a:r>
              <a:rPr lang="pt-BR" i="1" dirty="0" err="1" smtClean="0"/>
              <a:t>Research</a:t>
            </a:r>
            <a:r>
              <a:rPr lang="pt-BR" i="1" dirty="0" smtClean="0"/>
              <a:t> </a:t>
            </a:r>
            <a:r>
              <a:rPr lang="pt-BR" i="1" dirty="0" err="1" smtClean="0"/>
              <a:t>Council</a:t>
            </a:r>
            <a:r>
              <a:rPr lang="pt-BR" dirty="0" smtClean="0"/>
              <a:t> sobre o estado da pesquisa em redes:</a:t>
            </a:r>
          </a:p>
          <a:p>
            <a:pPr lvl="1"/>
            <a:r>
              <a:rPr lang="pt-BR" i="1" dirty="0" smtClean="0"/>
              <a:t>Um revisor de uma versão preliminar deste relatório observou que o arcabouço proposto – medir, desenvolver uma teoria, </a:t>
            </a:r>
            <a:r>
              <a:rPr lang="pt-BR" i="1" dirty="0" err="1" smtClean="0"/>
              <a:t>prototipar</a:t>
            </a:r>
            <a:r>
              <a:rPr lang="pt-BR" i="1" dirty="0" smtClean="0"/>
              <a:t> novas ideias – se parece muito com um curso introdutório sobre Pesquisas </a:t>
            </a:r>
            <a:r>
              <a:rPr lang="pt-BR" dirty="0" smtClean="0"/>
              <a:t>(</a:t>
            </a:r>
            <a:r>
              <a:rPr lang="pt-BR" dirty="0" err="1" smtClean="0"/>
              <a:t>Research</a:t>
            </a:r>
            <a:r>
              <a:rPr lang="pt-BR" dirty="0" smtClean="0"/>
              <a:t> 101)</a:t>
            </a:r>
            <a:r>
              <a:rPr lang="pt-BR" i="1" dirty="0" smtClean="0"/>
              <a:t>... Do ponto de vista do público externo, os envolvidos não mostraram que tenham sido capazes de exercitar os elementos comuns a todo programa de pesquisa com sucesso, portanto cabe uma mensagem de retorno ao básico.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580515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Endereçamento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modelo de endereçamento de </a:t>
            </a:r>
            <a:r>
              <a:rPr lang="pt-BR" dirty="0" err="1" smtClean="0"/>
              <a:t>Saltzer</a:t>
            </a:r>
            <a:r>
              <a:rPr lang="pt-BR" dirty="0" smtClean="0"/>
              <a:t> requer apenas pequenas generalizações para incluir o caso que não existia na época.</a:t>
            </a:r>
          </a:p>
          <a:p>
            <a:pPr lvl="1"/>
            <a:r>
              <a:rPr lang="pt-BR" dirty="0" smtClean="0"/>
              <a:t>Ele pressagia o modelo recursivo,</a:t>
            </a:r>
          </a:p>
          <a:p>
            <a:pPr lvl="1"/>
            <a:r>
              <a:rPr lang="pt-BR" dirty="0" smtClean="0"/>
              <a:t>A distinção de </a:t>
            </a:r>
            <a:r>
              <a:rPr lang="pt-BR" dirty="0" err="1" smtClean="0"/>
              <a:t>Saltzer</a:t>
            </a:r>
            <a:r>
              <a:rPr lang="pt-BR" dirty="0" smtClean="0"/>
              <a:t> entre nó e ponto de conexão se revela relativa e, uma consequência natural da estrutura do IPC.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95490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Papeis dos nomes e endereços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Progressão nos papeis dos nomes e dos endereços na rede.</a:t>
            </a:r>
          </a:p>
          <a:p>
            <a:r>
              <a:rPr lang="pt-BR" dirty="0" smtClean="0"/>
              <a:t>A arquitetura dos nomes de aplicações externas é essencialmente a projeção em endereços internos ao DIF: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79094"/>
            <a:ext cx="8229600" cy="178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8020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 Privados e Públicos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Endereços privados e públicos:</a:t>
            </a:r>
          </a:p>
          <a:p>
            <a:pPr lvl="1"/>
            <a:r>
              <a:rPr lang="pt-BR" dirty="0" smtClean="0"/>
              <a:t>Endereços privados são o caso geral</a:t>
            </a:r>
          </a:p>
          <a:p>
            <a:pPr lvl="1"/>
            <a:r>
              <a:rPr lang="pt-BR" dirty="0" smtClean="0"/>
              <a:t>Endereços públicos são um tipo específico de endereço privado.</a:t>
            </a:r>
          </a:p>
          <a:p>
            <a:r>
              <a:rPr lang="pt-BR" dirty="0" smtClean="0"/>
              <a:t>Consistente com o mundo atual no qual potencialmente cada um é proprietário da sua própria rede.</a:t>
            </a:r>
          </a:p>
          <a:p>
            <a:pPr lvl="1"/>
            <a:r>
              <a:rPr lang="pt-BR" dirty="0" smtClean="0"/>
              <a:t>Podemos quebrar a tirania de ser acessível através de um único espaço global de </a:t>
            </a:r>
            <a:r>
              <a:rPr lang="pt-BR" dirty="0" err="1" smtClean="0"/>
              <a:t>enredeços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97207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 mais seguros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camada como um IPC distribuído revela o mínimo de informações e permite um controle restrito sobre a informação disponibilizada para a aplicação.</a:t>
            </a:r>
          </a:p>
          <a:p>
            <a:r>
              <a:rPr lang="pt-BR" dirty="0" smtClean="0"/>
              <a:t>Isto provê uma estrutura muito mais robusta dentro da qual pode-se prover serviços de segurança.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34592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Simplicidade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Este modelo aparenta ser bem simples.</a:t>
            </a:r>
          </a:p>
          <a:p>
            <a:r>
              <a:rPr lang="pt-BR" dirty="0" smtClean="0"/>
              <a:t>Teremos dificuldade em encontrar um modelo mais simples que resolva tantos problemas e que não seja isomórfico a este.</a:t>
            </a:r>
          </a:p>
          <a:p>
            <a:r>
              <a:rPr lang="pt-BR" dirty="0" smtClean="0"/>
              <a:t>Ou seja, não é apenas um modelo legal, mas é </a:t>
            </a:r>
            <a:r>
              <a:rPr lang="pt-BR" i="1" dirty="0" smtClean="0"/>
              <a:t>a </a:t>
            </a:r>
            <a:r>
              <a:rPr lang="pt-BR" dirty="0" smtClean="0"/>
              <a:t>base para uma teoria geral de redes.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5638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Interessantes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9880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Interessantes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modelo cresce em escala em qualquer faixa de largura de banda, número de elementos, distância, etc.</a:t>
            </a:r>
          </a:p>
          <a:p>
            <a:r>
              <a:rPr lang="pt-BR" dirty="0" smtClean="0"/>
              <a:t>Permite uma implosão da complexidade eliminando a necessidade de centenas de padrões especializados.</a:t>
            </a:r>
          </a:p>
          <a:p>
            <a:r>
              <a:rPr lang="pt-BR" dirty="0" smtClean="0"/>
              <a:t>Permite gastar mais esforços em desenvolver serviços mais sofisticados do que tentar consertar uma estrutura incompleta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83165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Interessantes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Inicializar um DIF é apenas um caso de estabelecer uma conexão de aplicação.</a:t>
            </a:r>
          </a:p>
          <a:p>
            <a:pPr lvl="1"/>
            <a:r>
              <a:rPr lang="pt-BR" dirty="0" smtClean="0"/>
              <a:t>A aplicação autentica o seu par.</a:t>
            </a:r>
          </a:p>
          <a:p>
            <a:pPr lvl="1"/>
            <a:r>
              <a:rPr lang="pt-BR" dirty="0" smtClean="0"/>
              <a:t>Esta autenticação consiste em garantir que o processo é um membro aceitável do DIF.</a:t>
            </a:r>
          </a:p>
          <a:p>
            <a:pPr lvl="1"/>
            <a:r>
              <a:rPr lang="pt-BR" dirty="0" smtClean="0"/>
              <a:t>O máximo que o DIF pode garantir é que no melhor do seu conhecimento isto foi o que a origem solicitou.</a:t>
            </a:r>
          </a:p>
          <a:p>
            <a:pPr lvl="2"/>
            <a:r>
              <a:rPr lang="pt-BR" dirty="0" smtClean="0"/>
              <a:t>Mas o IPC não pode garantir isto.</a:t>
            </a:r>
          </a:p>
          <a:p>
            <a:r>
              <a:rPr lang="pt-BR" dirty="0" smtClean="0"/>
              <a:t>Este modelo provê uma fundação forte para realizar ciência e ensinar um curso superior de redes </a:t>
            </a:r>
          </a:p>
          <a:p>
            <a:pPr lvl="1"/>
            <a:r>
              <a:rPr lang="pt-BR" dirty="0" smtClean="0"/>
              <a:t>Este modelo permite-nos eliminar variáveis de modo a podermos melhor comparar os resultados dos experimentos.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47810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Interessantes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/>
              <a:t>Multihoming</a:t>
            </a:r>
            <a:r>
              <a:rPr lang="pt-BR" dirty="0" smtClean="0"/>
              <a:t> é inerente à estrutura</a:t>
            </a:r>
          </a:p>
          <a:p>
            <a:r>
              <a:rPr lang="pt-BR" dirty="0" smtClean="0"/>
              <a:t>A mobilidade é um </a:t>
            </a:r>
            <a:r>
              <a:rPr lang="pt-BR" dirty="0" err="1" smtClean="0"/>
              <a:t>multihoming</a:t>
            </a:r>
            <a:r>
              <a:rPr lang="pt-BR" dirty="0" smtClean="0"/>
              <a:t> dinâmico, uma consequência de simplesmente configurar a estrutura de modo apropriado.</a:t>
            </a:r>
          </a:p>
          <a:p>
            <a:r>
              <a:rPr lang="pt-BR" dirty="0" smtClean="0"/>
              <a:t>Todas as formas e mobilidade (</a:t>
            </a:r>
            <a:r>
              <a:rPr lang="pt-BR" dirty="0" err="1" smtClean="0"/>
              <a:t>sub-redes</a:t>
            </a:r>
            <a:r>
              <a:rPr lang="pt-BR" dirty="0" smtClean="0"/>
              <a:t> móveis, sistemas ou aplicações) são facilmente acomodadas sem casos especiais.</a:t>
            </a:r>
          </a:p>
          <a:p>
            <a:r>
              <a:rPr lang="pt-BR" dirty="0" smtClean="0"/>
              <a:t>O modelo simplifica o </a:t>
            </a:r>
            <a:r>
              <a:rPr lang="pt-BR" dirty="0" err="1" smtClean="0"/>
              <a:t>multicast</a:t>
            </a:r>
            <a:r>
              <a:rPr lang="pt-BR" dirty="0" smtClean="0"/>
              <a:t> integrando-o mais de perto ao roteamento e torna o </a:t>
            </a:r>
            <a:r>
              <a:rPr lang="pt-BR" dirty="0" err="1" smtClean="0"/>
              <a:t>anycast</a:t>
            </a:r>
            <a:r>
              <a:rPr lang="pt-BR" dirty="0" smtClean="0"/>
              <a:t> útil geralmente.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multicast</a:t>
            </a:r>
            <a:r>
              <a:rPr lang="pt-BR" dirty="0" smtClean="0"/>
              <a:t> facilita aspectos de mobilidade.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75809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Interessantes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estrutura pode ser protegida em qualquer grau necessário.</a:t>
            </a:r>
          </a:p>
          <a:p>
            <a:r>
              <a:rPr lang="pt-BR" dirty="0" smtClean="0"/>
              <a:t>A estrutura que se repete também significa menos trabalho pois se forem encontrados erros, eles só precisarão ser corrigidos uma vez.</a:t>
            </a:r>
          </a:p>
          <a:p>
            <a:r>
              <a:rPr lang="pt-BR" dirty="0" smtClean="0"/>
              <a:t>Uma das coisas que crescem em escala é o tamanho da tabela de roteamento.</a:t>
            </a:r>
          </a:p>
          <a:p>
            <a:pPr lvl="1"/>
            <a:r>
              <a:rPr lang="pt-BR" dirty="0" smtClean="0"/>
              <a:t>Com endereços topológicos e recursão, o número de rotas que qualquer roteador tem que armazenar pode ser limitado.</a:t>
            </a:r>
          </a:p>
          <a:p>
            <a:pPr lvl="1"/>
            <a:r>
              <a:rPr lang="pt-BR" dirty="0" smtClean="0"/>
              <a:t>No pior caso, o número total de rotas na rede pode ser o mesmo, mas nenhum roteador terá que armazenar algo próximo ao número total delas.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998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Sérios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Crescimento de Escala</a:t>
            </a:r>
          </a:p>
          <a:p>
            <a:r>
              <a:rPr lang="pt-BR" dirty="0" smtClean="0"/>
              <a:t>Segurança</a:t>
            </a:r>
          </a:p>
          <a:p>
            <a:r>
              <a:rPr lang="pt-BR" dirty="0" smtClean="0"/>
              <a:t>Endereçamento</a:t>
            </a:r>
          </a:p>
          <a:p>
            <a:r>
              <a:rPr lang="pt-BR" dirty="0" smtClean="0"/>
              <a:t>Roteamento</a:t>
            </a:r>
          </a:p>
          <a:p>
            <a:r>
              <a:rPr lang="pt-BR" dirty="0" smtClean="0"/>
              <a:t>Etc.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72334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Interessantes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controle de congestionamento pode ser usado em muitos lugares com ou sem a cooperação das aplicações:</a:t>
            </a:r>
          </a:p>
          <a:p>
            <a:r>
              <a:rPr lang="pt-BR" dirty="0" smtClean="0"/>
              <a:t>Embora esteja fora do escopo deste livro, há indicações iniciais de que esta estrutura torna possíveis controles de congestionamento e de </a:t>
            </a:r>
            <a:r>
              <a:rPr lang="pt-BR" dirty="0" err="1" smtClean="0"/>
              <a:t>QoS</a:t>
            </a:r>
            <a:r>
              <a:rPr lang="pt-BR" dirty="0" smtClean="0"/>
              <a:t> muito melhores</a:t>
            </a:r>
          </a:p>
          <a:p>
            <a:pPr lvl="1"/>
            <a:r>
              <a:rPr lang="pt-BR" dirty="0" smtClean="0"/>
              <a:t>Isto pode prover um controle mais fino sobre a rede.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77298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Interessantes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Com nomes e endereços completos, tornam-se possíveis aplicações distribuídas sofisticadas sem protocolos adicionais.</a:t>
            </a:r>
          </a:p>
          <a:p>
            <a:pPr lvl="1"/>
            <a:r>
              <a:rPr lang="pt-BR" dirty="0" smtClean="0"/>
              <a:t>O gerenciamento de uma chamada de voz é um exemplo bastante simples do uso destas capacitações.</a:t>
            </a:r>
          </a:p>
          <a:p>
            <a:r>
              <a:rPr lang="pt-BR" dirty="0" smtClean="0"/>
              <a:t>Outras estruturas de aplicações tornam-se casos de IPC – repasse de mensagens (ou repasse de qualquer aplicação), aspectos do processamento de transações e os chamados protocolos </a:t>
            </a:r>
            <a:r>
              <a:rPr lang="pt-BR" dirty="0" err="1" smtClean="0"/>
              <a:t>peer-to-peer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Pode-se dizer que os vendedores de equipamentos e provedores de rede estão no negócio de IPC.</a:t>
            </a:r>
          </a:p>
          <a:p>
            <a:pPr lvl="1"/>
            <a:r>
              <a:rPr lang="pt-BR" dirty="0" smtClean="0"/>
              <a:t>O IPC não para na rede mas continua naquilo que é tradicionalmente visto como aplicações.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4940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Interessantes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Uma estrutura comum que se repete terá um profundo efeito no gerenciamento de redes.</a:t>
            </a:r>
          </a:p>
          <a:p>
            <a:pPr lvl="1"/>
            <a:r>
              <a:rPr lang="pt-BR" dirty="0" smtClean="0"/>
              <a:t>Ao invés de camadas produzidas com todos os tipos de mecanismos com a ilusão de ser uma solução para tudo,</a:t>
            </a:r>
          </a:p>
          <a:p>
            <a:pPr lvl="1"/>
            <a:r>
              <a:rPr lang="pt-BR" dirty="0" smtClean="0"/>
              <a:t>As camadas (</a:t>
            </a:r>
            <a:r>
              <a:rPr lang="pt-BR" dirty="0" err="1" smtClean="0"/>
              <a:t>DIFs</a:t>
            </a:r>
            <a:r>
              <a:rPr lang="pt-BR" dirty="0" smtClean="0"/>
              <a:t>) são configurados para endereçar faixas bem definidas de largura de banda e </a:t>
            </a:r>
            <a:r>
              <a:rPr lang="pt-BR" dirty="0" err="1" smtClean="0"/>
              <a:t>QoS</a:t>
            </a:r>
            <a:r>
              <a:rPr lang="pt-BR" dirty="0" smtClean="0"/>
              <a:t> com protocolos que são configurados para se comportar de formas semelhantes e complementares.</a:t>
            </a:r>
          </a:p>
          <a:p>
            <a:pPr lvl="2"/>
            <a:r>
              <a:rPr lang="pt-BR" dirty="0" smtClean="0"/>
              <a:t>Isto irá promover escalabilidade, repetitividade, ortogonalidade e semelhança, simplificando consideravelmente simplificando e melhorando a efetividade do gerenciamento de redes.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66906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73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2214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Reações 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Espero que este livro abra novas ideias sobre como prover </a:t>
            </a:r>
            <a:r>
              <a:rPr lang="pt-BR" dirty="0" err="1" smtClean="0"/>
              <a:t>QoS</a:t>
            </a:r>
            <a:r>
              <a:rPr lang="pt-BR" dirty="0" smtClean="0"/>
              <a:t> e roteamento usando endereços.</a:t>
            </a:r>
          </a:p>
          <a:p>
            <a:r>
              <a:rPr lang="pt-BR" dirty="0" smtClean="0"/>
              <a:t>Reações ao livro:</a:t>
            </a:r>
          </a:p>
          <a:p>
            <a:pPr lvl="1"/>
            <a:r>
              <a:rPr lang="pt-BR" dirty="0" smtClean="0"/>
              <a:t>Alguns ficarão intrigados e gostarão da leitura.</a:t>
            </a:r>
          </a:p>
          <a:p>
            <a:pPr lvl="1"/>
            <a:r>
              <a:rPr lang="pt-BR" dirty="0" smtClean="0"/>
              <a:t>Muitos vendedores irão detestá-lo.</a:t>
            </a:r>
          </a:p>
          <a:p>
            <a:pPr lvl="2"/>
            <a:r>
              <a:rPr lang="pt-BR" dirty="0" smtClean="0"/>
              <a:t>Porque representa uma maior </a:t>
            </a:r>
            <a:r>
              <a:rPr lang="pt-BR" dirty="0" err="1" smtClean="0"/>
              <a:t>comoditização</a:t>
            </a:r>
            <a:r>
              <a:rPr lang="pt-BR" dirty="0" smtClean="0"/>
              <a:t> e simplificação.</a:t>
            </a:r>
          </a:p>
          <a:p>
            <a:pPr lvl="1"/>
            <a:r>
              <a:rPr lang="pt-BR" dirty="0" smtClean="0"/>
              <a:t>Os engenheiros irão detestá-lo:</a:t>
            </a:r>
          </a:p>
          <a:p>
            <a:pPr lvl="2"/>
            <a:r>
              <a:rPr lang="pt-BR" dirty="0" smtClean="0"/>
              <a:t>Porque são necessários muito menos engenheiros para desenvolver e configurar políticas </a:t>
            </a:r>
            <a:r>
              <a:rPr lang="pt-BR" dirty="0"/>
              <a:t>d</a:t>
            </a:r>
            <a:r>
              <a:rPr lang="pt-BR" dirty="0" smtClean="0"/>
              <a:t>o que desenvolver novos protocolos.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70733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Palavra final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futuro pertence ao IPC!</a:t>
            </a:r>
          </a:p>
          <a:p>
            <a:endParaRPr lang="pt-BR" dirty="0"/>
          </a:p>
          <a:p>
            <a:r>
              <a:rPr lang="pt-BR" dirty="0" smtClean="0"/>
              <a:t>Não, tecnologia não muda o mundo.</a:t>
            </a:r>
          </a:p>
          <a:p>
            <a:pPr lvl="1"/>
            <a:r>
              <a:rPr lang="pt-BR" dirty="0" smtClean="0"/>
              <a:t>Mas a imaginação sim!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736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Tentativas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Projeto NEWARCH (MIT e ISI):</a:t>
            </a:r>
          </a:p>
          <a:p>
            <a:pPr lvl="1"/>
            <a:r>
              <a:rPr lang="pt-BR" dirty="0" smtClean="0"/>
              <a:t>Relatório final em 2003 sem propostas concretas (“</a:t>
            </a:r>
            <a:r>
              <a:rPr lang="pt-BR" i="1" dirty="0" smtClean="0"/>
              <a:t>came </a:t>
            </a:r>
            <a:r>
              <a:rPr lang="pt-BR" i="1" dirty="0" err="1" smtClean="0"/>
              <a:t>up</a:t>
            </a:r>
            <a:r>
              <a:rPr lang="pt-BR" i="1" dirty="0" smtClean="0"/>
              <a:t> </a:t>
            </a:r>
            <a:r>
              <a:rPr lang="pt-BR" i="1" dirty="0" err="1" smtClean="0"/>
              <a:t>dry</a:t>
            </a:r>
            <a:r>
              <a:rPr lang="pt-BR" i="1" dirty="0" smtClean="0"/>
              <a:t>”</a:t>
            </a:r>
            <a:r>
              <a:rPr lang="pt-BR" dirty="0" smtClean="0"/>
              <a:t>)</a:t>
            </a:r>
          </a:p>
          <a:p>
            <a:r>
              <a:rPr lang="pt-BR" dirty="0" smtClean="0"/>
              <a:t>Grande esforço para construir uma infraestrutura</a:t>
            </a:r>
          </a:p>
          <a:p>
            <a:pPr lvl="1"/>
            <a:r>
              <a:rPr lang="pt-BR" dirty="0" smtClean="0"/>
              <a:t>Para investigar as questões principais da Internet hoje (seria uma variação da tentativa de testar todos os tipos de canhões?)</a:t>
            </a:r>
          </a:p>
          <a:p>
            <a:r>
              <a:rPr lang="pt-BR" dirty="0" smtClean="0"/>
              <a:t>Iniciativa para encontrar </a:t>
            </a:r>
            <a:r>
              <a:rPr lang="pt-BR" i="1" dirty="0" smtClean="0"/>
              <a:t>(</a:t>
            </a:r>
            <a:r>
              <a:rPr lang="pt-BR" i="1" dirty="0" err="1" smtClean="0"/>
              <a:t>find</a:t>
            </a:r>
            <a:r>
              <a:rPr lang="pt-BR" i="1" dirty="0" smtClean="0"/>
              <a:t>) </a:t>
            </a:r>
            <a:r>
              <a:rPr lang="pt-BR" dirty="0" smtClean="0"/>
              <a:t>um novo desenho para a Internet</a:t>
            </a:r>
          </a:p>
          <a:p>
            <a:r>
              <a:rPr lang="pt-BR" i="1" dirty="0" smtClean="0"/>
              <a:t>Clean </a:t>
            </a:r>
            <a:r>
              <a:rPr lang="pt-BR" i="1" dirty="0" err="1" smtClean="0"/>
              <a:t>slate</a:t>
            </a:r>
            <a:r>
              <a:rPr lang="pt-BR" i="1" dirty="0" smtClean="0"/>
              <a:t> </a:t>
            </a:r>
            <a:r>
              <a:rPr lang="pt-BR" dirty="0" smtClean="0"/>
              <a:t>(lousa em branco)</a:t>
            </a:r>
          </a:p>
          <a:p>
            <a:pPr lvl="1"/>
            <a:r>
              <a:rPr lang="pt-BR" dirty="0" smtClean="0"/>
              <a:t>Mais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985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Lousa em Branco (</a:t>
            </a:r>
            <a:r>
              <a:rPr lang="pt-BR" i="1" dirty="0" smtClean="0"/>
              <a:t>Clean Slate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(2012.1)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Novo tópico da moda.</a:t>
            </a:r>
          </a:p>
          <a:p>
            <a:r>
              <a:rPr lang="pt-BR" dirty="0" smtClean="0"/>
              <a:t>Mas as lousas parecem não terem sido bem apagadas, e muito menos lavadas!</a:t>
            </a:r>
          </a:p>
          <a:p>
            <a:pPr lvl="1"/>
            <a:r>
              <a:rPr lang="pt-BR" dirty="0" smtClean="0"/>
              <a:t>Poucos dos problemas vistos como importantes estão incluídos nas nossas sete questões fundamentais.</a:t>
            </a:r>
          </a:p>
          <a:p>
            <a:pPr lvl="1"/>
            <a:r>
              <a:rPr lang="pt-BR" dirty="0" smtClean="0"/>
              <a:t>Parece haver uma hipótese implícita de que os fundamentos atuais são firmes (deixando a lousa não tão limpa assim).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6681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14616</TotalTime>
  <Words>5030</Words>
  <Application>Microsoft Office PowerPoint</Application>
  <PresentationFormat>Apresentação na tela (4:3)</PresentationFormat>
  <Paragraphs>557</Paragraphs>
  <Slides>75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75</vt:i4>
      </vt:variant>
    </vt:vector>
  </HeadingPairs>
  <TitlesOfParts>
    <vt:vector size="76" baseType="lpstr">
      <vt:lpstr>Mediano</vt:lpstr>
      <vt:lpstr>Saindo de um Beco sem saída</vt:lpstr>
      <vt:lpstr>Apresentação do PowerPoint</vt:lpstr>
      <vt:lpstr>Introdução</vt:lpstr>
      <vt:lpstr>Questões fundamentais na transição da ARPANET para a Internet</vt:lpstr>
      <vt:lpstr>Questões fundamentais na transição da ARPANET para a Internet</vt:lpstr>
      <vt:lpstr>2001: Estado da Pesquisa em Redes</vt:lpstr>
      <vt:lpstr>Problemas Sérios</vt:lpstr>
      <vt:lpstr>Tentativas</vt:lpstr>
      <vt:lpstr>Lousa em Branco (Clean Slate)</vt:lpstr>
      <vt:lpstr>Consolidação e a Próxima Geração</vt:lpstr>
      <vt:lpstr>Questões pendentes</vt:lpstr>
      <vt:lpstr>Consolidação/Engessamento</vt:lpstr>
      <vt:lpstr>Consolidação/Engessamento</vt:lpstr>
      <vt:lpstr>Consolidação/Engessamento</vt:lpstr>
      <vt:lpstr>Consolidação/Engessamento</vt:lpstr>
      <vt:lpstr>Sucesso da Internet</vt:lpstr>
      <vt:lpstr>Sucesso da Internet</vt:lpstr>
      <vt:lpstr>Como isto ocorreu?</vt:lpstr>
      <vt:lpstr>Como isto aconteceu?</vt:lpstr>
      <vt:lpstr>Comportamento Incomum da Comunidade de Teoria das Cordas</vt:lpstr>
      <vt:lpstr>Pensamento de Grupo</vt:lpstr>
      <vt:lpstr>Mestres artesões e visionários</vt:lpstr>
      <vt:lpstr>Mestres artesões e visionários</vt:lpstr>
      <vt:lpstr>Situação atual</vt:lpstr>
      <vt:lpstr>Sistemas Operacionais e Redes</vt:lpstr>
      <vt:lpstr>Pesquisa em Redes</vt:lpstr>
      <vt:lpstr>Pesquisa em Redes</vt:lpstr>
      <vt:lpstr>A Importância da Teoria</vt:lpstr>
      <vt:lpstr>Importância da Teoria</vt:lpstr>
      <vt:lpstr>Teoria</vt:lpstr>
      <vt:lpstr>Encontrando um Novo Caminho</vt:lpstr>
      <vt:lpstr>Recursos</vt:lpstr>
      <vt:lpstr>Princípios Fundamentais</vt:lpstr>
      <vt:lpstr>Separação entre Teoria e Artefato</vt:lpstr>
      <vt:lpstr>Teoria</vt:lpstr>
      <vt:lpstr>Escopo do Conhecimento</vt:lpstr>
      <vt:lpstr>Os Pontos Altos</vt:lpstr>
      <vt:lpstr>Camada Única: IPC</vt:lpstr>
      <vt:lpstr>Camadas mais baixas</vt:lpstr>
      <vt:lpstr>Funções de Segurança</vt:lpstr>
      <vt:lpstr>Segurança Inerente</vt:lpstr>
      <vt:lpstr>Escopo das Camadas</vt:lpstr>
      <vt:lpstr>Estrutura de processamento</vt:lpstr>
      <vt:lpstr>Tipos de Protocolos</vt:lpstr>
      <vt:lpstr>Tipos de Protocolos: Protocolo de Controle de Erro e de Fluxo</vt:lpstr>
      <vt:lpstr>Tipos de Protocolos: Protocolo de Aplicação</vt:lpstr>
      <vt:lpstr>Delta-t</vt:lpstr>
      <vt:lpstr>Delta-t (informações do prefácio)</vt:lpstr>
      <vt:lpstr>Desacoplamento entre pedidos e ações</vt:lpstr>
      <vt:lpstr>Protocolo de Aplicação</vt:lpstr>
      <vt:lpstr>Estrutura das Camadas Superiores</vt:lpstr>
      <vt:lpstr>Camada de Sessão</vt:lpstr>
      <vt:lpstr>Identificadores de Protocolos</vt:lpstr>
      <vt:lpstr>Identificador de Fluxo</vt:lpstr>
      <vt:lpstr>Sem Conexões como Estado Máximo</vt:lpstr>
      <vt:lpstr>Sem Conexões como Estado Máximo (cont.)</vt:lpstr>
      <vt:lpstr>Recursão das Camadas</vt:lpstr>
      <vt:lpstr>Eficiência da Implementação</vt:lpstr>
      <vt:lpstr>Endereços</vt:lpstr>
      <vt:lpstr>Modelo de Endereçamento</vt:lpstr>
      <vt:lpstr>Papeis dos nomes e endereços</vt:lpstr>
      <vt:lpstr>Endereços Privados e Públicos</vt:lpstr>
      <vt:lpstr>Serviços mais seguros</vt:lpstr>
      <vt:lpstr>Simplicidade</vt:lpstr>
      <vt:lpstr>Propriedades Interessantes</vt:lpstr>
      <vt:lpstr>Propriedades Interessantes</vt:lpstr>
      <vt:lpstr>Propriedades Interessantes</vt:lpstr>
      <vt:lpstr>Propriedades Interessantes</vt:lpstr>
      <vt:lpstr>Propriedades Interessantes</vt:lpstr>
      <vt:lpstr>Propriedades Interessantes</vt:lpstr>
      <vt:lpstr>Propriedades Interessantes</vt:lpstr>
      <vt:lpstr>Propriedades Interessantes</vt:lpstr>
      <vt:lpstr>Conclusões</vt:lpstr>
      <vt:lpstr>Reações </vt:lpstr>
      <vt:lpstr>Palavra final</vt:lpstr>
    </vt:vector>
  </TitlesOfParts>
  <Company>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suruagy</cp:lastModifiedBy>
  <cp:revision>549</cp:revision>
  <dcterms:created xsi:type="dcterms:W3CDTF">2011-04-04T18:50:32Z</dcterms:created>
  <dcterms:modified xsi:type="dcterms:W3CDTF">2012-05-21T21:46:32Z</dcterms:modified>
</cp:coreProperties>
</file>