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3"/>
  </p:notesMasterIdLst>
  <p:sldIdLst>
    <p:sldId id="259" r:id="rId2"/>
    <p:sldId id="263" r:id="rId3"/>
    <p:sldId id="262" r:id="rId4"/>
    <p:sldId id="264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19" r:id="rId59"/>
    <p:sldId id="320" r:id="rId60"/>
    <p:sldId id="321" r:id="rId61"/>
    <p:sldId id="322" r:id="rId6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ruagy" initials="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8" autoAdjust="0"/>
    <p:restoredTop sz="86482" autoAdjust="0"/>
  </p:normalViewPr>
  <p:slideViewPr>
    <p:cSldViewPr>
      <p:cViewPr>
        <p:scale>
          <a:sx n="81" d="100"/>
          <a:sy n="81" d="100"/>
        </p:scale>
        <p:origin x="-8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1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DC6E5-0183-4ADD-A9DB-9577F13DBE6A}" type="datetimeFigureOut">
              <a:rPr lang="pt-BR" smtClean="0"/>
              <a:pPr/>
              <a:t>19/06/2015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7C6B7-ED7C-4CF7-8223-8D95AD7B45B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687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7C6B7-ED7C-4CF7-8223-8D95AD7B45BE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1082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Figura 9-2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7C6B7-ED7C-4CF7-8223-8D95AD7B45BE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6859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E invertido</a:t>
            </a:r>
            <a:r>
              <a:rPr lang="pt-BR" baseline="0" dirty="0" smtClean="0"/>
              <a:t> = “existe </a:t>
            </a:r>
            <a:r>
              <a:rPr lang="pt-BR" baseline="0" smtClean="0"/>
              <a:t>ao menos um”.</a:t>
            </a:r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7C6B7-ED7C-4CF7-8223-8D95AD7B45BE}" type="slidenum">
              <a:rPr lang="pt-BR" smtClean="0"/>
              <a:pPr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663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6CBD4AB-8D37-453A-9425-C2ACF8269373}" type="datetime1">
              <a:rPr lang="pt-BR" smtClean="0"/>
              <a:pPr/>
              <a:t>19/06/2015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C6C4-2678-46C8-9C00-1998F8E5AAA2}" type="datetime1">
              <a:rPr lang="pt-BR" smtClean="0"/>
              <a:pPr/>
              <a:t>19/06/2015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275ABC9-89A8-4FCC-AA8E-9A9FBBB2B744}" type="datetime1">
              <a:rPr lang="pt-BR" smtClean="0"/>
              <a:pPr/>
              <a:t>19/06/2015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D6D46-0ED3-4F61-A4F0-88E995B2D9D2}" type="datetime1">
              <a:rPr lang="pt-BR" smtClean="0"/>
              <a:pPr/>
              <a:t>19/06/2015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05B1-C3B9-4716-8069-709B8BE53E3F}" type="datetime1">
              <a:rPr lang="pt-BR" smtClean="0"/>
              <a:pPr/>
              <a:t>19/06/2015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CE6B544-1174-4A74-A21B-C3F6F8DDF964}" type="datetime1">
              <a:rPr lang="pt-BR" smtClean="0"/>
              <a:pPr/>
              <a:t>19/06/2015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56684B4-179C-4BD8-A3AE-0AD6A68F3F89}" type="datetime1">
              <a:rPr lang="pt-BR" smtClean="0"/>
              <a:pPr/>
              <a:t>19/06/2015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F6E8-5ED0-4384-A8B0-013B06E833DB}" type="datetime1">
              <a:rPr lang="pt-BR" smtClean="0"/>
              <a:pPr/>
              <a:t>19/06/2015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CEFE-F0D4-4805-94F4-1064575DF436}" type="datetime1">
              <a:rPr lang="pt-BR" smtClean="0"/>
              <a:pPr/>
              <a:t>19/06/2015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846D-CD83-42AF-881D-3D0D6BD57412}" type="datetime1">
              <a:rPr lang="pt-BR" smtClean="0"/>
              <a:pPr/>
              <a:t>19/06/2015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C4C62D9-D45A-465C-9096-81581CFF2B9F}" type="datetime1">
              <a:rPr lang="pt-BR" smtClean="0"/>
              <a:pPr/>
              <a:t>19/06/2015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3484-4D41-40BB-8EBD-D23A8AE1AA43}" type="datetime1">
              <a:rPr lang="pt-BR" smtClean="0"/>
              <a:pPr/>
              <a:t>19/06/2015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Multihoming</a:t>
            </a:r>
            <a:r>
              <a:rPr lang="pt-BR" dirty="0" smtClean="0"/>
              <a:t>, </a:t>
            </a:r>
            <a:r>
              <a:rPr lang="pt-BR" dirty="0" err="1" smtClean="0"/>
              <a:t>multicast</a:t>
            </a:r>
            <a:r>
              <a:rPr lang="pt-BR" dirty="0" smtClean="0"/>
              <a:t> e mobilidade</a:t>
            </a:r>
            <a:endParaRPr lang="pt-BR" dirty="0"/>
          </a:p>
        </p:txBody>
      </p:sp>
      <p:sp>
        <p:nvSpPr>
          <p:cNvPr id="2" name="Espaço Reservado para Texto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Capítulo 9</a:t>
            </a:r>
          </a:p>
          <a:p>
            <a:r>
              <a:rPr lang="pt-BR" dirty="0" err="1" smtClean="0"/>
              <a:t>Patterns</a:t>
            </a:r>
            <a:r>
              <a:rPr lang="pt-BR" dirty="0" smtClean="0"/>
              <a:t> in Network </a:t>
            </a:r>
            <a:r>
              <a:rPr lang="pt-BR" dirty="0" err="1" smtClean="0"/>
              <a:t>Architecture</a:t>
            </a:r>
            <a:endParaRPr lang="pt-BR" dirty="0"/>
          </a:p>
        </p:txBody>
      </p:sp>
      <p:pic>
        <p:nvPicPr>
          <p:cNvPr id="67586" name="Picture 2" descr="Patterns in Network Architecture: A Return to Fundamental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052736"/>
            <a:ext cx="1524000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Outras propostas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SCTP </a:t>
            </a:r>
            <a:r>
              <a:rPr lang="pt-BR" i="1" dirty="0" smtClean="0"/>
              <a:t>(</a:t>
            </a:r>
            <a:r>
              <a:rPr lang="pt-BR" i="1" dirty="0" err="1" smtClean="0"/>
              <a:t>Stream</a:t>
            </a:r>
            <a:r>
              <a:rPr lang="pt-BR" i="1" dirty="0" smtClean="0"/>
              <a:t> </a:t>
            </a:r>
            <a:r>
              <a:rPr lang="pt-BR" i="1" dirty="0" err="1" smtClean="0"/>
              <a:t>Control</a:t>
            </a:r>
            <a:r>
              <a:rPr lang="pt-BR" i="1" dirty="0" smtClean="0"/>
              <a:t> </a:t>
            </a:r>
            <a:r>
              <a:rPr lang="pt-BR" i="1" dirty="0" err="1" smtClean="0"/>
              <a:t>Transmission</a:t>
            </a:r>
            <a:r>
              <a:rPr lang="pt-BR" i="1" dirty="0" smtClean="0"/>
              <a:t> </a:t>
            </a:r>
            <a:r>
              <a:rPr lang="pt-BR" i="1" dirty="0" err="1" smtClean="0"/>
              <a:t>Protocol</a:t>
            </a:r>
            <a:r>
              <a:rPr lang="pt-BR" i="1" dirty="0" smtClean="0"/>
              <a:t>)</a:t>
            </a:r>
          </a:p>
          <a:p>
            <a:pPr lvl="1"/>
            <a:r>
              <a:rPr lang="pt-BR" dirty="0" smtClean="0"/>
              <a:t>Definido na RFC 3286 atualizada pelas </a:t>
            </a:r>
            <a:r>
              <a:rPr lang="pt-BR" dirty="0" err="1" smtClean="0"/>
              <a:t>RFCs</a:t>
            </a:r>
            <a:r>
              <a:rPr lang="pt-BR" dirty="0" smtClean="0"/>
              <a:t> 6096 e 6335.</a:t>
            </a:r>
          </a:p>
          <a:p>
            <a:pPr lvl="1"/>
            <a:r>
              <a:rPr lang="pt-BR" dirty="0" smtClean="0"/>
              <a:t>Resolvem o problema mudando a definição para algo que podem resolver...</a:t>
            </a:r>
          </a:p>
          <a:p>
            <a:pPr lvl="1"/>
            <a:r>
              <a:rPr lang="pt-BR" dirty="0" smtClean="0"/>
              <a:t>O que o SCTP provê é a habilidade de mudar o endereço IP (ou seja, o </a:t>
            </a:r>
            <a:r>
              <a:rPr lang="pt-BR" dirty="0" err="1" smtClean="0"/>
              <a:t>PoA</a:t>
            </a:r>
            <a:r>
              <a:rPr lang="pt-BR" dirty="0" smtClean="0"/>
              <a:t>) sem interromper a conexão de transporte.</a:t>
            </a:r>
          </a:p>
          <a:p>
            <a:pPr lvl="1"/>
            <a:r>
              <a:rPr lang="pt-BR" dirty="0" smtClean="0"/>
              <a:t>A máquina de protocolo do transmissor (transporte) deve estar ciente da mudança do roteamento.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986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Outras propostas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BGP </a:t>
            </a:r>
            <a:r>
              <a:rPr lang="pt-BR" i="1" dirty="0" smtClean="0"/>
              <a:t>(</a:t>
            </a:r>
            <a:r>
              <a:rPr lang="pt-BR" i="1" dirty="0" err="1" smtClean="0"/>
              <a:t>Border</a:t>
            </a:r>
            <a:r>
              <a:rPr lang="pt-BR" i="1" dirty="0" smtClean="0"/>
              <a:t> Gateway </a:t>
            </a:r>
            <a:r>
              <a:rPr lang="pt-BR" i="1" dirty="0" err="1" smtClean="0"/>
              <a:t>Protocol</a:t>
            </a:r>
            <a:r>
              <a:rPr lang="pt-BR" i="1" dirty="0" smtClean="0"/>
              <a:t>)</a:t>
            </a:r>
          </a:p>
          <a:p>
            <a:pPr lvl="1"/>
            <a:r>
              <a:rPr lang="pt-BR" dirty="0" smtClean="0"/>
              <a:t>Definido na RFC 1771</a:t>
            </a:r>
          </a:p>
          <a:p>
            <a:pPr lvl="1"/>
            <a:r>
              <a:rPr lang="pt-BR" dirty="0" smtClean="0"/>
              <a:t>Protocolo de roteamento </a:t>
            </a:r>
            <a:r>
              <a:rPr lang="pt-BR" dirty="0" err="1" smtClean="0"/>
              <a:t>interdomínio</a:t>
            </a:r>
            <a:endParaRPr lang="pt-BR" dirty="0" smtClean="0"/>
          </a:p>
          <a:p>
            <a:pPr lvl="2"/>
            <a:r>
              <a:rPr lang="pt-BR" dirty="0" smtClean="0"/>
              <a:t>Troca informações de roteamento sobre </a:t>
            </a:r>
            <a:r>
              <a:rPr lang="pt-BR" dirty="0" err="1" smtClean="0"/>
              <a:t>ASes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/>
              <a:t>A solução seria tratar o AS como um endereço do nó.</a:t>
            </a:r>
          </a:p>
          <a:p>
            <a:pPr lvl="2"/>
            <a:r>
              <a:rPr lang="pt-BR" dirty="0" smtClean="0"/>
              <a:t>Um host ou sítio que queira ter múltiplas conexões adquire um número de AS do seu ISP e anuncia rotas para o mesmo através do BGP.</a:t>
            </a:r>
          </a:p>
          <a:p>
            <a:pPr lvl="1"/>
            <a:r>
              <a:rPr lang="pt-BR" dirty="0" smtClean="0"/>
              <a:t>Desvantagens:</a:t>
            </a:r>
          </a:p>
          <a:p>
            <a:pPr lvl="2"/>
            <a:r>
              <a:rPr lang="pt-BR" dirty="0" smtClean="0"/>
              <a:t>O escopo do BGP é toda a Internet</a:t>
            </a:r>
          </a:p>
          <a:p>
            <a:pPr lvl="2"/>
            <a:r>
              <a:rPr lang="pt-BR" dirty="0" smtClean="0"/>
              <a:t>Explosão do número de </a:t>
            </a:r>
            <a:r>
              <a:rPr lang="pt-BR" dirty="0" err="1" smtClean="0"/>
              <a:t>ASes</a:t>
            </a:r>
            <a:endParaRPr lang="pt-BR" dirty="0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675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proposto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847850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O modelo construído adota a abordagem de </a:t>
            </a:r>
            <a:r>
              <a:rPr lang="pt-BR" dirty="0" err="1" smtClean="0"/>
              <a:t>Saltzer</a:t>
            </a:r>
            <a:r>
              <a:rPr lang="pt-BR" dirty="0" smtClean="0"/>
              <a:t> generalizando-a no contexto do modelo recursivo.</a:t>
            </a:r>
          </a:p>
          <a:p>
            <a:r>
              <a:rPr lang="pt-BR" dirty="0" smtClean="0"/>
              <a:t>Um endereço-(N) é um endereço de nó na camada-(N) e um endereço </a:t>
            </a:r>
            <a:r>
              <a:rPr lang="pt-BR" dirty="0" err="1" smtClean="0"/>
              <a:t>PoA</a:t>
            </a:r>
            <a:r>
              <a:rPr lang="pt-BR" dirty="0" smtClean="0"/>
              <a:t> para a camada-(N+1).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3448050"/>
            <a:ext cx="7934325" cy="310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3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Suporte a </a:t>
            </a:r>
            <a:r>
              <a:rPr lang="pt-BR" dirty="0" err="1" smtClean="0"/>
              <a:t>Multihoming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err="1" smtClean="0"/>
              <a:t>Multihoming</a:t>
            </a:r>
            <a:r>
              <a:rPr lang="pt-BR" dirty="0" smtClean="0"/>
              <a:t> é suportado como consequência da estrutura.</a:t>
            </a:r>
          </a:p>
          <a:p>
            <a:r>
              <a:rPr lang="pt-BR" dirty="0" smtClean="0"/>
              <a:t>O roteamento é realizado em termos dos endereços dos nós com a seleção do caminho feito como um passo separado.</a:t>
            </a:r>
          </a:p>
          <a:p>
            <a:pPr lvl="1"/>
            <a:r>
              <a:rPr lang="pt-BR" dirty="0" smtClean="0"/>
              <a:t>Esta separação ocorre em termos do cálculo da rota para gerar a tabela de repasse, e não no repasse propriamente dito.</a:t>
            </a:r>
          </a:p>
          <a:p>
            <a:r>
              <a:rPr lang="pt-BR" dirty="0" smtClean="0"/>
              <a:t>Ao contrário da Internet atual, suporta </a:t>
            </a:r>
            <a:r>
              <a:rPr lang="pt-BR" dirty="0" err="1" smtClean="0"/>
              <a:t>multihoming</a:t>
            </a:r>
            <a:r>
              <a:rPr lang="pt-BR" dirty="0" smtClean="0"/>
              <a:t> tanto para hosts como para roteadores.</a:t>
            </a:r>
          </a:p>
          <a:p>
            <a:pPr lvl="1"/>
            <a:r>
              <a:rPr lang="pt-BR" dirty="0" smtClean="0"/>
              <a:t>Isto reduz significativamente o número de rotas que devem ser calculadas.</a:t>
            </a:r>
          </a:p>
          <a:p>
            <a:r>
              <a:rPr lang="pt-BR" dirty="0" smtClean="0"/>
              <a:t>Portanto, a estrutura recursiva garante que os mecanismos vão escalar.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4170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Texto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 </a:t>
            </a:r>
            <a:r>
              <a:rPr lang="pt-BR" dirty="0" err="1" smtClean="0"/>
              <a:t>Multicast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F98E0F6E-D4AD-4C94-9837-746ECEE7C125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63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Multicast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/>
              <a:t>Habilidade de enviar uma única PDU para um conjunto selecionado de destinos.</a:t>
            </a:r>
          </a:p>
          <a:p>
            <a:pPr lvl="1"/>
            <a:r>
              <a:rPr lang="pt-BR" dirty="0" smtClean="0"/>
              <a:t>Incluiremos aqui o caso do </a:t>
            </a:r>
            <a:r>
              <a:rPr lang="pt-BR" i="1" dirty="0" smtClean="0"/>
              <a:t>broadcast </a:t>
            </a:r>
            <a:r>
              <a:rPr lang="pt-BR" dirty="0" smtClean="0"/>
              <a:t>que é facilitado em meios compartilhados.</a:t>
            </a:r>
          </a:p>
          <a:p>
            <a:r>
              <a:rPr lang="pt-BR" dirty="0" smtClean="0"/>
              <a:t>Árvore de expansão enraizada em A para o conjunto de membros do grupo </a:t>
            </a:r>
            <a:r>
              <a:rPr lang="pt-BR" i="1" dirty="0" err="1" smtClean="0"/>
              <a:t>multicast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/>
              <a:t>É basicamente um modo de economizar largura de banda.</a:t>
            </a:r>
          </a:p>
          <a:p>
            <a:pPr lvl="1"/>
            <a:r>
              <a:rPr lang="pt-BR" dirty="0"/>
              <a:t>As vantagens para o usuário são mínimas</a:t>
            </a:r>
            <a:r>
              <a:rPr lang="pt-BR" dirty="0" smtClean="0"/>
              <a:t>.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352800"/>
            <a:ext cx="3486150" cy="2015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929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Características do </a:t>
            </a:r>
            <a:r>
              <a:rPr lang="pt-BR" dirty="0" err="1" smtClean="0"/>
              <a:t>Multicast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Características:</a:t>
            </a:r>
          </a:p>
          <a:p>
            <a:pPr lvl="1"/>
            <a:r>
              <a:rPr lang="pt-BR" dirty="0" smtClean="0"/>
              <a:t>Centralizada x Descentralizada </a:t>
            </a:r>
          </a:p>
          <a:p>
            <a:pPr lvl="1"/>
            <a:r>
              <a:rPr lang="pt-BR" dirty="0" smtClean="0"/>
              <a:t>População estática x dinâmica </a:t>
            </a:r>
          </a:p>
          <a:p>
            <a:pPr lvl="1"/>
            <a:r>
              <a:rPr lang="pt-BR" dirty="0" smtClean="0"/>
              <a:t>População conhecida x desconhecida</a:t>
            </a:r>
          </a:p>
          <a:p>
            <a:pPr lvl="1"/>
            <a:r>
              <a:rPr lang="pt-BR" dirty="0" smtClean="0"/>
              <a:t>Isotrópica x anisotrópica (todos os membros se comportam da mesma forma?)</a:t>
            </a:r>
          </a:p>
          <a:p>
            <a:pPr lvl="1"/>
            <a:r>
              <a:rPr lang="pt-BR" dirty="0" err="1" smtClean="0"/>
              <a:t>Quorum</a:t>
            </a:r>
            <a:endParaRPr lang="pt-BR" dirty="0" smtClean="0"/>
          </a:p>
          <a:p>
            <a:pPr lvl="1"/>
            <a:r>
              <a:rPr lang="pt-BR" dirty="0" smtClean="0"/>
              <a:t>Confiável x não confiável</a:t>
            </a:r>
          </a:p>
          <a:p>
            <a:pPr lvl="1"/>
            <a:r>
              <a:rPr lang="pt-BR" dirty="0" smtClean="0"/>
              <a:t>Simplex x duplex</a:t>
            </a:r>
          </a:p>
        </p:txBody>
      </p:sp>
    </p:spTree>
    <p:extLst>
      <p:ext uri="{BB962C8B-B14F-4D97-AF65-F5344CB8AC3E}">
        <p14:creationId xmlns:p14="http://schemas.microsoft.com/office/powerpoint/2010/main" val="29398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Características do </a:t>
            </a:r>
            <a:r>
              <a:rPr lang="pt-BR" dirty="0" err="1" smtClean="0"/>
              <a:t>Multicast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Dentro destas características existem múltiplas políticas que podem ser usadas, tornando a faixa de protocolos potenciais bem grande.</a:t>
            </a:r>
          </a:p>
          <a:p>
            <a:pPr lvl="1"/>
            <a:r>
              <a:rPr lang="pt-BR" dirty="0" smtClean="0"/>
              <a:t>Não dá para esperar que uma única solução acomode eficientemente toda esta faixa.</a:t>
            </a:r>
          </a:p>
          <a:p>
            <a:pPr lvl="1"/>
            <a:r>
              <a:rPr lang="pt-BR" dirty="0" smtClean="0"/>
              <a:t>Mas, criar soluções específicas para aplicações específicas levaria a uma proliferação e complexidade dentro da rede, o que não é bem vista pelos provedores!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66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Modelo </a:t>
            </a:r>
            <a:r>
              <a:rPr lang="pt-BR" dirty="0" err="1" smtClean="0"/>
              <a:t>Multicast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err="1" smtClean="0"/>
              <a:t>Multicast</a:t>
            </a:r>
            <a:r>
              <a:rPr lang="pt-BR" dirty="0" smtClean="0"/>
              <a:t> é visto como comunicação com um grupo (um conjunto de usuários).</a:t>
            </a:r>
          </a:p>
          <a:p>
            <a:pPr lvl="1"/>
            <a:r>
              <a:rPr lang="pt-BR" dirty="0" smtClean="0"/>
              <a:t>Alguns modelos assumem que todos os participantes são membros do grupo (multiparceiro)</a:t>
            </a:r>
          </a:p>
          <a:p>
            <a:pPr lvl="1"/>
            <a:r>
              <a:rPr lang="pt-BR" dirty="0" smtClean="0"/>
              <a:t>Outros assumem que o grupo é uma entidade com a qual outros, fora do grupo, podem se comunicar.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026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APIs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Primitivas </a:t>
            </a:r>
            <a:r>
              <a:rPr lang="pt-BR" dirty="0" err="1" smtClean="0"/>
              <a:t>unicast</a:t>
            </a:r>
            <a:r>
              <a:rPr lang="pt-BR" dirty="0" smtClean="0"/>
              <a:t>:</a:t>
            </a:r>
          </a:p>
          <a:p>
            <a:pPr lvl="1"/>
            <a:r>
              <a:rPr lang="pt-BR" i="1" dirty="0" err="1" smtClean="0"/>
              <a:t>Connect</a:t>
            </a:r>
            <a:r>
              <a:rPr lang="pt-BR" i="1" dirty="0" smtClean="0"/>
              <a:t> (</a:t>
            </a:r>
            <a:r>
              <a:rPr lang="pt-BR" i="1" dirty="0" err="1" smtClean="0"/>
              <a:t>allocate</a:t>
            </a:r>
            <a:r>
              <a:rPr lang="pt-BR" i="1" dirty="0" smtClean="0"/>
              <a:t>), </a:t>
            </a:r>
            <a:r>
              <a:rPr lang="pt-BR" i="1" dirty="0" err="1" smtClean="0"/>
              <a:t>send</a:t>
            </a:r>
            <a:r>
              <a:rPr lang="pt-BR" i="1" dirty="0" smtClean="0"/>
              <a:t>, </a:t>
            </a:r>
            <a:r>
              <a:rPr lang="pt-BR" i="1" dirty="0" err="1" smtClean="0"/>
              <a:t>receive</a:t>
            </a:r>
            <a:r>
              <a:rPr lang="pt-BR" i="1" dirty="0" smtClean="0"/>
              <a:t> </a:t>
            </a:r>
            <a:r>
              <a:rPr lang="pt-BR" dirty="0" smtClean="0"/>
              <a:t>e</a:t>
            </a:r>
            <a:r>
              <a:rPr lang="pt-BR" i="1" dirty="0" smtClean="0"/>
              <a:t> </a:t>
            </a:r>
            <a:r>
              <a:rPr lang="pt-BR" i="1" dirty="0" err="1" smtClean="0"/>
              <a:t>disconnect</a:t>
            </a:r>
            <a:endParaRPr lang="pt-BR" i="1" dirty="0" smtClean="0"/>
          </a:p>
          <a:p>
            <a:r>
              <a:rPr lang="pt-BR" dirty="0" smtClean="0"/>
              <a:t>Primitivas </a:t>
            </a:r>
            <a:r>
              <a:rPr lang="pt-BR" dirty="0" err="1" smtClean="0"/>
              <a:t>multicast</a:t>
            </a:r>
            <a:r>
              <a:rPr lang="pt-BR" dirty="0" smtClean="0"/>
              <a:t>:</a:t>
            </a:r>
          </a:p>
          <a:p>
            <a:pPr lvl="1"/>
            <a:r>
              <a:rPr lang="pt-BR" i="1" dirty="0" err="1" smtClean="0"/>
              <a:t>Connect</a:t>
            </a:r>
            <a:r>
              <a:rPr lang="pt-BR" i="1" dirty="0" smtClean="0"/>
              <a:t> </a:t>
            </a:r>
            <a:r>
              <a:rPr lang="pt-BR" dirty="0" smtClean="0"/>
              <a:t>– cria o grupo e torna o iniciador um membro do grupo</a:t>
            </a:r>
            <a:endParaRPr lang="pt-BR" i="1" dirty="0" smtClean="0"/>
          </a:p>
          <a:p>
            <a:pPr lvl="1"/>
            <a:r>
              <a:rPr lang="pt-BR" i="1" dirty="0" err="1" smtClean="0"/>
              <a:t>Join</a:t>
            </a:r>
            <a:r>
              <a:rPr lang="pt-BR" i="1" dirty="0" smtClean="0"/>
              <a:t> – </a:t>
            </a:r>
            <a:r>
              <a:rPr lang="pt-BR" dirty="0" smtClean="0"/>
              <a:t>usado para entrar em um grupo existente</a:t>
            </a:r>
            <a:endParaRPr lang="pt-BR" i="1" dirty="0" smtClean="0"/>
          </a:p>
          <a:p>
            <a:pPr lvl="1"/>
            <a:r>
              <a:rPr lang="pt-BR" i="1" dirty="0" err="1" smtClean="0"/>
              <a:t>Leave</a:t>
            </a:r>
            <a:r>
              <a:rPr lang="pt-BR" i="1" dirty="0" smtClean="0"/>
              <a:t> – </a:t>
            </a:r>
            <a:r>
              <a:rPr lang="pt-BR" dirty="0" smtClean="0"/>
              <a:t>usado para deixar um grupo existente</a:t>
            </a:r>
            <a:endParaRPr lang="pt-BR" i="1" dirty="0" smtClean="0"/>
          </a:p>
          <a:p>
            <a:pPr lvl="1"/>
            <a:r>
              <a:rPr lang="pt-BR" i="1" dirty="0" err="1" smtClean="0"/>
              <a:t>Send</a:t>
            </a:r>
            <a:endParaRPr lang="pt-BR" i="1" dirty="0" smtClean="0"/>
          </a:p>
          <a:p>
            <a:pPr lvl="1"/>
            <a:r>
              <a:rPr lang="pt-BR" i="1" dirty="0" err="1" smtClean="0"/>
              <a:t>Receive</a:t>
            </a:r>
            <a:endParaRPr lang="pt-BR" i="1" dirty="0" smtClean="0"/>
          </a:p>
          <a:p>
            <a:pPr lvl="1"/>
            <a:r>
              <a:rPr lang="pt-BR" i="1" dirty="0" err="1" smtClean="0"/>
              <a:t>Disconnect</a:t>
            </a:r>
            <a:r>
              <a:rPr lang="pt-BR" i="1" dirty="0" smtClean="0"/>
              <a:t> – </a:t>
            </a:r>
            <a:r>
              <a:rPr lang="pt-BR" dirty="0" smtClean="0"/>
              <a:t>encerra a participação no grupo</a:t>
            </a:r>
            <a:endParaRPr lang="pt-B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i="1" dirty="0" smtClean="0"/>
          </a:p>
          <a:p>
            <a:endParaRPr lang="pt-BR" i="1" dirty="0"/>
          </a:p>
          <a:p>
            <a:r>
              <a:rPr lang="pt-BR" i="1" dirty="0" smtClean="0"/>
              <a:t>Ela (a terra) se move.</a:t>
            </a:r>
          </a:p>
          <a:p>
            <a:pPr marL="365760" lvl="1" indent="0">
              <a:buNone/>
            </a:pPr>
            <a:r>
              <a:rPr lang="pt-BR" i="1" dirty="0" smtClean="0"/>
              <a:t>		- </a:t>
            </a:r>
            <a:r>
              <a:rPr lang="pt-BR" i="1" dirty="0" err="1" smtClean="0"/>
              <a:t>Galileo</a:t>
            </a:r>
            <a:r>
              <a:rPr lang="pt-BR" i="1" dirty="0" smtClean="0"/>
              <a:t> Galilei</a:t>
            </a:r>
          </a:p>
        </p:txBody>
      </p:sp>
    </p:spTree>
    <p:extLst>
      <p:ext uri="{BB962C8B-B14F-4D97-AF65-F5344CB8AC3E}">
        <p14:creationId xmlns:p14="http://schemas.microsoft.com/office/powerpoint/2010/main" val="233379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de serviço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 aplicação tem que saber se a comunicação é </a:t>
            </a:r>
            <a:r>
              <a:rPr lang="pt-BR" dirty="0" err="1" smtClean="0"/>
              <a:t>unicast</a:t>
            </a:r>
            <a:r>
              <a:rPr lang="pt-BR" dirty="0" smtClean="0"/>
              <a:t> ou </a:t>
            </a:r>
            <a:r>
              <a:rPr lang="pt-BR" dirty="0" err="1" smtClean="0"/>
              <a:t>multicast</a:t>
            </a:r>
            <a:r>
              <a:rPr lang="pt-BR" dirty="0" smtClean="0"/>
              <a:t>!</a:t>
            </a:r>
          </a:p>
          <a:p>
            <a:pPr lvl="1"/>
            <a:r>
              <a:rPr lang="pt-BR" dirty="0" smtClean="0"/>
              <a:t>Um grupo </a:t>
            </a:r>
            <a:r>
              <a:rPr lang="pt-BR" dirty="0" err="1" smtClean="0"/>
              <a:t>multicast</a:t>
            </a:r>
            <a:r>
              <a:rPr lang="pt-BR" dirty="0" smtClean="0"/>
              <a:t> com dois membros é diferente de uma comunicação </a:t>
            </a:r>
            <a:r>
              <a:rPr lang="pt-BR" dirty="0" err="1" smtClean="0"/>
              <a:t>unicast</a:t>
            </a:r>
            <a:r>
              <a:rPr lang="pt-BR" dirty="0" smtClean="0"/>
              <a:t>!</a:t>
            </a:r>
          </a:p>
          <a:p>
            <a:pPr lvl="1"/>
            <a:r>
              <a:rPr lang="pt-BR" dirty="0" smtClean="0"/>
              <a:t>Seria melhor um modelo no qual um dos modos “colapsa” naturalmente no outro.</a:t>
            </a:r>
          </a:p>
          <a:p>
            <a:pPr lvl="1"/>
            <a:r>
              <a:rPr lang="pt-BR" dirty="0" smtClean="0"/>
              <a:t>Ou, ainda mais forte: </a:t>
            </a:r>
            <a:r>
              <a:rPr lang="pt-BR" dirty="0" smtClean="0">
                <a:solidFill>
                  <a:srgbClr val="FF0000"/>
                </a:solidFill>
              </a:rPr>
              <a:t>por que a aplicação precisa estar ciente do uso do </a:t>
            </a:r>
            <a:r>
              <a:rPr lang="pt-BR" dirty="0" err="1" smtClean="0">
                <a:solidFill>
                  <a:srgbClr val="FF0000"/>
                </a:solidFill>
              </a:rPr>
              <a:t>multicast</a:t>
            </a:r>
            <a:r>
              <a:rPr lang="pt-BR" dirty="0" smtClean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de Serviço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 função principal da primitiva “</a:t>
            </a:r>
            <a:r>
              <a:rPr lang="pt-BR" i="1" dirty="0" err="1" smtClean="0"/>
              <a:t>connect</a:t>
            </a:r>
            <a:r>
              <a:rPr lang="pt-BR" dirty="0" smtClean="0"/>
              <a:t>” é criar o grupo.</a:t>
            </a:r>
          </a:p>
          <a:p>
            <a:pPr lvl="1"/>
            <a:r>
              <a:rPr lang="pt-BR" dirty="0" smtClean="0"/>
              <a:t>Criar um estado compartilhado suficiente dentro da rede para permitir que uma instância de comunicação seja criada.</a:t>
            </a:r>
          </a:p>
          <a:p>
            <a:pPr lvl="2"/>
            <a:r>
              <a:rPr lang="pt-BR" dirty="0" smtClean="0"/>
              <a:t>Isto é o que chamamos de </a:t>
            </a:r>
            <a:r>
              <a:rPr lang="pt-BR" dirty="0" smtClean="0">
                <a:solidFill>
                  <a:srgbClr val="FF0000"/>
                </a:solidFill>
              </a:rPr>
              <a:t>fase de registro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/>
              <a:t>Se o modelo de serviço for reformulado de modo que criar o grupo seja uma função de registro</a:t>
            </a:r>
          </a:p>
          <a:p>
            <a:pPr lvl="2"/>
            <a:r>
              <a:rPr lang="pt-BR" dirty="0" smtClean="0"/>
              <a:t>Então “</a:t>
            </a:r>
            <a:r>
              <a:rPr lang="pt-BR" i="1" dirty="0" err="1" smtClean="0"/>
              <a:t>join</a:t>
            </a:r>
            <a:r>
              <a:rPr lang="pt-BR" dirty="0" smtClean="0"/>
              <a:t>”</a:t>
            </a:r>
            <a:r>
              <a:rPr lang="pt-BR" i="1" dirty="0" smtClean="0"/>
              <a:t> </a:t>
            </a:r>
            <a:r>
              <a:rPr lang="pt-BR" dirty="0" smtClean="0"/>
              <a:t>e </a:t>
            </a:r>
            <a:r>
              <a:rPr lang="pt-BR" i="1" dirty="0" smtClean="0"/>
              <a:t>“</a:t>
            </a:r>
            <a:r>
              <a:rPr lang="pt-BR" i="1" dirty="0" err="1" smtClean="0"/>
              <a:t>leave</a:t>
            </a:r>
            <a:r>
              <a:rPr lang="pt-BR" i="1" dirty="0" smtClean="0"/>
              <a:t>” </a:t>
            </a:r>
            <a:r>
              <a:rPr lang="pt-BR" dirty="0" smtClean="0"/>
              <a:t>tornam-se sinônimos de “</a:t>
            </a:r>
            <a:r>
              <a:rPr lang="pt-BR" i="1" dirty="0" err="1" smtClean="0"/>
              <a:t>connect</a:t>
            </a:r>
            <a:r>
              <a:rPr lang="pt-BR" dirty="0" smtClean="0"/>
              <a:t>”</a:t>
            </a:r>
            <a:r>
              <a:rPr lang="pt-BR" i="1" dirty="0" smtClean="0"/>
              <a:t> </a:t>
            </a:r>
            <a:r>
              <a:rPr lang="pt-BR" dirty="0" smtClean="0"/>
              <a:t>e “</a:t>
            </a:r>
            <a:r>
              <a:rPr lang="pt-BR" i="1" dirty="0" err="1" smtClean="0"/>
              <a:t>disconnect</a:t>
            </a:r>
            <a:r>
              <a:rPr lang="pt-BR" dirty="0" smtClean="0"/>
              <a:t>”.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Modelo Único para Três Modos de Comunicação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 sequência de interação (máquina de estados parcial associada com a interação do serviço) é a mesma tanto para </a:t>
            </a:r>
            <a:r>
              <a:rPr lang="pt-BR" dirty="0" err="1" smtClean="0"/>
              <a:t>multicast</a:t>
            </a:r>
            <a:r>
              <a:rPr lang="pt-BR" dirty="0" smtClean="0"/>
              <a:t> como para </a:t>
            </a:r>
            <a:r>
              <a:rPr lang="pt-BR" dirty="0" err="1" smtClean="0"/>
              <a:t>unicast</a:t>
            </a:r>
            <a:r>
              <a:rPr lang="pt-BR" dirty="0" smtClean="0"/>
              <a:t> e sem conexões.</a:t>
            </a:r>
          </a:p>
          <a:p>
            <a:pPr lvl="1"/>
            <a:r>
              <a:rPr lang="pt-BR" dirty="0" smtClean="0"/>
              <a:t>A única diferença seria que o parâmetro que nomeia o destino nomearia um conjunto de nomes ao invés de um único nome (ou seria este um conjunto com um único elemento?).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“Endereçamento” </a:t>
            </a:r>
            <a:r>
              <a:rPr lang="pt-BR" dirty="0" err="1" smtClean="0"/>
              <a:t>Multicast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Um “endereço” </a:t>
            </a:r>
            <a:r>
              <a:rPr lang="pt-BR" dirty="0" err="1" smtClean="0"/>
              <a:t>multicast</a:t>
            </a:r>
            <a:r>
              <a:rPr lang="pt-BR" dirty="0" smtClean="0"/>
              <a:t> é o nome de um conjunto de endereços.	</a:t>
            </a:r>
          </a:p>
          <a:p>
            <a:pPr lvl="1"/>
            <a:r>
              <a:rPr lang="pt-BR" dirty="0" smtClean="0"/>
              <a:t>Referenciar o conjunto é equivalente a referenciar todos os membros do conjunto.</a:t>
            </a:r>
          </a:p>
          <a:p>
            <a:r>
              <a:rPr lang="pt-BR" dirty="0" smtClean="0"/>
              <a:t>Os primeiros protocolos </a:t>
            </a:r>
            <a:r>
              <a:rPr lang="pt-BR" dirty="0" err="1" smtClean="0"/>
              <a:t>Multicast</a:t>
            </a:r>
            <a:r>
              <a:rPr lang="pt-BR" dirty="0" smtClean="0"/>
              <a:t> da Internet viam um endereço </a:t>
            </a:r>
            <a:r>
              <a:rPr lang="pt-BR" dirty="0" err="1" smtClean="0"/>
              <a:t>multicast</a:t>
            </a:r>
            <a:r>
              <a:rPr lang="pt-BR" dirty="0" smtClean="0"/>
              <a:t> essencialmente como um endereço ambíguo ou não único.</a:t>
            </a:r>
          </a:p>
          <a:p>
            <a:pPr lvl="1"/>
            <a:r>
              <a:rPr lang="pt-BR" dirty="0" smtClean="0"/>
              <a:t>Era uma tentativa de imitar a semântica dos endereços </a:t>
            </a:r>
            <a:r>
              <a:rPr lang="pt-BR" i="1" dirty="0" smtClean="0"/>
              <a:t>broadcast</a:t>
            </a:r>
            <a:r>
              <a:rPr lang="pt-BR" dirty="0" smtClean="0"/>
              <a:t> ou </a:t>
            </a:r>
            <a:r>
              <a:rPr lang="pt-BR" i="1" dirty="0" err="1" smtClean="0"/>
              <a:t>multicast</a:t>
            </a:r>
            <a:r>
              <a:rPr lang="pt-BR" dirty="0" smtClean="0"/>
              <a:t> de uma LAN.</a:t>
            </a:r>
          </a:p>
          <a:p>
            <a:pPr lvl="1"/>
            <a:r>
              <a:rPr lang="pt-BR" dirty="0" smtClean="0"/>
              <a:t>Isto tornava a inundação a única estratégia que poderia ser usada.</a:t>
            </a:r>
          </a:p>
          <a:p>
            <a:pPr lvl="2"/>
            <a:r>
              <a:rPr lang="pt-BR" dirty="0" smtClean="0"/>
              <a:t>Mas o seu custo eliminava a vantagem do </a:t>
            </a:r>
            <a:r>
              <a:rPr lang="pt-BR" dirty="0" err="1" smtClean="0"/>
              <a:t>multicast</a:t>
            </a:r>
            <a:r>
              <a:rPr lang="pt-BR" dirty="0" smtClean="0"/>
              <a:t> em economizar largura de banda numa rede.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Nomes </a:t>
            </a:r>
            <a:r>
              <a:rPr lang="pt-BR" dirty="0" err="1" smtClean="0"/>
              <a:t>Multicast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Endereços </a:t>
            </a:r>
            <a:r>
              <a:rPr lang="pt-BR" dirty="0" err="1" smtClean="0"/>
              <a:t>multicast</a:t>
            </a:r>
            <a:r>
              <a:rPr lang="pt-BR" dirty="0" smtClean="0"/>
              <a:t> não são endereços.</a:t>
            </a:r>
          </a:p>
          <a:p>
            <a:pPr lvl="1"/>
            <a:r>
              <a:rPr lang="pt-BR" dirty="0" smtClean="0"/>
              <a:t>Da forma como os definimos, os endereços são dependentes da localização.</a:t>
            </a:r>
          </a:p>
          <a:p>
            <a:pPr lvl="1"/>
            <a:r>
              <a:rPr lang="pt-BR" dirty="0" smtClean="0"/>
              <a:t>“Endereços” </a:t>
            </a:r>
            <a:r>
              <a:rPr lang="pt-BR" dirty="0" err="1" smtClean="0"/>
              <a:t>multicast</a:t>
            </a:r>
            <a:r>
              <a:rPr lang="pt-BR" dirty="0" smtClean="0"/>
              <a:t> são nomes de um conjunto</a:t>
            </a:r>
          </a:p>
          <a:p>
            <a:pPr lvl="2"/>
            <a:r>
              <a:rPr lang="pt-BR" dirty="0" smtClean="0"/>
              <a:t>Os elementos do conjunto são endereços,</a:t>
            </a:r>
          </a:p>
          <a:p>
            <a:pPr lvl="2"/>
            <a:r>
              <a:rPr lang="pt-BR" dirty="0" smtClean="0"/>
              <a:t>Mas o nome do conjunto não pode ser um endereço.</a:t>
            </a:r>
          </a:p>
          <a:p>
            <a:r>
              <a:rPr lang="pt-BR" dirty="0" smtClean="0"/>
              <a:t>A aplicação teria um nome de aplicação </a:t>
            </a:r>
            <a:r>
              <a:rPr lang="pt-BR" dirty="0" err="1" smtClean="0"/>
              <a:t>multicast</a:t>
            </a:r>
            <a:r>
              <a:rPr lang="pt-BR" dirty="0" smtClean="0"/>
              <a:t> definido como um conjunto de nomes de aplicações.</a:t>
            </a:r>
          </a:p>
          <a:p>
            <a:pPr lvl="1"/>
            <a:r>
              <a:rPr lang="pt-BR" dirty="0" smtClean="0"/>
              <a:t>Isto já foi definido como nome-aplicação-distribuída.</a:t>
            </a:r>
          </a:p>
          <a:p>
            <a:pPr lvl="1"/>
            <a:r>
              <a:rPr lang="pt-BR" dirty="0" smtClean="0"/>
              <a:t>Este nome seria passado num pedido de abertura para o DIF, que alocaria um nome </a:t>
            </a:r>
            <a:r>
              <a:rPr lang="pt-BR" dirty="0" err="1" smtClean="0"/>
              <a:t>multicast</a:t>
            </a:r>
            <a:r>
              <a:rPr lang="pt-BR" dirty="0" smtClean="0"/>
              <a:t> a partir do espaço de endereçamento dos </a:t>
            </a:r>
            <a:r>
              <a:rPr lang="pt-BR" dirty="0" err="1" smtClean="0"/>
              <a:t>DIFs</a:t>
            </a:r>
            <a:r>
              <a:rPr lang="pt-BR" dirty="0" smtClean="0"/>
              <a:t>.</a:t>
            </a:r>
          </a:p>
          <a:p>
            <a:pPr lvl="2"/>
            <a:r>
              <a:rPr lang="pt-BR" dirty="0" smtClean="0"/>
              <a:t>Este nome </a:t>
            </a:r>
            <a:r>
              <a:rPr lang="pt-BR" dirty="0" err="1" smtClean="0"/>
              <a:t>multicast</a:t>
            </a:r>
            <a:r>
              <a:rPr lang="pt-BR" dirty="0" smtClean="0"/>
              <a:t> nomearia o conjunto de endereços ao qual as aplicações estariam associadas.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Distribuição </a:t>
            </a:r>
            <a:r>
              <a:rPr lang="pt-BR" dirty="0" err="1" smtClean="0"/>
              <a:t>Multicast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principal foco da pesquisa sobre </a:t>
            </a:r>
            <a:r>
              <a:rPr lang="pt-BR" dirty="0" err="1" smtClean="0"/>
              <a:t>multicast</a:t>
            </a:r>
            <a:r>
              <a:rPr lang="pt-BR" dirty="0" smtClean="0"/>
              <a:t> tem sido resolver o problema da distribuição </a:t>
            </a:r>
            <a:r>
              <a:rPr lang="pt-BR" dirty="0" err="1" smtClean="0"/>
              <a:t>multicast</a:t>
            </a:r>
            <a:r>
              <a:rPr lang="pt-BR" dirty="0" smtClean="0"/>
              <a:t> na camada de rede para redes sem meio físico de múltiplo acesso.</a:t>
            </a:r>
          </a:p>
          <a:p>
            <a:r>
              <a:rPr lang="pt-BR" dirty="0" smtClean="0"/>
              <a:t>Abordagens:</a:t>
            </a:r>
          </a:p>
          <a:p>
            <a:pPr lvl="1"/>
            <a:r>
              <a:rPr lang="pt-BR" dirty="0" smtClean="0"/>
              <a:t>Inundação!</a:t>
            </a:r>
          </a:p>
          <a:p>
            <a:pPr lvl="1"/>
            <a:r>
              <a:rPr lang="pt-BR" dirty="0" smtClean="0"/>
              <a:t>Algoritmos distribuídos para gerar árvores de expansão.</a:t>
            </a:r>
          </a:p>
          <a:p>
            <a:r>
              <a:rPr lang="pt-BR" dirty="0" smtClean="0"/>
              <a:t>Interesse em comunicação “multiparceiros”.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Escalar as técnicas para dar suporte a grandes grupos</a:t>
            </a:r>
          </a:p>
          <a:p>
            <a:r>
              <a:rPr lang="pt-BR" dirty="0" smtClean="0"/>
              <a:t>Manutenção de uma árvore de expansão ótima ou quase ótima com mudanças no grupo de membros</a:t>
            </a:r>
          </a:p>
          <a:p>
            <a:r>
              <a:rPr lang="pt-BR" dirty="0" smtClean="0"/>
              <a:t>Redução da complexidade do multiparceiros não exigindo o cálculo de uma árvore de expansão distinta para cada membro do grupo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Protocolos </a:t>
            </a:r>
            <a:r>
              <a:rPr lang="pt-BR" dirty="0" err="1" smtClean="0"/>
              <a:t>Multicast</a:t>
            </a:r>
            <a:r>
              <a:rPr lang="pt-BR" dirty="0" smtClean="0"/>
              <a:t> Padronizados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DVMRP (RFC 1075)</a:t>
            </a:r>
          </a:p>
          <a:p>
            <a:r>
              <a:rPr lang="pt-BR" dirty="0" smtClean="0"/>
              <a:t>PIM (RFC 2362)</a:t>
            </a:r>
          </a:p>
          <a:p>
            <a:r>
              <a:rPr lang="pt-BR" dirty="0" smtClean="0"/>
              <a:t>CBT (RFC 2189)</a:t>
            </a:r>
          </a:p>
          <a:p>
            <a:r>
              <a:rPr lang="pt-BR" dirty="0" smtClean="0"/>
              <a:t>O foco destes algoritmos é o de encontrar árvore de expansão ótima dados múltiplos transmissores no grupo.</a:t>
            </a:r>
          </a:p>
          <a:p>
            <a:pPr lvl="1"/>
            <a:r>
              <a:rPr lang="pt-BR" dirty="0" smtClean="0"/>
              <a:t>A raiz da árvore de expansão não está em um dos transmissores,</a:t>
            </a:r>
          </a:p>
          <a:p>
            <a:pPr lvl="1"/>
            <a:r>
              <a:rPr lang="pt-BR" dirty="0" smtClean="0"/>
              <a:t>Mas está em um “centro de gravidade” para o grupo.</a:t>
            </a:r>
          </a:p>
          <a:p>
            <a:pPr lvl="2"/>
            <a:r>
              <a:rPr lang="pt-BR" dirty="0" smtClean="0"/>
              <a:t>O problema se torna então encontrar este centro de gravidade.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Operações de Nomeação Sentencial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Duas formas:</a:t>
            </a:r>
          </a:p>
          <a:p>
            <a:pPr lvl="1"/>
            <a:r>
              <a:rPr lang="pt-BR" dirty="0" smtClean="0"/>
              <a:t>“universal” (i.e., </a:t>
            </a:r>
            <a:r>
              <a:rPr lang="pt-BR" dirty="0" err="1" smtClean="0"/>
              <a:t>multicast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“existencial”: nome “</a:t>
            </a:r>
            <a:r>
              <a:rPr lang="pt-BR" dirty="0" err="1" smtClean="0"/>
              <a:t>anycast</a:t>
            </a:r>
            <a:r>
              <a:rPr lang="pt-BR" dirty="0" smtClean="0"/>
              <a:t>”.</a:t>
            </a:r>
          </a:p>
          <a:p>
            <a:pPr lvl="2"/>
            <a:r>
              <a:rPr lang="pt-BR" dirty="0" smtClean="0"/>
              <a:t>Nome de um conjunto de modo que quando o nome é referenciado, é retornado um elemento do conjunto de acordo com alguma regra associada ao conjunto.</a:t>
            </a:r>
          </a:p>
          <a:p>
            <a:r>
              <a:rPr lang="pt-BR" dirty="0" smtClean="0"/>
              <a:t>O uso de nome sentencial resolve cedo ou tarde para um endereço:</a:t>
            </a:r>
          </a:p>
          <a:p>
            <a:pPr lvl="1"/>
            <a:r>
              <a:rPr lang="pt-BR" dirty="0" smtClean="0"/>
              <a:t>A regra associada com o conjunto é aplicada quando a tabela de repasse é criada para produzir uma lista de endereços que satisfaçam a regra.</a:t>
            </a:r>
          </a:p>
          <a:p>
            <a:pPr lvl="1"/>
            <a:r>
              <a:rPr lang="pt-BR" dirty="0" smtClean="0"/>
              <a:t>Quanto uma PDU com um endereço de destino sentencial é analisada em cada </a:t>
            </a:r>
            <a:r>
              <a:rPr lang="pt-BR" i="1" dirty="0" err="1" smtClean="0"/>
              <a:t>relay</a:t>
            </a:r>
            <a:r>
              <a:rPr lang="pt-BR" dirty="0" smtClean="0"/>
              <a:t>, ela então é enviada para os elementos desta lista (naturalmente a lista pode ter apenas um elemento).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Operações de Nomeação Sentencial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err="1" smtClean="0"/>
              <a:t>Anycast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Será selecionado um endereço do conjunto e repassado para aquele endereço.</a:t>
            </a:r>
          </a:p>
          <a:p>
            <a:r>
              <a:rPr lang="pt-BR" dirty="0" err="1" smtClean="0"/>
              <a:t>Multicast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Serão selecionados os endereços a jusante na árvore de expansão e repassada uma cópia para cada um de seus ramos.</a:t>
            </a:r>
          </a:p>
          <a:p>
            <a:pPr lvl="2"/>
            <a:r>
              <a:rPr lang="pt-BR" dirty="0" smtClean="0"/>
              <a:t>Com o uso de endereços topológicos, os endereços no conjunto </a:t>
            </a:r>
            <a:r>
              <a:rPr lang="pt-BR" dirty="0" err="1" smtClean="0"/>
              <a:t>multicast</a:t>
            </a:r>
            <a:r>
              <a:rPr lang="pt-BR" dirty="0" smtClean="0"/>
              <a:t> podem ser ordenados numa árvore de expansão virtual baseada na topologia do espaço de endereços.</a:t>
            </a:r>
          </a:p>
          <a:p>
            <a:pPr lvl="3"/>
            <a:r>
              <a:rPr lang="pt-BR" dirty="0" smtClean="0"/>
              <a:t>Isto simplificaria a tarefa de cada nó, na qual, dado o próprio endereço conhece onde está na árvore de expansão daquele conjunto </a:t>
            </a:r>
            <a:r>
              <a:rPr lang="pt-BR" dirty="0" err="1" smtClean="0"/>
              <a:t>multicast</a:t>
            </a:r>
            <a:r>
              <a:rPr lang="pt-BR" dirty="0" smtClean="0"/>
              <a:t> e para que ramos deve repassar cópias da PDU.</a:t>
            </a:r>
          </a:p>
          <a:p>
            <a:pPr lvl="3"/>
            <a:r>
              <a:rPr lang="pt-BR" dirty="0" smtClean="0"/>
              <a:t>Deste modo, protocolos </a:t>
            </a:r>
            <a:r>
              <a:rPr lang="pt-BR" dirty="0" err="1" smtClean="0"/>
              <a:t>multicast</a:t>
            </a:r>
            <a:r>
              <a:rPr lang="pt-BR" dirty="0" smtClean="0"/>
              <a:t> especializados são desnecessários.</a:t>
            </a:r>
          </a:p>
          <a:p>
            <a:pPr lvl="3"/>
            <a:r>
              <a:rPr lang="pt-BR" dirty="0" smtClean="0"/>
              <a:t>Mas ainda precisamos dos algoritmos distribuídos de árvore de expansão.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Texto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F98E0F6E-D4AD-4C94-9837-746ECEE7C125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574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Operações de Nomeação Sentencial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 definição dos conjuntos </a:t>
            </a:r>
            <a:r>
              <a:rPr lang="pt-BR" dirty="0" err="1" smtClean="0"/>
              <a:t>multicast</a:t>
            </a:r>
            <a:r>
              <a:rPr lang="pt-BR" dirty="0" smtClean="0"/>
              <a:t> terão que ser distribuídos a cada membro do DIF junto com as políticas associadas com o mesmo e o algoritmo de árvore de expansão aplicado.</a:t>
            </a:r>
          </a:p>
          <a:p>
            <a:pPr lvl="1"/>
            <a:r>
              <a:rPr lang="pt-BR" dirty="0" smtClean="0"/>
              <a:t>Esta informação é então usada para gerar entradas na tabela de repasse.</a:t>
            </a:r>
          </a:p>
          <a:p>
            <a:pPr lvl="1"/>
            <a:endParaRPr lang="pt-BR" dirty="0" smtClean="0"/>
          </a:p>
          <a:p>
            <a:r>
              <a:rPr lang="pt-BR" i="1" dirty="0" err="1" smtClean="0"/>
              <a:t>Unicast</a:t>
            </a:r>
            <a:r>
              <a:rPr lang="pt-BR" i="1" dirty="0" smtClean="0"/>
              <a:t> é um subconjunto do </a:t>
            </a:r>
            <a:r>
              <a:rPr lang="pt-BR" i="1" dirty="0" err="1" smtClean="0"/>
              <a:t>multicast</a:t>
            </a:r>
            <a:r>
              <a:rPr lang="pt-BR" i="1" dirty="0" smtClean="0"/>
              <a:t>, mas o </a:t>
            </a:r>
            <a:r>
              <a:rPr lang="pt-BR" i="1" dirty="0" err="1" smtClean="0"/>
              <a:t>multicast</a:t>
            </a:r>
            <a:r>
              <a:rPr lang="pt-BR" i="1" dirty="0" smtClean="0"/>
              <a:t> se reduz a </a:t>
            </a:r>
            <a:r>
              <a:rPr lang="pt-BR" i="1" dirty="0" err="1" smtClean="0"/>
              <a:t>unicast</a:t>
            </a:r>
            <a:r>
              <a:rPr lang="pt-BR" i="1" dirty="0" smtClean="0"/>
              <a:t>.</a:t>
            </a:r>
            <a:endParaRPr lang="pt-B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Distribuição </a:t>
            </a:r>
            <a:r>
              <a:rPr lang="pt-BR" dirty="0" err="1" smtClean="0"/>
              <a:t>Multicast</a:t>
            </a:r>
            <a:r>
              <a:rPr lang="pt-BR" dirty="0" smtClean="0"/>
              <a:t> em uma Arquitetura Recursiva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31</a:t>
            </a:fld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Espaço Reservado para Conteúdo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pt-BR" dirty="0" smtClean="0"/>
                  <a:t>Um grupo </a:t>
                </a:r>
                <a:r>
                  <a:rPr lang="pt-BR" dirty="0" err="1" smtClean="0"/>
                  <a:t>multicast</a:t>
                </a:r>
                <a:r>
                  <a:rPr lang="pt-BR" dirty="0" smtClean="0"/>
                  <a:t> na camada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/>
                      </a:rPr>
                      <m:t>𝑁</m:t>
                    </m:r>
                  </m:oMath>
                </a14:m>
                <a:r>
                  <a:rPr lang="pt-BR" dirty="0" smtClean="0"/>
                  <a:t>,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/>
                      </a:rPr>
                      <m:t>(</m:t>
                    </m:r>
                    <m:r>
                      <a:rPr lang="pt-BR" i="1" dirty="0" smtClean="0">
                        <a:latin typeface="Cambria Math"/>
                      </a:rPr>
                      <m:t>𝑁</m:t>
                    </m:r>
                    <m:r>
                      <a:rPr lang="pt-BR" i="1" dirty="0" smtClean="0">
                        <a:latin typeface="Cambria Math"/>
                      </a:rPr>
                      <m:t>)</m:t>
                    </m:r>
                    <m:r>
                      <a:rPr lang="pt-BR" i="1" dirty="0" smtClean="0">
                        <a:latin typeface="Cambria Math"/>
                      </a:rPr>
                      <m:t>−</m:t>
                    </m:r>
                    <m:r>
                      <a:rPr lang="pt-BR" i="1" dirty="0" smtClean="0">
                        <a:latin typeface="Cambria Math"/>
                      </a:rPr>
                      <m:t>𝐺</m:t>
                    </m:r>
                  </m:oMath>
                </a14:m>
                <a:r>
                  <a:rPr lang="pt-BR" dirty="0" smtClean="0"/>
                  <a:t>, é definido como um conjunto de endereços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/>
                      </a:rPr>
                      <m:t>{(</m:t>
                    </m:r>
                    <m:r>
                      <a:rPr lang="pt-BR" i="1" dirty="0" smtClean="0">
                        <a:latin typeface="Cambria Math"/>
                      </a:rPr>
                      <m:t>𝑁</m:t>
                    </m:r>
                    <m:r>
                      <a:rPr lang="pt-BR" i="1" dirty="0" smtClean="0">
                        <a:latin typeface="Cambria Math"/>
                      </a:rPr>
                      <m:t>)−</m:t>
                    </m:r>
                    <m:sSub>
                      <m:sSubPr>
                        <m:ctrlPr>
                          <a:rPr lang="pt-BR" i="1" dirty="0" err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i="1" dirty="0" err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pt-BR" i="1" dirty="0" err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pt-BR" b="0" i="1" dirty="0" smtClean="0">
                        <a:latin typeface="Cambria Math"/>
                      </a:rPr>
                      <m:t> </m:t>
                    </m:r>
                    <m:r>
                      <a:rPr lang="pt-BR" i="1" dirty="0" smtClean="0">
                        <a:latin typeface="Cambria Math"/>
                      </a:rPr>
                      <m:t>}</m:t>
                    </m:r>
                  </m:oMath>
                </a14:m>
                <a:r>
                  <a:rPr lang="pt-BR" dirty="0" smtClean="0"/>
                  <a:t>, de modo que uma referência a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/>
                      </a:rPr>
                      <m:t>(</m:t>
                    </m:r>
                    <m:r>
                      <a:rPr lang="pt-BR" i="1" dirty="0" smtClean="0">
                        <a:latin typeface="Cambria Math"/>
                      </a:rPr>
                      <m:t>𝑁</m:t>
                    </m:r>
                    <m:r>
                      <a:rPr lang="pt-BR" i="1" dirty="0" smtClean="0">
                        <a:latin typeface="Cambria Math"/>
                      </a:rPr>
                      <m:t>)−</m:t>
                    </m:r>
                    <m:r>
                      <a:rPr lang="pt-BR" i="1" dirty="0" smtClean="0">
                        <a:latin typeface="Cambria Math"/>
                      </a:rPr>
                      <m:t>𝐺</m:t>
                    </m:r>
                    <m:r>
                      <a:rPr lang="pt-BR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pt-BR" dirty="0" smtClean="0"/>
                  <a:t>por um membro do grupo produza todos os elementos de </a:t>
                </a:r>
                <a14:m>
                  <m:oMath xmlns:m="http://schemas.openxmlformats.org/officeDocument/2006/math">
                    <m:r>
                      <a:rPr lang="pt-BR" i="1" dirty="0">
                        <a:latin typeface="Cambria Math"/>
                      </a:rPr>
                      <m:t>{(</m:t>
                    </m:r>
                    <m:r>
                      <a:rPr lang="pt-BR" i="1" dirty="0">
                        <a:latin typeface="Cambria Math"/>
                      </a:rPr>
                      <m:t>𝑁</m:t>
                    </m:r>
                    <m:r>
                      <a:rPr lang="pt-BR" i="1" dirty="0">
                        <a:latin typeface="Cambria Math"/>
                      </a:rPr>
                      <m:t>)−</m:t>
                    </m:r>
                    <m:sSub>
                      <m:sSubPr>
                        <m:ctrlPr>
                          <a:rPr lang="pt-BR" i="1" dirty="0" err="1">
                            <a:latin typeface="Cambria Math"/>
                          </a:rPr>
                        </m:ctrlPr>
                      </m:sSubPr>
                      <m:e>
                        <m:r>
                          <a:rPr lang="pt-BR" i="1" dirty="0" err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pt-BR" i="1" dirty="0" err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pt-BR" i="1" dirty="0">
                        <a:latin typeface="Cambria Math"/>
                      </a:rPr>
                      <m:t> }</m:t>
                    </m:r>
                  </m:oMath>
                </a14:m>
                <a:r>
                  <a:rPr lang="pt-BR" dirty="0" smtClean="0"/>
                  <a:t>.</a:t>
                </a:r>
              </a:p>
              <a:p>
                <a:r>
                  <a:rPr lang="pt-BR" dirty="0" smtClean="0"/>
                  <a:t>(N)-G é identificado por um endereço-grupo-(N), (N)-GA.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pt-BR" i="0" dirty="0" smtClean="0">
                        <a:latin typeface="Cambria Math"/>
                      </a:rPr>
                      <m:t>Nome</m:t>
                    </m:r>
                    <m:r>
                      <m:rPr>
                        <m:nor/>
                      </m:rPr>
                      <a:rPr lang="pt-BR" i="0" dirty="0" smtClean="0">
                        <a:latin typeface="Cambria Math"/>
                      </a:rPr>
                      <m:t>−</m:t>
                    </m:r>
                    <m:r>
                      <m:rPr>
                        <m:nor/>
                      </m:rPr>
                      <a:rPr lang="pt-BR" i="0" dirty="0" smtClean="0">
                        <a:latin typeface="Cambria Math"/>
                      </a:rPr>
                      <m:t>grupo</m:t>
                    </m:r>
                    <m:r>
                      <m:rPr>
                        <m:nor/>
                      </m:rPr>
                      <a:rPr lang="pt-BR" i="0" dirty="0" smtClean="0">
                        <a:latin typeface="Cambria Math"/>
                      </a:rPr>
                      <m:t>−(</m:t>
                    </m:r>
                    <m:r>
                      <m:rPr>
                        <m:nor/>
                      </m:rPr>
                      <a:rPr lang="pt-BR" i="0" dirty="0" smtClean="0">
                        <a:latin typeface="Cambria Math"/>
                      </a:rPr>
                      <m:t>N</m:t>
                    </m:r>
                    <m:r>
                      <m:rPr>
                        <m:nor/>
                      </m:rPr>
                      <a:rPr lang="pt-BR" i="0" dirty="0" smtClean="0">
                        <a:latin typeface="Cambria Math"/>
                      </a:rPr>
                      <m:t>) </m:t>
                    </m:r>
                    <m:r>
                      <a:rPr lang="pt-BR" i="1" dirty="0" smtClean="0">
                        <a:latin typeface="Cambria Math"/>
                      </a:rPr>
                      <m:t>∀ </m:t>
                    </m:r>
                    <m:d>
                      <m:dPr>
                        <m:ctrlPr>
                          <a:rPr lang="pt-BR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pt-BR" i="1" dirty="0" smtClean="0">
                            <a:latin typeface="Cambria Math"/>
                          </a:rPr>
                          <m:t>𝑁</m:t>
                        </m:r>
                      </m:e>
                    </m:d>
                    <m:r>
                      <a:rPr lang="pt-BR" i="1" dirty="0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pt-BR" i="1" dirty="0" err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i="1" dirty="0" err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pt-BR" i="1" dirty="0" err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pt-BR" i="1" dirty="0" smtClean="0">
                        <a:latin typeface="Cambria Math"/>
                      </a:rPr>
                      <m:t>∋ </m:t>
                    </m:r>
                    <m:d>
                      <m:dPr>
                        <m:ctrlPr>
                          <a:rPr lang="pt-BR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pt-BR" i="1" dirty="0" smtClean="0">
                            <a:latin typeface="Cambria Math"/>
                          </a:rPr>
                          <m:t>𝑁</m:t>
                        </m:r>
                      </m:e>
                    </m:d>
                    <m:r>
                      <a:rPr lang="pt-BR" i="1" dirty="0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pt-BR" i="1" dirty="0" err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i="1" dirty="0" err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pt-BR" i="1" dirty="0" err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pt-BR" i="1" dirty="0" smtClean="0">
                        <a:latin typeface="Cambria Math"/>
                      </a:rPr>
                      <m:t>∈ </m:t>
                    </m:r>
                    <m:r>
                      <a:rPr lang="pt-BR" i="1" dirty="0" smtClean="0">
                        <a:latin typeface="Cambria Math"/>
                      </a:rPr>
                      <m:t>𝐺</m:t>
                    </m:r>
                    <m:r>
                      <a:rPr lang="pt-BR" i="1" dirty="0" smtClean="0">
                        <a:latin typeface="Cambria Math"/>
                      </a:rPr>
                      <m:t>= {(</m:t>
                    </m:r>
                    <m:r>
                      <a:rPr lang="pt-BR" i="1" dirty="0" smtClean="0">
                        <a:latin typeface="Cambria Math"/>
                      </a:rPr>
                      <m:t>𝑁</m:t>
                    </m:r>
                    <m:r>
                      <a:rPr lang="pt-BR" i="1" dirty="0" smtClean="0">
                        <a:latin typeface="Cambria Math"/>
                      </a:rPr>
                      <m:t>)−</m:t>
                    </m:r>
                    <m:sSub>
                      <m:sSubPr>
                        <m:ctrlPr>
                          <a:rPr lang="pt-BR" i="1" dirty="0" err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i="1" dirty="0" err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pt-BR" i="1" dirty="0" err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pt-BR" i="1" dirty="0" smtClean="0">
                        <a:latin typeface="Cambria Math"/>
                      </a:rPr>
                      <m:t>}</m:t>
                    </m:r>
                  </m:oMath>
                </a14:m>
                <a:endParaRPr lang="pt-BR" dirty="0" smtClean="0"/>
              </a:p>
              <a:p>
                <a:r>
                  <a:rPr lang="pt-BR" dirty="0" smtClean="0"/>
                  <a:t>A ordem de um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/>
                      </a:rPr>
                      <m:t>(</m:t>
                    </m:r>
                    <m:r>
                      <a:rPr lang="pt-BR" i="1" dirty="0" smtClean="0">
                        <a:latin typeface="Cambria Math"/>
                      </a:rPr>
                      <m:t>𝑁</m:t>
                    </m:r>
                    <m:r>
                      <a:rPr lang="pt-BR" i="1" dirty="0" smtClean="0">
                        <a:latin typeface="Cambria Math"/>
                      </a:rPr>
                      <m:t>)−</m:t>
                    </m:r>
                    <m:r>
                      <a:rPr lang="pt-BR" i="1" dirty="0" smtClean="0">
                        <a:latin typeface="Cambria Math"/>
                      </a:rPr>
                      <m:t>𝐺</m:t>
                    </m:r>
                    <m:r>
                      <a:rPr lang="pt-BR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pt-BR" dirty="0" smtClean="0"/>
                  <a:t>(ou seja, o número de elementos no conjunto) é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pt-BR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pt-BR" i="1" dirty="0">
                            <a:latin typeface="Cambria Math"/>
                          </a:rPr>
                          <m:t>{(</m:t>
                        </m:r>
                        <m:r>
                          <a:rPr lang="pt-BR" i="1" dirty="0">
                            <a:latin typeface="Cambria Math"/>
                          </a:rPr>
                          <m:t>𝑁</m:t>
                        </m:r>
                        <m:r>
                          <a:rPr lang="pt-BR" i="1" dirty="0">
                            <a:latin typeface="Cambria Math"/>
                          </a:rPr>
                          <m:t>)−</m:t>
                        </m:r>
                        <m:sSub>
                          <m:sSubPr>
                            <m:ctrlPr>
                              <a:rPr lang="pt-BR" i="1" dirty="0" err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t-BR" i="1" dirty="0" err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pt-BR" i="1" dirty="0" err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pt-BR" i="1" dirty="0">
                            <a:latin typeface="Cambria Math"/>
                          </a:rPr>
                          <m:t> }</m:t>
                        </m:r>
                      </m:e>
                    </m:d>
                  </m:oMath>
                </a14:m>
                <a:r>
                  <a:rPr lang="pt-BR" dirty="0" smtClean="0"/>
                  <a:t> ou |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/>
                      </a:rPr>
                      <m:t>(</m:t>
                    </m:r>
                    <m:r>
                      <a:rPr lang="pt-BR" i="1" dirty="0" smtClean="0">
                        <a:latin typeface="Cambria Math"/>
                      </a:rPr>
                      <m:t>𝑁</m:t>
                    </m:r>
                    <m:r>
                      <a:rPr lang="pt-BR" i="1" dirty="0" smtClean="0">
                        <a:latin typeface="Cambria Math"/>
                      </a:rPr>
                      <m:t>)−</m:t>
                    </m:r>
                    <m:r>
                      <a:rPr lang="pt-BR" i="1" dirty="0" smtClean="0">
                        <a:latin typeface="Cambria Math"/>
                      </a:rPr>
                      <m:t>𝐺</m:t>
                    </m:r>
                  </m:oMath>
                </a14:m>
                <a:r>
                  <a:rPr lang="pt-BR" dirty="0" smtClean="0"/>
                  <a:t>|.</a:t>
                </a:r>
                <a:endParaRPr lang="pt-BR" dirty="0"/>
              </a:p>
            </p:txBody>
          </p:sp>
        </mc:Choice>
        <mc:Fallback xmlns="">
          <p:sp>
            <p:nvSpPr>
              <p:cNvPr id="5" name="Espaço Reservado para Conteúdo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374" t="-1221" r="-1197" b="-162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Árvore de Expansão Mínima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32</a:t>
            </a:fld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Espaço Reservado para Conteúdo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Uma árvore de expansão mínima é um grafo acíclico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/>
                      </a:rPr>
                      <m:t>𝑇</m:t>
                    </m:r>
                    <m:r>
                      <a:rPr lang="pt-BR" i="1" dirty="0" smtClean="0">
                        <a:latin typeface="Cambria Math"/>
                      </a:rPr>
                      <m:t>(</m:t>
                    </m:r>
                    <m:r>
                      <a:rPr lang="pt-BR" i="1" dirty="0" smtClean="0">
                        <a:latin typeface="Cambria Math"/>
                      </a:rPr>
                      <m:t>𝑛</m:t>
                    </m:r>
                    <m:r>
                      <a:rPr lang="pt-BR" i="1" dirty="0" smtClean="0">
                        <a:latin typeface="Cambria Math"/>
                      </a:rPr>
                      <m:t>,</m:t>
                    </m:r>
                    <m:r>
                      <a:rPr lang="pt-BR" i="1" dirty="0" smtClean="0">
                        <a:latin typeface="Cambria Math"/>
                      </a:rPr>
                      <m:t>𝑎</m:t>
                    </m:r>
                    <m:r>
                      <a:rPr lang="pt-BR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pt-BR" dirty="0" smtClean="0"/>
                  <a:t> que consiste de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pt-BR" dirty="0" smtClean="0"/>
                  <a:t> nós e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/>
                      </a:rPr>
                      <m:t>𝑎</m:t>
                    </m:r>
                  </m:oMath>
                </a14:m>
                <a:r>
                  <a:rPr lang="pt-BR" dirty="0" smtClean="0"/>
                  <a:t> arcos imposto em um grafo mais geral da rede.</a:t>
                </a:r>
              </a:p>
              <a:p>
                <a:pPr lvl="1"/>
                <a:r>
                  <a:rPr lang="pt-BR" dirty="0" smtClean="0"/>
                  <a:t>Esta árvore representa o número mínimo de arcos necessários para conectar (ou cobrir) todos os membros de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/>
                      </a:rPr>
                      <m:t>(</m:t>
                    </m:r>
                    <m:r>
                      <a:rPr lang="pt-BR" i="1" dirty="0" smtClean="0">
                        <a:latin typeface="Cambria Math"/>
                      </a:rPr>
                      <m:t>𝑁</m:t>
                    </m:r>
                    <m:r>
                      <a:rPr lang="pt-BR" i="1" dirty="0" smtClean="0">
                        <a:latin typeface="Cambria Math"/>
                      </a:rPr>
                      <m:t>)−</m:t>
                    </m:r>
                    <m:r>
                      <a:rPr lang="pt-BR" i="1" dirty="0" smtClean="0">
                        <a:latin typeface="Cambria Math"/>
                      </a:rPr>
                      <m:t>𝐺</m:t>
                    </m:r>
                  </m:oMath>
                </a14:m>
                <a:r>
                  <a:rPr lang="pt-BR" dirty="0" smtClean="0"/>
                  <a:t>.</a:t>
                </a:r>
              </a:p>
              <a:p>
                <a:pPr lvl="1"/>
                <a:r>
                  <a:rPr lang="pt-BR" dirty="0" smtClean="0"/>
                  <a:t>As folhas ou nós terminais da árvore são os elementos do conjunto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/>
                      </a:rPr>
                      <m:t>{(</m:t>
                    </m:r>
                    <m:r>
                      <a:rPr lang="pt-BR" i="1" dirty="0" smtClean="0">
                        <a:latin typeface="Cambria Math"/>
                      </a:rPr>
                      <m:t>𝑁</m:t>
                    </m:r>
                    <m:r>
                      <a:rPr lang="pt-BR" i="1" dirty="0" smtClean="0">
                        <a:latin typeface="Cambria Math"/>
                      </a:rPr>
                      <m:t>)−</m:t>
                    </m:r>
                    <m:sSub>
                      <m:sSubPr>
                        <m:ctrlPr>
                          <a:rPr lang="pt-BR" i="1" dirty="0" err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i="1" dirty="0" err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pt-BR" i="1" dirty="0" err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pt-BR" i="1" dirty="0" smtClean="0">
                        <a:latin typeface="Cambria Math"/>
                      </a:rPr>
                      <m:t>}</m:t>
                    </m:r>
                  </m:oMath>
                </a14:m>
                <a:r>
                  <a:rPr lang="pt-BR" dirty="0" smtClean="0"/>
                  <a:t>.</a:t>
                </a:r>
              </a:p>
              <a:p>
                <a:pPr lvl="1"/>
                <a:r>
                  <a:rPr lang="pt-BR" dirty="0" smtClean="0"/>
                  <a:t>Os nós não terminais são </a:t>
                </a:r>
                <a:r>
                  <a:rPr lang="pt-BR" i="1" dirty="0" err="1" smtClean="0"/>
                  <a:t>relays</a:t>
                </a:r>
                <a:r>
                  <a:rPr lang="pt-BR" dirty="0" smtClean="0"/>
                  <a:t> intermediários na camada-(N).</a:t>
                </a:r>
                <a:endParaRPr lang="pt-BR" dirty="0"/>
              </a:p>
            </p:txBody>
          </p:sp>
        </mc:Choice>
        <mc:Fallback xmlns="">
          <p:sp>
            <p:nvSpPr>
              <p:cNvPr id="5" name="Espaço Reservado para Conteúdo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449" t="-1357" r="-1645" b="-162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Grupos </a:t>
            </a:r>
            <a:r>
              <a:rPr lang="pt-BR" dirty="0" err="1" smtClean="0"/>
              <a:t>Multicast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33</a:t>
            </a:fld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143125"/>
            <a:ext cx="22288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505325"/>
            <a:ext cx="221932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626164" y="1752600"/>
            <a:ext cx="3717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Sub-redes de trânsito, que são </a:t>
            </a:r>
            <a:r>
              <a:rPr lang="pt-BR" dirty="0" err="1" smtClean="0"/>
              <a:t>unicast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09601" y="37338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Sub-redes de borda, que usam árvores de expansão:</a:t>
            </a:r>
            <a:endParaRPr lang="pt-BR" dirty="0"/>
          </a:p>
        </p:txBody>
      </p:sp>
      <p:grpSp>
        <p:nvGrpSpPr>
          <p:cNvPr id="12" name="Grupo 11"/>
          <p:cNvGrpSpPr/>
          <p:nvPr/>
        </p:nvGrpSpPr>
        <p:grpSpPr>
          <a:xfrm>
            <a:off x="4800600" y="1828800"/>
            <a:ext cx="3505200" cy="3419475"/>
            <a:chOff x="4800600" y="1828800"/>
            <a:chExt cx="3505200" cy="3419475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334000" y="3886200"/>
              <a:ext cx="2247900" cy="1362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CaixaDeTexto 10"/>
            <p:cNvSpPr txBox="1"/>
            <p:nvPr/>
          </p:nvSpPr>
          <p:spPr>
            <a:xfrm>
              <a:off x="4800600" y="1828800"/>
              <a:ext cx="350520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Este segundo caso é mais simples se os fluxos </a:t>
              </a:r>
              <a:r>
                <a:rPr lang="pt-BR" dirty="0" err="1" smtClean="0"/>
                <a:t>unicast</a:t>
              </a:r>
              <a:r>
                <a:rPr lang="pt-BR" dirty="0" smtClean="0"/>
                <a:t> do roteador de borda forem usados sem nenhuma ramificação interna (tornando a distribuição </a:t>
              </a:r>
              <a:r>
                <a:rPr lang="pt-BR" dirty="0" err="1" smtClean="0"/>
                <a:t>multicast</a:t>
              </a:r>
              <a:r>
                <a:rPr lang="pt-BR" dirty="0" smtClean="0"/>
                <a:t> em um subconjunto do </a:t>
              </a:r>
              <a:r>
                <a:rPr lang="pt-BR" dirty="0" err="1" smtClean="0"/>
                <a:t>roteamento</a:t>
              </a:r>
              <a:r>
                <a:rPr lang="pt-BR" dirty="0" smtClean="0"/>
                <a:t> </a:t>
              </a:r>
              <a:r>
                <a:rPr lang="pt-BR" dirty="0" err="1" smtClean="0"/>
                <a:t>unicast</a:t>
              </a:r>
              <a:r>
                <a:rPr lang="pt-BR" dirty="0" smtClean="0"/>
                <a:t>):</a:t>
              </a:r>
              <a:endParaRPr lang="pt-B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Multiplexando Grupos </a:t>
            </a:r>
            <a:r>
              <a:rPr lang="pt-BR" dirty="0" err="1" smtClean="0"/>
              <a:t>Multicast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err="1" smtClean="0"/>
              <a:t>Multicast</a:t>
            </a:r>
            <a:r>
              <a:rPr lang="pt-BR" dirty="0" smtClean="0"/>
              <a:t> sempre foi considerado um problema tão difícil que multiplexar grupos </a:t>
            </a:r>
            <a:r>
              <a:rPr lang="pt-BR" dirty="0" err="1" smtClean="0"/>
              <a:t>multicast</a:t>
            </a:r>
            <a:r>
              <a:rPr lang="pt-BR" dirty="0" smtClean="0"/>
              <a:t> para se obter uma maior eficiência nunca foi considerado.</a:t>
            </a:r>
          </a:p>
          <a:p>
            <a:pPr lvl="1"/>
            <a:r>
              <a:rPr lang="pt-BR" dirty="0" smtClean="0"/>
              <a:t>Mas, dada uma abordagem que nos permite decompor o problema, a multiplexação se torna algo mais direto.</a:t>
            </a:r>
          </a:p>
          <a:p>
            <a:pPr lvl="1"/>
            <a:r>
              <a:rPr lang="pt-BR" dirty="0" smtClean="0"/>
              <a:t>Há dois casos a serem considerados:</a:t>
            </a:r>
          </a:p>
          <a:p>
            <a:pPr lvl="2"/>
            <a:r>
              <a:rPr lang="pt-BR" dirty="0" smtClean="0"/>
              <a:t>Grupos de trânsito e</a:t>
            </a:r>
          </a:p>
          <a:p>
            <a:pPr lvl="2"/>
            <a:r>
              <a:rPr lang="pt-BR" dirty="0" smtClean="0"/>
              <a:t>Grupos finais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Multiplexando Grupos </a:t>
            </a:r>
            <a:r>
              <a:rPr lang="pt-BR" dirty="0" err="1" smtClean="0"/>
              <a:t>Multicast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número de </a:t>
            </a:r>
            <a:r>
              <a:rPr lang="pt-BR" dirty="0" err="1" smtClean="0"/>
              <a:t>subredes</a:t>
            </a:r>
            <a:r>
              <a:rPr lang="pt-BR" dirty="0" smtClean="0"/>
              <a:t> é muito menor do que o número de hosts que participam de um grupo, o mesmo é verdade para o número de </a:t>
            </a:r>
            <a:r>
              <a:rPr lang="pt-BR" dirty="0" err="1" smtClean="0"/>
              <a:t>relays</a:t>
            </a:r>
            <a:r>
              <a:rPr lang="pt-BR" dirty="0" smtClean="0"/>
              <a:t>-(N).</a:t>
            </a:r>
          </a:p>
          <a:p>
            <a:pPr lvl="1"/>
            <a:r>
              <a:rPr lang="pt-BR" dirty="0" smtClean="0"/>
              <a:t>Portanto, é provável que existam alguns grupos de trânsito que possuam fluxos entre os mesmos </a:t>
            </a:r>
            <a:r>
              <a:rPr lang="pt-BR" dirty="0" err="1" smtClean="0"/>
              <a:t>relays</a:t>
            </a:r>
            <a:r>
              <a:rPr lang="pt-BR" dirty="0" smtClean="0"/>
              <a:t>-(N).</a:t>
            </a:r>
          </a:p>
          <a:p>
            <a:pPr lvl="2"/>
            <a:r>
              <a:rPr lang="pt-BR" dirty="0" smtClean="0"/>
              <a:t>Estes são os candidatos a serem multiplexados.</a:t>
            </a:r>
          </a:p>
          <a:p>
            <a:r>
              <a:rPr lang="pt-BR" dirty="0" smtClean="0"/>
              <a:t>É interessante multiplexar árvores “similares”.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Multicast</a:t>
            </a:r>
            <a:r>
              <a:rPr lang="pt-BR" dirty="0" smtClean="0"/>
              <a:t> Confiável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Se os algoritmos de distribuição </a:t>
            </a:r>
            <a:r>
              <a:rPr lang="pt-BR" dirty="0" err="1" smtClean="0"/>
              <a:t>multicast</a:t>
            </a:r>
            <a:r>
              <a:rPr lang="pt-BR" dirty="0" smtClean="0"/>
              <a:t> forem a camada de rede, então como devem se parecer os mecanismos para que um protocolo de transporte </a:t>
            </a:r>
            <a:r>
              <a:rPr lang="pt-BR" dirty="0" err="1" smtClean="0"/>
              <a:t>multicast</a:t>
            </a:r>
            <a:r>
              <a:rPr lang="pt-BR" dirty="0" smtClean="0"/>
              <a:t> fornecesse confiabilidade fim a fim?</a:t>
            </a:r>
          </a:p>
          <a:p>
            <a:pPr lvl="1"/>
            <a:r>
              <a:rPr lang="pt-BR" dirty="0" smtClean="0"/>
              <a:t>Podemos adaptar protocolos como o TCP para prover confiabilidade entre múltiplos parceiros?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Multicast</a:t>
            </a:r>
            <a:r>
              <a:rPr lang="pt-BR" dirty="0" smtClean="0"/>
              <a:t> Confiável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Questões a serem consideradas:</a:t>
            </a:r>
          </a:p>
          <a:p>
            <a:pPr lvl="1"/>
            <a:r>
              <a:rPr lang="pt-BR" dirty="0" smtClean="0"/>
              <a:t>O que ocorre se um dos membros fica para trás e não pode aceitar dados o suficientemente rápido?</a:t>
            </a:r>
          </a:p>
          <a:p>
            <a:pPr lvl="2"/>
            <a:r>
              <a:rPr lang="pt-BR" dirty="0" smtClean="0"/>
              <a:t>Os dados para os mais lentos serão descartados?</a:t>
            </a:r>
          </a:p>
          <a:p>
            <a:pPr lvl="2"/>
            <a:r>
              <a:rPr lang="pt-BR" dirty="0" smtClean="0"/>
              <a:t>O membro mais lento será descartado?</a:t>
            </a:r>
          </a:p>
          <a:p>
            <a:pPr lvl="2"/>
            <a:r>
              <a:rPr lang="pt-BR" dirty="0" smtClean="0"/>
              <a:t>Os dados para o mais lento serão </a:t>
            </a:r>
            <a:r>
              <a:rPr lang="pt-BR" dirty="0" err="1" smtClean="0"/>
              <a:t>bufferizados</a:t>
            </a:r>
            <a:r>
              <a:rPr lang="pt-BR" dirty="0" smtClean="0"/>
              <a:t>?</a:t>
            </a:r>
          </a:p>
          <a:p>
            <a:pPr lvl="3"/>
            <a:r>
              <a:rPr lang="pt-BR" dirty="0" smtClean="0"/>
              <a:t>Por quanto tempo?</a:t>
            </a:r>
          </a:p>
          <a:p>
            <a:pPr lvl="1"/>
            <a:r>
              <a:rPr lang="pt-BR" dirty="0" smtClean="0"/>
              <a:t>Serão realizadas retransmissões para todos os membros do grupo ou apenas para aqueles que enviaram </a:t>
            </a:r>
            <a:r>
              <a:rPr lang="pt-BR" dirty="0" err="1" smtClean="0"/>
              <a:t>nack</a:t>
            </a:r>
            <a:r>
              <a:rPr lang="pt-BR" dirty="0" smtClean="0"/>
              <a:t> ou para os quais estourou o temporizador?</a:t>
            </a:r>
          </a:p>
          <a:p>
            <a:pPr lvl="2"/>
            <a:r>
              <a:rPr lang="pt-BR" dirty="0" smtClean="0"/>
              <a:t>Neste segundo caso, isto não elimina a vantagem do </a:t>
            </a:r>
            <a:r>
              <a:rPr lang="pt-BR" dirty="0" err="1" smtClean="0"/>
              <a:t>multicast</a:t>
            </a:r>
            <a:r>
              <a:rPr lang="pt-BR" dirty="0" smtClean="0"/>
              <a:t>? Ao torná-lo em (m-1) conexões </a:t>
            </a:r>
            <a:r>
              <a:rPr lang="pt-BR" dirty="0" err="1" smtClean="0"/>
              <a:t>unicast</a:t>
            </a:r>
            <a:r>
              <a:rPr lang="pt-BR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Multicast</a:t>
            </a:r>
            <a:r>
              <a:rPr lang="pt-BR" dirty="0" smtClean="0"/>
              <a:t> Confiável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Questões a serem consideradas (cont.):</a:t>
            </a:r>
          </a:p>
          <a:p>
            <a:pPr lvl="1"/>
            <a:r>
              <a:rPr lang="pt-BR" dirty="0"/>
              <a:t>O que ocorre se um membro não receber nada depois diversas tentativas?</a:t>
            </a:r>
          </a:p>
          <a:p>
            <a:pPr lvl="2"/>
            <a:r>
              <a:rPr lang="pt-BR" dirty="0"/>
              <a:t>O membro deve ser removido?</a:t>
            </a:r>
          </a:p>
          <a:p>
            <a:pPr lvl="2"/>
            <a:r>
              <a:rPr lang="pt-BR" dirty="0"/>
              <a:t>Todo o grupo deve ser terminado?</a:t>
            </a:r>
          </a:p>
          <a:p>
            <a:pPr lvl="1"/>
            <a:r>
              <a:rPr lang="pt-BR" dirty="0" smtClean="0"/>
              <a:t>Múltiplos transmissores podem transmitir ao mesmo tempo?</a:t>
            </a:r>
          </a:p>
          <a:p>
            <a:pPr lvl="2"/>
            <a:r>
              <a:rPr lang="pt-BR" dirty="0" smtClean="0"/>
              <a:t>Neste caso, que ordem deve ser mantida se houver diversos transmissores no grupo?</a:t>
            </a:r>
          </a:p>
          <a:p>
            <a:pPr lvl="3"/>
            <a:r>
              <a:rPr lang="pt-BR" dirty="0" smtClean="0"/>
              <a:t>Relativa? Ordenação parcial? Ordenação total? Nenhuma ordem?</a:t>
            </a:r>
          </a:p>
          <a:p>
            <a:pPr lvl="1"/>
            <a:r>
              <a:rPr lang="pt-BR" dirty="0" smtClean="0"/>
              <a:t>Se o grupo possui inscrições dinâmicas e um novo membro entra no grupo, a partir de que ponto ele começa a receber os dados?</a:t>
            </a:r>
          </a:p>
          <a:p>
            <a:pPr lvl="2"/>
            <a:r>
              <a:rPr lang="pt-BR" dirty="0" smtClean="0"/>
              <a:t>E se ele sair e depois voltar, a resposta seria diferente?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Multicast</a:t>
            </a:r>
            <a:r>
              <a:rPr lang="pt-BR" dirty="0" smtClean="0"/>
              <a:t> Confiável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Pode-se verificar que muitas, se não todas estas seriam desejáveis para alguma aplicação.</a:t>
            </a:r>
          </a:p>
          <a:p>
            <a:pPr lvl="1"/>
            <a:r>
              <a:rPr lang="pt-BR" dirty="0" smtClean="0"/>
              <a:t>A estratégia de separar mecanismo de política desenvolvido aqui pode ser usado para endereçar pelo menos parcialmente estas questões.</a:t>
            </a:r>
          </a:p>
          <a:p>
            <a:r>
              <a:rPr lang="pt-BR" dirty="0" smtClean="0"/>
              <a:t>Há ainda outros problemas:</a:t>
            </a:r>
          </a:p>
          <a:p>
            <a:pPr lvl="1"/>
            <a:r>
              <a:rPr lang="pt-BR" dirty="0" smtClean="0"/>
              <a:t>Uma característica importante dos protocolos de controle de erro e de fluxo é que eles possuem mecanismos de realimentação.</a:t>
            </a:r>
          </a:p>
          <a:p>
            <a:pPr lvl="1"/>
            <a:r>
              <a:rPr lang="pt-BR" dirty="0" smtClean="0"/>
              <a:t>Isto leva ao problema de </a:t>
            </a:r>
            <a:r>
              <a:rPr lang="pt-BR" dirty="0" smtClean="0">
                <a:solidFill>
                  <a:srgbClr val="FF0000"/>
                </a:solidFill>
              </a:rPr>
              <a:t>implosão de </a:t>
            </a:r>
            <a:r>
              <a:rPr lang="pt-BR" dirty="0" err="1" smtClean="0">
                <a:solidFill>
                  <a:srgbClr val="FF0000"/>
                </a:solidFill>
              </a:rPr>
              <a:t>acks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4124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Onde estamos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No Capítulo 5 olhamos para a nossa compreensão sobre a nomeação e o endereçamento</a:t>
            </a:r>
          </a:p>
          <a:p>
            <a:pPr lvl="1"/>
            <a:r>
              <a:rPr lang="pt-BR" dirty="0" smtClean="0"/>
              <a:t>Nossos </a:t>
            </a:r>
            <a:r>
              <a:rPr lang="pt-BR" i="1" dirty="0" smtClean="0"/>
              <a:t>insights</a:t>
            </a:r>
            <a:r>
              <a:rPr lang="pt-BR" dirty="0" smtClean="0"/>
              <a:t> a partir dos resultados de </a:t>
            </a:r>
            <a:r>
              <a:rPr lang="pt-BR" dirty="0" err="1" smtClean="0"/>
              <a:t>Saltzer</a:t>
            </a:r>
            <a:r>
              <a:rPr lang="pt-BR" dirty="0" smtClean="0"/>
              <a:t> e</a:t>
            </a:r>
          </a:p>
          <a:p>
            <a:pPr lvl="1"/>
            <a:r>
              <a:rPr lang="pt-BR" dirty="0" smtClean="0"/>
              <a:t>Da nossa compreensão das camadas superiores, no Capítulo 4.</a:t>
            </a:r>
          </a:p>
          <a:p>
            <a:r>
              <a:rPr lang="pt-BR" dirty="0" smtClean="0"/>
              <a:t>No Capítulo 6, percebemos que os endereços não eram exatamente o que pensávamos que fossem: não são apenas nomes das máquinas de protocolos, mas são identificadores </a:t>
            </a:r>
            <a:r>
              <a:rPr lang="pt-BR" i="1" dirty="0" smtClean="0"/>
              <a:t>internos</a:t>
            </a:r>
            <a:r>
              <a:rPr lang="pt-BR" dirty="0" smtClean="0"/>
              <a:t> a um recurso IPC distribuído.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658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Multicast</a:t>
            </a:r>
            <a:r>
              <a:rPr lang="pt-BR" dirty="0" smtClean="0"/>
              <a:t> confiável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Na estrutura desenvolvida aqui:</a:t>
            </a:r>
          </a:p>
          <a:p>
            <a:pPr lvl="1"/>
            <a:r>
              <a:rPr lang="pt-BR" dirty="0" smtClean="0"/>
              <a:t>O protocolo de controle de erro e de fluxo, assim como</a:t>
            </a:r>
          </a:p>
          <a:p>
            <a:pPr lvl="1"/>
            <a:r>
              <a:rPr lang="pt-BR" dirty="0" smtClean="0"/>
              <a:t>Os processos de repasse e multiplexação</a:t>
            </a:r>
          </a:p>
          <a:p>
            <a:pPr lvl="1"/>
            <a:r>
              <a:rPr lang="pt-BR" dirty="0" smtClean="0"/>
              <a:t>Estão todos no mesmo DIF e podem compartilhar informação.</a:t>
            </a:r>
          </a:p>
          <a:p>
            <a:r>
              <a:rPr lang="pt-BR" dirty="0" smtClean="0"/>
              <a:t>Dado que o EFCP é estruturalmente dois protocolos, as </a:t>
            </a:r>
            <a:r>
              <a:rPr lang="pt-BR" dirty="0" err="1" smtClean="0"/>
              <a:t>PDUs</a:t>
            </a:r>
            <a:r>
              <a:rPr lang="pt-BR" dirty="0" smtClean="0"/>
              <a:t> de controle podem ser roteadas separadamente das </a:t>
            </a:r>
            <a:r>
              <a:rPr lang="pt-BR" dirty="0" err="1" smtClean="0"/>
              <a:t>PDUs</a:t>
            </a:r>
            <a:r>
              <a:rPr lang="pt-BR" dirty="0" smtClean="0"/>
              <a:t> de transferência.</a:t>
            </a:r>
          </a:p>
          <a:p>
            <a:pPr lvl="1"/>
            <a:r>
              <a:rPr lang="pt-BR" dirty="0" smtClean="0"/>
              <a:t>Uma árvore de expansão pode ser usada para dar suporte à transferência de dados</a:t>
            </a:r>
          </a:p>
          <a:p>
            <a:pPr lvl="1"/>
            <a:r>
              <a:rPr lang="pt-BR" dirty="0" smtClean="0"/>
              <a:t>Enquanto uma árvore de expansão separada em paralelo dá suporte ao fluxo de controle com máquinas de protocolo em cada nó agregando-as à medida que retornam na árvore.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551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Multicast</a:t>
            </a:r>
            <a:r>
              <a:rPr lang="pt-BR" dirty="0" smtClean="0"/>
              <a:t> Confiável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Assumindo que há aplicações que necessitam de confiabilidade, parece existir a necessidade de rever e possivelmente refinar a teoria dos </a:t>
            </a:r>
            <a:r>
              <a:rPr lang="pt-BR" dirty="0" err="1" smtClean="0"/>
              <a:t>EFCPs</a:t>
            </a:r>
            <a:r>
              <a:rPr lang="pt-BR" dirty="0" smtClean="0"/>
              <a:t> em relação aos graus de integridade (fim-a-fim) e o papel do processamento nos intermediários.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488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Mobilidade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42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171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Formas comuns de Mobilidade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43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Hosts ou </a:t>
            </a:r>
            <a:r>
              <a:rPr lang="pt-BR" dirty="0" err="1" smtClean="0"/>
              <a:t>sub-redes</a:t>
            </a:r>
            <a:r>
              <a:rPr lang="pt-BR" dirty="0" smtClean="0"/>
              <a:t> de borda móveis em relação a uma rede fixa, </a:t>
            </a:r>
          </a:p>
          <a:p>
            <a:pPr lvl="1"/>
            <a:r>
              <a:rPr lang="pt-BR" dirty="0" smtClean="0"/>
              <a:t>por exemplo, redes tradicionais de celulares.</a:t>
            </a:r>
          </a:p>
          <a:p>
            <a:r>
              <a:rPr lang="pt-BR" dirty="0"/>
              <a:t>Hosts ou </a:t>
            </a:r>
            <a:r>
              <a:rPr lang="pt-BR" dirty="0" err="1"/>
              <a:t>sub-redes</a:t>
            </a:r>
            <a:r>
              <a:rPr lang="pt-BR" dirty="0"/>
              <a:t> </a:t>
            </a:r>
            <a:r>
              <a:rPr lang="pt-BR" dirty="0" smtClean="0"/>
              <a:t>móveis </a:t>
            </a:r>
            <a:r>
              <a:rPr lang="pt-BR" dirty="0"/>
              <a:t>em relação </a:t>
            </a:r>
            <a:r>
              <a:rPr lang="pt-BR" dirty="0" smtClean="0"/>
              <a:t>umas às outras, </a:t>
            </a:r>
            <a:endParaRPr lang="pt-BR" dirty="0"/>
          </a:p>
          <a:p>
            <a:pPr lvl="1"/>
            <a:r>
              <a:rPr lang="pt-BR" dirty="0"/>
              <a:t>por exemplo, redes </a:t>
            </a:r>
            <a:r>
              <a:rPr lang="pt-BR" dirty="0" smtClean="0"/>
              <a:t>ad hoc.</a:t>
            </a:r>
          </a:p>
          <a:p>
            <a:r>
              <a:rPr lang="pt-BR" dirty="0" smtClean="0"/>
              <a:t>Aplicações que se movem de host a host independentemente dos hosts serem fixos ou móveis.</a:t>
            </a:r>
          </a:p>
          <a:p>
            <a:endParaRPr lang="pt-BR" dirty="0"/>
          </a:p>
          <a:p>
            <a:r>
              <a:rPr lang="pt-BR" dirty="0" smtClean="0"/>
              <a:t>As aplicações móveis pela sua natureza estão confinadas à periferia de uma rede ou para um número relativamente pequeno de redes independentes ou </a:t>
            </a:r>
            <a:r>
              <a:rPr lang="pt-BR" dirty="0" err="1" smtClean="0"/>
              <a:t>sub-redes</a:t>
            </a:r>
            <a:r>
              <a:rPr lang="pt-BR" dirty="0" smtClean="0"/>
              <a:t>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31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Mobilidade no IP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44</a:t>
            </a:fld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72" y="1752600"/>
            <a:ext cx="8032728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11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Mobilidade no NIPCA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Um sistema móvel é como um macaco saltando de galho em galho através da selva</a:t>
            </a:r>
          </a:p>
          <a:p>
            <a:pPr lvl="1"/>
            <a:r>
              <a:rPr lang="pt-BR" dirty="0" smtClean="0"/>
              <a:t>O sistema móvel balança de torre para torre.</a:t>
            </a:r>
          </a:p>
          <a:p>
            <a:r>
              <a:rPr lang="pt-BR" dirty="0" smtClean="0"/>
              <a:t>A diferença principal entre os sistemas de rede e os sistemas celulares é que no sistema celular é o galho que decide quando largar!</a:t>
            </a:r>
          </a:p>
          <a:p>
            <a:pPr lvl="1"/>
            <a:r>
              <a:rPr lang="pt-BR" dirty="0" smtClean="0"/>
              <a:t>Obviamente iríamos preferir que o macaco decida quando largar o galho.</a:t>
            </a:r>
          </a:p>
          <a:p>
            <a:r>
              <a:rPr lang="pt-BR" dirty="0"/>
              <a:t>U</a:t>
            </a:r>
            <a:r>
              <a:rPr lang="pt-BR" dirty="0" smtClean="0"/>
              <a:t>m sistema móvel adquire nos </a:t>
            </a:r>
            <a:r>
              <a:rPr lang="pt-BR" dirty="0" err="1" smtClean="0"/>
              <a:t>PoAs</a:t>
            </a:r>
            <a:r>
              <a:rPr lang="pt-BR" dirty="0" smtClean="0"/>
              <a:t> físicos à medida que se move.</a:t>
            </a:r>
          </a:p>
          <a:p>
            <a:pPr lvl="1"/>
            <a:r>
              <a:rPr lang="pt-BR" dirty="0" smtClean="0"/>
              <a:t>Estritamente falando, cada um destes novos </a:t>
            </a:r>
            <a:r>
              <a:rPr lang="pt-BR" dirty="0" err="1" smtClean="0"/>
              <a:t>PoAs</a:t>
            </a:r>
            <a:r>
              <a:rPr lang="pt-BR" dirty="0" smtClean="0"/>
              <a:t> físicos está se unindo a um novo DIF ou camada.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380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de Mobilidade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46</a:t>
            </a:fld>
            <a:endParaRPr lang="pt-B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763" y="2714625"/>
            <a:ext cx="5324475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014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de Mobilidade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47</a:t>
            </a:fld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338" y="2719388"/>
            <a:ext cx="526732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2057400" y="4648200"/>
            <a:ext cx="5064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/>
              <a:t>À medida que se move, seu ponto de conexão muda </a:t>
            </a:r>
          </a:p>
          <a:p>
            <a:pPr algn="ctr"/>
            <a:r>
              <a:rPr lang="pt-BR" dirty="0" smtClean="0"/>
              <a:t>e pode ficar com múltiplas conexões (</a:t>
            </a:r>
            <a:r>
              <a:rPr lang="pt-BR" i="1" dirty="0" err="1" smtClean="0"/>
              <a:t>multihomed</a:t>
            </a:r>
            <a:r>
              <a:rPr lang="pt-BR" dirty="0" smtClean="0"/>
              <a:t>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255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de Mobilidade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48</a:t>
            </a:fld>
            <a:endParaRPr lang="pt-B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8" y="2776538"/>
            <a:ext cx="5457825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923450" y="4648200"/>
            <a:ext cx="33320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/>
              <a:t>Antigas conexões são liberadas e </a:t>
            </a:r>
          </a:p>
          <a:p>
            <a:pPr algn="ctr"/>
            <a:r>
              <a:rPr lang="pt-BR" dirty="0" smtClean="0"/>
              <a:t>novas conexões são estabelecidas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527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de Mobilidade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49</a:t>
            </a:fld>
            <a:endParaRPr lang="pt-B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2747963"/>
            <a:ext cx="5410200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313586" y="4648200"/>
            <a:ext cx="65517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/>
              <a:t>O movimento provoca atualizações nas informações de associação.</a:t>
            </a:r>
          </a:p>
          <a:p>
            <a:pPr algn="ctr"/>
            <a:r>
              <a:rPr lang="pt-BR" dirty="0" smtClean="0"/>
              <a:t>Mudanças mais rápidas ocorrem em </a:t>
            </a:r>
            <a:r>
              <a:rPr lang="pt-BR" dirty="0" err="1" smtClean="0"/>
              <a:t>DIFs</a:t>
            </a:r>
            <a:r>
              <a:rPr lang="pt-BR" dirty="0" smtClean="0"/>
              <a:t> com menor escopo e menor </a:t>
            </a:r>
          </a:p>
          <a:p>
            <a:pPr algn="ctr"/>
            <a:r>
              <a:rPr lang="pt-BR" dirty="0" smtClean="0"/>
              <a:t>número de elementos podendo ser realizadas mais rapidamente.</a:t>
            </a:r>
          </a:p>
        </p:txBody>
      </p:sp>
    </p:spTree>
    <p:extLst>
      <p:ext uri="{BB962C8B-B14F-4D97-AF65-F5344CB8AC3E}">
        <p14:creationId xmlns:p14="http://schemas.microsoft.com/office/powerpoint/2010/main" val="128965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Onde estamos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No Capítulo 7, montamos um modelo de arquitetura baseado no que aprendemos nos capítulos anteriores, montando os elementos para uma arquitetura completa de nomeação e endereçamento.</a:t>
            </a:r>
          </a:p>
          <a:p>
            <a:r>
              <a:rPr lang="pt-BR" dirty="0" smtClean="0"/>
              <a:t>Finalmente, no Capítulo 8, consideramos o que significa ser dependente de localização em uma rede e mostramos como os conceitos de topologia se aplicam ao endereçamento que usados em um arquitetura recursiva podem criar um esquema de roteamento escalável e efetivo.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562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de Mobilidade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50</a:t>
            </a:fld>
            <a:endParaRPr lang="pt-B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325" y="2695575"/>
            <a:ext cx="5467350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90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de Mobilidade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51</a:t>
            </a:fld>
            <a:endParaRPr lang="pt-B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2719388"/>
            <a:ext cx="557212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288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de Mobilidade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52</a:t>
            </a:fld>
            <a:endParaRPr lang="pt-BR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650" y="2647950"/>
            <a:ext cx="5600700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57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Mobilidade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53</a:t>
            </a:fld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Embora gostemos de falar na mudança de endereços associados a sistemas móveis para refletir a sua nova localização na camada,</a:t>
            </a:r>
          </a:p>
          <a:p>
            <a:pPr lvl="1"/>
            <a:r>
              <a:rPr lang="pt-BR" dirty="0" smtClean="0"/>
              <a:t>É mais correto dizer que o sistema móvel adquire novos endereços e deixa de utilizar os antigos.</a:t>
            </a:r>
          </a:p>
          <a:p>
            <a:r>
              <a:rPr lang="pt-BR" dirty="0" smtClean="0"/>
              <a:t>Quantas camadas deve ter um sistema móvel?</a:t>
            </a:r>
          </a:p>
          <a:p>
            <a:pPr lvl="1"/>
            <a:r>
              <a:rPr lang="pt-BR" dirty="0" smtClean="0"/>
              <a:t>Tantas quantas forem necessárias.</a:t>
            </a:r>
          </a:p>
          <a:p>
            <a:pPr lvl="1"/>
            <a:r>
              <a:rPr lang="pt-BR" dirty="0" smtClean="0"/>
              <a:t>A resposta é fundamentalmente um problema de engenharia. Depende de:</a:t>
            </a:r>
          </a:p>
          <a:p>
            <a:pPr lvl="2"/>
            <a:r>
              <a:rPr lang="pt-BR" dirty="0" smtClean="0"/>
              <a:t>Tamanho da rede</a:t>
            </a:r>
          </a:p>
          <a:p>
            <a:pPr lvl="2"/>
            <a:r>
              <a:rPr lang="pt-BR" dirty="0" smtClean="0"/>
              <a:t>Taxa de aquisição de novos endereços.</a:t>
            </a:r>
          </a:p>
          <a:p>
            <a:pPr lvl="1"/>
            <a:r>
              <a:rPr lang="pt-BR" dirty="0" smtClean="0"/>
              <a:t>Dada a natureza recursiva da arquitetura, teremos número diferentes de camadas em diferentes partes da rede</a:t>
            </a:r>
          </a:p>
          <a:p>
            <a:pPr lvl="2"/>
            <a:r>
              <a:rPr lang="pt-BR" dirty="0" smtClean="0"/>
              <a:t>mais em áreas mais densamente usadas, e menos em áreas menos densamente usadas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262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Mobilidade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Haverá algum problema com a propagação destas mudanças de endereço através da rede?</a:t>
            </a:r>
          </a:p>
          <a:p>
            <a:pPr lvl="1"/>
            <a:r>
              <a:rPr lang="pt-BR" dirty="0" smtClean="0"/>
              <a:t>Há uma tendência em ver estas atualizações como sendo de DNS. Mas, esta é uma atualização de roteamento.</a:t>
            </a:r>
          </a:p>
          <a:p>
            <a:pPr lvl="1"/>
            <a:r>
              <a:rPr lang="pt-BR" dirty="0" smtClean="0"/>
              <a:t>As mudanças só precisam ser propagadas para outros processos IPC dentro do (N)-DIF.</a:t>
            </a:r>
          </a:p>
          <a:p>
            <a:pPr lvl="2"/>
            <a:r>
              <a:rPr lang="pt-BR" dirty="0" smtClean="0"/>
              <a:t>Quanto mais alta for a camada, menor será a taxa de mudança.</a:t>
            </a:r>
          </a:p>
          <a:p>
            <a:pPr lvl="2"/>
            <a:r>
              <a:rPr lang="pt-BR" dirty="0" smtClean="0"/>
              <a:t>As mudanças serão maiores naquelas camadas com menor escopo e onde os tempos para propagar as atualizações são os menores.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72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Relacionamento com as Camadas de Colinas e Vales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612648" y="4191000"/>
            <a:ext cx="8153400" cy="1905000"/>
          </a:xfrm>
        </p:spPr>
        <p:txBody>
          <a:bodyPr/>
          <a:lstStyle/>
          <a:p>
            <a:r>
              <a:rPr lang="pt-BR" dirty="0" smtClean="0"/>
              <a:t>Camadas empilhadas para uma rede móvel e as camadas de colinas e vales de uma rede fixa que dá suporte a uma rede pública comum.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81200"/>
            <a:ext cx="7715250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103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Redes Móveis Ad Hoc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 operação de uma camada em uma rede ad hoc funciona da mesma forma</a:t>
            </a:r>
          </a:p>
          <a:p>
            <a:r>
              <a:rPr lang="pt-BR" dirty="0" smtClean="0"/>
              <a:t>Os limites da camada-(1) são determinados pela camada física.</a:t>
            </a:r>
          </a:p>
          <a:p>
            <a:r>
              <a:rPr lang="pt-BR" dirty="0" smtClean="0"/>
              <a:t>Os limites das camadas mais altas possuem menos restrições e são determinadas por considerações de localidade, gerenciamento, padrões de tráfego, etc.</a:t>
            </a:r>
          </a:p>
          <a:p>
            <a:r>
              <a:rPr lang="pt-BR" dirty="0" smtClean="0"/>
              <a:t>Geralmente as </a:t>
            </a:r>
            <a:r>
              <a:rPr lang="pt-BR" dirty="0" err="1" smtClean="0"/>
              <a:t>sub-redes</a:t>
            </a:r>
            <a:r>
              <a:rPr lang="pt-BR" dirty="0" smtClean="0"/>
              <a:t> são formadas por elementos na mesma área.</a:t>
            </a:r>
          </a:p>
          <a:p>
            <a:r>
              <a:rPr lang="pt-BR" dirty="0" smtClean="0"/>
              <a:t>Há questões específicas relacionadas às políticas e que não impactam a arquitetura.</a:t>
            </a:r>
          </a:p>
        </p:txBody>
      </p:sp>
    </p:spTree>
    <p:extLst>
      <p:ext uri="{BB962C8B-B14F-4D97-AF65-F5344CB8AC3E}">
        <p14:creationId xmlns:p14="http://schemas.microsoft.com/office/powerpoint/2010/main" val="293857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Redes Móveis Ad Hoc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Podem ser alocados endereços topológicos a uma rede ad hoc?</a:t>
            </a:r>
          </a:p>
          <a:p>
            <a:pPr lvl="1"/>
            <a:r>
              <a:rPr lang="pt-BR" dirty="0" smtClean="0"/>
              <a:t>Isto irá depender da rede ad hoc específica.</a:t>
            </a:r>
          </a:p>
          <a:p>
            <a:pPr lvl="1"/>
            <a:r>
              <a:rPr lang="pt-BR" dirty="0" smtClean="0"/>
              <a:t>Ela é grande o suficiente para ser vantajoso o uso de endereços topológicos?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773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Processos Móveis de Aplicação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Processos de aplicação que se movem de host para host.</a:t>
            </a:r>
          </a:p>
          <a:p>
            <a:r>
              <a:rPr lang="pt-BR" dirty="0" smtClean="0"/>
              <a:t>Estamos interessados no que o modelo nos diz sobre esta forma de mobilidade.</a:t>
            </a:r>
          </a:p>
          <a:p>
            <a:r>
              <a:rPr lang="pt-BR" dirty="0" smtClean="0"/>
              <a:t>Obviamente o único caso que nos interessa é de aplicações que se movem enquanto estão sendo executadas.</a:t>
            </a:r>
          </a:p>
          <a:p>
            <a:pPr lvl="1"/>
            <a:r>
              <a:rPr lang="pt-BR" dirty="0" smtClean="0"/>
              <a:t>Todo o estado deve ser “recuperado” pelo processo de aplicação</a:t>
            </a:r>
          </a:p>
          <a:p>
            <a:pPr lvl="1"/>
            <a:r>
              <a:rPr lang="pt-BR" dirty="0" smtClean="0"/>
              <a:t>Para o IPC não há diferenças entre um fluxo recuperado e um novo fluxo.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261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Processos Móveis de Aplicação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nosso interesse não está em mover processos em execução</a:t>
            </a:r>
          </a:p>
          <a:p>
            <a:r>
              <a:rPr lang="pt-BR" dirty="0" smtClean="0"/>
              <a:t>E sim inicializar uma nova instância do processo em um outro sistema e</a:t>
            </a:r>
          </a:p>
          <a:p>
            <a:pPr lvl="1"/>
            <a:r>
              <a:rPr lang="pt-BR" dirty="0" smtClean="0"/>
              <a:t>Então sincronizar o seu estado com a cópia existente.</a:t>
            </a:r>
          </a:p>
          <a:p>
            <a:pPr lvl="1"/>
            <a:r>
              <a:rPr lang="pt-BR" dirty="0" smtClean="0"/>
              <a:t>Depois a cópia existente pode desaparecer.</a:t>
            </a:r>
          </a:p>
          <a:p>
            <a:pPr lvl="1"/>
            <a:endParaRPr lang="pt-BR" dirty="0"/>
          </a:p>
          <a:p>
            <a:r>
              <a:rPr lang="pt-BR" dirty="0" smtClean="0">
                <a:solidFill>
                  <a:srgbClr val="FF0000"/>
                </a:solidFill>
              </a:rPr>
              <a:t>Aplicações móveis são apenas uma forma de </a:t>
            </a:r>
            <a:r>
              <a:rPr lang="pt-BR" dirty="0" err="1" smtClean="0">
                <a:solidFill>
                  <a:srgbClr val="FF0000"/>
                </a:solidFill>
              </a:rPr>
              <a:t>multicast</a:t>
            </a:r>
            <a:r>
              <a:rPr lang="pt-BR" dirty="0" smtClean="0">
                <a:solidFill>
                  <a:srgbClr val="FF0000"/>
                </a:solidFill>
              </a:rPr>
              <a:t>!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4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 onde vamos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Agora devemos considerar alguns outros tópicos relacionados com o endereçamento:</a:t>
            </a:r>
          </a:p>
          <a:p>
            <a:pPr lvl="1"/>
            <a:r>
              <a:rPr lang="pt-BR" dirty="0" err="1" smtClean="0"/>
              <a:t>Multihoming</a:t>
            </a:r>
            <a:endParaRPr lang="pt-BR" dirty="0" smtClean="0"/>
          </a:p>
          <a:p>
            <a:pPr lvl="1"/>
            <a:r>
              <a:rPr lang="pt-BR" dirty="0" err="1" smtClean="0"/>
              <a:t>Multicast</a:t>
            </a:r>
            <a:endParaRPr lang="pt-BR" dirty="0" smtClean="0"/>
          </a:p>
          <a:p>
            <a:pPr lvl="1"/>
            <a:r>
              <a:rPr lang="pt-BR" dirty="0" smtClean="0"/>
              <a:t>Mobilidade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142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Você está fazendo uma comunicação de voz através do seu computador de mesa.</a:t>
            </a:r>
          </a:p>
          <a:p>
            <a:r>
              <a:rPr lang="pt-BR" dirty="0" smtClean="0"/>
              <a:t>No entanto, você deve sair para uma outra reunião mas quer continuar a chamada.</a:t>
            </a:r>
          </a:p>
          <a:p>
            <a:r>
              <a:rPr lang="pt-BR" dirty="0" smtClean="0"/>
              <a:t>Para mover a sua chamada de voz você faz com que o seu celular entre na conversa.</a:t>
            </a:r>
          </a:p>
          <a:p>
            <a:r>
              <a:rPr lang="pt-BR" dirty="0" smtClean="0"/>
              <a:t>O telefone cria uma instância da comunicação de voz no seu celular.</a:t>
            </a:r>
          </a:p>
          <a:p>
            <a:r>
              <a:rPr lang="pt-BR" dirty="0" smtClean="0"/>
              <a:t>A comunicação agora é um grupo </a:t>
            </a:r>
            <a:r>
              <a:rPr lang="pt-BR" dirty="0" err="1" smtClean="0"/>
              <a:t>multicast</a:t>
            </a:r>
            <a:r>
              <a:rPr lang="pt-BR" dirty="0" smtClean="0"/>
              <a:t> com três participantes.</a:t>
            </a:r>
          </a:p>
          <a:p>
            <a:r>
              <a:rPr lang="pt-BR" dirty="0" smtClean="0"/>
              <a:t>Quando você estiver satisfeito com o seu celular na chamada, o computador de mesa pode deixar a comunicação</a:t>
            </a:r>
          </a:p>
          <a:p>
            <a:pPr lvl="1"/>
            <a:r>
              <a:rPr lang="pt-BR" dirty="0" smtClean="0"/>
              <a:t>Ou pode continuar gravando-a, por exemplo.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04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Dependência/Independência do Sistema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Endereços-(N-1) (</a:t>
            </a:r>
            <a:r>
              <a:rPr lang="pt-BR" dirty="0" err="1" smtClean="0"/>
              <a:t>PoAs</a:t>
            </a:r>
            <a:r>
              <a:rPr lang="pt-BR" dirty="0" smtClean="0"/>
              <a:t>) são dependentes de localização e também dependentes de interface ou rota.</a:t>
            </a:r>
          </a:p>
          <a:p>
            <a:r>
              <a:rPr lang="pt-BR" dirty="0" smtClean="0"/>
              <a:t>Endereços-(N) (endereços dos nós) são dependentes de localização mas independentes de interface ou de rota.</a:t>
            </a:r>
          </a:p>
          <a:p>
            <a:r>
              <a:rPr lang="pt-BR" dirty="0" smtClean="0"/>
              <a:t>APM-ids são independentes de localização mas são dependentes do sistema</a:t>
            </a:r>
          </a:p>
          <a:p>
            <a:r>
              <a:rPr lang="pt-BR" dirty="0" smtClean="0"/>
              <a:t>Nomes AP são independentes da localização e do sistema.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63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Multihoming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257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Multihoming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612648" y="3905250"/>
            <a:ext cx="8153400" cy="2190750"/>
          </a:xfrm>
        </p:spPr>
        <p:txBody>
          <a:bodyPr>
            <a:normAutofit lnSpcReduction="10000"/>
          </a:bodyPr>
          <a:lstStyle/>
          <a:p>
            <a:r>
              <a:rPr lang="pt-BR" dirty="0" err="1" smtClean="0"/>
              <a:t>Multihoming</a:t>
            </a:r>
            <a:r>
              <a:rPr lang="pt-BR" dirty="0" smtClean="0"/>
              <a:t> acontece quando um host possui mais de uma conexão à rede.</a:t>
            </a:r>
          </a:p>
          <a:p>
            <a:r>
              <a:rPr lang="pt-BR" dirty="0" smtClean="0"/>
              <a:t>Por usar um endereço diferente para cada interface, os roteadores não têm como identificar que as duas interfaces dão no mesmo lugar.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846" y="1524000"/>
            <a:ext cx="363855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047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Multihoming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O host pode escolher qual das interfaces utilizar ao abrir uma conexão, por exemplo, para balancear a carga.</a:t>
            </a:r>
          </a:p>
          <a:p>
            <a:r>
              <a:rPr lang="pt-BR" dirty="0" smtClean="0"/>
              <a:t>No entanto, se um dos links falhar, falharão todas as conexões que passam pelo mesmo.</a:t>
            </a:r>
          </a:p>
          <a:p>
            <a:pPr lvl="1"/>
            <a:r>
              <a:rPr lang="pt-BR" dirty="0" smtClean="0"/>
              <a:t>Qualquer tráfego em trânsito para aquele host será perdido.</a:t>
            </a:r>
          </a:p>
          <a:p>
            <a:r>
              <a:rPr lang="pt-BR" dirty="0" smtClean="0"/>
              <a:t>A solução é clara:</a:t>
            </a:r>
          </a:p>
          <a:p>
            <a:pPr lvl="1"/>
            <a:r>
              <a:rPr lang="pt-BR" dirty="0" smtClean="0"/>
              <a:t>Precisamos de um espaço de endereçamento lógico sobre o espaço de endereçamento físico.</a:t>
            </a:r>
          </a:p>
          <a:p>
            <a:pPr lvl="1"/>
            <a:r>
              <a:rPr lang="pt-BR" dirty="0" smtClean="0"/>
              <a:t>E isto já estava contemplado na proposta de </a:t>
            </a:r>
            <a:r>
              <a:rPr lang="pt-BR" dirty="0" err="1" smtClean="0"/>
              <a:t>Saltzer</a:t>
            </a:r>
            <a:r>
              <a:rPr lang="pt-BR" dirty="0" smtClean="0"/>
              <a:t>.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76200"/>
            <a:ext cx="2362200" cy="1545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951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14161</TotalTime>
  <Words>3967</Words>
  <Application>Microsoft Office PowerPoint</Application>
  <PresentationFormat>Apresentação na tela (4:3)</PresentationFormat>
  <Paragraphs>441</Paragraphs>
  <Slides>61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61</vt:i4>
      </vt:variant>
    </vt:vector>
  </HeadingPairs>
  <TitlesOfParts>
    <vt:vector size="62" baseType="lpstr">
      <vt:lpstr>Mediano</vt:lpstr>
      <vt:lpstr>Multihoming, multicast e mobilidade</vt:lpstr>
      <vt:lpstr>Apresentação do PowerPoint</vt:lpstr>
      <vt:lpstr>Introdução</vt:lpstr>
      <vt:lpstr>Onde estamos</vt:lpstr>
      <vt:lpstr>Onde estamos</vt:lpstr>
      <vt:lpstr>Para onde vamos</vt:lpstr>
      <vt:lpstr>Multihoming</vt:lpstr>
      <vt:lpstr>Multihoming</vt:lpstr>
      <vt:lpstr>Multihoming</vt:lpstr>
      <vt:lpstr>Outras propostas</vt:lpstr>
      <vt:lpstr>Outras propostas</vt:lpstr>
      <vt:lpstr>Modelo proposto</vt:lpstr>
      <vt:lpstr>Suporte a Multihoming</vt:lpstr>
      <vt:lpstr>Arquitetura Multicast</vt:lpstr>
      <vt:lpstr>Multicast</vt:lpstr>
      <vt:lpstr>Características do Multicast</vt:lpstr>
      <vt:lpstr>Características do Multicast</vt:lpstr>
      <vt:lpstr>O Modelo Multicast</vt:lpstr>
      <vt:lpstr>APIs</vt:lpstr>
      <vt:lpstr>Modelo de serviço</vt:lpstr>
      <vt:lpstr>Modelo de Serviço</vt:lpstr>
      <vt:lpstr>Modelo Único para Três Modos de Comunicação</vt:lpstr>
      <vt:lpstr>“Endereçamento” Multicast</vt:lpstr>
      <vt:lpstr>Nomes Multicast</vt:lpstr>
      <vt:lpstr>Distribuição Multicast</vt:lpstr>
      <vt:lpstr>Problemas</vt:lpstr>
      <vt:lpstr>Protocolos Multicast Padronizados</vt:lpstr>
      <vt:lpstr>Operações de Nomeação Sentencial</vt:lpstr>
      <vt:lpstr>Operações de Nomeação Sentencial</vt:lpstr>
      <vt:lpstr>Operações de Nomeação Sentencial</vt:lpstr>
      <vt:lpstr>Distribuição Multicast em uma Arquitetura Recursiva</vt:lpstr>
      <vt:lpstr>Árvore de Expansão Mínima</vt:lpstr>
      <vt:lpstr>Grupos Multicast</vt:lpstr>
      <vt:lpstr>Multiplexando Grupos Multicast</vt:lpstr>
      <vt:lpstr>Multiplexando Grupos Multicast</vt:lpstr>
      <vt:lpstr>Multicast Confiável</vt:lpstr>
      <vt:lpstr>Multicast Confiável</vt:lpstr>
      <vt:lpstr>Multicast Confiável</vt:lpstr>
      <vt:lpstr>Multicast Confiável</vt:lpstr>
      <vt:lpstr>Multicast confiável</vt:lpstr>
      <vt:lpstr>Multicast Confiável</vt:lpstr>
      <vt:lpstr>Mobilidade</vt:lpstr>
      <vt:lpstr>Formas comuns de Mobilidade</vt:lpstr>
      <vt:lpstr>Mobilidade no IP</vt:lpstr>
      <vt:lpstr>Mobilidade no NIPCA</vt:lpstr>
      <vt:lpstr>Exemplo de Mobilidade</vt:lpstr>
      <vt:lpstr>Exemplo de Mobilidade</vt:lpstr>
      <vt:lpstr>Exemplo de Mobilidade</vt:lpstr>
      <vt:lpstr>Exemplo de Mobilidade</vt:lpstr>
      <vt:lpstr>Exemplo de Mobilidade</vt:lpstr>
      <vt:lpstr>Exemplo de Mobilidade</vt:lpstr>
      <vt:lpstr>Exemplo de Mobilidade</vt:lpstr>
      <vt:lpstr>Mobilidade</vt:lpstr>
      <vt:lpstr>Mobilidade</vt:lpstr>
      <vt:lpstr>Relacionamento com as Camadas de Colinas e Vales</vt:lpstr>
      <vt:lpstr>Redes Móveis Ad Hoc</vt:lpstr>
      <vt:lpstr>Redes Móveis Ad Hoc</vt:lpstr>
      <vt:lpstr>Processos Móveis de Aplicação</vt:lpstr>
      <vt:lpstr>Processos Móveis de Aplicação</vt:lpstr>
      <vt:lpstr>Exemplo</vt:lpstr>
      <vt:lpstr>Dependência/Independência do Sistema</vt:lpstr>
    </vt:vector>
  </TitlesOfParts>
  <Company>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Nova Geração e Internet do Futuro perspectivas para a web, mercado e usuários</dc:title>
  <dc:creator>suruagy</dc:creator>
  <cp:lastModifiedBy>suruagy</cp:lastModifiedBy>
  <cp:revision>510</cp:revision>
  <dcterms:created xsi:type="dcterms:W3CDTF">2011-04-04T18:50:32Z</dcterms:created>
  <dcterms:modified xsi:type="dcterms:W3CDTF">2015-06-19T15:22:22Z</dcterms:modified>
</cp:coreProperties>
</file>