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9"/>
  </p:notesMasterIdLst>
  <p:sldIdLst>
    <p:sldId id="259" r:id="rId2"/>
    <p:sldId id="263" r:id="rId3"/>
    <p:sldId id="262" r:id="rId4"/>
    <p:sldId id="264" r:id="rId5"/>
    <p:sldId id="269" r:id="rId6"/>
    <p:sldId id="265" r:id="rId7"/>
    <p:sldId id="270" r:id="rId8"/>
    <p:sldId id="266" r:id="rId9"/>
    <p:sldId id="267" r:id="rId10"/>
    <p:sldId id="268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3" r:id="rId43"/>
    <p:sldId id="302" r:id="rId44"/>
    <p:sldId id="304" r:id="rId45"/>
    <p:sldId id="306" r:id="rId46"/>
    <p:sldId id="307" r:id="rId47"/>
    <p:sldId id="308" r:id="rId48"/>
    <p:sldId id="309" r:id="rId49"/>
    <p:sldId id="305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36" r:id="rId77"/>
    <p:sldId id="337" r:id="rId7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ruagy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34558" autoAdjust="0"/>
    <p:restoredTop sz="86482" autoAdjust="0"/>
  </p:normalViewPr>
  <p:slideViewPr>
    <p:cSldViewPr>
      <p:cViewPr varScale="1">
        <p:scale>
          <a:sx n="74" d="100"/>
          <a:sy n="74" d="100"/>
        </p:scale>
        <p:origin x="-10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0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DC6E5-0183-4ADD-A9DB-9577F13DBE6A}" type="datetimeFigureOut">
              <a:rPr lang="pt-BR" smtClean="0"/>
              <a:pPr/>
              <a:t>15/05/2012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7C6B7-ED7C-4CF7-8223-8D95AD7B45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687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7C6B7-ED7C-4CF7-8223-8D95AD7B45BE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082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Figura 8-3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7C6B7-ED7C-4CF7-8223-8D95AD7B45BE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8516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Figura 8-4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7C6B7-ED7C-4CF7-8223-8D95AD7B45BE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7471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Figura 8-6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7C6B7-ED7C-4CF7-8223-8D95AD7B45BE}" type="slidenum">
              <a:rPr lang="pt-BR" smtClean="0"/>
              <a:pPr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2639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Figura 8-7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7C6B7-ED7C-4CF7-8223-8D95AD7B45BE}" type="slidenum">
              <a:rPr lang="pt-BR" smtClean="0"/>
              <a:pPr/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4855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Figura 8-9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7C6B7-ED7C-4CF7-8223-8D95AD7B45BE}" type="slidenum">
              <a:rPr lang="pt-BR" smtClean="0"/>
              <a:pPr/>
              <a:t>72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462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Figura 8-10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7C6B7-ED7C-4CF7-8223-8D95AD7B45BE}" type="slidenum">
              <a:rPr lang="pt-BR" smtClean="0"/>
              <a:pPr/>
              <a:t>74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316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6CBD4AB-8D37-453A-9425-C2ACF8269373}" type="datetime1">
              <a:rPr lang="pt-BR" smtClean="0"/>
              <a:pPr/>
              <a:t>15/05/2012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8E0F6E-D4AD-4C94-9837-746ECEE7C1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C6C4-2678-46C8-9C00-1998F8E5AAA2}" type="datetime1">
              <a:rPr lang="pt-BR" smtClean="0"/>
              <a:pPr/>
              <a:t>15/05/2012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0F6E-D4AD-4C94-9837-746ECEE7C1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275ABC9-89A8-4FCC-AA8E-9A9FBBB2B744}" type="datetime1">
              <a:rPr lang="pt-BR" smtClean="0"/>
              <a:pPr/>
              <a:t>15/05/2012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98E0F6E-D4AD-4C94-9837-746ECEE7C1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6D46-0ED3-4F61-A4F0-88E995B2D9D2}" type="datetime1">
              <a:rPr lang="pt-BR" smtClean="0"/>
              <a:pPr/>
              <a:t>15/05/2012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8E0F6E-D4AD-4C94-9837-746ECEE7C12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05B1-C3B9-4716-8069-709B8BE53E3F}" type="datetime1">
              <a:rPr lang="pt-BR" smtClean="0"/>
              <a:pPr/>
              <a:t>15/05/2012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98E0F6E-D4AD-4C94-9837-746ECEE7C12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CE6B544-1174-4A74-A21B-C3F6F8DDF964}" type="datetime1">
              <a:rPr lang="pt-BR" smtClean="0"/>
              <a:pPr/>
              <a:t>15/05/2012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98E0F6E-D4AD-4C94-9837-746ECEE7C12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56684B4-179C-4BD8-A3AE-0AD6A68F3F89}" type="datetime1">
              <a:rPr lang="pt-BR" smtClean="0"/>
              <a:pPr/>
              <a:t>15/05/2012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98E0F6E-D4AD-4C94-9837-746ECEE7C12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F6E8-5ED0-4384-A8B0-013B06E833DB}" type="datetime1">
              <a:rPr lang="pt-BR" smtClean="0"/>
              <a:pPr/>
              <a:t>15/05/2012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8E0F6E-D4AD-4C94-9837-746ECEE7C1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CEFE-F0D4-4805-94F4-1064575DF436}" type="datetime1">
              <a:rPr lang="pt-BR" smtClean="0"/>
              <a:pPr/>
              <a:t>15/05/2012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8E0F6E-D4AD-4C94-9837-746ECEE7C1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846D-CD83-42AF-881D-3D0D6BD57412}" type="datetime1">
              <a:rPr lang="pt-BR" smtClean="0"/>
              <a:pPr/>
              <a:t>15/05/2012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8E0F6E-D4AD-4C94-9837-746ECEE7C12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C4C62D9-D45A-465C-9096-81581CFF2B9F}" type="datetime1">
              <a:rPr lang="pt-BR" smtClean="0"/>
              <a:pPr/>
              <a:t>15/05/2012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98E0F6E-D4AD-4C94-9837-746ECEE7C12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3484-4D41-40BB-8EBD-D23A8AE1AA43}" type="datetime1">
              <a:rPr lang="pt-BR" smtClean="0"/>
              <a:pPr/>
              <a:t>15/05/2012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98E0F6E-D4AD-4C94-9837-746ECEE7C1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Tornando os Endereços Topológicos</a:t>
            </a:r>
            <a:endParaRPr lang="pt-BR" dirty="0"/>
          </a:p>
        </p:txBody>
      </p:sp>
      <p:sp>
        <p:nvSpPr>
          <p:cNvPr id="2" name="Espaço Reservado para Texto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Capítulo 8</a:t>
            </a:r>
          </a:p>
          <a:p>
            <a:r>
              <a:rPr lang="pt-BR" dirty="0" err="1" smtClean="0"/>
              <a:t>Patterns</a:t>
            </a:r>
            <a:r>
              <a:rPr lang="pt-BR" dirty="0" smtClean="0"/>
              <a:t> in Network </a:t>
            </a:r>
            <a:r>
              <a:rPr lang="pt-BR" dirty="0" err="1" smtClean="0"/>
              <a:t>Architecture</a:t>
            </a:r>
            <a:endParaRPr lang="pt-BR" dirty="0"/>
          </a:p>
        </p:txBody>
      </p:sp>
      <p:pic>
        <p:nvPicPr>
          <p:cNvPr id="67586" name="Picture 2" descr="Patterns in Network Architecture: A Return to Fundament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52736"/>
            <a:ext cx="15240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Dependência de Localização em Sistemas Operacionais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Relação entre nomes de aplicações e espaços de endereçamentos lógico e físico.</a:t>
            </a:r>
          </a:p>
          <a:p>
            <a:pPr lvl="1"/>
            <a:r>
              <a:rPr lang="pt-BR" dirty="0" smtClean="0"/>
              <a:t>Endereço dos nós</a:t>
            </a:r>
          </a:p>
          <a:p>
            <a:pPr lvl="2"/>
            <a:r>
              <a:rPr lang="pt-BR" dirty="0" smtClean="0"/>
              <a:t>Espaço lógico de endereços</a:t>
            </a:r>
          </a:p>
          <a:p>
            <a:pPr lvl="1"/>
            <a:r>
              <a:rPr lang="pt-BR" dirty="0" smtClean="0"/>
              <a:t>Endereços </a:t>
            </a:r>
            <a:r>
              <a:rPr lang="pt-BR" dirty="0" err="1" smtClean="0"/>
              <a:t>PoA</a:t>
            </a:r>
            <a:r>
              <a:rPr lang="pt-BR" dirty="0" smtClean="0"/>
              <a:t>:</a:t>
            </a:r>
          </a:p>
          <a:p>
            <a:pPr lvl="2"/>
            <a:r>
              <a:rPr lang="pt-BR" dirty="0" smtClean="0"/>
              <a:t>Espaço físico de endereços</a:t>
            </a:r>
          </a:p>
          <a:p>
            <a:r>
              <a:rPr lang="pt-BR" dirty="0" smtClean="0"/>
              <a:t>Mas, como tornar os endereços dependentes da localização?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465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Dependência de Localização em Endereçamento das Ruas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Dado um endereço, é fácil derivar diversas rotas até o destino.</a:t>
            </a:r>
          </a:p>
          <a:p>
            <a:pPr lvl="1"/>
            <a:r>
              <a:rPr lang="pt-BR" dirty="0" smtClean="0"/>
              <a:t>Mas, as redes raramente têm a estrutura regular exibida em muitas cidades.</a:t>
            </a:r>
          </a:p>
        </p:txBody>
      </p:sp>
    </p:spTree>
    <p:extLst>
      <p:ext uri="{BB962C8B-B14F-4D97-AF65-F5344CB8AC3E}">
        <p14:creationId xmlns:p14="http://schemas.microsoft.com/office/powerpoint/2010/main" val="169509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Dependência de Localização em Redes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Quando falamos em dependência de localização, é fácil sugerir o uso das coordenadas geográficas (latitude e longitude)</a:t>
            </a:r>
          </a:p>
          <a:p>
            <a:pPr lvl="1"/>
            <a:r>
              <a:rPr lang="pt-BR" dirty="0" smtClean="0"/>
              <a:t>Mas, estamos tentando encontrar algo em uma rede e não na superfície de uma esfera!</a:t>
            </a:r>
          </a:p>
          <a:p>
            <a:r>
              <a:rPr lang="pt-BR" dirty="0" smtClean="0"/>
              <a:t>O grafo da rede não é adequado:</a:t>
            </a:r>
          </a:p>
          <a:p>
            <a:pPr lvl="1"/>
            <a:r>
              <a:rPr lang="pt-BR" dirty="0" smtClean="0"/>
              <a:t>Os links vêm e vão muito frequentemente</a:t>
            </a:r>
          </a:p>
          <a:p>
            <a:pPr lvl="1"/>
            <a:r>
              <a:rPr lang="pt-BR" dirty="0" smtClean="0"/>
              <a:t>Não podemos amarrar os endereços a algo tão volátil.</a:t>
            </a:r>
          </a:p>
          <a:p>
            <a:pPr lvl="1"/>
            <a:r>
              <a:rPr lang="pt-BR" dirty="0" smtClean="0"/>
              <a:t>Além do mais ele está muito atrelado ao </a:t>
            </a:r>
            <a:r>
              <a:rPr lang="pt-BR" i="1" dirty="0" smtClean="0"/>
              <a:t>como </a:t>
            </a:r>
            <a:r>
              <a:rPr lang="pt-BR" dirty="0" smtClean="0"/>
              <a:t>e não ao </a:t>
            </a:r>
            <a:r>
              <a:rPr lang="pt-BR" i="1" dirty="0" smtClean="0"/>
              <a:t>onde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Precisamos de uma abstração que permaneça relativamente invariante a mudanças no grafo.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863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Topologia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Á</a:t>
            </a:r>
            <a:r>
              <a:rPr lang="pt-BR" dirty="0" smtClean="0"/>
              <a:t>rea da matemática que estuda abstrações de relações espaciais e grafos e propriedades da invariância.</a:t>
            </a:r>
          </a:p>
          <a:p>
            <a:r>
              <a:rPr lang="pt-BR" dirty="0" smtClean="0"/>
              <a:t>Se considerarmos endereços que possuam propriedades topológicas, podemos ser capazes de criar endereços que sejam dependentes da localização mas que não sejam dependentes da rota.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73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Propriedades Gerais do Endereçamento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8E0F6E-D4AD-4C94-9837-746ECEE7C125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571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Nomes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15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ço Reservado para Conteúdo 6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pt-BR" b="1" dirty="0" smtClean="0"/>
                  <a:t>Definição 1. </a:t>
                </a:r>
                <a:r>
                  <a:rPr lang="pt-BR" dirty="0" smtClean="0"/>
                  <a:t>Um </a:t>
                </a:r>
                <a:r>
                  <a:rPr lang="pt-BR" i="1" dirty="0" smtClean="0"/>
                  <a:t>espaço de nomes</a:t>
                </a:r>
                <a:r>
                  <a:rPr lang="pt-BR" dirty="0" smtClean="0"/>
                  <a:t>, </a:t>
                </a:r>
                <a:r>
                  <a:rPr lang="pt-BR" i="1" dirty="0" smtClean="0"/>
                  <a:t>NS (</a:t>
                </a:r>
                <a:r>
                  <a:rPr lang="pt-BR" i="1" dirty="0" err="1" smtClean="0"/>
                  <a:t>Name</a:t>
                </a:r>
                <a:r>
                  <a:rPr lang="pt-BR" i="1" dirty="0" smtClean="0"/>
                  <a:t> Space)</a:t>
                </a:r>
                <a:r>
                  <a:rPr lang="pt-BR" dirty="0" smtClean="0"/>
                  <a:t>, é um conjunto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{</m:t>
                    </m:r>
                    <m:r>
                      <a:rPr lang="pt-BR" b="0" i="1" smtClean="0">
                        <a:latin typeface="Cambria Math"/>
                      </a:rPr>
                      <m:t>𝑁</m:t>
                    </m:r>
                    <m:r>
                      <a:rPr lang="pt-BR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pt-BR" b="1" dirty="0" smtClean="0"/>
                  <a:t> </a:t>
                </a:r>
                <a:r>
                  <a:rPr lang="pt-BR" dirty="0" smtClean="0"/>
                  <a:t>de nomes a partir do qual todos os nomes de uma dada coleção de objetos são extraídos. Um nome pode estar restrito a um e apenas um objeto a cada instante.</a:t>
                </a:r>
              </a:p>
              <a:p>
                <a:r>
                  <a:rPr lang="pt-BR" b="1" dirty="0"/>
                  <a:t>Definição </a:t>
                </a:r>
                <a:r>
                  <a:rPr lang="pt-BR" b="1" dirty="0" smtClean="0"/>
                  <a:t>2. </a:t>
                </a:r>
                <a:r>
                  <a:rPr lang="pt-BR" dirty="0"/>
                  <a:t>Um </a:t>
                </a:r>
                <a:r>
                  <a:rPr lang="pt-BR" i="1" dirty="0" smtClean="0"/>
                  <a:t>nome </a:t>
                </a:r>
                <a:r>
                  <a:rPr lang="pt-BR" dirty="0" smtClean="0"/>
                  <a:t>é uma cadeia de símbolos </a:t>
                </a:r>
                <a:r>
                  <a:rPr lang="pt-BR" i="1" dirty="0" smtClean="0"/>
                  <a:t>(</a:t>
                </a:r>
                <a:r>
                  <a:rPr lang="pt-BR" i="1" dirty="0" err="1" smtClean="0"/>
                  <a:t>string</a:t>
                </a:r>
                <a:r>
                  <a:rPr lang="pt-BR" dirty="0" smtClean="0"/>
                  <a:t>) único</a:t>
                </a:r>
                <a:r>
                  <a:rPr lang="pt-BR" i="1" dirty="0" smtClean="0"/>
                  <a:t>,</a:t>
                </a:r>
                <a:r>
                  <a:rPr lang="pt-BR" dirty="0" smtClean="0"/>
                  <a:t>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𝑁</m:t>
                    </m:r>
                  </m:oMath>
                </a14:m>
                <a:r>
                  <a:rPr lang="pt-BR" dirty="0" smtClean="0"/>
                  <a:t>,</a:t>
                </a:r>
                <a:r>
                  <a:rPr lang="pt-BR" b="1" dirty="0" smtClean="0"/>
                  <a:t> </a:t>
                </a:r>
                <a:r>
                  <a:rPr lang="pt-BR" dirty="0" smtClean="0"/>
                  <a:t>em algum alfabeto,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</a:rPr>
                      <m:t>𝐴</m:t>
                    </m:r>
                    <m:r>
                      <a:rPr lang="pt-BR" b="1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pt-BR" b="1" dirty="0" smtClean="0"/>
                  <a:t> </a:t>
                </a:r>
                <a:r>
                  <a:rPr lang="pt-BR" dirty="0" smtClean="0"/>
                  <a:t>que denota, sem ambiguidade, algum objeto ou denota uma afirmação em alguma linguagem,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pt-BR" b="1" dirty="0" smtClean="0"/>
                  <a:t>. </a:t>
                </a:r>
                <a:r>
                  <a:rPr lang="pt-BR" dirty="0" smtClean="0"/>
                  <a:t>As afirmações em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𝐿</m:t>
                    </m:r>
                  </m:oMath>
                </a14:m>
                <a:r>
                  <a:rPr lang="pt-BR" dirty="0" smtClean="0"/>
                  <a:t> são construídas usando o alfabeto,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pt-BR" dirty="0" smtClean="0"/>
                  <a:t>.</a:t>
                </a:r>
                <a:endParaRPr lang="pt-BR" b="1" dirty="0"/>
              </a:p>
            </p:txBody>
          </p:sp>
        </mc:Choice>
        <mc:Fallback xmlns="">
          <p:sp>
            <p:nvSpPr>
              <p:cNvPr id="7" name="Espaço Reservado para Conteúdo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74" t="-1221" r="-74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280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Nomes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16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pt-BR" dirty="0" smtClean="0"/>
                  <a:t>Cada nome,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𝑁</m:t>
                    </m:r>
                    <m:r>
                      <a:rPr lang="pt-BR" b="0" i="1" smtClean="0">
                        <a:latin typeface="Cambria Math"/>
                      </a:rPr>
                      <m:t>∈{</m:t>
                    </m:r>
                    <m:r>
                      <a:rPr lang="pt-BR" b="0" i="1" smtClean="0">
                        <a:latin typeface="Cambria Math"/>
                      </a:rPr>
                      <m:t>𝑁</m:t>
                    </m:r>
                    <m:r>
                      <a:rPr lang="pt-BR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pt-BR" dirty="0" smtClean="0"/>
                  <a:t>, pode estar </a:t>
                </a:r>
                <a:r>
                  <a:rPr lang="pt-BR" i="1" dirty="0" smtClean="0"/>
                  <a:t>associado</a:t>
                </a:r>
                <a:r>
                  <a:rPr lang="pt-BR" dirty="0" smtClean="0"/>
                  <a:t> a um objeto ou </a:t>
                </a:r>
                <a:r>
                  <a:rPr lang="pt-BR" i="1" dirty="0" smtClean="0"/>
                  <a:t>não associado </a:t>
                </a:r>
                <a:r>
                  <a:rPr lang="pt-BR" dirty="0" smtClean="0"/>
                  <a:t>(estando, portanto, disponível para ser associado).</a:t>
                </a:r>
              </a:p>
              <a:p>
                <a:pPr lvl="1"/>
                <a:r>
                  <a:rPr lang="pt-BR" dirty="0" smtClean="0"/>
                  <a:t>Um nome não associado é chamado de </a:t>
                </a:r>
                <a:r>
                  <a:rPr lang="pt-BR" i="1" dirty="0" smtClean="0"/>
                  <a:t>nome livre.</a:t>
                </a:r>
                <a:endParaRPr lang="pt-BR" dirty="0" smtClean="0"/>
              </a:p>
              <a:p>
                <a:r>
                  <a:rPr lang="pt-BR" dirty="0" smtClean="0"/>
                  <a:t>Um ou mais nomes podem estar associados ao mesmo objeto.</a:t>
                </a:r>
              </a:p>
              <a:p>
                <a:pPr lvl="1"/>
                <a:r>
                  <a:rPr lang="pt-BR" dirty="0" smtClean="0"/>
                  <a:t>São chamados de </a:t>
                </a:r>
                <a:r>
                  <a:rPr lang="pt-BR" i="1" dirty="0" smtClean="0"/>
                  <a:t>apelidos </a:t>
                </a:r>
                <a:r>
                  <a:rPr lang="pt-BR" dirty="0" smtClean="0"/>
                  <a:t>ou </a:t>
                </a:r>
                <a:r>
                  <a:rPr lang="pt-BR" i="1" dirty="0" smtClean="0"/>
                  <a:t>sinônimos</a:t>
                </a:r>
                <a:r>
                  <a:rPr lang="pt-BR" dirty="0" smtClean="0"/>
                  <a:t>.</a:t>
                </a:r>
              </a:p>
              <a:p>
                <a:r>
                  <a:rPr lang="pt-BR" dirty="0" smtClean="0"/>
                  <a:t>Os nomes também são objetos.</a:t>
                </a:r>
              </a:p>
              <a:p>
                <a:pPr lvl="1"/>
                <a:r>
                  <a:rPr lang="pt-BR" dirty="0" smtClean="0"/>
                  <a:t>Alguns sistemas definem apelidos ou sinônimos aplicáveis a outros nomes, ao invés de à entidade nomeada.</a:t>
                </a:r>
                <a:endParaRPr lang="pt-BR" dirty="0"/>
              </a:p>
            </p:txBody>
          </p:sp>
        </mc:Choice>
        <mc:Fallback xmlns="">
          <p:sp>
            <p:nvSpPr>
              <p:cNvPr id="5" name="Espaço Reservado para Conteúdo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74" t="-1221" b="-162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290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Operações associadas ao gerenciamento de nomes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Atribuição </a:t>
            </a:r>
            <a:r>
              <a:rPr lang="pt-BR" i="1" dirty="0" smtClean="0"/>
              <a:t>(</a:t>
            </a:r>
            <a:r>
              <a:rPr lang="pt-BR" i="1" dirty="0" err="1" smtClean="0"/>
              <a:t>Assignment</a:t>
            </a:r>
            <a:r>
              <a:rPr lang="pt-BR" i="1" dirty="0" smtClean="0"/>
              <a:t>)</a:t>
            </a:r>
            <a:r>
              <a:rPr lang="pt-BR" dirty="0" smtClean="0"/>
              <a:t>: </a:t>
            </a:r>
          </a:p>
          <a:p>
            <a:pPr lvl="1"/>
            <a:r>
              <a:rPr lang="pt-BR" dirty="0" smtClean="0"/>
              <a:t>Aloca um nome em um espaço de nomes, essencialmente marcando-o em uso.</a:t>
            </a:r>
          </a:p>
          <a:p>
            <a:pPr lvl="1"/>
            <a:r>
              <a:rPr lang="pt-BR" dirty="0" smtClean="0"/>
              <a:t>A atribuição torna os nomes disponíveis para serem associados</a:t>
            </a:r>
          </a:p>
          <a:p>
            <a:pPr lvl="1"/>
            <a:r>
              <a:rPr lang="pt-BR" dirty="0" smtClean="0"/>
              <a:t>Uma </a:t>
            </a:r>
            <a:r>
              <a:rPr lang="pt-BR" dirty="0" err="1" smtClean="0"/>
              <a:t>desatribuição</a:t>
            </a:r>
            <a:r>
              <a:rPr lang="pt-BR" dirty="0" smtClean="0"/>
              <a:t> remove-o de uso.</a:t>
            </a:r>
          </a:p>
          <a:p>
            <a:r>
              <a:rPr lang="pt-BR" dirty="0" smtClean="0"/>
              <a:t>Associação </a:t>
            </a:r>
            <a:r>
              <a:rPr lang="pt-BR" i="1" dirty="0" smtClean="0"/>
              <a:t>(</a:t>
            </a:r>
            <a:r>
              <a:rPr lang="pt-BR" i="1" dirty="0" err="1" smtClean="0"/>
              <a:t>Binding</a:t>
            </a:r>
            <a:r>
              <a:rPr lang="pt-BR" i="1" dirty="0" smtClean="0"/>
              <a:t>):</a:t>
            </a:r>
          </a:p>
          <a:p>
            <a:pPr lvl="1"/>
            <a:r>
              <a:rPr lang="pt-BR" dirty="0" smtClean="0"/>
              <a:t>Associa um nome a um objeto.</a:t>
            </a:r>
          </a:p>
          <a:p>
            <a:pPr lvl="1"/>
            <a:r>
              <a:rPr lang="pt-BR" dirty="0" smtClean="0"/>
              <a:t>Uma vez associado, qualquer referência ao nome acessa o objeto.</a:t>
            </a:r>
          </a:p>
          <a:p>
            <a:pPr lvl="1"/>
            <a:r>
              <a:rPr lang="pt-BR" dirty="0" smtClean="0"/>
              <a:t>Para evitar erros, quando um nome é desassociado de um objeto, é recomendável que ele não seja </a:t>
            </a:r>
            <a:r>
              <a:rPr lang="pt-BR" dirty="0" err="1" smtClean="0"/>
              <a:t>desatribuído</a:t>
            </a:r>
            <a:r>
              <a:rPr lang="pt-BR" dirty="0" smtClean="0"/>
              <a:t> por um certo período de tempo.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310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Escopo de um nome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18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pt-BR" dirty="0" smtClean="0"/>
                  <a:t>O </a:t>
                </a:r>
                <a:r>
                  <a:rPr lang="pt-BR" i="1" dirty="0" smtClean="0"/>
                  <a:t>escopo</a:t>
                </a:r>
                <a:r>
                  <a:rPr lang="pt-BR" dirty="0" smtClean="0"/>
                  <a:t> de um nome ou espaço de nomes é o conjunto de todos os objetos aos quais ele pode ser aplicado.</a:t>
                </a:r>
              </a:p>
              <a:p>
                <a:pPr lvl="1"/>
                <a:r>
                  <a:rPr lang="pt-BR" dirty="0" smtClean="0"/>
                  <a:t>Frequentemente é usado em referência ao escopo no qual um nome é não ambíguo.</a:t>
                </a:r>
              </a:p>
              <a:p>
                <a:pPr lvl="1"/>
                <a:r>
                  <a:rPr lang="pt-BR" dirty="0" smtClean="0"/>
                  <a:t>Seja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𝐴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⊇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r>
                  <a:rPr lang="pt-BR" dirty="0" smtClean="0"/>
                  <a:t>, se o nome,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pt-BR" dirty="0" smtClean="0"/>
                  <a:t> for não ambíguo no escopo 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pt-BR" dirty="0" smtClean="0"/>
                  <a:t>, então não há nenhuma outra ocorrência associada ou não do nome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pt-BR" dirty="0" smtClean="0"/>
                  <a:t> em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pt-BR" dirty="0" smtClean="0"/>
                  <a:t>.</a:t>
                </a:r>
              </a:p>
              <a:p>
                <a:pPr lvl="2"/>
                <a:r>
                  <a:rPr lang="pt-BR" dirty="0" smtClean="0"/>
                  <a:t>Qualquer referência a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pt-BR" dirty="0" smtClean="0"/>
                  <a:t> no contexto de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pt-BR" dirty="0" smtClean="0"/>
                  <a:t> resultará no mesmo objeto.</a:t>
                </a:r>
              </a:p>
              <a:p>
                <a:pPr lvl="1"/>
                <a:r>
                  <a:rPr lang="pt-BR" dirty="0" smtClean="0"/>
                  <a:t>No entanto, pode haver uma ocorrência de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pt-BR" dirty="0" smtClean="0"/>
                  <a:t> em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pt-BR" dirty="0" smtClean="0"/>
                  <a:t>, onde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𝐵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∩¬ 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pt-BR" b="0" i="1" smtClean="0">
                        <a:latin typeface="Cambria Math"/>
                        <a:ea typeface="Cambria Math"/>
                      </a:rPr>
                      <m:t>ϕ</m:t>
                    </m:r>
                  </m:oMath>
                </a14:m>
                <a:r>
                  <a:rPr lang="pt-BR" b="0" dirty="0" smtClean="0">
                    <a:ea typeface="Cambria Math"/>
                  </a:rPr>
                  <a:t>, de modo que uma referência a </a:t>
                </a:r>
                <a14:m>
                  <m:oMath xmlns:m="http://schemas.openxmlformats.org/officeDocument/2006/math">
                    <m:r>
                      <a:rPr lang="pt-BR" b="0" i="1" dirty="0" smtClean="0"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r>
                  <a:rPr lang="pt-BR" b="0" dirty="0" smtClean="0">
                    <a:ea typeface="Cambria Math"/>
                  </a:rPr>
                  <a:t> não resultará o mesmo objeto que uma referência a </a:t>
                </a:r>
                <a14:m>
                  <m:oMath xmlns:m="http://schemas.openxmlformats.org/officeDocument/2006/math">
                    <m:r>
                      <a:rPr lang="pt-BR" b="0" i="1" dirty="0" smtClean="0"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r>
                  <a:rPr lang="pt-BR" b="0" dirty="0" smtClean="0">
                    <a:ea typeface="Cambria Math"/>
                  </a:rPr>
                  <a:t> no contexto de </a:t>
                </a:r>
                <a14:m>
                  <m:oMath xmlns:m="http://schemas.openxmlformats.org/officeDocument/2006/math">
                    <m:r>
                      <a:rPr lang="pt-BR" b="0" i="1" dirty="0" smtClean="0">
                        <a:latin typeface="Cambria Math"/>
                        <a:ea typeface="Cambria Math"/>
                      </a:rPr>
                      <m:t>𝐴</m:t>
                    </m:r>
                  </m:oMath>
                </a14:m>
                <a:r>
                  <a:rPr lang="pt-BR" b="0" dirty="0" smtClean="0">
                    <a:ea typeface="Cambria Math"/>
                  </a:rPr>
                  <a:t>.</a:t>
                </a:r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5" name="Espaço Reservado para Conteúdo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74" t="-2849" r="-21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80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Endereços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19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pt-BR" b="1" dirty="0" smtClean="0"/>
                  <a:t>Definição 3.</a:t>
                </a:r>
                <a:r>
                  <a:rPr lang="pt-BR" dirty="0" smtClean="0"/>
                  <a:t> Um </a:t>
                </a:r>
                <a:r>
                  <a:rPr lang="pt-BR" i="1" dirty="0" smtClean="0"/>
                  <a:t>espaço de endereços</a:t>
                </a:r>
                <a:r>
                  <a:rPr lang="pt-BR" dirty="0" smtClean="0"/>
                  <a:t>, AS, é um espaço de nomes definido em um conjunto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{</m:t>
                    </m:r>
                    <m:r>
                      <a:rPr lang="pt-BR" b="0" i="1" smtClean="0">
                        <a:latin typeface="Cambria Math"/>
                      </a:rPr>
                      <m:t>𝐴</m:t>
                    </m:r>
                    <m:r>
                      <a:rPr lang="pt-BR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pt-BR" b="1" dirty="0" smtClean="0"/>
                  <a:t> </a:t>
                </a:r>
                <a:r>
                  <a:rPr lang="pt-BR" dirty="0" smtClean="0"/>
                  <a:t>de </a:t>
                </a:r>
                <a:r>
                  <a:rPr lang="pt-BR" dirty="0" err="1" smtClean="0"/>
                  <a:t>strings</a:t>
                </a:r>
                <a:r>
                  <a:rPr lang="pt-BR" dirty="0" smtClean="0"/>
                  <a:t>,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pt-BR" dirty="0" smtClean="0"/>
                  <a:t>, em uma linguagem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𝐿</m:t>
                    </m:r>
                  </m:oMath>
                </a14:m>
                <a:r>
                  <a:rPr lang="pt-BR" dirty="0" smtClean="0"/>
                  <a:t>, que é um espaço topológico.</a:t>
                </a:r>
              </a:p>
              <a:p>
                <a:pPr lvl="1"/>
                <a:r>
                  <a:rPr lang="pt-BR" dirty="0" smtClean="0"/>
                  <a:t>Associado com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{</m:t>
                    </m:r>
                    <m:r>
                      <a:rPr lang="pt-BR" b="0" i="1" smtClean="0">
                        <a:latin typeface="Cambria Math"/>
                      </a:rPr>
                      <m:t>𝐴</m:t>
                    </m:r>
                    <m:r>
                      <a:rPr lang="pt-BR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pt-BR" dirty="0" smtClean="0"/>
                  <a:t> existe uma função,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𝐹</m:t>
                    </m:r>
                    <m:r>
                      <a:rPr lang="pt-BR" b="0" i="1" smtClean="0">
                        <a:latin typeface="Cambria Math"/>
                      </a:rPr>
                      <m:t>:</m:t>
                    </m:r>
                    <m:r>
                      <a:rPr lang="pt-BR" b="0" i="1" smtClean="0">
                        <a:latin typeface="Cambria Math"/>
                      </a:rPr>
                      <m:t>𝑂</m:t>
                    </m:r>
                    <m:r>
                      <a:rPr lang="pt-BR" b="0" i="1" smtClean="0">
                        <a:latin typeface="Cambria Math"/>
                      </a:rPr>
                      <m:t>→</m:t>
                    </m:r>
                    <m:r>
                      <a:rPr lang="pt-BR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pt-BR" dirty="0" smtClean="0"/>
                  <a:t>, que mapeia objetos,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𝑜</m:t>
                    </m:r>
                    <m:r>
                      <a:rPr lang="pt-BR" b="0" i="1" smtClean="0">
                        <a:latin typeface="Cambria Math"/>
                      </a:rPr>
                      <m:t>∈</m:t>
                    </m:r>
                    <m:r>
                      <a:rPr lang="pt-BR" b="0" i="1" smtClean="0">
                        <a:latin typeface="Cambria Math"/>
                      </a:rPr>
                      <m:t>𝑂</m:t>
                    </m:r>
                  </m:oMath>
                </a14:m>
                <a:r>
                  <a:rPr lang="pt-BR" dirty="0" smtClean="0"/>
                  <a:t> a endereços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𝑎</m:t>
                    </m:r>
                    <m:r>
                      <a:rPr lang="pt-BR" b="0" i="1" smtClean="0">
                        <a:latin typeface="Cambria Math"/>
                      </a:rPr>
                      <m:t>∈</m:t>
                    </m:r>
                    <m:r>
                      <a:rPr lang="pt-BR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pt-BR" dirty="0" smtClean="0"/>
                  <a:t>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pt-BR" dirty="0" smtClean="0"/>
                  <a:t> é uma função de uma ou mais propriedades do objeto que exibe o atributo apropriado de “proximidade”.</a:t>
                </a:r>
              </a:p>
              <a:p>
                <a:pPr lvl="1"/>
                <a:r>
                  <a:rPr lang="pt-BR" dirty="0" smtClean="0"/>
                  <a:t>O conjunto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{</m:t>
                    </m:r>
                    <m:r>
                      <a:rPr lang="pt-BR" b="0" i="1" smtClean="0">
                        <a:latin typeface="Cambria Math"/>
                      </a:rPr>
                      <m:t>𝐴</m:t>
                    </m:r>
                    <m:r>
                      <a:rPr lang="pt-BR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pt-BR" dirty="0" smtClean="0"/>
                  <a:t> possui uma estrutura topológica para algum nível de granularidade,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pt-BR" dirty="0" smtClean="0"/>
                  <a:t>.</a:t>
                </a:r>
              </a:p>
              <a:p>
                <a:r>
                  <a:rPr lang="pt-BR" b="1" dirty="0" smtClean="0"/>
                  <a:t>Definição 4. </a:t>
                </a:r>
                <a:r>
                  <a:rPr lang="pt-BR" dirty="0" smtClean="0"/>
                  <a:t>Um </a:t>
                </a:r>
                <a:r>
                  <a:rPr lang="pt-BR" i="1" dirty="0" smtClean="0"/>
                  <a:t>endereço</a:t>
                </a:r>
                <a:r>
                  <a:rPr lang="pt-BR" dirty="0" smtClean="0"/>
                  <a:t> é um nome com significado topológico que identifica um objeto ou conjunto de objetos sem ambiguidade. </a:t>
                </a:r>
                <a:endParaRPr lang="pt-BR" dirty="0"/>
              </a:p>
            </p:txBody>
          </p:sp>
        </mc:Choice>
        <mc:Fallback xmlns="">
          <p:sp>
            <p:nvSpPr>
              <p:cNvPr id="5" name="Espaço Reservado para Conteúdo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74" t="-2849" r="-201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569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i="1" dirty="0" smtClean="0"/>
              <a:t>Um endereço de 64 bytes é muito longo, não vai caber no meu cartão de visitas.</a:t>
            </a:r>
          </a:p>
          <a:p>
            <a:pPr marL="365760" lvl="1" indent="0">
              <a:buNone/>
            </a:pPr>
            <a:r>
              <a:rPr lang="pt-BR" i="1" dirty="0" smtClean="0"/>
              <a:t>		- Algum dos diversos delegados do CCITT (não            </a:t>
            </a:r>
          </a:p>
          <a:p>
            <a:pPr marL="365760" lvl="1" indent="0">
              <a:buNone/>
            </a:pPr>
            <a:r>
              <a:rPr lang="pt-BR" i="1" dirty="0"/>
              <a:t> </a:t>
            </a:r>
            <a:r>
              <a:rPr lang="pt-BR" i="1" dirty="0" smtClean="0"/>
              <a:t>                  consegui ou não quis os seus nomes)</a:t>
            </a:r>
          </a:p>
          <a:p>
            <a:pPr marL="365760" lvl="1" indent="0">
              <a:buNone/>
            </a:pPr>
            <a:endParaRPr lang="pt-BR" i="1" dirty="0"/>
          </a:p>
          <a:p>
            <a:r>
              <a:rPr lang="pt-BR" i="1" dirty="0" smtClean="0"/>
              <a:t>P: Portanto, qual deve ser o tamanho de um endereço?</a:t>
            </a:r>
          </a:p>
          <a:p>
            <a:r>
              <a:rPr lang="pt-BR" i="1" dirty="0" smtClean="0"/>
              <a:t>R: O processamento do endereço deve chegar a um fim.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233379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Nomes não topológicos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b="1" dirty="0" smtClean="0"/>
              <a:t>Definição 5. </a:t>
            </a:r>
            <a:r>
              <a:rPr lang="pt-BR" dirty="0" smtClean="0"/>
              <a:t>Um </a:t>
            </a:r>
            <a:r>
              <a:rPr lang="pt-BR" i="1" dirty="0" smtClean="0"/>
              <a:t>espaço de títulos</a:t>
            </a:r>
            <a:r>
              <a:rPr lang="pt-BR" dirty="0" smtClean="0"/>
              <a:t> é um espaço de nomes independentes de topologia.</a:t>
            </a:r>
          </a:p>
          <a:p>
            <a:r>
              <a:rPr lang="pt-BR" b="1" dirty="0" smtClean="0"/>
              <a:t>Definição 6. </a:t>
            </a:r>
            <a:r>
              <a:rPr lang="pt-BR" dirty="0" smtClean="0"/>
              <a:t>Um </a:t>
            </a:r>
            <a:r>
              <a:rPr lang="pt-BR" i="1" dirty="0" smtClean="0"/>
              <a:t>título</a:t>
            </a:r>
            <a:r>
              <a:rPr lang="pt-BR" dirty="0" smtClean="0"/>
              <a:t> é um nome independente de topologia que identifica um objeto ou conjunto de objetos de forma não ambígua.</a:t>
            </a:r>
          </a:p>
          <a:p>
            <a:endParaRPr lang="pt-BR" b="1" dirty="0"/>
          </a:p>
          <a:p>
            <a:r>
              <a:rPr lang="pt-BR" dirty="0" smtClean="0"/>
              <a:t>Usamos </a:t>
            </a:r>
            <a:r>
              <a:rPr lang="pt-BR" i="1" dirty="0" smtClean="0"/>
              <a:t>título</a:t>
            </a:r>
            <a:r>
              <a:rPr lang="pt-BR" dirty="0" smtClean="0"/>
              <a:t> para nos referir a nomes que não são </a:t>
            </a:r>
            <a:r>
              <a:rPr lang="pt-BR" i="1" dirty="0" smtClean="0"/>
              <a:t>endereços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112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Introduzindo Topologia para Endereçamento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8E0F6E-D4AD-4C94-9837-746ECEE7C125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97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Estruturas Topológicas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22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pt-BR" b="1" dirty="0" smtClean="0"/>
                  <a:t>Definição 7.</a:t>
                </a:r>
                <a:r>
                  <a:rPr lang="pt-BR" dirty="0" smtClean="0"/>
                  <a:t> Uma </a:t>
                </a:r>
                <a:r>
                  <a:rPr lang="pt-BR" i="1" dirty="0" smtClean="0"/>
                  <a:t>estrutura topológica</a:t>
                </a:r>
                <a:r>
                  <a:rPr lang="pt-BR" dirty="0" smtClean="0"/>
                  <a:t> (ou resumidamente, uma topologia) em um conjunto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pt-BR" dirty="0" smtClean="0"/>
                  <a:t> é uma estrutura dada por um conjunto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pt-BR" dirty="0" smtClean="0"/>
                  <a:t> em subconjuntos de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pt-BR" dirty="0" smtClean="0"/>
                  <a:t>, possuindo as seguintes propriedades (axiomas das estruturas topológicas):</a:t>
                </a:r>
              </a:p>
              <a:p>
                <a:pPr lvl="1"/>
                <a:r>
                  <a:rPr lang="pt-BR" dirty="0" smtClean="0"/>
                  <a:t>Cada união de conjuntos de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pt-BR" dirty="0" smtClean="0"/>
                  <a:t> é um conjunto de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pt-BR" dirty="0" smtClean="0"/>
                  <a:t>.</a:t>
                </a:r>
              </a:p>
              <a:p>
                <a:pPr lvl="1"/>
                <a:r>
                  <a:rPr lang="pt-BR" dirty="0" smtClean="0"/>
                  <a:t>Cada intersecção finita de conjuntos de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pt-BR" dirty="0" smtClean="0"/>
                  <a:t> é um conjunto de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pt-BR" dirty="0" smtClean="0"/>
                  <a:t>.</a:t>
                </a:r>
              </a:p>
              <a:p>
                <a:pPr lvl="1"/>
                <a:endParaRPr lang="pt-BR" dirty="0"/>
              </a:p>
              <a:p>
                <a:r>
                  <a:rPr lang="pt-BR" dirty="0" smtClean="0"/>
                  <a:t>Os conjuntos de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pt-BR" dirty="0" smtClean="0"/>
                  <a:t> são chamados de conjuntos abertos da estrutura topológica definida por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𝐴</m:t>
                    </m:r>
                    <m:r>
                      <a:rPr lang="pt-BR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pt-BR" dirty="0" smtClean="0"/>
                  <a:t>em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pt-BR" dirty="0" smtClean="0"/>
                  <a:t>.</a:t>
                </a:r>
                <a:endParaRPr lang="pt-BR" dirty="0"/>
              </a:p>
            </p:txBody>
          </p:sp>
        </mc:Choice>
        <mc:Fallback xmlns="">
          <p:sp>
            <p:nvSpPr>
              <p:cNvPr id="5" name="Espaço Reservado para Conteúdo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74" t="-2171" r="-97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480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Topologia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23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pt-BR" dirty="0" smtClean="0"/>
                  <a:t>É o estudo daquelas propriedades de um objeto que são invariantes mediante uma deformação.</a:t>
                </a:r>
                <a:endParaRPr lang="pt-BR" dirty="0"/>
              </a:p>
              <a:p>
                <a:r>
                  <a:rPr lang="pt-BR" b="1" dirty="0" smtClean="0"/>
                  <a:t>Definição 8.</a:t>
                </a:r>
                <a:r>
                  <a:rPr lang="pt-BR" b="1" i="1" dirty="0" smtClean="0"/>
                  <a:t> </a:t>
                </a:r>
                <a:r>
                  <a:rPr lang="pt-BR" dirty="0" smtClean="0"/>
                  <a:t>Uma </a:t>
                </a:r>
                <a:r>
                  <a:rPr lang="pt-BR" i="1" dirty="0" smtClean="0"/>
                  <a:t>topologia</a:t>
                </a:r>
                <a:r>
                  <a:rPr lang="pt-BR" dirty="0" smtClean="0"/>
                  <a:t> é definida da seguinte forma: Seja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pt-BR" dirty="0" smtClean="0"/>
                  <a:t> um conjunto não vazio e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pt-BR" dirty="0" smtClean="0"/>
                  <a:t> uma coleção de subconjuntos de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pt-BR" dirty="0" smtClean="0"/>
                  <a:t> de modo que: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𝑋</m:t>
                    </m:r>
                    <m:r>
                      <a:rPr lang="pt-BR" b="0" i="1" smtClean="0">
                        <a:latin typeface="Cambria Math"/>
                      </a:rPr>
                      <m:t>∈</m:t>
                    </m:r>
                    <m:r>
                      <a:rPr lang="pt-BR" b="0" i="1" smtClean="0">
                        <a:latin typeface="Cambria Math"/>
                      </a:rPr>
                      <m:t>𝑇</m:t>
                    </m:r>
                  </m:oMath>
                </a14:m>
                <a:endParaRPr lang="pt-BR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𝜙</m:t>
                    </m:r>
                    <m:r>
                      <a:rPr lang="pt-BR" b="0" i="1" smtClean="0">
                        <a:latin typeface="Cambria Math"/>
                      </a:rPr>
                      <m:t>∈</m:t>
                    </m:r>
                    <m:r>
                      <a:rPr lang="pt-BR" b="0" i="1" smtClean="0">
                        <a:latin typeface="Cambria Math"/>
                      </a:rPr>
                      <m:t>𝑇</m:t>
                    </m:r>
                  </m:oMath>
                </a14:m>
                <a:endParaRPr lang="pt-BR" dirty="0" smtClean="0"/>
              </a:p>
              <a:p>
                <a:pPr lvl="1"/>
                <a:r>
                  <a:rPr lang="pt-BR" dirty="0" smtClean="0"/>
                  <a:t>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∈</m:t>
                    </m:r>
                    <m:r>
                      <a:rPr lang="pt-BR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pt-BR" dirty="0" smtClean="0"/>
                  <a:t>, então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/>
                        <a:ea typeface="Cambria Math"/>
                      </a:rPr>
                      <m:t>∩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pt-BR" b="0" i="1" smtClean="0">
                        <a:latin typeface="Cambria Math"/>
                        <a:ea typeface="Cambria Math"/>
                      </a:rPr>
                      <m:t>∩…∩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pt-BR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endParaRPr lang="pt-BR" dirty="0" smtClean="0"/>
              </a:p>
              <a:p>
                <a:pPr lvl="1"/>
                <a:r>
                  <a:rPr lang="pt-BR" dirty="0" smtClean="0"/>
                  <a:t>Se para cada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𝑎</m:t>
                    </m:r>
                    <m:r>
                      <a:rPr lang="pt-BR" b="0" i="1" smtClean="0">
                        <a:latin typeface="Cambria Math"/>
                      </a:rPr>
                      <m:t>∈</m:t>
                    </m:r>
                    <m:r>
                      <a:rPr lang="pt-BR" b="0" i="1" smtClean="0">
                        <a:latin typeface="Cambria Math"/>
                      </a:rPr>
                      <m:t>𝐼</m:t>
                    </m:r>
                    <m:r>
                      <a:rPr lang="pt-BR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∈</m:t>
                    </m:r>
                    <m:r>
                      <a:rPr lang="pt-BR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pt-BR" dirty="0" smtClean="0"/>
                  <a:t>, então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pt-BR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pt-BR" b="0" i="1" smtClean="0">
                            <a:latin typeface="Cambria Math"/>
                          </a:rPr>
                          <m:t>𝑎</m:t>
                        </m:r>
                        <m:r>
                          <a:rPr lang="pt-BR" b="0" i="1" smtClean="0">
                            <a:latin typeface="Cambria Math"/>
                          </a:rPr>
                          <m:t>∈</m:t>
                        </m:r>
                        <m:r>
                          <a:rPr lang="pt-BR" b="0" i="1" smtClean="0">
                            <a:latin typeface="Cambria Math"/>
                          </a:rPr>
                          <m:t>𝐼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e>
                    </m:nary>
                    <m:r>
                      <a:rPr lang="pt-BR" b="0" i="1" smtClean="0">
                        <a:latin typeface="Cambria Math"/>
                      </a:rPr>
                      <m:t>∈</m:t>
                    </m:r>
                    <m:r>
                      <a:rPr lang="pt-BR" b="0" i="1" smtClean="0">
                        <a:latin typeface="Cambria Math"/>
                      </a:rPr>
                      <m:t>𝑇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5" name="Espaço Reservado para Conteúdo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2307" r="-1421" b="-10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502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Espaço Topológico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24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O par de objetos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(</m:t>
                    </m:r>
                    <m:r>
                      <a:rPr lang="pt-BR" b="0" i="1" smtClean="0">
                        <a:latin typeface="Cambria Math"/>
                      </a:rPr>
                      <m:t>𝑋</m:t>
                    </m:r>
                    <m:r>
                      <a:rPr lang="pt-BR" b="0" i="1" smtClean="0">
                        <a:latin typeface="Cambria Math"/>
                      </a:rPr>
                      <m:t>,</m:t>
                    </m:r>
                    <m:r>
                      <a:rPr lang="pt-BR" b="0" i="1" smtClean="0">
                        <a:latin typeface="Cambria Math"/>
                      </a:rPr>
                      <m:t>𝑇</m:t>
                    </m:r>
                    <m:r>
                      <a:rPr lang="pt-BR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pt-BR" dirty="0" smtClean="0"/>
                  <a:t> é chamado de espaço topológico.</a:t>
                </a:r>
              </a:p>
              <a:p>
                <a:pPr lvl="1"/>
                <a:r>
                  <a:rPr lang="pt-BR" dirty="0" smtClean="0"/>
                  <a:t>O conjunto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pt-BR" dirty="0" smtClean="0"/>
                  <a:t> é chamado de </a:t>
                </a:r>
                <a:r>
                  <a:rPr lang="pt-BR" i="1" dirty="0" smtClean="0"/>
                  <a:t>conjunto subjacente</a:t>
                </a:r>
              </a:p>
              <a:p>
                <a:pPr lvl="1"/>
                <a:r>
                  <a:rPr lang="pt-BR" dirty="0" smtClean="0"/>
                  <a:t>A coleção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pt-BR" dirty="0" smtClean="0"/>
                  <a:t> é chamada de </a:t>
                </a:r>
                <a:r>
                  <a:rPr lang="pt-BR" i="1" dirty="0" smtClean="0"/>
                  <a:t>topologia no conjunto</a:t>
                </a:r>
                <a:r>
                  <a:rPr lang="pt-BR" dirty="0" smtClean="0"/>
                  <a:t>,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pt-BR" dirty="0" smtClean="0"/>
                  <a:t>, e</a:t>
                </a:r>
              </a:p>
              <a:p>
                <a:pPr lvl="1"/>
                <a:r>
                  <a:rPr lang="pt-BR" dirty="0" smtClean="0"/>
                  <a:t>Os membros de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pt-BR" dirty="0" smtClean="0"/>
                  <a:t> são chamados de </a:t>
                </a:r>
                <a:r>
                  <a:rPr lang="pt-BR" i="1" dirty="0" smtClean="0"/>
                  <a:t>conjuntos abertos.</a:t>
                </a:r>
              </a:p>
              <a:p>
                <a:pPr lvl="1"/>
                <a:endParaRPr lang="pt-BR" i="1" dirty="0"/>
              </a:p>
              <a:p>
                <a:r>
                  <a:rPr lang="pt-BR" b="1" dirty="0" smtClean="0"/>
                  <a:t>Definição 9.</a:t>
                </a:r>
                <a:r>
                  <a:rPr lang="pt-BR" dirty="0" smtClean="0"/>
                  <a:t> Um </a:t>
                </a:r>
                <a:r>
                  <a:rPr lang="pt-BR" i="1" dirty="0" smtClean="0"/>
                  <a:t>espaço topológico</a:t>
                </a:r>
                <a:r>
                  <a:rPr lang="pt-BR" dirty="0" smtClean="0"/>
                  <a:t> é um conjunto dotado de uma estrutura topológica.</a:t>
                </a:r>
                <a:endParaRPr lang="pt-BR" b="1" dirty="0"/>
              </a:p>
            </p:txBody>
          </p:sp>
        </mc:Choice>
        <mc:Fallback xmlns="">
          <p:sp>
            <p:nvSpPr>
              <p:cNvPr id="5" name="Espaço Reservado para Conteúdo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201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Topologia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25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b="1" dirty="0" smtClean="0"/>
                  <a:t>Definição 10.</a:t>
                </a:r>
                <a:r>
                  <a:rPr lang="pt-BR" dirty="0" smtClean="0"/>
                  <a:t> </a:t>
                </a:r>
                <a:r>
                  <a:rPr lang="pt-BR" i="1" dirty="0" smtClean="0"/>
                  <a:t>Topologia </a:t>
                </a:r>
                <a:r>
                  <a:rPr lang="pt-BR" dirty="0" smtClean="0"/>
                  <a:t> é o estudo das propriedades que se mantêm invariantes sob um homeomorfismo.</a:t>
                </a:r>
              </a:p>
              <a:p>
                <a:r>
                  <a:rPr lang="pt-BR" b="1" dirty="0" smtClean="0"/>
                  <a:t>Definição 11.</a:t>
                </a:r>
                <a:r>
                  <a:rPr lang="pt-BR" dirty="0" smtClean="0"/>
                  <a:t> Um </a:t>
                </a:r>
                <a:r>
                  <a:rPr lang="pt-BR" i="1" dirty="0" smtClean="0"/>
                  <a:t>homeomorfismo</a:t>
                </a:r>
                <a:r>
                  <a:rPr lang="pt-BR" dirty="0" smtClean="0"/>
                  <a:t> é uma função contínua,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𝐹</m:t>
                    </m:r>
                    <m:r>
                      <a:rPr lang="pt-BR" b="0" i="1" smtClean="0">
                        <a:latin typeface="Cambria Math"/>
                      </a:rPr>
                      <m:t>:</m:t>
                    </m:r>
                    <m:r>
                      <a:rPr lang="pt-BR" b="0" i="1" smtClean="0">
                        <a:latin typeface="Cambria Math"/>
                      </a:rPr>
                      <m:t>𝑋</m:t>
                    </m:r>
                    <m:r>
                      <a:rPr lang="pt-BR" b="0" i="1" smtClean="0">
                        <a:latin typeface="Cambria Math"/>
                      </a:rPr>
                      <m:t>→</m:t>
                    </m:r>
                    <m:r>
                      <a:rPr lang="pt-BR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pt-BR" b="1" dirty="0" smtClean="0"/>
                  <a:t>, </a:t>
                </a:r>
                <a:r>
                  <a:rPr lang="pt-BR" dirty="0" smtClean="0"/>
                  <a:t>que é um-a-um e </a:t>
                </a:r>
                <a:r>
                  <a:rPr lang="pt-BR" dirty="0" err="1" smtClean="0"/>
                  <a:t>onto</a:t>
                </a:r>
                <a:r>
                  <a:rPr lang="pt-BR" dirty="0" smtClean="0"/>
                  <a:t>, e mapeia cada ponto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</a:rPr>
                      <m:t>∈</m:t>
                    </m:r>
                    <m:r>
                      <a:rPr lang="pt-BR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pt-BR" b="1" dirty="0" smtClean="0"/>
                  <a:t> </a:t>
                </a:r>
                <a:r>
                  <a:rPr lang="pt-BR" dirty="0" smtClean="0"/>
                  <a:t>para um ponto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𝑦</m:t>
                    </m:r>
                    <m:r>
                      <a:rPr lang="pt-BR" i="1">
                        <a:latin typeface="Cambria Math"/>
                      </a:rPr>
                      <m:t>∈</m:t>
                    </m:r>
                    <m:r>
                      <a:rPr lang="pt-BR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pt-BR" b="1" dirty="0" smtClean="0"/>
                  <a:t>, </a:t>
                </a:r>
                <a:r>
                  <a:rPr lang="pt-BR" dirty="0" smtClean="0"/>
                  <a:t>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pt-BR" b="1" dirty="0" smtClean="0"/>
                  <a:t> </a:t>
                </a:r>
                <a:r>
                  <a:rPr lang="pt-BR" dirty="0" smtClean="0"/>
                  <a:t>existe e é contínua.</a:t>
                </a:r>
              </a:p>
              <a:p>
                <a:pPr lvl="1"/>
                <a:r>
                  <a:rPr lang="pt-BR" dirty="0" smtClean="0"/>
                  <a:t>Este mapeamento garante que pontos “próximos” a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pt-BR" dirty="0" smtClean="0"/>
                  <a:t> sejam mapeados em pontos “próximos” a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pt-BR" dirty="0" smtClean="0"/>
                  <a:t>.</a:t>
                </a:r>
                <a:endParaRPr lang="pt-BR" b="1" dirty="0"/>
              </a:p>
            </p:txBody>
          </p:sp>
        </mc:Choice>
        <mc:Fallback xmlns="">
          <p:sp>
            <p:nvSpPr>
              <p:cNvPr id="5" name="Espaço Reservado para Conteúdo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 r="-14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135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Homeomorfismo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O Futuro da Internet (2012.1)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26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b="1" dirty="0" smtClean="0"/>
              <a:t>Definição 12.</a:t>
            </a:r>
            <a:r>
              <a:rPr lang="pt-BR" dirty="0" smtClean="0"/>
              <a:t> Um </a:t>
            </a:r>
            <a:r>
              <a:rPr lang="pt-BR" i="1" dirty="0" smtClean="0"/>
              <a:t>homeomorfismo de um espaço topológico X </a:t>
            </a:r>
            <a:r>
              <a:rPr lang="pt-BR" dirty="0" smtClean="0"/>
              <a:t>em um espaço topológico X’ é um isomorfismo da estrutura topológica de X naquela de X’</a:t>
            </a:r>
            <a:endParaRPr lang="pt-BR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29050"/>
            <a:ext cx="6793843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91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Espaço de Endereços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27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O espaço de endereços,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pt-BR" dirty="0" smtClean="0"/>
                  <a:t>, possui uma estrutura topológica definida pela função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𝐹</m:t>
                    </m:r>
                    <m:r>
                      <a:rPr lang="pt-BR" i="1" dirty="0" smtClean="0">
                        <a:latin typeface="Cambria Math"/>
                      </a:rPr>
                      <m:t>:</m:t>
                    </m:r>
                    <m:r>
                      <a:rPr lang="pt-BR" i="1" dirty="0" smtClean="0">
                        <a:latin typeface="Cambria Math"/>
                      </a:rPr>
                      <m:t>𝐴</m:t>
                    </m:r>
                    <m:r>
                      <a:rPr lang="pt-BR" b="0" i="1" dirty="0" smtClean="0">
                        <a:latin typeface="Cambria Math"/>
                      </a:rPr>
                      <m:t>→</m:t>
                    </m:r>
                    <m:r>
                      <a:rPr lang="pt-BR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pt-BR" dirty="0" smtClean="0"/>
                  <a:t>.</a:t>
                </a:r>
              </a:p>
              <a:p>
                <a:r>
                  <a:rPr lang="pt-BR" dirty="0" smtClean="0"/>
                  <a:t>Pontos que estejam próximos uns dos outros em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pt-BR" dirty="0" smtClean="0"/>
                  <a:t> estarão também próximos uns dos outros em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pt-BR" dirty="0" smtClean="0"/>
                  <a:t>.</a:t>
                </a:r>
                <a:endParaRPr lang="pt-BR" dirty="0"/>
              </a:p>
            </p:txBody>
          </p:sp>
        </mc:Choice>
        <mc:Fallback xmlns="">
          <p:sp>
            <p:nvSpPr>
              <p:cNvPr id="5" name="Espaço Reservado para Conteúdo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7" y="3962400"/>
            <a:ext cx="656272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83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Granularidade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28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pt-BR" b="1" dirty="0" smtClean="0"/>
                  <a:t>Definição 13.</a:t>
                </a:r>
                <a:r>
                  <a:rPr lang="pt-BR" dirty="0" smtClean="0"/>
                  <a:t> A </a:t>
                </a:r>
                <a:r>
                  <a:rPr lang="pt-BR" i="1" dirty="0" smtClean="0"/>
                  <a:t>granularidade</a:t>
                </a:r>
                <a:r>
                  <a:rPr lang="pt-BR" dirty="0" smtClean="0"/>
                  <a:t>, g, do espaço de endereços, AS, é definido como segue:</a:t>
                </a:r>
              </a:p>
              <a:p>
                <a:pPr lvl="1"/>
                <a:r>
                  <a:rPr lang="pt-BR" dirty="0" smtClean="0"/>
                  <a:t>Considere dois endereços, a e b em A</a:t>
                </a:r>
              </a:p>
              <a:p>
                <a:pPr lvl="2"/>
                <a:r>
                  <a:rPr lang="pt-BR" dirty="0" smtClean="0"/>
                  <a:t>Se d(</a:t>
                </a:r>
                <a:r>
                  <a:rPr lang="pt-BR" dirty="0" err="1" smtClean="0"/>
                  <a:t>a,b</a:t>
                </a:r>
                <a:r>
                  <a:rPr lang="pt-BR" dirty="0" smtClean="0"/>
                  <a:t>) &lt; g, então d(</a:t>
                </a:r>
                <a:r>
                  <a:rPr lang="pt-BR" dirty="0" err="1" smtClean="0"/>
                  <a:t>a,b</a:t>
                </a:r>
                <a:r>
                  <a:rPr lang="pt-BR" dirty="0" smtClean="0"/>
                  <a:t>) = </a:t>
                </a:r>
                <a:r>
                  <a:rPr lang="pt-BR" dirty="0" smtClean="0">
                    <a:sym typeface="Symbol"/>
                  </a:rPr>
                  <a:t></a:t>
                </a:r>
              </a:p>
              <a:p>
                <a:pPr lvl="3"/>
                <a:r>
                  <a:rPr lang="pt-BR" dirty="0" smtClean="0">
                    <a:sym typeface="Symbol"/>
                  </a:rPr>
                  <a:t>À medida que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BR" i="1" dirty="0" smtClean="0">
                            <a:latin typeface="Cambria Math"/>
                            <a:sym typeface="Symbo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/>
                            <a:sym typeface="Symbol"/>
                          </a:rPr>
                          <m:t>lim</m:t>
                        </m:r>
                      </m:fName>
                      <m:e>
                        <m:r>
                          <a:rPr lang="pt-BR" i="1" dirty="0">
                            <a:latin typeface="Cambria Math"/>
                            <a:sym typeface="Symbol"/>
                          </a:rPr>
                          <m:t></m:t>
                        </m:r>
                      </m:e>
                    </m:func>
                    <m:r>
                      <a:rPr lang="pt-BR" b="0" i="1" dirty="0" smtClean="0">
                        <a:latin typeface="Cambria Math"/>
                        <a:sym typeface="Symbol"/>
                      </a:rPr>
                      <m:t>→0</m:t>
                    </m:r>
                  </m:oMath>
                </a14:m>
                <a:endParaRPr lang="pt-BR" dirty="0" smtClean="0"/>
              </a:p>
              <a:p>
                <a:pPr lvl="3"/>
                <a:endParaRPr lang="pt-BR" dirty="0"/>
              </a:p>
              <a:p>
                <a:pPr lvl="1"/>
                <a:r>
                  <a:rPr lang="pt-BR" dirty="0" smtClean="0"/>
                  <a:t>Ou seja, apesar de a e b serem distintos e referenciem diferentes objetos, em relação à topologia eles se encontram “no mesmo local”.</a:t>
                </a:r>
              </a:p>
              <a:p>
                <a:pPr lvl="2"/>
                <a:r>
                  <a:rPr lang="pt-BR" dirty="0" smtClean="0"/>
                  <a:t>Ex.: telefones conectados a uma mesma central.</a:t>
                </a:r>
              </a:p>
              <a:p>
                <a:pPr lvl="2"/>
                <a:r>
                  <a:rPr lang="pt-BR" dirty="0" smtClean="0"/>
                  <a:t>Qualquer rota para qualquer destes endereços deve ser a mesma!</a:t>
                </a:r>
                <a:endParaRPr lang="pt-BR" dirty="0"/>
              </a:p>
            </p:txBody>
          </p:sp>
        </mc:Choice>
        <mc:Fallback xmlns="">
          <p:sp>
            <p:nvSpPr>
              <p:cNvPr id="5" name="Espaço Reservado para Conteúdo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74" t="-21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408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Distância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29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pt-BR" b="1" dirty="0" smtClean="0"/>
                  <a:t>Definição 14.</a:t>
                </a:r>
                <a:r>
                  <a:rPr lang="pt-BR" dirty="0" smtClean="0"/>
                  <a:t> Um </a:t>
                </a:r>
                <a:r>
                  <a:rPr lang="pt-BR" i="1" dirty="0" smtClean="0"/>
                  <a:t>espaço topológico </a:t>
                </a:r>
                <a:r>
                  <a:rPr lang="pt-BR" i="1" dirty="0" err="1" smtClean="0"/>
                  <a:t>metrizável</a:t>
                </a:r>
                <a:r>
                  <a:rPr lang="pt-BR" dirty="0" smtClean="0"/>
                  <a:t> é uma topologia para a qual existe uma função distância.</a:t>
                </a:r>
              </a:p>
              <a:p>
                <a:r>
                  <a:rPr lang="pt-BR" b="1" dirty="0" smtClean="0"/>
                  <a:t>Definição 15.</a:t>
                </a:r>
                <a:r>
                  <a:rPr lang="pt-BR" dirty="0" smtClean="0"/>
                  <a:t> Uma </a:t>
                </a:r>
                <a:r>
                  <a:rPr lang="pt-BR" i="1" dirty="0" smtClean="0"/>
                  <a:t>função distância</a:t>
                </a:r>
                <a:r>
                  <a:rPr lang="pt-BR" dirty="0" smtClean="0"/>
                  <a:t> é definida como uma função,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𝑑</m:t>
                    </m:r>
                    <m:r>
                      <a:rPr lang="pt-BR" b="0" i="1" smtClean="0">
                        <a:latin typeface="Cambria Math"/>
                      </a:rPr>
                      <m:t>:</m:t>
                    </m:r>
                    <m:r>
                      <a:rPr lang="pt-BR" b="0" i="1" smtClean="0">
                        <a:latin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</a:rPr>
                      <m:t>→</m:t>
                    </m:r>
                    <m:r>
                      <a:rPr lang="pt-BR" b="0" i="1" smtClean="0">
                        <a:latin typeface="Cambria Math"/>
                      </a:rPr>
                      <m:t>𝑦</m:t>
                    </m:r>
                  </m:oMath>
                </a14:m>
                <a:endParaRPr lang="pt-BR" b="1" dirty="0" smtClean="0"/>
              </a:p>
              <a:p>
                <a:pPr lvl="1"/>
                <a:r>
                  <a:rPr lang="pt-BR" dirty="0" smtClean="0"/>
                  <a:t>Onde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</a:rPr>
                      <m:t>, </m:t>
                    </m:r>
                    <m:r>
                      <a:rPr lang="pt-BR" b="0" i="1" smtClean="0">
                        <a:latin typeface="Cambria Math"/>
                      </a:rPr>
                      <m:t>𝑦</m:t>
                    </m:r>
                    <m:r>
                      <a:rPr lang="pt-BR" b="0" i="1" smtClean="0">
                        <a:latin typeface="Cambria Math"/>
                      </a:rPr>
                      <m:t>∈</m:t>
                    </m:r>
                    <m:r>
                      <a:rPr lang="pt-BR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pt-BR" dirty="0" smtClean="0"/>
                  <a:t> de modo que:</a:t>
                </a:r>
              </a:p>
              <a:p>
                <a:pPr marL="1143000" lvl="2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  <m:r>
                          <a:rPr lang="pt-BR" b="0" i="1" smtClean="0">
                            <a:latin typeface="Cambria Math"/>
                          </a:rPr>
                          <m:t>,</m:t>
                        </m:r>
                        <m:r>
                          <a:rPr lang="pt-BR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≥0</m:t>
                    </m:r>
                  </m:oMath>
                </a14:m>
                <a:endParaRPr lang="pt-BR" b="0" dirty="0" smtClean="0"/>
              </a:p>
              <a:p>
                <a:pPr marL="1143000" lvl="2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𝑥</m:t>
                        </m:r>
                        <m:r>
                          <a:rPr lang="pt-BR" i="1">
                            <a:latin typeface="Cambria Math"/>
                          </a:rPr>
                          <m:t>,</m:t>
                        </m:r>
                        <m:r>
                          <a:rPr lang="pt-BR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i="1">
                        <a:latin typeface="Cambria Math"/>
                      </a:rPr>
                      <m:t>0</m:t>
                    </m:r>
                  </m:oMath>
                </a14:m>
                <a:r>
                  <a:rPr lang="pt-BR" dirty="0" smtClean="0"/>
                  <a:t> se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𝑦</m:t>
                    </m:r>
                  </m:oMath>
                </a14:m>
                <a:endParaRPr lang="pt-BR" b="0" dirty="0" smtClean="0"/>
              </a:p>
              <a:p>
                <a:pPr marL="1143000" lvl="2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𝑥</m:t>
                        </m:r>
                        <m:r>
                          <a:rPr lang="pt-BR" i="1">
                            <a:latin typeface="Cambria Math"/>
                          </a:rPr>
                          <m:t>,</m:t>
                        </m:r>
                        <m:r>
                          <a:rPr lang="pt-BR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𝑦</m:t>
                        </m:r>
                        <m:r>
                          <a:rPr lang="pt-BR" b="0" i="1" smtClean="0">
                            <a:latin typeface="Cambria Math"/>
                          </a:rPr>
                          <m:t>,</m:t>
                        </m:r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pt-BR" b="0" dirty="0" smtClean="0"/>
              </a:p>
              <a:p>
                <a:pPr marL="1143000" lvl="2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𝑥</m:t>
                        </m:r>
                        <m:r>
                          <a:rPr lang="pt-BR" i="1">
                            <a:latin typeface="Cambria Math"/>
                          </a:rPr>
                          <m:t>,</m:t>
                        </m:r>
                        <m:r>
                          <a:rPr lang="pt-BR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≤</m:t>
                    </m:r>
                    <m:r>
                      <a:rPr lang="pt-BR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  <m:r>
                          <a:rPr lang="pt-BR" b="0" i="1" smtClean="0">
                            <a:latin typeface="Cambria Math"/>
                          </a:rPr>
                          <m:t>,</m:t>
                        </m:r>
                        <m:r>
                          <a:rPr lang="pt-BR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+</m:t>
                    </m:r>
                    <m:r>
                      <a:rPr lang="pt-BR" b="0" i="1" smtClean="0">
                        <a:latin typeface="Cambria Math"/>
                      </a:rPr>
                      <m:t>𝑑</m:t>
                    </m:r>
                    <m:r>
                      <a:rPr lang="pt-BR" b="0" i="1" smtClean="0">
                        <a:latin typeface="Cambria Math"/>
                      </a:rPr>
                      <m:t>(</m:t>
                    </m:r>
                    <m:r>
                      <a:rPr lang="pt-BR" b="0" i="1" smtClean="0">
                        <a:latin typeface="Cambria Math"/>
                      </a:rPr>
                      <m:t>𝑦</m:t>
                    </m:r>
                    <m:r>
                      <a:rPr lang="pt-BR" b="0" i="1" smtClean="0">
                        <a:latin typeface="Cambria Math"/>
                      </a:rPr>
                      <m:t>,</m:t>
                    </m:r>
                    <m:r>
                      <a:rPr lang="pt-BR" b="0" i="1" smtClean="0">
                        <a:latin typeface="Cambria Math"/>
                      </a:rPr>
                      <m:t>𝑧</m:t>
                    </m:r>
                    <m:r>
                      <a:rPr lang="pt-BR" b="0" i="1" smtClean="0">
                        <a:latin typeface="Cambria Math"/>
                      </a:rPr>
                      <m:t>)</m:t>
                    </m:r>
                  </m:oMath>
                </a14:m>
                <a:endParaRPr lang="pt-BR" dirty="0"/>
              </a:p>
              <a:p>
                <a:pPr marL="1143000" lvl="2" indent="-457200">
                  <a:buFont typeface="+mj-lt"/>
                  <a:buAutoNum type="arabicPeriod"/>
                </a:pPr>
                <a:endParaRPr lang="pt-BR" dirty="0"/>
              </a:p>
              <a:p>
                <a:pPr marL="1143000" lvl="2" indent="-457200">
                  <a:buFont typeface="+mj-lt"/>
                  <a:buAutoNum type="arabicPeriod"/>
                </a:pPr>
                <a:endParaRPr lang="pt-BR" dirty="0"/>
              </a:p>
            </p:txBody>
          </p:sp>
        </mc:Choice>
        <mc:Fallback xmlns="">
          <p:sp>
            <p:nvSpPr>
              <p:cNvPr id="5" name="Espaço Reservado para Conteúdo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23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786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F98E0F6E-D4AD-4C94-9837-746ECEE7C125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574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Orientação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30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Definiremos que um espaço de endereços, A, possui uma </a:t>
            </a:r>
            <a:r>
              <a:rPr lang="pt-BR" i="1" dirty="0" smtClean="0"/>
              <a:t>orientação</a:t>
            </a:r>
            <a:r>
              <a:rPr lang="pt-BR" dirty="0" smtClean="0"/>
              <a:t> se e somente se houver uma relação R em A que seja uma ordenação parcial, definida como sendo reflexiva, antissimétrica e transitiva.</a:t>
            </a:r>
          </a:p>
          <a:p>
            <a:r>
              <a:rPr lang="pt-BR" b="1" dirty="0" smtClean="0"/>
              <a:t>Definição 16.</a:t>
            </a:r>
            <a:r>
              <a:rPr lang="pt-BR" dirty="0" smtClean="0"/>
              <a:t> Existe uma </a:t>
            </a:r>
            <a:r>
              <a:rPr lang="pt-BR" i="1" dirty="0" smtClean="0"/>
              <a:t>relação</a:t>
            </a:r>
            <a:r>
              <a:rPr lang="pt-BR" dirty="0" smtClean="0"/>
              <a:t> R em um conjunto A de modo que para todo x, y e z em A</a:t>
            </a:r>
          </a:p>
          <a:p>
            <a:pPr marL="880110" lvl="1" indent="-514350">
              <a:buFont typeface="+mj-lt"/>
              <a:buAutoNum type="arabicPeriod"/>
            </a:pPr>
            <a:r>
              <a:rPr lang="pt-BR" dirty="0" smtClean="0"/>
              <a:t>x R x (reflexividade)</a:t>
            </a:r>
          </a:p>
          <a:p>
            <a:pPr marL="880110" lvl="1" indent="-514350">
              <a:buFont typeface="+mj-lt"/>
              <a:buAutoNum type="arabicPeriod"/>
            </a:pPr>
            <a:r>
              <a:rPr lang="pt-BR" dirty="0" smtClean="0"/>
              <a:t>Se x R y e y R x, então x=y (</a:t>
            </a:r>
            <a:r>
              <a:rPr lang="pt-BR" dirty="0" err="1" smtClean="0"/>
              <a:t>antissimetria</a:t>
            </a:r>
            <a:r>
              <a:rPr lang="pt-BR" dirty="0" smtClean="0"/>
              <a:t>)</a:t>
            </a:r>
          </a:p>
          <a:p>
            <a:pPr marL="880110" lvl="1" indent="-514350">
              <a:buFont typeface="+mj-lt"/>
              <a:buAutoNum type="arabicPeriod"/>
            </a:pPr>
            <a:r>
              <a:rPr lang="pt-BR" dirty="0" smtClean="0"/>
              <a:t>Se x R y e y R z, então x R z (transitividade)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610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Ordenação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31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b="1" dirty="0" smtClean="0"/>
                  <a:t>Definição 17.</a:t>
                </a:r>
                <a:r>
                  <a:rPr lang="pt-BR" dirty="0" smtClean="0"/>
                  <a:t> Se R for uma </a:t>
                </a:r>
                <a:r>
                  <a:rPr lang="pt-BR" i="1" dirty="0" smtClean="0"/>
                  <a:t>relação de ordem </a:t>
                </a:r>
                <a:r>
                  <a:rPr lang="pt-BR" dirty="0" smtClean="0"/>
                  <a:t>em A, ele possui um grafo que é uma ordenação em A. </a:t>
                </a:r>
              </a:p>
              <a:p>
                <a:pPr lvl="1"/>
                <a:r>
                  <a:rPr lang="pt-BR" dirty="0" smtClean="0"/>
                  <a:t>Onde o grafo G é definido como:</a:t>
                </a:r>
              </a:p>
              <a:p>
                <a:pPr lvl="2"/>
                <a:r>
                  <a:rPr lang="pt-BR" dirty="0" smtClean="0"/>
                  <a:t>G será um grafo se cada elemento de G for um par ordenado.</a:t>
                </a:r>
              </a:p>
              <a:p>
                <a:pPr lvl="2"/>
                <a:r>
                  <a:rPr lang="pt-BR" dirty="0" smtClean="0"/>
                  <a:t>Ou seja, se a relação abaixo for verdadeira:</a:t>
                </a:r>
              </a:p>
              <a:p>
                <a:pPr lvl="3"/>
                <a14:m>
                  <m:oMath xmlns:m="http://schemas.openxmlformats.org/officeDocument/2006/math"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∀</m:t>
                        </m:r>
                        <m:r>
                          <a:rPr lang="pt-BR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(</m:t>
                    </m:r>
                    <m:r>
                      <a:rPr lang="pt-BR" b="0" i="1" smtClean="0">
                        <a:latin typeface="Cambria Math"/>
                      </a:rPr>
                      <m:t>𝑧</m:t>
                    </m:r>
                    <m:r>
                      <a:rPr lang="pt-BR" b="0" i="1" smtClean="0">
                        <a:latin typeface="Cambria Math"/>
                      </a:rPr>
                      <m:t>∈</m:t>
                    </m:r>
                    <m:r>
                      <a:rPr lang="pt-BR" b="0" i="1" smtClean="0">
                        <a:latin typeface="Cambria Math"/>
                      </a:rPr>
                      <m:t>𝐺</m:t>
                    </m:r>
                    <m:r>
                      <a:rPr lang="pt-BR" b="0" i="1" smtClean="0">
                        <a:latin typeface="Cambria Math"/>
                      </a:rPr>
                      <m:t>⇒(</m:t>
                    </m:r>
                    <m:r>
                      <a:rPr lang="pt-BR" b="0" i="1" smtClean="0">
                        <a:latin typeface="Cambria Math"/>
                      </a:rPr>
                      <m:t>𝑧</m:t>
                    </m:r>
                    <m:r>
                      <a:rPr lang="pt-BR" b="0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pt-BR" b="0" i="0" smtClean="0">
                        <a:latin typeface="Cambria Math"/>
                      </a:rPr>
                      <m:t>é </m:t>
                    </m:r>
                    <m:r>
                      <m:rPr>
                        <m:nor/>
                      </m:rPr>
                      <a:rPr lang="pt-BR" b="0" i="0" smtClean="0">
                        <a:latin typeface="Cambria Math"/>
                      </a:rPr>
                      <m:t>um</m:t>
                    </m:r>
                    <m:r>
                      <m:rPr>
                        <m:nor/>
                      </m:rPr>
                      <a:rPr lang="pt-BR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pt-BR" b="0" i="0" smtClean="0">
                        <a:latin typeface="Cambria Math"/>
                      </a:rPr>
                      <m:t>par</m:t>
                    </m:r>
                    <m:r>
                      <m:rPr>
                        <m:nor/>
                      </m:rPr>
                      <a:rPr lang="pt-BR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pt-BR" b="0" i="0" smtClean="0">
                        <a:latin typeface="Cambria Math"/>
                      </a:rPr>
                      <m:t>ordenado</m:t>
                    </m:r>
                    <m:r>
                      <a:rPr lang="pt-BR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pt-BR" dirty="0" smtClean="0"/>
                  <a:t> </a:t>
                </a:r>
                <a:endParaRPr lang="pt-BR" dirty="0"/>
              </a:p>
            </p:txBody>
          </p:sp>
        </mc:Choice>
        <mc:Fallback xmlns="">
          <p:sp>
            <p:nvSpPr>
              <p:cNvPr id="5" name="Espaço Reservado para Conteúdo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 r="-18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25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Resumo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32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Um espaço de endereços é um conjunto com uma estrutura topológica e em alguns casos uma função distância e/ou uma orientação.</a:t>
            </a:r>
          </a:p>
          <a:p>
            <a:r>
              <a:rPr lang="pt-BR" dirty="0" smtClean="0"/>
              <a:t>Uma topologia com uma relação de orientação imposta nela, dá-nos uma noção abstrata de “direção”.</a:t>
            </a:r>
          </a:p>
          <a:p>
            <a:pPr lvl="1"/>
            <a:r>
              <a:rPr lang="pt-BR" dirty="0" smtClean="0"/>
              <a:t>Ambas podem ser usadas na tradução de uma designação de </a:t>
            </a:r>
            <a:r>
              <a:rPr lang="pt-BR" i="1" dirty="0" smtClean="0"/>
              <a:t>onde </a:t>
            </a:r>
            <a:r>
              <a:rPr lang="pt-BR" dirty="0" smtClean="0"/>
              <a:t>para uma definição de </a:t>
            </a:r>
            <a:r>
              <a:rPr lang="pt-BR" i="1" dirty="0" smtClean="0"/>
              <a:t>como</a:t>
            </a:r>
            <a:r>
              <a:rPr lang="pt-BR" dirty="0" smtClean="0"/>
              <a:t> chegar lá.</a:t>
            </a:r>
          </a:p>
          <a:p>
            <a:r>
              <a:rPr lang="pt-BR" dirty="0" smtClean="0"/>
              <a:t>Criamos um homeomorfismo entre o espaço de endereços e os elementos do grafo da camada (i.e., a conectividade dos elementos com relação à sua camada).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671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Topologias para Endereçamento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8E0F6E-D4AD-4C94-9837-746ECEE7C125}" type="slidenum">
              <a:rPr lang="pt-BR" smtClean="0"/>
              <a:pPr/>
              <a:t>33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218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Topologia dos nomes de uma linguagem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34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A ordenação das palavras de uma linguagem é a propriedade usada para determinar onde a palavra se encaixa na topologia do espaço de endereços (i.e., dicionário).</a:t>
            </a:r>
          </a:p>
          <a:p>
            <a:r>
              <a:rPr lang="pt-BR" dirty="0" smtClean="0"/>
              <a:t>Um </a:t>
            </a:r>
            <a:r>
              <a:rPr lang="pt-BR" i="1" dirty="0" smtClean="0"/>
              <a:t>thesaurus</a:t>
            </a:r>
            <a:r>
              <a:rPr lang="pt-BR" dirty="0" smtClean="0"/>
              <a:t> mantém um mapeamento entre dois espaços de nomes cada um com uma topologia diferente.</a:t>
            </a:r>
          </a:p>
          <a:p>
            <a:pPr lvl="1"/>
            <a:r>
              <a:rPr lang="pt-BR" dirty="0" smtClean="0"/>
              <a:t>Há uma tabela com a ordem alfabética das palavras e</a:t>
            </a:r>
          </a:p>
          <a:p>
            <a:pPr lvl="1"/>
            <a:r>
              <a:rPr lang="pt-BR" dirty="0" smtClean="0"/>
              <a:t>Outra tabela organizada de acordo com alguma topologia semântica que tenta colocar as palavras com significados semelhantes “perto” uma das outras. A primeira tabela aponta para a segunda.</a:t>
            </a:r>
          </a:p>
        </p:txBody>
      </p:sp>
    </p:spTree>
    <p:extLst>
      <p:ext uri="{BB962C8B-B14F-4D97-AF65-F5344CB8AC3E}">
        <p14:creationId xmlns:p14="http://schemas.microsoft.com/office/powerpoint/2010/main" val="305330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Topologias de nomeação e de endereçamento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O Futuro da Internet (2012.1)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35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 principal diferença entre a nomeação das aplicações e o endereçamento IPC é a natureza da topologia.</a:t>
            </a:r>
          </a:p>
          <a:p>
            <a:r>
              <a:rPr lang="pt-BR" dirty="0" smtClean="0"/>
              <a:t>As topologias de endereçamento IPC são usadas para localizar processos IPC relativamente uns aos outros dentro de um DIF e são, portanto, dependentes da localização.</a:t>
            </a:r>
          </a:p>
          <a:p>
            <a:r>
              <a:rPr lang="pt-BR" dirty="0" smtClean="0"/>
              <a:t>Topologias de nomeação de aplicações são usadas para localizar aplicações dentro de um espaço semântico (ou um conjunto de atributos semânticos).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980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Espaços de Endereços para IPC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36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Os espaços de endereços para IPC serão provavelmente </a:t>
            </a:r>
            <a:r>
              <a:rPr lang="pt-BR" dirty="0" err="1" smtClean="0"/>
              <a:t>metrizáveis</a:t>
            </a:r>
            <a:r>
              <a:rPr lang="pt-BR" dirty="0" smtClean="0"/>
              <a:t> e, caso não sejam, deverão ter uma orientação.</a:t>
            </a:r>
          </a:p>
          <a:p>
            <a:r>
              <a:rPr lang="pt-BR" dirty="0" smtClean="0"/>
              <a:t>Dado que a natureza dos espaços de endereçamento são tão radicalmente diferentes (e devem mesmo ser assim), os mapeamentos do espaço de endereços das aplicações para o espaço de endereços dos </a:t>
            </a:r>
            <a:r>
              <a:rPr lang="pt-BR" dirty="0" err="1" smtClean="0"/>
              <a:t>IPCs</a:t>
            </a:r>
            <a:r>
              <a:rPr lang="pt-BR" dirty="0" smtClean="0"/>
              <a:t> distribuídos, não devem ser </a:t>
            </a:r>
            <a:r>
              <a:rPr lang="pt-BR" dirty="0" err="1" smtClean="0"/>
              <a:t>homeomórficos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662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Relação entre Espaços de Endereços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37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 relação entre espaços de endereços de (N)-</a:t>
            </a:r>
            <a:r>
              <a:rPr lang="pt-BR" dirty="0" err="1" smtClean="0"/>
              <a:t>DIFs</a:t>
            </a:r>
            <a:r>
              <a:rPr lang="pt-BR" dirty="0" smtClean="0"/>
              <a:t> deve possuir conceitos de proximidade para facilitar o roteamento dentro de suas camadas ou </a:t>
            </a:r>
            <a:r>
              <a:rPr lang="pt-BR" dirty="0" err="1" smtClean="0"/>
              <a:t>subredes</a:t>
            </a:r>
            <a:r>
              <a:rPr lang="pt-BR" dirty="0" smtClean="0"/>
              <a:t>.</a:t>
            </a:r>
          </a:p>
          <a:p>
            <a:r>
              <a:rPr lang="pt-BR" dirty="0" smtClean="0"/>
              <a:t>Podemos esperar que os mapeamentos entre camadas sejam em muitos casos </a:t>
            </a:r>
            <a:r>
              <a:rPr lang="pt-BR" dirty="0" err="1" smtClean="0"/>
              <a:t>homeomórficos</a:t>
            </a:r>
            <a:r>
              <a:rPr lang="pt-BR" dirty="0" smtClean="0"/>
              <a:t>.</a:t>
            </a:r>
          </a:p>
          <a:p>
            <a:r>
              <a:rPr lang="pt-BR" dirty="0" smtClean="0"/>
              <a:t>Arquiteturas de rede sem esta dependência topológica não define endereços, apenas nomes!</a:t>
            </a:r>
          </a:p>
          <a:p>
            <a:pPr lvl="1"/>
            <a:r>
              <a:rPr lang="pt-BR" dirty="0" smtClean="0"/>
              <a:t>Os “endereços” MAC e IP </a:t>
            </a:r>
            <a:r>
              <a:rPr lang="pt-BR" dirty="0" err="1" smtClean="0"/>
              <a:t>pré</a:t>
            </a:r>
            <a:r>
              <a:rPr lang="pt-BR" dirty="0" smtClean="0"/>
              <a:t>-CIDR, por exemplo, são nomes e não endereços!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83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Questão principal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38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questão principal é quais topologias para os espaços de endereçamento:</a:t>
            </a:r>
          </a:p>
          <a:p>
            <a:pPr lvl="1"/>
            <a:r>
              <a:rPr lang="pt-BR" dirty="0" smtClean="0"/>
              <a:t>Fazem sentido</a:t>
            </a:r>
          </a:p>
          <a:p>
            <a:pPr lvl="1"/>
            <a:r>
              <a:rPr lang="pt-BR" dirty="0" smtClean="0"/>
              <a:t>São de fácil manutenção</a:t>
            </a:r>
          </a:p>
          <a:p>
            <a:pPr lvl="1"/>
            <a:r>
              <a:rPr lang="pt-BR" dirty="0" smtClean="0"/>
              <a:t>Escalam</a:t>
            </a:r>
          </a:p>
          <a:p>
            <a:pPr lvl="1"/>
            <a:r>
              <a:rPr lang="pt-BR" dirty="0" smtClean="0"/>
              <a:t>Têm boas propriedades de roteamento</a:t>
            </a:r>
          </a:p>
          <a:p>
            <a:pPr lvl="1"/>
            <a:r>
              <a:rPr lang="pt-BR" dirty="0" smtClean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1964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Questão principal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39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Queremos encontrar algoritmos úteis e efetivos para criar e configurar topologias de espaços de endereços baseados nas abstrações, agregações e topologias das </a:t>
            </a:r>
            <a:r>
              <a:rPr lang="pt-BR" dirty="0" err="1" smtClean="0"/>
              <a:t>subredes</a:t>
            </a:r>
            <a:r>
              <a:rPr lang="pt-BR" dirty="0" smtClean="0"/>
              <a:t> sem amarrá-las à topologia física da rede mas, ao mesmo tempo, provendo uma convergência para este grafo físico.</a:t>
            </a:r>
          </a:p>
          <a:p>
            <a:r>
              <a:rPr lang="pt-BR" dirty="0" smtClean="0"/>
              <a:t>Parafraseando Einstein:</a:t>
            </a:r>
          </a:p>
          <a:p>
            <a:pPr lvl="1"/>
            <a:r>
              <a:rPr lang="pt-BR" dirty="0" smtClean="0"/>
              <a:t>Se o grafo de uma rede difere significativamente da topologia escolhida para o espaço de endereços, é porque escolhemos a topologia errada.</a:t>
            </a:r>
          </a:p>
          <a:p>
            <a:r>
              <a:rPr lang="pt-BR" dirty="0" smtClean="0"/>
              <a:t>A topologia do espaço de endereços e o grafo da rede precisam ser trabalhados juntos.</a:t>
            </a:r>
          </a:p>
          <a:p>
            <a:pPr lvl="1"/>
            <a:r>
              <a:rPr lang="pt-BR" dirty="0" smtClean="0"/>
              <a:t>O melhor que podemos fazer é explorar grafos de redes comuns para topologias úteis.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34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Resumo do Capítulo 5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err="1" smtClean="0"/>
              <a:t>Shoch</a:t>
            </a:r>
            <a:r>
              <a:rPr lang="pt-BR" dirty="0" smtClean="0"/>
              <a:t> havia notado de que as redes necessitariam da mesma separação entre nomes lógicos e endereços físicos que são úteis em </a:t>
            </a:r>
            <a:r>
              <a:rPr lang="pt-BR" dirty="0" err="1" smtClean="0"/>
              <a:t>SOs</a:t>
            </a:r>
            <a:r>
              <a:rPr lang="pt-BR" dirty="0" smtClean="0"/>
              <a:t>.</a:t>
            </a:r>
          </a:p>
          <a:p>
            <a:r>
              <a:rPr lang="pt-BR" dirty="0" err="1" smtClean="0"/>
              <a:t>Saltzer</a:t>
            </a:r>
            <a:r>
              <a:rPr lang="pt-BR" dirty="0" smtClean="0"/>
              <a:t> estendeu esta analogia para incluir a distinção entre endereços virtuais e físicos:</a:t>
            </a:r>
          </a:p>
          <a:p>
            <a:pPr lvl="1"/>
            <a:r>
              <a:rPr lang="pt-BR" dirty="0" smtClean="0"/>
              <a:t>Nomes de aplicações independentes da localização</a:t>
            </a:r>
          </a:p>
          <a:p>
            <a:pPr lvl="1"/>
            <a:r>
              <a:rPr lang="pt-BR" dirty="0" smtClean="0"/>
              <a:t>Endereços de nós dependentes da localização</a:t>
            </a:r>
          </a:p>
          <a:p>
            <a:pPr lvl="1"/>
            <a:r>
              <a:rPr lang="pt-BR" dirty="0" smtClean="0"/>
              <a:t>Endereços de pontos de conexão (</a:t>
            </a:r>
            <a:r>
              <a:rPr lang="pt-BR" dirty="0" err="1" smtClean="0"/>
              <a:t>PoA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Rotas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9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Papel da Hierarquia no Endereçamento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8E0F6E-D4AD-4C94-9837-746ECEE7C125}" type="slidenum">
              <a:rPr lang="pt-BR" smtClean="0"/>
              <a:pPr/>
              <a:t>40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44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Hierarquias em Arquiteturas de Rede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41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 Hierarquia de Camadas</a:t>
            </a:r>
          </a:p>
          <a:p>
            <a:r>
              <a:rPr lang="pt-BR" dirty="0" smtClean="0"/>
              <a:t>O espaço de endereços hierárquico</a:t>
            </a:r>
          </a:p>
          <a:p>
            <a:r>
              <a:rPr lang="pt-BR" dirty="0" smtClean="0"/>
              <a:t>A organização hierárquica de </a:t>
            </a:r>
            <a:r>
              <a:rPr lang="pt-BR" dirty="0" err="1" smtClean="0"/>
              <a:t>sub-redes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04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Hierarquia de Camadas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42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As camadas possuem duas propriedades principais que nos interessam:</a:t>
            </a:r>
          </a:p>
          <a:p>
            <a:pPr lvl="1"/>
            <a:r>
              <a:rPr lang="pt-BR" dirty="0" smtClean="0"/>
              <a:t>Abstração</a:t>
            </a:r>
          </a:p>
          <a:p>
            <a:pPr lvl="2"/>
            <a:r>
              <a:rPr lang="pt-BR" dirty="0" smtClean="0"/>
              <a:t>As camadas proveem uma abstração das camadas inferiores.</a:t>
            </a:r>
          </a:p>
          <a:p>
            <a:pPr lvl="2"/>
            <a:r>
              <a:rPr lang="pt-BR" dirty="0" smtClean="0"/>
              <a:t>Para criarmos um espaço de endereços topológicos, necessitamos de uma abstração do grafo físico da rede.</a:t>
            </a:r>
          </a:p>
          <a:p>
            <a:pPr lvl="1"/>
            <a:r>
              <a:rPr lang="pt-BR" dirty="0" smtClean="0"/>
              <a:t>Escala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179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Hierarquia de Camadas:</a:t>
            </a:r>
            <a:br>
              <a:rPr lang="pt-BR" dirty="0" smtClean="0"/>
            </a:br>
            <a:r>
              <a:rPr lang="pt-BR" dirty="0" smtClean="0"/>
              <a:t>Abstração do grafo de uma rede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43</a:t>
            </a:fld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790700"/>
            <a:ext cx="7743825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04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Topologia Hierárquica dos Espaços de Endereçamento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44</a:t>
            </a:fld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076450"/>
            <a:ext cx="62865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73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Identificadores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45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Um identificador de domínio não terminal identifica um conjunto de domínios (i.e., um conjunto de conjuntos de endereços)</a:t>
            </a:r>
          </a:p>
          <a:p>
            <a:r>
              <a:rPr lang="pt-BR" dirty="0" smtClean="0"/>
              <a:t>Estes identificadores podem ser usados para codificar granularidades cada vez menores de informação de localização e podem também indicar distância e direção.</a:t>
            </a:r>
          </a:p>
          <a:p>
            <a:r>
              <a:rPr lang="pt-BR" dirty="0" smtClean="0"/>
              <a:t>Os domínios terminais refletem a granularidade da topologia.</a:t>
            </a:r>
          </a:p>
          <a:p>
            <a:pPr lvl="1"/>
            <a:r>
              <a:rPr lang="pt-BR" dirty="0" smtClean="0"/>
              <a:t>Dentro de um domínio terminal os endereços são alocados de algum modo arbitrário (não necessariamente topológico).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242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Propriedades de um Espaço de Endereços numa Topologia Hierárquica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46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Nesta topologia os pontos são representados por uma série de identificadores de domínio: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pt-BR" b="1" i="0" smtClean="0">
                                <a:latin typeface="Cambria Math"/>
                              </a:rPr>
                              <m:t>d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pt-BR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pt-BR" b="1">
                                <a:latin typeface="Cambria Math"/>
                              </a:rPr>
                              <m:t>d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pt-BR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pt-BR" b="1">
                                <a:latin typeface="Cambria Math"/>
                              </a:rPr>
                              <m:t>d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pt-BR" b="0" dirty="0" smtClean="0"/>
              </a:p>
              <a:p>
                <a:r>
                  <a:rPr lang="pt-BR" dirty="0" smtClean="0"/>
                  <a:t>Granularidade: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1" i="1" smtClean="0">
                            <a:latin typeface="Cambria Math"/>
                          </a:rPr>
                          <m:t>𝒂</m:t>
                        </m:r>
                        <m:r>
                          <a:rPr lang="pt-BR" b="0" i="1" smtClean="0">
                            <a:latin typeface="Cambria Math"/>
                          </a:rPr>
                          <m:t>,</m:t>
                        </m:r>
                        <m:r>
                          <a:rPr lang="pt-BR" b="1" i="1" smtClean="0">
                            <a:latin typeface="Cambria Math"/>
                          </a:rPr>
                          <m:t>𝒃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&lt;</m:t>
                    </m:r>
                    <m:r>
                      <a:rPr lang="pt-BR" b="0" i="1" smtClean="0">
                        <a:latin typeface="Cambria Math"/>
                      </a:rPr>
                      <m:t>𝑔</m:t>
                    </m:r>
                    <m:r>
                      <a:rPr lang="pt-BR" b="0" i="1" smtClean="0">
                        <a:latin typeface="Cambria Math"/>
                      </a:rPr>
                      <m:t> ⟺</m:t>
                    </m:r>
                  </m:oMath>
                </a14:m>
                <a:endParaRPr lang="pt-BR" b="0" dirty="0" smtClean="0"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𝒂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=(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pt-BR" b="0" i="1" smtClean="0">
                        <a:latin typeface="Cambria Math"/>
                        <a:ea typeface="Cambria Math"/>
                      </a:rPr>
                      <m:t>,…,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pt-BR" b="0" dirty="0" smtClean="0">
                    <a:ea typeface="Cambria Math"/>
                  </a:rPr>
                  <a:t> e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  <a:ea typeface="Cambria Math"/>
                      </a:rPr>
                      <m:t>𝒃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=(</m:t>
                    </m:r>
                    <m:sSub>
                      <m:sSub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pt-BR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pt-BR" i="1">
                        <a:latin typeface="Cambria Math"/>
                        <a:ea typeface="Cambria Math"/>
                      </a:rPr>
                      <m:t>,…,</m:t>
                    </m:r>
                    <m:sSub>
                      <m:sSub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pt-BR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pt-BR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pt-BR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pt-BR" b="0" dirty="0" smtClean="0"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  <a:ea typeface="Cambria Math"/>
                      </a:rPr>
                      <m:t>∋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pt-BR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pt-BR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 ∋</m:t>
                    </m:r>
                    <m:r>
                      <a:rPr lang="pt-BR" b="0" i="0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endParaRPr lang="pt-BR" b="0" dirty="0" smtClean="0">
                  <a:ea typeface="Cambria Math"/>
                </a:endParaRPr>
              </a:p>
              <a:p>
                <a:pPr lvl="1"/>
                <a:r>
                  <a:rPr lang="pt-BR" dirty="0" smtClean="0">
                    <a:ea typeface="Cambria Math"/>
                  </a:rPr>
                  <a:t>Em outras palavras, a distância entre dois endereços no mesmo domínio folha não é distinguível na topologia.</a:t>
                </a:r>
                <a:endParaRPr lang="pt-BR" b="0" dirty="0" smtClean="0">
                  <a:ea typeface="Cambria Math"/>
                </a:endParaRPr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5" name="Espaço Reservado para Conteúdo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 r="-22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063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Distância entre dois endereços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47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Distância entre dois endereços, </a:t>
                </a:r>
                <a14:m>
                  <m:oMath xmlns:m="http://schemas.openxmlformats.org/officeDocument/2006/math">
                    <m:r>
                      <a:rPr lang="pt-BR" b="1" i="1" dirty="0" smtClean="0">
                        <a:latin typeface="Cambria Math"/>
                      </a:rPr>
                      <m:t>𝒂</m:t>
                    </m:r>
                  </m:oMath>
                </a14:m>
                <a:r>
                  <a:rPr lang="pt-BR" dirty="0" smtClean="0"/>
                  <a:t> e </a:t>
                </a:r>
                <a14:m>
                  <m:oMath xmlns:m="http://schemas.openxmlformats.org/officeDocument/2006/math">
                    <m:r>
                      <a:rPr lang="pt-BR" b="1" i="1" dirty="0" smtClean="0">
                        <a:latin typeface="Cambria Math"/>
                      </a:rPr>
                      <m:t>𝒃</m:t>
                    </m:r>
                  </m:oMath>
                </a14:m>
                <a:r>
                  <a:rPr lang="pt-BR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1" i="1" smtClean="0">
                            <a:latin typeface="Cambria Math"/>
                          </a:rPr>
                          <m:t>𝒂</m:t>
                        </m:r>
                        <m:r>
                          <a:rPr lang="pt-BR" b="0" i="1" smtClean="0">
                            <a:latin typeface="Cambria Math"/>
                          </a:rPr>
                          <m:t>,</m:t>
                        </m:r>
                        <m:r>
                          <a:rPr lang="pt-BR" b="1" i="1" smtClean="0">
                            <a:latin typeface="Cambria Math"/>
                          </a:rPr>
                          <m:t>𝒃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=2×∑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i="1">
                            <a:latin typeface="Cambria Math"/>
                            <a:ea typeface="Cambria Math"/>
                          </a:rPr>
                          <m:t>≠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    1≤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endParaRPr lang="pt-BR" b="0" dirty="0" smtClean="0">
                  <a:ea typeface="Cambria Math"/>
                </a:endParaRPr>
              </a:p>
              <a:p>
                <a:pPr lvl="1"/>
                <a:endParaRPr lang="pt-BR" dirty="0" smtClean="0"/>
              </a:p>
              <a:p>
                <a:r>
                  <a:rPr lang="pt-BR" dirty="0" smtClean="0"/>
                  <a:t>Um espaço de endereços hierárquicos é aplicável a uma e apenas uma camada.</a:t>
                </a:r>
                <a:endParaRPr lang="pt-BR" dirty="0"/>
              </a:p>
            </p:txBody>
          </p:sp>
        </mc:Choice>
        <mc:Fallback xmlns="">
          <p:sp>
            <p:nvSpPr>
              <p:cNvPr id="5" name="Espaço Reservado para Conteúdo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 r="-201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47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Hierarquias de Redes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48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As hierarquias de redes são representadas por </a:t>
            </a:r>
            <a:r>
              <a:rPr lang="pt-BR" dirty="0" err="1" smtClean="0"/>
              <a:t>sub-redes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Organizadas de forma hierárquica com uma maior conectividade dentro das </a:t>
            </a:r>
            <a:r>
              <a:rPr lang="pt-BR" dirty="0" err="1" smtClean="0"/>
              <a:t>sub-redes</a:t>
            </a:r>
            <a:r>
              <a:rPr lang="pt-BR" dirty="0" smtClean="0"/>
              <a:t> do que entre </a:t>
            </a:r>
            <a:r>
              <a:rPr lang="pt-BR" dirty="0" err="1" smtClean="0"/>
              <a:t>sub-redes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As redes reais são grosseiramente hierárquicas: </a:t>
            </a:r>
          </a:p>
          <a:p>
            <a:pPr lvl="2"/>
            <a:r>
              <a:rPr lang="pt-BR" dirty="0" err="1" smtClean="0"/>
              <a:t>Sub-redes</a:t>
            </a:r>
            <a:r>
              <a:rPr lang="pt-BR" dirty="0" smtClean="0"/>
              <a:t> corporativas ligadas a </a:t>
            </a:r>
            <a:r>
              <a:rPr lang="pt-BR" dirty="0" err="1" smtClean="0"/>
              <a:t>sub-redes</a:t>
            </a:r>
            <a:r>
              <a:rPr lang="pt-BR" dirty="0" smtClean="0"/>
              <a:t> metropolitanas, ligadas a </a:t>
            </a:r>
            <a:r>
              <a:rPr lang="pt-BR" dirty="0" err="1" smtClean="0"/>
              <a:t>sub-redes</a:t>
            </a:r>
            <a:r>
              <a:rPr lang="pt-BR" dirty="0" smtClean="0"/>
              <a:t> regionais, ligadas a </a:t>
            </a:r>
            <a:r>
              <a:rPr lang="pt-BR" dirty="0" err="1" smtClean="0"/>
              <a:t>sub-redes</a:t>
            </a:r>
            <a:r>
              <a:rPr lang="pt-BR" dirty="0" smtClean="0"/>
              <a:t> de</a:t>
            </a:r>
            <a:r>
              <a:rPr lang="pt-BR" i="1" dirty="0"/>
              <a:t> </a:t>
            </a:r>
            <a:r>
              <a:rPr lang="pt-BR" i="1" dirty="0" err="1" smtClean="0"/>
              <a:t>backbone</a:t>
            </a:r>
            <a:endParaRPr lang="pt-BR" i="1" dirty="0" smtClean="0"/>
          </a:p>
          <a:p>
            <a:pPr lvl="2"/>
            <a:r>
              <a:rPr lang="pt-BR" dirty="0" smtClean="0"/>
              <a:t>“Grosseiramente”, significa aqui que a hierarquia não é seguida rigidamente.</a:t>
            </a:r>
          </a:p>
          <a:p>
            <a:pPr lvl="3"/>
            <a:r>
              <a:rPr lang="pt-BR" dirty="0" smtClean="0"/>
              <a:t>Podem haver atalhos entre nós da árvore criando laços.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045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Hierarquia de </a:t>
            </a:r>
            <a:r>
              <a:rPr lang="pt-BR" dirty="0" err="1" smtClean="0"/>
              <a:t>Sub-redes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49</a:t>
            </a:fld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5255"/>
            <a:ext cx="6824663" cy="479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6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</a:t>
            </a:r>
            <a:r>
              <a:rPr lang="pt-BR" dirty="0" err="1" smtClean="0"/>
              <a:t>Saltzer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497793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Nomes de aplicações mapeiam para endereços de nós.</a:t>
            </a:r>
          </a:p>
          <a:p>
            <a:r>
              <a:rPr lang="pt-BR" dirty="0" smtClean="0"/>
              <a:t>Endereços de nós mapeiam em endereços de </a:t>
            </a:r>
            <a:r>
              <a:rPr lang="pt-BR" dirty="0" err="1" smtClean="0"/>
              <a:t>PoAs</a:t>
            </a:r>
            <a:r>
              <a:rPr lang="pt-BR" dirty="0" smtClean="0"/>
              <a:t>.</a:t>
            </a:r>
          </a:p>
          <a:p>
            <a:r>
              <a:rPr lang="pt-BR" dirty="0" smtClean="0"/>
              <a:t>Rotas são sequências de </a:t>
            </a:r>
            <a:r>
              <a:rPr lang="pt-BR" dirty="0" err="1" smtClean="0"/>
              <a:t>PoAs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8377484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7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Hierarquia de Redes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50</a:t>
            </a:fld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número de níveis em uma hierarquia irá variar de acordo com:</a:t>
            </a:r>
          </a:p>
          <a:p>
            <a:pPr lvl="1"/>
            <a:r>
              <a:rPr lang="pt-BR" dirty="0" smtClean="0"/>
              <a:t>O número de elementos na rede</a:t>
            </a:r>
          </a:p>
          <a:p>
            <a:pPr lvl="1"/>
            <a:r>
              <a:rPr lang="pt-BR" dirty="0" smtClean="0"/>
              <a:t>Considerações organizacionais.</a:t>
            </a:r>
          </a:p>
          <a:p>
            <a:r>
              <a:rPr lang="pt-BR" dirty="0" smtClean="0"/>
              <a:t>Algumas redes como a Internet pública não estão enraizadas em uma única </a:t>
            </a:r>
            <a:r>
              <a:rPr lang="pt-BR" dirty="0" err="1" smtClean="0"/>
              <a:t>sub-rede</a:t>
            </a:r>
            <a:r>
              <a:rPr lang="pt-BR" dirty="0" smtClean="0"/>
              <a:t>,  nem as conexões entre as </a:t>
            </a:r>
            <a:r>
              <a:rPr lang="pt-BR" dirty="0" err="1" smtClean="0"/>
              <a:t>sub-redes</a:t>
            </a:r>
            <a:r>
              <a:rPr lang="pt-BR" dirty="0" smtClean="0"/>
              <a:t> são estritamente hierárquicas (nem devem ser).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978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 de Redes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51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No início da história das redes houve um trabalho considerável para otimizar o projeto de redes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Preocupação com dutos “largos” o suficiente para transportar o tráfego esperado.</a:t>
            </a:r>
          </a:p>
          <a:p>
            <a:pPr lvl="1"/>
            <a:r>
              <a:rPr lang="pt-BR" dirty="0" smtClean="0"/>
              <a:t>Com o crescimento da rede, a quantidade de nós nos caminhos se tornou uma questão importante.</a:t>
            </a:r>
          </a:p>
          <a:p>
            <a:pPr lvl="2"/>
            <a:r>
              <a:rPr lang="pt-BR" dirty="0" smtClean="0"/>
              <a:t>A hierarquia pode reduzir o diâmetro da rede.</a:t>
            </a:r>
          </a:p>
          <a:p>
            <a:r>
              <a:rPr lang="pt-BR" dirty="0" smtClean="0"/>
              <a:t>O projeto de rede deve ser guiado pela topologia imposta ao espaço de endereçamento.</a:t>
            </a:r>
          </a:p>
          <a:p>
            <a:pPr lvl="1"/>
            <a:r>
              <a:rPr lang="pt-BR" dirty="0" smtClean="0"/>
              <a:t>Quanto mais o gráfico seguir a topologia, mais fácil será o roteamento.</a:t>
            </a:r>
          </a:p>
          <a:p>
            <a:pPr lvl="1"/>
            <a:r>
              <a:rPr lang="pt-BR" dirty="0" smtClean="0"/>
              <a:t>Deverá também incorporar outras restrições como o alto volume de tráfego entre nós particulares e tarifas!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943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 de Redes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52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Um caminho quase ótimo seria rotear em direção ao </a:t>
            </a:r>
            <a:r>
              <a:rPr lang="pt-BR" i="1" dirty="0" err="1" smtClean="0"/>
              <a:t>backbone</a:t>
            </a:r>
            <a:r>
              <a:rPr lang="pt-BR" dirty="0" smtClean="0"/>
              <a:t> (a menos que seja encontrado um atalho) e depois retornar a descer na árvore.</a:t>
            </a:r>
          </a:p>
          <a:p>
            <a:r>
              <a:rPr lang="pt-BR" dirty="0" smtClean="0"/>
              <a:t>A abordagem óbvia seria que a hierarquia do espaço de endereços correspondesse de alguma forma à hierarquia das </a:t>
            </a:r>
            <a:r>
              <a:rPr lang="pt-BR" dirty="0" err="1" smtClean="0"/>
              <a:t>sub-redes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No entanto, esta correspondência não pode ser muito próxima devido às mudanças que tendem a ocorrer na topologia física da rede.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616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Juntando os Espaços de Endereçamento com a Hierarquia de Camadas</a:t>
            </a:r>
            <a:endParaRPr lang="pt-BR" sz="360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53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O grafo de uma camada-(N) como vista acima da fronteira da camada-(N) é um grafo totalmente conectado, ou seja, todos estão diretamente conectados.</a:t>
            </a:r>
          </a:p>
          <a:p>
            <a:r>
              <a:rPr lang="pt-BR" dirty="0" smtClean="0"/>
              <a:t>O grafo da camada-(N) visto abaixo da fronteira da camada-(N) é uma rede-(N) que consiste de uma coleção de camadas-(N-1), que formam uma cobertura da camada-(N) e os relays-(N) que proveem a conectividade entre as camadas-(N-1) (ou </a:t>
            </a:r>
            <a:r>
              <a:rPr lang="pt-BR" dirty="0" err="1" smtClean="0"/>
              <a:t>sub-redes</a:t>
            </a:r>
            <a:r>
              <a:rPr lang="pt-BR" dirty="0" smtClean="0"/>
              <a:t>).</a:t>
            </a:r>
          </a:p>
          <a:p>
            <a:r>
              <a:rPr lang="pt-BR" dirty="0" smtClean="0"/>
              <a:t>A composição das </a:t>
            </a:r>
            <a:r>
              <a:rPr lang="pt-BR" dirty="0" err="1" smtClean="0"/>
              <a:t>sub-redes</a:t>
            </a:r>
            <a:r>
              <a:rPr lang="pt-BR" dirty="0" smtClean="0"/>
              <a:t> escolhidas para formar as camadas-(N-1) criam a estrutura topológica da rede-(N).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826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Juntando os Espaços de Endereçamento com a Hierarquia de Camadas</a:t>
            </a:r>
            <a:endParaRPr lang="pt-BR" sz="360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54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Os nós terminais de uma rede estão diretamente conectados a um ou mais relays-(N)</a:t>
            </a:r>
          </a:p>
          <a:p>
            <a:pPr lvl="1"/>
            <a:r>
              <a:rPr lang="pt-BR" dirty="0" smtClean="0"/>
              <a:t>Ou seja, estão a uma etapa através de uma </a:t>
            </a:r>
            <a:r>
              <a:rPr lang="pt-BR" dirty="0" err="1" smtClean="0"/>
              <a:t>sub-rede</a:t>
            </a:r>
            <a:r>
              <a:rPr lang="pt-BR" dirty="0" smtClean="0"/>
              <a:t>-(N-1) de um ou mais relays-(N).</a:t>
            </a:r>
          </a:p>
          <a:p>
            <a:pPr lvl="1"/>
            <a:r>
              <a:rPr lang="pt-BR" dirty="0" smtClean="0"/>
              <a:t>k camadas-(N-1) são necessárias para cobrir a rede-(N).</a:t>
            </a:r>
          </a:p>
          <a:p>
            <a:r>
              <a:rPr lang="pt-BR" dirty="0" smtClean="0"/>
              <a:t>Há uma “cobertura” da camada (N) se e só se cada relay de camada-(N) tiver uma associação com um elemento de alguma camada-(N-1)</a:t>
            </a:r>
          </a:p>
          <a:p>
            <a:pPr lvl="1"/>
            <a:r>
              <a:rPr lang="pt-BR" dirty="0" smtClean="0"/>
              <a:t>Isto é, uma associação entre um processo-IPC-(N) e um processo-IPC-(N-1) no mesmo sistema.</a:t>
            </a:r>
          </a:p>
          <a:p>
            <a:pPr lvl="1"/>
            <a:r>
              <a:rPr lang="pt-BR" dirty="0" smtClean="0"/>
              <a:t>Um processo-IPC-(N) que não for um relay-(N) não precisa ter uma associação com um processo-IPC-(N-1).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23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Juntando os Espaços de Endereçamento com a Hierarquia de Camadas</a:t>
            </a:r>
            <a:endParaRPr lang="pt-BR" sz="360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55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As camadas entre o “topo” e a “base” são criadas como uma combinação de abstração do grafo da camada física e uma agregação dos fluxos da(s) camada(s) acima.</a:t>
            </a:r>
          </a:p>
          <a:p>
            <a:r>
              <a:rPr lang="pt-BR" dirty="0" smtClean="0"/>
              <a:t>A associação entre os elementos da topologia formada pelo espaço de endereços da camada-(N) e o grafo da rede-(N) é a base para o roteamento.</a:t>
            </a:r>
          </a:p>
          <a:p>
            <a:pPr lvl="1"/>
            <a:r>
              <a:rPr lang="pt-BR" dirty="0" smtClean="0"/>
              <a:t>A manutenção deste mapeamento é a função do diretório/roteamento.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928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Mapeamento entre </a:t>
            </a:r>
            <a:r>
              <a:rPr lang="pt-BR" dirty="0" err="1" smtClean="0"/>
              <a:t>DIFs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56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O mapeamento entre </a:t>
            </a:r>
            <a:r>
              <a:rPr lang="pt-BR" dirty="0" err="1" smtClean="0"/>
              <a:t>DIFs</a:t>
            </a:r>
            <a:r>
              <a:rPr lang="pt-BR" dirty="0" smtClean="0"/>
              <a:t> de endereços-(N) internos para as camadas (N+1) ou (N-1) podem ser </a:t>
            </a:r>
            <a:r>
              <a:rPr lang="pt-BR" dirty="0" err="1" smtClean="0"/>
              <a:t>homeomórficos</a:t>
            </a:r>
            <a:r>
              <a:rPr lang="pt-BR" dirty="0" smtClean="0"/>
              <a:t>.</a:t>
            </a:r>
          </a:p>
          <a:p>
            <a:r>
              <a:rPr lang="pt-BR" dirty="0" smtClean="0"/>
              <a:t>Há basicamente três exceções:</a:t>
            </a:r>
          </a:p>
          <a:p>
            <a:pPr lvl="1"/>
            <a:r>
              <a:rPr lang="pt-BR" dirty="0" smtClean="0"/>
              <a:t>Para camadas-(N) com um escopo que seja suficientemente pequeno (menor do que a granularidade de espaços de endereços típicos).</a:t>
            </a:r>
          </a:p>
          <a:p>
            <a:pPr lvl="1"/>
            <a:r>
              <a:rPr lang="pt-BR" dirty="0" smtClean="0"/>
              <a:t>Pode haver uma descontinuidade no mapeamento entre camadas pertencentes a domínios diferentes.</a:t>
            </a:r>
          </a:p>
          <a:p>
            <a:pPr lvl="1"/>
            <a:r>
              <a:rPr lang="pt-BR" dirty="0" smtClean="0"/>
              <a:t>A camada-(N+1) não atende os requisitos de segurança de interface da camada-(N).</a:t>
            </a:r>
          </a:p>
          <a:p>
            <a:pPr lvl="2"/>
            <a:r>
              <a:rPr lang="pt-BR" dirty="0" smtClean="0"/>
              <a:t>A camada-(N) não confia na camada-(N+1) e apenas cria fluxos/conexões entre aplicações (não reconhece as aplicações como sendo processos-IPC-(N+1).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863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Espaço de Endereços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57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Cada camada possui um espaço de endereços distinto e independente.</a:t>
            </a:r>
          </a:p>
          <a:p>
            <a:r>
              <a:rPr lang="pt-BR" dirty="0" smtClean="0"/>
              <a:t>Se o escopo da camada for grande o suficiente, ele terá um espaço de endereços hierárquico.</a:t>
            </a:r>
          </a:p>
          <a:p>
            <a:r>
              <a:rPr lang="pt-BR" dirty="0" smtClean="0"/>
              <a:t>A escolha dos domínios não é totalmente arbitrária. Em geral corresponderão a:</a:t>
            </a:r>
          </a:p>
          <a:p>
            <a:pPr lvl="1"/>
            <a:r>
              <a:rPr lang="pt-BR" dirty="0"/>
              <a:t>R</a:t>
            </a:r>
            <a:r>
              <a:rPr lang="pt-BR" dirty="0" smtClean="0"/>
              <a:t>egiões geográficas</a:t>
            </a:r>
          </a:p>
          <a:p>
            <a:pPr lvl="1"/>
            <a:r>
              <a:rPr lang="pt-BR" dirty="0" smtClean="0"/>
              <a:t>Locais das instalações de uma organização</a:t>
            </a:r>
          </a:p>
          <a:p>
            <a:pPr lvl="1"/>
            <a:r>
              <a:rPr lang="pt-BR" dirty="0" err="1" smtClean="0"/>
              <a:t>Sub-redes</a:t>
            </a:r>
            <a:r>
              <a:rPr lang="pt-BR" dirty="0" smtClean="0"/>
              <a:t>, etc.</a:t>
            </a:r>
          </a:p>
          <a:p>
            <a:r>
              <a:rPr lang="pt-BR" dirty="0" smtClean="0"/>
              <a:t>A escolha de domínios pode ser usada efetivamente ao mapear uma camada em outra.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82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Arquitetura Hierárquica de Endereçamento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8E0F6E-D4AD-4C94-9837-746ECEE7C125}" type="slidenum">
              <a:rPr lang="pt-BR" smtClean="0"/>
              <a:pPr/>
              <a:t>58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68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59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O desafio é efetivamente fazer uso das ferramentas hierárquicas sobre a rede hierárquica natural para criar uma arquitetura de endereçamento.</a:t>
            </a:r>
          </a:p>
          <a:p>
            <a:r>
              <a:rPr lang="pt-BR" dirty="0" smtClean="0"/>
              <a:t>Queremos realizar a alocação de endereços de modo a facilitar ao máximo possível encontrar a localização dos processos IPC.</a:t>
            </a:r>
          </a:p>
          <a:p>
            <a:r>
              <a:rPr lang="pt-BR" dirty="0" smtClean="0"/>
              <a:t>O nosso espaço de endereçamento hierárquico deve refletir uma hierarquia “ideal” de </a:t>
            </a:r>
            <a:r>
              <a:rPr lang="pt-BR" dirty="0" err="1" smtClean="0"/>
              <a:t>sub-redes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Os endereços devem refletir esta estrutura ideal mesmo se a realidade física for um pouco diferente.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952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Resumo do Capítulo 5 (cont.)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err="1" smtClean="0"/>
              <a:t>Saltzer</a:t>
            </a:r>
            <a:r>
              <a:rPr lang="pt-BR" dirty="0" smtClean="0"/>
              <a:t> não percebeu que, em geral, o roteamento é um processo em duas etapas:</a:t>
            </a:r>
          </a:p>
          <a:p>
            <a:pPr lvl="1"/>
            <a:r>
              <a:rPr lang="pt-BR" dirty="0" smtClean="0"/>
              <a:t>Escolha do próximo salto (de sequências de endereços de nós) e</a:t>
            </a:r>
          </a:p>
          <a:p>
            <a:pPr lvl="1"/>
            <a:r>
              <a:rPr lang="pt-BR" dirty="0" smtClean="0"/>
              <a:t>Escolha do caminho específico para este próximo salto.</a:t>
            </a:r>
          </a:p>
          <a:p>
            <a:r>
              <a:rPr lang="pt-BR" dirty="0" smtClean="0"/>
              <a:t>A informação necessária para determinar o caminho (i.e., mapeamento do endereço do nó para os endereços </a:t>
            </a:r>
            <a:r>
              <a:rPr lang="pt-BR" dirty="0" err="1" smtClean="0"/>
              <a:t>PoA</a:t>
            </a:r>
            <a:r>
              <a:rPr lang="pt-BR" dirty="0" smtClean="0"/>
              <a:t> dos vizinhos mais próximos) era o mesmo mapeamento do nome da aplicação para o endereço do nó ou diretório na camada acima.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983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Topologia de Endereços para uma Única Camada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60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Quando os nós são adicionados ao grafo, os endereços são alocados de acordo a “onde” estão em relação aos demais nós e portanto à topologia do espaço de endereços.</a:t>
            </a:r>
          </a:p>
          <a:p>
            <a:r>
              <a:rPr lang="pt-BR" dirty="0" smtClean="0"/>
              <a:t>Qual a topologia que seria útil para o roteamento?</a:t>
            </a:r>
          </a:p>
          <a:p>
            <a:pPr lvl="1"/>
            <a:r>
              <a:rPr lang="pt-BR" dirty="0" smtClean="0"/>
              <a:t>Poderia ser uma topologia de grade em duas ou três dimensões, obviamente isto estaria restrito a uma escala local.</a:t>
            </a:r>
            <a:endParaRPr lang="pt-B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310" y="5181600"/>
            <a:ext cx="271561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7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Topologia de Endereços Hierárquicos para uma Única Camada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61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828800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Se uma rede for grande o bastante para ser organizada como uma hierarquia, ela é grande o bastante para organizar também os seus endereços hierarquicamente.</a:t>
            </a:r>
          </a:p>
          <a:p>
            <a:r>
              <a:rPr lang="pt-BR" dirty="0" smtClean="0"/>
              <a:t>Uma rede deste tipo terá 3 ou 4 níveis na hierarquia.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3429000"/>
            <a:ext cx="4700587" cy="261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36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Topologia de Endereços Hierárquicos para uma Única Camada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62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Dado que o endereço indica onde o nó se encontra, ele representa uma rota abstrata.</a:t>
            </a:r>
          </a:p>
          <a:p>
            <a:pPr lvl="1"/>
            <a:r>
              <a:rPr lang="pt-BR" dirty="0" smtClean="0"/>
              <a:t>É uma espécie de </a:t>
            </a:r>
            <a:r>
              <a:rPr lang="pt-BR" i="1" dirty="0" err="1" smtClean="0"/>
              <a:t>anycast</a:t>
            </a:r>
            <a:r>
              <a:rPr lang="pt-BR" dirty="0" smtClean="0"/>
              <a:t> porque o endereço não indica um caminho específico mas qualquer um entre diversos caminhos através da </a:t>
            </a:r>
            <a:r>
              <a:rPr lang="pt-BR" dirty="0" err="1" smtClean="0"/>
              <a:t>sub-rede</a:t>
            </a:r>
            <a:r>
              <a:rPr lang="pt-BR" dirty="0" smtClean="0"/>
              <a:t> hierárquica.</a:t>
            </a:r>
          </a:p>
          <a:p>
            <a:pPr lvl="1"/>
            <a:r>
              <a:rPr lang="pt-BR" dirty="0" smtClean="0"/>
              <a:t>Os roteadores sabem que pelo menos como default, eles podem rotear ao longo de caminhos subindo e descendo na árvore de </a:t>
            </a:r>
            <a:r>
              <a:rPr lang="pt-BR" dirty="0" err="1" smtClean="0"/>
              <a:t>sub-redes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504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Topologia de Endereços para uma Hierarquia de Camadas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63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612648" y="3581400"/>
            <a:ext cx="8153400" cy="2514600"/>
          </a:xfrm>
        </p:spPr>
        <p:txBody>
          <a:bodyPr/>
          <a:lstStyle/>
          <a:p>
            <a:r>
              <a:rPr lang="pt-BR" dirty="0" smtClean="0"/>
              <a:t>São nos roteadores de borda em que ocorrem as recursões.</a:t>
            </a:r>
          </a:p>
          <a:p>
            <a:pPr lvl="1"/>
            <a:r>
              <a:rPr lang="pt-BR" dirty="0" smtClean="0"/>
              <a:t>A configuração dos roteadores de borda difere da dos roteadores tradicionais porque o seu lado “interno” desce uma camada.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600200"/>
            <a:ext cx="78390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92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Topologia de Endereços para uma Hierarquia de Camadas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64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219200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Para grandes redes podemos assumir que um endereço hierárquico será usado para a maioria das camadas que não sejam de acesso ao meio.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29829"/>
            <a:ext cx="6981255" cy="3751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44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Topologia de Endereços para uma Hierarquia de Camadas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65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Se assumirmos que o espaço de endereços da camada-(N) seja hierárquico, será vantajoso (mas não necessário) que:</a:t>
            </a:r>
          </a:p>
          <a:p>
            <a:pPr lvl="1"/>
            <a:r>
              <a:rPr lang="pt-BR" dirty="0" smtClean="0"/>
              <a:t>os “domínios” mais altos do endereço reflitam a estrutura da </a:t>
            </a:r>
            <a:r>
              <a:rPr lang="pt-BR" dirty="0" err="1" smtClean="0"/>
              <a:t>sub-rede</a:t>
            </a:r>
            <a:r>
              <a:rPr lang="pt-BR" dirty="0" smtClean="0"/>
              <a:t> do núcleo, enquanto que </a:t>
            </a:r>
          </a:p>
          <a:p>
            <a:pPr lvl="1"/>
            <a:r>
              <a:rPr lang="pt-BR" dirty="0" smtClean="0"/>
              <a:t>os domínios mais baixos do endereço reflitam a topologia das </a:t>
            </a:r>
            <a:r>
              <a:rPr lang="pt-BR" dirty="0" err="1" smtClean="0"/>
              <a:t>sub-redes</a:t>
            </a:r>
            <a:r>
              <a:rPr lang="pt-BR" dirty="0" smtClean="0"/>
              <a:t> das bordas.</a:t>
            </a:r>
          </a:p>
          <a:p>
            <a:r>
              <a:rPr lang="pt-BR" dirty="0" smtClean="0"/>
              <a:t>Dado que cada subdomínio do endereço pode ser alocado independentemente dos demais, nem todas as </a:t>
            </a:r>
            <a:r>
              <a:rPr lang="pt-BR" dirty="0" err="1" smtClean="0"/>
              <a:t>sub-redes</a:t>
            </a:r>
            <a:r>
              <a:rPr lang="pt-BR" dirty="0" smtClean="0"/>
              <a:t> das bordas precisam ter a mesma estrutura topológica, podendo casar com a topologia local.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75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Topologia de Endereços para uma Hierarquia de Camadas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66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Os endereços-(N) são usados apenas pelos elementos da camada-(N).</a:t>
            </a:r>
          </a:p>
          <a:p>
            <a:pPr lvl="1"/>
            <a:r>
              <a:rPr lang="pt-BR" dirty="0" smtClean="0"/>
              <a:t>O espaço de endereços-(N) deverão nomear apenas os elementos das </a:t>
            </a:r>
            <a:r>
              <a:rPr lang="pt-BR" dirty="0" err="1" smtClean="0"/>
              <a:t>sub-redes</a:t>
            </a:r>
            <a:r>
              <a:rPr lang="pt-BR" dirty="0" smtClean="0"/>
              <a:t>-(N)</a:t>
            </a:r>
          </a:p>
          <a:p>
            <a:pPr lvl="2"/>
            <a:r>
              <a:rPr lang="pt-BR" dirty="0" smtClean="0"/>
              <a:t>Enquanto que no caso anterior deveria nomear todos os elementos de todas as </a:t>
            </a:r>
            <a:r>
              <a:rPr lang="pt-BR" dirty="0" err="1" smtClean="0"/>
              <a:t>sub-redes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180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Topologia de Endereços para uma Hierarquia de Camadas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67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camada mais alta de um roteador de borda possui um endereço de camada-(N), </a:t>
            </a:r>
          </a:p>
          <a:p>
            <a:pPr lvl="1"/>
            <a:r>
              <a:rPr lang="pt-BR" dirty="0" smtClean="0"/>
              <a:t>mas a camada do meio e a camada mais alta de todos os roteadores do núcleo da </a:t>
            </a:r>
            <a:r>
              <a:rPr lang="pt-BR" dirty="0" err="1" smtClean="0"/>
              <a:t>sub-rede</a:t>
            </a:r>
            <a:r>
              <a:rPr lang="pt-BR" dirty="0" smtClean="0"/>
              <a:t> têm apenas endereços-(N-1).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57600"/>
            <a:ext cx="423244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19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Topologia de Endereços para uma Hierarquia de Camadas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68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Vantagens:</a:t>
            </a:r>
          </a:p>
          <a:p>
            <a:pPr lvl="1"/>
            <a:r>
              <a:rPr lang="pt-BR" dirty="0" smtClean="0"/>
              <a:t>O espaço de endereços-(N) pode ser menor porque não é usado para o núcleo da rede.</a:t>
            </a:r>
          </a:p>
          <a:p>
            <a:pPr lvl="1"/>
            <a:r>
              <a:rPr lang="pt-BR" dirty="0" smtClean="0"/>
              <a:t>Também o espaço de endereços-(N-1) podem ser muito menores.</a:t>
            </a:r>
          </a:p>
          <a:p>
            <a:pPr lvl="1"/>
            <a:r>
              <a:rPr lang="pt-BR" dirty="0" smtClean="0"/>
              <a:t>Apesar de cada </a:t>
            </a:r>
            <a:r>
              <a:rPr lang="pt-BR" dirty="0" err="1" smtClean="0"/>
              <a:t>sub-rede</a:t>
            </a:r>
            <a:r>
              <a:rPr lang="pt-BR" dirty="0" smtClean="0"/>
              <a:t> de borda seja parte da mesma camada, as suas políticas de roteamento podem ser independentes de todas as demais </a:t>
            </a:r>
            <a:r>
              <a:rPr lang="pt-BR" dirty="0" err="1" smtClean="0"/>
              <a:t>sub-redes</a:t>
            </a:r>
            <a:r>
              <a:rPr lang="pt-BR" dirty="0" smtClean="0"/>
              <a:t> de borda desta camada.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445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Roteamento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69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O roteamento deve ser efetuado apenas dentro da sua </a:t>
            </a:r>
            <a:r>
              <a:rPr lang="pt-BR" dirty="0" err="1" smtClean="0"/>
              <a:t>sub-rede</a:t>
            </a:r>
            <a:r>
              <a:rPr lang="pt-BR" dirty="0" smtClean="0"/>
              <a:t> até os roteadores de borda.</a:t>
            </a:r>
          </a:p>
          <a:p>
            <a:r>
              <a:rPr lang="pt-BR" dirty="0" smtClean="0"/>
              <a:t>O roteador de borda então pega a </a:t>
            </a:r>
            <a:r>
              <a:rPr lang="pt-BR" dirty="0" err="1" smtClean="0"/>
              <a:t>sub-rede</a:t>
            </a:r>
            <a:r>
              <a:rPr lang="pt-BR" dirty="0" smtClean="0"/>
              <a:t> de destino que, por definição, encontra-se a apenas uma etapa de distância.</a:t>
            </a:r>
          </a:p>
          <a:p>
            <a:pPr lvl="1"/>
            <a:r>
              <a:rPr lang="pt-BR" dirty="0" smtClean="0"/>
              <a:t>A PDU é então entregue para a camada-(N-1) para roteamento através da </a:t>
            </a:r>
            <a:r>
              <a:rPr lang="pt-BR" dirty="0" err="1" smtClean="0"/>
              <a:t>sub-rede</a:t>
            </a:r>
            <a:r>
              <a:rPr lang="pt-BR" dirty="0" smtClean="0"/>
              <a:t> de núcleo.</a:t>
            </a:r>
          </a:p>
          <a:p>
            <a:pPr lvl="1"/>
            <a:r>
              <a:rPr lang="pt-BR" dirty="0" smtClean="0"/>
              <a:t>Dado que cada roteador de borda neste nível está diretamente conectado a cada um dos demais, o número de potenciais próximas etapas pode ser muito grande.</a:t>
            </a:r>
          </a:p>
          <a:p>
            <a:pPr lvl="1"/>
            <a:r>
              <a:rPr lang="pt-BR" dirty="0" smtClean="0"/>
              <a:t>É aqui onde o mapeamento topológico entre os espaços de endereço das camadas-(N) para a (N-1) pode ser vantajosa.</a:t>
            </a:r>
          </a:p>
          <a:p>
            <a:pPr lvl="2"/>
            <a:r>
              <a:rPr lang="pt-BR" dirty="0" smtClean="0"/>
              <a:t>Essencialmente usamos a estrutura topológica entre os espaços de endereços (N) e (N-1) para simplificar o mapeamento.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138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Generalizando o Modelo de </a:t>
            </a:r>
            <a:r>
              <a:rPr lang="pt-BR" dirty="0" err="1" smtClean="0"/>
              <a:t>Saltzer</a:t>
            </a:r>
            <a:r>
              <a:rPr lang="pt-BR" dirty="0" smtClean="0"/>
              <a:t> para Redes de Redes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148724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Diretórios mantêm o mapeamento entre Nomes de Aplicações e os endereços de nós de todas as aplicações alcançáveis em um </a:t>
            </a:r>
            <a:r>
              <a:rPr lang="pt-BR" i="1" dirty="0" smtClean="0"/>
              <a:t>relay</a:t>
            </a:r>
            <a:r>
              <a:rPr lang="pt-BR" dirty="0" smtClean="0"/>
              <a:t> de aplicação</a:t>
            </a:r>
          </a:p>
          <a:p>
            <a:r>
              <a:rPr lang="pt-BR" dirty="0" smtClean="0"/>
              <a:t>Rotas são sequências de endereços de nós usados para calcular o próximo salto.</a:t>
            </a:r>
          </a:p>
          <a:p>
            <a:r>
              <a:rPr lang="pt-BR" dirty="0" smtClean="0"/>
              <a:t>Mapeamento de nó para </a:t>
            </a:r>
            <a:r>
              <a:rPr lang="pt-BR" dirty="0" err="1" smtClean="0"/>
              <a:t>PoA</a:t>
            </a:r>
            <a:r>
              <a:rPr lang="pt-BR" dirty="0" smtClean="0"/>
              <a:t> para todos os vizinhos mais próximos para escolher o caminho até a próxima etapa.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48924"/>
            <a:ext cx="7861300" cy="288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09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Roteamento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70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As políticas de roteamento do núcleo (assim como a sua topologia) podem ser completamente diferentes das </a:t>
            </a:r>
            <a:r>
              <a:rPr lang="pt-BR" dirty="0" err="1" smtClean="0"/>
              <a:t>sub-redes</a:t>
            </a:r>
            <a:r>
              <a:rPr lang="pt-BR" dirty="0" smtClean="0"/>
              <a:t> das bordas e realizada por uma camada completamente separada com o seu próprio espaço de endereços.</a:t>
            </a:r>
          </a:p>
          <a:p>
            <a:r>
              <a:rPr lang="pt-BR" dirty="0" smtClean="0"/>
              <a:t>As únicas rotas que um roteador deve armazenar são as locais à sua </a:t>
            </a:r>
            <a:r>
              <a:rPr lang="pt-BR" dirty="0" err="1" smtClean="0"/>
              <a:t>sub-rede</a:t>
            </a:r>
            <a:r>
              <a:rPr lang="pt-BR" dirty="0" smtClean="0"/>
              <a:t> e qualquer túnel que termine na sua </a:t>
            </a:r>
            <a:r>
              <a:rPr lang="pt-BR" dirty="0" err="1" smtClean="0"/>
              <a:t>sub-rede</a:t>
            </a:r>
            <a:r>
              <a:rPr lang="pt-BR" dirty="0" smtClean="0"/>
              <a:t>.</a:t>
            </a:r>
          </a:p>
          <a:p>
            <a:r>
              <a:rPr lang="pt-BR" dirty="0" smtClean="0"/>
              <a:t>É preciso calcular rotas e determinar o próximo caminho ao atravessar uma </a:t>
            </a:r>
            <a:r>
              <a:rPr lang="pt-BR" dirty="0" err="1" smtClean="0"/>
              <a:t>sub-rede</a:t>
            </a:r>
            <a:r>
              <a:rPr lang="pt-BR" dirty="0" smtClean="0"/>
              <a:t> e para conhecer que saída deve tomar a partir da camada, caso contrário o endereço é suficiente.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109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Roteamento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71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Falhas de links na árvore default resultará no armazenamento de mais rotas.</a:t>
            </a:r>
          </a:p>
          <a:p>
            <a:r>
              <a:rPr lang="pt-BR" dirty="0" smtClean="0"/>
              <a:t>De qualquer modo, a quantidade de informação de roteamento a ser trocada é drasticamente reduzida.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172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Topologias de Endereçamento para Múltiplas Hierarquias de Camadas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72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971800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Considere uma corporação com instalações espalhadas pelo mundo. </a:t>
            </a:r>
          </a:p>
          <a:p>
            <a:pPr lvl="1"/>
            <a:r>
              <a:rPr lang="pt-BR" dirty="0" smtClean="0"/>
              <a:t>Em alguns casos há múltiplas instalações na mesma área.</a:t>
            </a:r>
          </a:p>
          <a:p>
            <a:pPr lvl="1"/>
            <a:r>
              <a:rPr lang="pt-BR" dirty="0" smtClean="0"/>
              <a:t>Pode ser criada uma camada no “topo” que abrange todas as instalações com uma </a:t>
            </a:r>
            <a:r>
              <a:rPr lang="pt-BR" dirty="0" err="1" smtClean="0"/>
              <a:t>sub-rede</a:t>
            </a:r>
            <a:r>
              <a:rPr lang="pt-BR" dirty="0" smtClean="0"/>
              <a:t> para cada instalação ou região de instalações.</a:t>
            </a:r>
          </a:p>
          <a:p>
            <a:r>
              <a:rPr lang="pt-BR" dirty="0" err="1" smtClean="0"/>
              <a:t>Sub-redes</a:t>
            </a:r>
            <a:r>
              <a:rPr lang="pt-BR" dirty="0" smtClean="0"/>
              <a:t> corporativas são suportadas por provedores superpostos e não superpostos.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0"/>
            <a:ext cx="8229600" cy="146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63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Topologias de Endereçamento para Múltiplas Hierarquias de Camadas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73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Roteadores de borda nas extremidades destas </a:t>
            </a:r>
            <a:r>
              <a:rPr lang="pt-BR" dirty="0" err="1" smtClean="0"/>
              <a:t>sub-redes</a:t>
            </a:r>
            <a:r>
              <a:rPr lang="pt-BR" dirty="0" smtClean="0"/>
              <a:t> podem se conectar a outras </a:t>
            </a:r>
            <a:r>
              <a:rPr lang="pt-BR" dirty="0" err="1" smtClean="0"/>
              <a:t>sub-redes</a:t>
            </a:r>
            <a:r>
              <a:rPr lang="pt-BR" dirty="0" smtClean="0"/>
              <a:t> ou a um ou mais provedores de suporte.</a:t>
            </a:r>
          </a:p>
          <a:p>
            <a:r>
              <a:rPr lang="pt-BR" dirty="0" smtClean="0"/>
              <a:t>Os dados corporativos são encapsulados pelos roteadores de borda e enviados através de um dos provedores.</a:t>
            </a:r>
          </a:p>
          <a:p>
            <a:r>
              <a:rPr lang="pt-BR" dirty="0" smtClean="0"/>
              <a:t>Apenas os roteadores corporativos de borda reconhece a estrutura de endereçamento corporativo.</a:t>
            </a:r>
          </a:p>
          <a:p>
            <a:r>
              <a:rPr lang="pt-BR" dirty="0" smtClean="0"/>
              <a:t>Os endereços do provedor aparecem como </a:t>
            </a:r>
            <a:r>
              <a:rPr lang="pt-BR" dirty="0" err="1" smtClean="0"/>
              <a:t>PoAs</a:t>
            </a:r>
            <a:r>
              <a:rPr lang="pt-BR" dirty="0" smtClean="0"/>
              <a:t> dos roteadores de borda corporativos.</a:t>
            </a:r>
          </a:p>
          <a:p>
            <a:r>
              <a:rPr lang="pt-BR" dirty="0" smtClean="0"/>
              <a:t>A rede corporativa flutua sobre as redes dos provedores.</a:t>
            </a:r>
          </a:p>
          <a:p>
            <a:r>
              <a:rPr lang="pt-BR" dirty="0" smtClean="0"/>
              <a:t>Os provedores (e os usuários corporativos) são os únicos proprietários e estão em controle completo de seus espaços de endereçamento.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337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Modelando a Internet Pública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74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612648" y="3657600"/>
            <a:ext cx="8153400" cy="2438399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A Internet é apenas uma outra rede “organizacional”, apenas muito grande.</a:t>
            </a:r>
          </a:p>
          <a:p>
            <a:r>
              <a:rPr lang="pt-BR" dirty="0" smtClean="0"/>
              <a:t>É uma camada que ficariam ao lado (no mesmo nível) das redes corporativas que acabamos de descrever.</a:t>
            </a:r>
          </a:p>
          <a:p>
            <a:r>
              <a:rPr lang="pt-BR" dirty="0" smtClean="0"/>
              <a:t>Aplicações na rede corporativa iriam solicitar nomes de aplicações que não se encontram na rede corporativa mas numa rede mais “pública”.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76401"/>
            <a:ext cx="81350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52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Modelando a Internet Pública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75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Apenas os hosts que queiram se conectar à rede pública necessitariam de endereços públicos.</a:t>
            </a:r>
          </a:p>
          <a:p>
            <a:r>
              <a:rPr lang="pt-BR" dirty="0" smtClean="0"/>
              <a:t>Os hosts têm controle completo sobre que aplicações são acessíveis por quem e através de quais </a:t>
            </a:r>
            <a:r>
              <a:rPr lang="pt-BR" dirty="0" err="1" smtClean="0"/>
              <a:t>DIFs</a:t>
            </a:r>
            <a:r>
              <a:rPr lang="pt-BR" dirty="0" smtClean="0"/>
              <a:t>.</a:t>
            </a:r>
          </a:p>
          <a:p>
            <a:r>
              <a:rPr lang="pt-BR" dirty="0" smtClean="0"/>
              <a:t>O provedor iria imediatamente mapeá-lo para um endereço privado ao provedor encapsulando o tráfego dos roteadores.</a:t>
            </a:r>
          </a:p>
          <a:p>
            <a:r>
              <a:rPr lang="pt-BR" dirty="0" smtClean="0"/>
              <a:t>A depender do ponto de vista de cada um, os </a:t>
            </a:r>
            <a:r>
              <a:rPr lang="pt-BR" dirty="0" err="1" smtClean="0"/>
              <a:t>NATs</a:t>
            </a:r>
            <a:r>
              <a:rPr lang="pt-BR" dirty="0" smtClean="0"/>
              <a:t> seriam um caso degenerado e ocorrer em cada fronteira de </a:t>
            </a:r>
            <a:r>
              <a:rPr lang="pt-BR" dirty="0" err="1" smtClean="0"/>
              <a:t>sub-rede</a:t>
            </a:r>
            <a:r>
              <a:rPr lang="pt-BR" dirty="0" smtClean="0"/>
              <a:t> ou não existir de modo algum.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688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Modelando a Internet Pública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76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Como deve ser feita a troca entre provedores?</a:t>
            </a:r>
          </a:p>
          <a:p>
            <a:r>
              <a:rPr lang="pt-BR" dirty="0" smtClean="0"/>
              <a:t>Os pacotes terão que ser roteados até a camada mais alta para se mover entre provedores?</a:t>
            </a:r>
          </a:p>
          <a:p>
            <a:r>
              <a:rPr lang="pt-BR" dirty="0" smtClean="0"/>
              <a:t>Um espaço de endereçamento de troca numa camada mais baixa assinada apenas por provedores proveriam um espaço de endereços dependente topologicamente para os provedores.</a:t>
            </a:r>
          </a:p>
          <a:p>
            <a:r>
              <a:rPr lang="pt-BR" dirty="0" smtClean="0"/>
              <a:t>Duas questões práticas:</a:t>
            </a:r>
          </a:p>
          <a:p>
            <a:pPr lvl="1"/>
            <a:r>
              <a:rPr lang="pt-BR" dirty="0" smtClean="0"/>
              <a:t>É provável que o espaço de endereços seja descrita como uma topologia geográfica.</a:t>
            </a:r>
          </a:p>
          <a:p>
            <a:pPr lvl="1"/>
            <a:r>
              <a:rPr lang="pt-BR" dirty="0" smtClean="0"/>
              <a:t>Nem a camada pública nem as camadas de troca devem ser camadas distintas.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638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Modelando a Internet Pública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77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Não é preciso haver uma transição, apenas adoção!</a:t>
            </a:r>
          </a:p>
          <a:p>
            <a:r>
              <a:rPr lang="pt-BR" dirty="0" smtClean="0"/>
              <a:t>A Internet pública oferece o equivalente a um POINS </a:t>
            </a:r>
            <a:r>
              <a:rPr lang="pt-BR" i="1" dirty="0" smtClean="0"/>
              <a:t>(</a:t>
            </a:r>
            <a:r>
              <a:rPr lang="pt-BR" i="1" dirty="0" err="1" smtClean="0"/>
              <a:t>Plain</a:t>
            </a:r>
            <a:r>
              <a:rPr lang="pt-BR" i="1" dirty="0" smtClean="0"/>
              <a:t> </a:t>
            </a:r>
            <a:r>
              <a:rPr lang="pt-BR" i="1" dirty="0" err="1" smtClean="0"/>
              <a:t>Old</a:t>
            </a:r>
            <a:r>
              <a:rPr lang="pt-BR" i="1" dirty="0" smtClean="0"/>
              <a:t> </a:t>
            </a:r>
            <a:r>
              <a:rPr lang="pt-BR" i="1" dirty="0" err="1" smtClean="0"/>
              <a:t>InterNet</a:t>
            </a:r>
            <a:r>
              <a:rPr lang="pt-BR" i="1" dirty="0" smtClean="0"/>
              <a:t> Service</a:t>
            </a:r>
            <a:r>
              <a:rPr lang="pt-BR" dirty="0" smtClean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792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Resumo do Capítulo 5 (cont.)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Arquitetura de rede composta por uma camada recursiva:</a:t>
            </a:r>
          </a:p>
          <a:p>
            <a:pPr lvl="1"/>
            <a:r>
              <a:rPr lang="pt-BR" dirty="0" smtClean="0"/>
              <a:t>Os endereços de uma camada-(N-1) são os pontos de conexão de uma camada-(N)</a:t>
            </a:r>
          </a:p>
          <a:p>
            <a:pPr lvl="1"/>
            <a:r>
              <a:rPr lang="pt-BR" dirty="0" smtClean="0"/>
              <a:t>Algumas aplicações que usem a camada-(N) podem ser membros de uma camada-(N+1) para a qual a camada-(N) são pontos de conexão.</a:t>
            </a:r>
          </a:p>
          <a:p>
            <a:r>
              <a:rPr lang="pt-BR" dirty="0" smtClean="0"/>
              <a:t>Falamos que endereços são dependentes da localização sem serem dependentes da rota.</a:t>
            </a:r>
          </a:p>
          <a:p>
            <a:pPr lvl="1"/>
            <a:r>
              <a:rPr lang="pt-BR" dirty="0" smtClean="0"/>
              <a:t>Isto agora precisa ser detalhado!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773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Problema ainda não resolvido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O Futuro da Internet (2012.1)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O que significa ser dependente da localização em uma rede?</a:t>
            </a:r>
          </a:p>
          <a:p>
            <a:r>
              <a:rPr lang="pt-BR" dirty="0" smtClean="0"/>
              <a:t>Como podemos indicar em um grafo </a:t>
            </a:r>
            <a:r>
              <a:rPr lang="pt-BR" i="1" dirty="0" smtClean="0">
                <a:solidFill>
                  <a:srgbClr val="FF0000"/>
                </a:solidFill>
              </a:rPr>
              <a:t>onde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smtClean="0"/>
              <a:t>alguma coisa está sem indicar </a:t>
            </a:r>
            <a:r>
              <a:rPr lang="pt-BR" i="1" dirty="0" smtClean="0">
                <a:solidFill>
                  <a:srgbClr val="FF0000"/>
                </a:solidFill>
              </a:rPr>
              <a:t>como</a:t>
            </a:r>
            <a:r>
              <a:rPr lang="pt-BR" i="1" dirty="0" smtClean="0"/>
              <a:t> </a:t>
            </a:r>
            <a:r>
              <a:rPr lang="pt-BR" dirty="0" smtClean="0"/>
              <a:t>chegar lá?</a:t>
            </a:r>
          </a:p>
          <a:p>
            <a:pPr lvl="1"/>
            <a:r>
              <a:rPr lang="pt-BR" dirty="0" smtClean="0"/>
              <a:t>Especialmente num grafo dinâmico?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611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12830</TotalTime>
  <Words>5615</Words>
  <Application>Microsoft Office PowerPoint</Application>
  <PresentationFormat>Apresentação na tela (4:3)</PresentationFormat>
  <Paragraphs>555</Paragraphs>
  <Slides>77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77</vt:i4>
      </vt:variant>
    </vt:vector>
  </HeadingPairs>
  <TitlesOfParts>
    <vt:vector size="78" baseType="lpstr">
      <vt:lpstr>Mediano</vt:lpstr>
      <vt:lpstr>Tornando os Endereços Topológicos</vt:lpstr>
      <vt:lpstr>Apresentação do PowerPoint</vt:lpstr>
      <vt:lpstr>Introdução</vt:lpstr>
      <vt:lpstr>Resumo do Capítulo 5</vt:lpstr>
      <vt:lpstr>Modelo de Saltzer</vt:lpstr>
      <vt:lpstr>Resumo do Capítulo 5 (cont.)</vt:lpstr>
      <vt:lpstr>Generalizando o Modelo de Saltzer para Redes de Redes</vt:lpstr>
      <vt:lpstr>Resumo do Capítulo 5 (cont.)</vt:lpstr>
      <vt:lpstr>Problema ainda não resolvido</vt:lpstr>
      <vt:lpstr>Dependência de Localização em Sistemas Operacionais</vt:lpstr>
      <vt:lpstr>Dependência de Localização em Endereçamento das Ruas</vt:lpstr>
      <vt:lpstr>Dependência de Localização em Redes</vt:lpstr>
      <vt:lpstr>Topologia</vt:lpstr>
      <vt:lpstr>Propriedades Gerais do Endereçamento</vt:lpstr>
      <vt:lpstr>Nomes</vt:lpstr>
      <vt:lpstr>Nomes</vt:lpstr>
      <vt:lpstr>Operações associadas ao gerenciamento de nomes</vt:lpstr>
      <vt:lpstr>Escopo de um nome</vt:lpstr>
      <vt:lpstr>Endereços</vt:lpstr>
      <vt:lpstr>Nomes não topológicos</vt:lpstr>
      <vt:lpstr>Introduzindo Topologia para Endereçamento</vt:lpstr>
      <vt:lpstr>Estruturas Topológicas</vt:lpstr>
      <vt:lpstr>Topologia</vt:lpstr>
      <vt:lpstr>Espaço Topológico</vt:lpstr>
      <vt:lpstr>Topologia</vt:lpstr>
      <vt:lpstr>Homeomorfismo</vt:lpstr>
      <vt:lpstr>Espaço de Endereços</vt:lpstr>
      <vt:lpstr>Granularidade</vt:lpstr>
      <vt:lpstr>Distância</vt:lpstr>
      <vt:lpstr>Orientação</vt:lpstr>
      <vt:lpstr>Ordenação</vt:lpstr>
      <vt:lpstr>Resumo</vt:lpstr>
      <vt:lpstr>Topologias para Endereçamento</vt:lpstr>
      <vt:lpstr>Topologia dos nomes de uma linguagem</vt:lpstr>
      <vt:lpstr>Topologias de nomeação e de endereçamento</vt:lpstr>
      <vt:lpstr>Espaços de Endereços para IPC</vt:lpstr>
      <vt:lpstr>Relação entre Espaços de Endereços</vt:lpstr>
      <vt:lpstr>Questão principal</vt:lpstr>
      <vt:lpstr>Questão principal</vt:lpstr>
      <vt:lpstr>O Papel da Hierarquia no Endereçamento</vt:lpstr>
      <vt:lpstr>Hierarquias em Arquiteturas de Rede</vt:lpstr>
      <vt:lpstr>A Hierarquia de Camadas</vt:lpstr>
      <vt:lpstr>A Hierarquia de Camadas: Abstração do grafo de uma rede</vt:lpstr>
      <vt:lpstr>Topologia Hierárquica dos Espaços de Endereçamento</vt:lpstr>
      <vt:lpstr>Identificadores</vt:lpstr>
      <vt:lpstr>Propriedades de um Espaço de Endereços numa Topologia Hierárquica</vt:lpstr>
      <vt:lpstr>Distância entre dois endereços</vt:lpstr>
      <vt:lpstr>Hierarquias de Redes</vt:lpstr>
      <vt:lpstr>Hierarquia de Sub-redes</vt:lpstr>
      <vt:lpstr>Hierarquia de Redes</vt:lpstr>
      <vt:lpstr>Projeto de Redes</vt:lpstr>
      <vt:lpstr>Projeto de Redes</vt:lpstr>
      <vt:lpstr>Juntando os Espaços de Endereçamento com a Hierarquia de Camadas</vt:lpstr>
      <vt:lpstr>Juntando os Espaços de Endereçamento com a Hierarquia de Camadas</vt:lpstr>
      <vt:lpstr>Juntando os Espaços de Endereçamento com a Hierarquia de Camadas</vt:lpstr>
      <vt:lpstr>Mapeamento entre DIFs</vt:lpstr>
      <vt:lpstr>Espaço de Endereços</vt:lpstr>
      <vt:lpstr>Arquitetura Hierárquica de Endereçamento</vt:lpstr>
      <vt:lpstr>Introdução</vt:lpstr>
      <vt:lpstr>Topologia de Endereços para uma Única Camada</vt:lpstr>
      <vt:lpstr>Topologia de Endereços Hierárquicos para uma Única Camada</vt:lpstr>
      <vt:lpstr>Topologia de Endereços Hierárquicos para uma Única Camada</vt:lpstr>
      <vt:lpstr>Topologia de Endereços para uma Hierarquia de Camadas</vt:lpstr>
      <vt:lpstr>Topologia de Endereços para uma Hierarquia de Camadas</vt:lpstr>
      <vt:lpstr>Topologia de Endereços para uma Hierarquia de Camadas</vt:lpstr>
      <vt:lpstr>Topologia de Endereços para uma Hierarquia de Camadas</vt:lpstr>
      <vt:lpstr>Topologia de Endereços para uma Hierarquia de Camadas</vt:lpstr>
      <vt:lpstr>Topologia de Endereços para uma Hierarquia de Camadas</vt:lpstr>
      <vt:lpstr>Roteamento</vt:lpstr>
      <vt:lpstr>Roteamento</vt:lpstr>
      <vt:lpstr>Roteamento</vt:lpstr>
      <vt:lpstr>Topologias de Endereçamento para Múltiplas Hierarquias de Camadas</vt:lpstr>
      <vt:lpstr>Topologias de Endereçamento para Múltiplas Hierarquias de Camadas</vt:lpstr>
      <vt:lpstr>Modelando a Internet Pública</vt:lpstr>
      <vt:lpstr>Modelando a Internet Pública</vt:lpstr>
      <vt:lpstr>Modelando a Internet Pública</vt:lpstr>
      <vt:lpstr>Modelando a Internet Pública</vt:lpstr>
    </vt:vector>
  </TitlesOfParts>
  <Company>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 de Nova Geração e Internet do Futuro perspectivas para a web, mercado e usuários</dc:title>
  <dc:creator>suruagy</dc:creator>
  <cp:lastModifiedBy>suruagy</cp:lastModifiedBy>
  <cp:revision>435</cp:revision>
  <dcterms:created xsi:type="dcterms:W3CDTF">2011-04-04T18:50:32Z</dcterms:created>
  <dcterms:modified xsi:type="dcterms:W3CDTF">2012-05-15T19:09:36Z</dcterms:modified>
</cp:coreProperties>
</file>