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4"/>
  </p:notesMasterIdLst>
  <p:sldIdLst>
    <p:sldId id="259" r:id="rId2"/>
    <p:sldId id="263" r:id="rId3"/>
    <p:sldId id="262" r:id="rId4"/>
    <p:sldId id="264" r:id="rId5"/>
    <p:sldId id="265" r:id="rId6"/>
    <p:sldId id="266" r:id="rId7"/>
    <p:sldId id="267" r:id="rId8"/>
    <p:sldId id="353" r:id="rId9"/>
    <p:sldId id="369" r:id="rId10"/>
    <p:sldId id="268" r:id="rId11"/>
    <p:sldId id="370" r:id="rId12"/>
    <p:sldId id="269" r:id="rId13"/>
    <p:sldId id="354" r:id="rId14"/>
    <p:sldId id="355" r:id="rId15"/>
    <p:sldId id="270" r:id="rId16"/>
    <p:sldId id="356" r:id="rId17"/>
    <p:sldId id="357" r:id="rId18"/>
    <p:sldId id="358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71" r:id="rId27"/>
    <p:sldId id="278" r:id="rId28"/>
    <p:sldId id="279" r:id="rId29"/>
    <p:sldId id="280" r:id="rId30"/>
    <p:sldId id="359" r:id="rId31"/>
    <p:sldId id="281" r:id="rId32"/>
    <p:sldId id="360" r:id="rId33"/>
    <p:sldId id="282" r:id="rId34"/>
    <p:sldId id="283" r:id="rId35"/>
    <p:sldId id="372" r:id="rId36"/>
    <p:sldId id="373" r:id="rId37"/>
    <p:sldId id="284" r:id="rId38"/>
    <p:sldId id="285" r:id="rId39"/>
    <p:sldId id="361" r:id="rId40"/>
    <p:sldId id="362" r:id="rId41"/>
    <p:sldId id="286" r:id="rId42"/>
    <p:sldId id="363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3" r:id="rId57"/>
    <p:sldId id="302" r:id="rId58"/>
    <p:sldId id="304" r:id="rId59"/>
    <p:sldId id="301" r:id="rId60"/>
    <p:sldId id="365" r:id="rId61"/>
    <p:sldId id="305" r:id="rId62"/>
    <p:sldId id="367" r:id="rId63"/>
    <p:sldId id="366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7" r:id="rId86"/>
    <p:sldId id="328" r:id="rId87"/>
    <p:sldId id="329" r:id="rId88"/>
    <p:sldId id="330" r:id="rId89"/>
    <p:sldId id="333" r:id="rId90"/>
    <p:sldId id="331" r:id="rId91"/>
    <p:sldId id="332" r:id="rId92"/>
    <p:sldId id="334" r:id="rId93"/>
    <p:sldId id="335" r:id="rId94"/>
    <p:sldId id="374" r:id="rId95"/>
    <p:sldId id="336" r:id="rId96"/>
    <p:sldId id="337" r:id="rId97"/>
    <p:sldId id="338" r:id="rId98"/>
    <p:sldId id="339" r:id="rId99"/>
    <p:sldId id="340" r:id="rId100"/>
    <p:sldId id="341" r:id="rId101"/>
    <p:sldId id="342" r:id="rId102"/>
    <p:sldId id="343" r:id="rId103"/>
    <p:sldId id="344" r:id="rId104"/>
    <p:sldId id="345" r:id="rId105"/>
    <p:sldId id="346" r:id="rId106"/>
    <p:sldId id="368" r:id="rId107"/>
    <p:sldId id="347" r:id="rId108"/>
    <p:sldId id="348" r:id="rId109"/>
    <p:sldId id="349" r:id="rId110"/>
    <p:sldId id="350" r:id="rId111"/>
    <p:sldId id="351" r:id="rId112"/>
    <p:sldId id="352" r:id="rId1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ruagy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6435" autoAdjust="0"/>
  </p:normalViewPr>
  <p:slideViewPr>
    <p:cSldViewPr>
      <p:cViewPr varScale="1">
        <p:scale>
          <a:sx n="109" d="100"/>
          <a:sy n="109" d="100"/>
        </p:scale>
        <p:origin x="936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0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9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commentAuthors" Target="commentAuthor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DC6E5-0183-4ADD-A9DB-9577F13DBE6A}" type="datetimeFigureOut">
              <a:rPr lang="pt-BR" smtClean="0"/>
              <a:pPr/>
              <a:t>22/07/2020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7C6B7-ED7C-4CF7-8223-8D95AD7B45B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687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1082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53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672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7-8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836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7-9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8369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7-10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836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7-11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836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7-16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86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50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857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8857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7-2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0396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7-3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2912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RMT = Tarefa</a:t>
            </a:r>
            <a:r>
              <a:rPr lang="pt-BR" baseline="0" dirty="0"/>
              <a:t> de Repasse e Multiplexação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225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RMT = Tarefa</a:t>
            </a:r>
            <a:r>
              <a:rPr lang="pt-BR" baseline="0" dirty="0"/>
              <a:t> de Repasse e Multiplexação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375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7-4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74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Fig. 7-5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7C6B7-ED7C-4CF7-8223-8D95AD7B45BE}" type="slidenum">
              <a:rPr lang="pt-BR" smtClean="0"/>
              <a:pPr/>
              <a:t>52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49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ângulo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tângulo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122E683-436D-4CDE-826B-B91820B41B8B}" type="datetime1">
              <a:rPr lang="pt-BR" smtClean="0"/>
              <a:t>22/07/2020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Arquiteturas de Redes (2016.1)</a:t>
            </a: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97B33-2BB0-4A63-A219-0E1907CFDF22}" type="datetime1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170C2836-8C01-497B-B6DF-51E24B756502}" type="datetime1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ângulo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558DF-3045-4213-9E10-1D531F2EF17B}" type="datetime1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ABAF3-8998-4797-BF7F-D799D8483348}" type="datetime1">
              <a:rPr lang="pt-BR" smtClean="0"/>
              <a:t>22/07/2020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5B3DF82-E9CA-4117-A84B-E4DB13958DB8}" type="datetime1">
              <a:rPr lang="pt-BR" smtClean="0"/>
              <a:t>22/07/2020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/>
              <a:t>Arquiteturas de Redes (2016.1)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28FC83B-DA98-4F8A-8DC4-C3B99BD414FB}" type="datetime1">
              <a:rPr lang="pt-BR" smtClean="0"/>
              <a:t>22/07/2020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pt-BR"/>
              <a:t>Arquiteturas de Redes (2016.1)</a:t>
            </a:r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EAF0A-01BF-4B5B-9F6A-EDC52C6DFE4A}" type="datetime1">
              <a:rPr lang="pt-BR" smtClean="0"/>
              <a:t>22/07/2020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6E5C-EAE4-40B0-B8E6-1123B788B257}" type="datetime1">
              <a:rPr lang="pt-BR" smtClean="0"/>
              <a:t>22/07/2020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C626-0D1D-4289-ACB3-80930F8D9592}" type="datetime1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tângulo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0ADE48BD-B4F4-441A-8A42-0F0C57369642}" type="datetime1">
              <a:rPr lang="pt-BR" smtClean="0"/>
              <a:t>22/07/2020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r>
              <a:rPr lang="pt-BR"/>
              <a:t>Arquiteturas de Redes (2016.1)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E24FBB-675E-48F9-88A4-97F25EA68655}" type="datetime1">
              <a:rPr lang="pt-BR" smtClean="0"/>
              <a:t>22/07/2020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pt-BR"/>
              <a:t>Arquiteturas de Redes (2016.1)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tângulo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98E0F6E-D4AD-4C94-9837-746ECEE7C12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/>
              <a:t>O Modelo IPC de Rede</a:t>
            </a:r>
          </a:p>
        </p:txBody>
      </p:sp>
      <p:sp>
        <p:nvSpPr>
          <p:cNvPr id="2" name="Espaço Reservado para Texto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Capítulo 7</a:t>
            </a:r>
          </a:p>
          <a:p>
            <a:r>
              <a:rPr lang="pt-BR" dirty="0" err="1"/>
              <a:t>Patterns</a:t>
            </a:r>
            <a:r>
              <a:rPr lang="pt-BR" dirty="0"/>
              <a:t> in Network </a:t>
            </a:r>
            <a:r>
              <a:rPr lang="pt-BR" dirty="0" err="1"/>
              <a:t>Architecture</a:t>
            </a:r>
            <a:endParaRPr lang="pt-BR" dirty="0"/>
          </a:p>
        </p:txBody>
      </p:sp>
      <p:pic>
        <p:nvPicPr>
          <p:cNvPr id="67586" name="Picture 2" descr="Patterns in Network Architecture: A Return to Fundamen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052737"/>
            <a:ext cx="15240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6648" y="228600"/>
            <a:ext cx="3197352" cy="990600"/>
          </a:xfrm>
        </p:spPr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Recurso-IPC-Distribuído-(N) (DIF): </a:t>
            </a:r>
          </a:p>
          <a:p>
            <a:pPr lvl="1"/>
            <a:r>
              <a:rPr lang="pt-BR" dirty="0"/>
              <a:t>Uma aplicação distribuída que consiste de pelo menos uma aplicação IPC em cada sistema de processamento participante.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Um DIF é um DAF que faz IPC.</a:t>
            </a:r>
          </a:p>
          <a:p>
            <a:pPr lvl="1"/>
            <a:r>
              <a:rPr lang="pt-BR" dirty="0"/>
              <a:t>O (N)-DIF provê serviços IPC a </a:t>
            </a:r>
            <a:r>
              <a:rPr lang="pt-BR" dirty="0">
                <a:solidFill>
                  <a:srgbClr val="FF0000"/>
                </a:solidFill>
              </a:rPr>
              <a:t>processos de aplicação ou processos IPC de outros </a:t>
            </a:r>
            <a:r>
              <a:rPr lang="pt-BR" dirty="0" err="1">
                <a:solidFill>
                  <a:srgbClr val="FF0000"/>
                </a:solidFill>
              </a:rPr>
              <a:t>DIFs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/>
              <a:t>através de um conjunto de primitivas (N)-API que são usadas para trocar informações com o parceiro da aplicação.</a:t>
            </a:r>
          </a:p>
          <a:p>
            <a:pPr lvl="1"/>
            <a:r>
              <a:rPr lang="pt-BR" dirty="0"/>
              <a:t>Os processos de aplicação correspondentes podem estar em outros sistemas de processamento.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2400"/>
            <a:ext cx="3909929" cy="10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096001" y="304800"/>
            <a:ext cx="517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DAF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7677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com a Internet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Na arquitetura Internet atual, há apenas endereços de pontos de conexão.</a:t>
            </a:r>
          </a:p>
          <a:p>
            <a:pPr lvl="1"/>
            <a:r>
              <a:rPr lang="pt-BR" dirty="0"/>
              <a:t>Portanto, as rotas são calculadas como uma sequência de endereços-(N-1)</a:t>
            </a:r>
          </a:p>
          <a:p>
            <a:pPr lvl="1"/>
            <a:r>
              <a:rPr lang="pt-BR" dirty="0"/>
              <a:t>É, portanto, difícil acomodar múltiplos caminhos entre nós adjacentes</a:t>
            </a:r>
          </a:p>
          <a:p>
            <a:pPr lvl="1"/>
            <a:r>
              <a:rPr lang="pt-BR" dirty="0" err="1"/>
              <a:t>Multihoming</a:t>
            </a:r>
            <a:r>
              <a:rPr lang="pt-BR" dirty="0"/>
              <a:t> e Mobilidade não podem ser suportados sem a inclusão de mecanismos caros e complicados.</a:t>
            </a:r>
          </a:p>
        </p:txBody>
      </p:sp>
    </p:spTree>
    <p:extLst>
      <p:ext uri="{BB962C8B-B14F-4D97-AF65-F5344CB8AC3E}">
        <p14:creationId xmlns:p14="http://schemas.microsoft.com/office/powerpoint/2010/main" val="243536913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Recursos IPC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101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</p:spTree>
    <p:extLst>
      <p:ext uri="{BB962C8B-B14F-4D97-AF65-F5344CB8AC3E}">
        <p14:creationId xmlns:p14="http://schemas.microsoft.com/office/powerpoint/2010/main" val="14382969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102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4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/>
                  <a:t>Um DIF sempre </a:t>
                </a:r>
                <a:r>
                  <a:rPr lang="pt-BR" dirty="0" err="1"/>
                  <a:t>interfaceia</a:t>
                </a:r>
                <a:r>
                  <a:rPr lang="pt-BR" dirty="0"/>
                  <a:t> um (N-1)-DIF ou o meio físico.</a:t>
                </a:r>
              </a:p>
              <a:p>
                <a:r>
                  <a:rPr lang="pt-BR" dirty="0"/>
                  <a:t>Em geral cada DIF </a:t>
                </a:r>
                <a:r>
                  <a:rPr lang="pt-BR" dirty="0" err="1"/>
                  <a:t>interfaceia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/>
                      </a:rPr>
                      <m:t>𝒎</m:t>
                    </m:r>
                  </m:oMath>
                </a14:m>
                <a:r>
                  <a:rPr lang="pt-BR" dirty="0"/>
                  <a:t> (N-1)-</a:t>
                </a:r>
                <a:r>
                  <a:rPr lang="pt-BR" dirty="0" err="1"/>
                  <a:t>DIFs</a:t>
                </a:r>
                <a:r>
                  <a:rPr lang="pt-BR" dirty="0"/>
                  <a:t>, porque o escopo do IPC tende a crescer em níveis mais altos.</a:t>
                </a:r>
              </a:p>
              <a:p>
                <a:r>
                  <a:rPr lang="pt-BR" dirty="0"/>
                  <a:t>Para um DIF, uma solicitação pode conter um nome AP ou um endereço-(N+1).</a:t>
                </a:r>
              </a:p>
              <a:p>
                <a:r>
                  <a:rPr lang="pt-BR" dirty="0"/>
                  <a:t>O DIF é responsável por conhecer que aplicações estão disponíveis para quem, no seu sistema.</a:t>
                </a:r>
              </a:p>
            </p:txBody>
          </p:sp>
        </mc:Choice>
        <mc:Fallback xmlns="">
          <p:sp>
            <p:nvSpPr>
              <p:cNvPr id="5" name="Espaço Reservado para Conteú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 b="-4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16042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No registro, um DIF pode ser autenticado junto ao (N-1)-DIF.</a:t>
            </a:r>
          </a:p>
          <a:p>
            <a:pPr lvl="1"/>
            <a:r>
              <a:rPr lang="pt-BR" dirty="0"/>
              <a:t>É assim que o (N-1)-DIF sabe que o AP que está solicitando serviço é também parte de um recurso IPC.</a:t>
            </a:r>
          </a:p>
          <a:p>
            <a:r>
              <a:rPr lang="pt-BR" dirty="0"/>
              <a:t>O (N-1)-DIF encontra-se numa posição privilegiada para proteger-se porque ele pode sempre recusar solicitações do DIF.</a:t>
            </a:r>
          </a:p>
        </p:txBody>
      </p:sp>
    </p:spTree>
    <p:extLst>
      <p:ext uri="{BB962C8B-B14F-4D97-AF65-F5344CB8AC3E}">
        <p14:creationId xmlns:p14="http://schemas.microsoft.com/office/powerpoint/2010/main" val="153299963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(N)-</a:t>
            </a:r>
            <a:r>
              <a:rPr lang="pt-BR" dirty="0" err="1"/>
              <a:t>DIFs</a:t>
            </a:r>
            <a:r>
              <a:rPr lang="pt-BR" dirty="0"/>
              <a:t> do mesmo Nível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No caso de um meio físico TDM, poderíamos ter um processo IPC separado para cada um dos canais.</a:t>
            </a:r>
          </a:p>
          <a:p>
            <a:pPr lvl="1"/>
            <a:r>
              <a:rPr lang="pt-BR" dirty="0"/>
              <a:t>Portanto, o número de processos IPC possíveis neste caso estaria entre um e o número de canais.</a:t>
            </a:r>
          </a:p>
          <a:p>
            <a:r>
              <a:rPr lang="pt-BR" dirty="0"/>
              <a:t>Há duas formas que o DIF mais baixo pode assumir:</a:t>
            </a:r>
          </a:p>
          <a:p>
            <a:pPr lvl="1"/>
            <a:r>
              <a:rPr lang="pt-BR" dirty="0"/>
              <a:t>Um meio ponto a ponto, que terá um EFCP, mas não terá uma RMT</a:t>
            </a:r>
          </a:p>
          <a:p>
            <a:pPr lvl="1"/>
            <a:r>
              <a:rPr lang="pt-BR" dirty="0"/>
              <a:t>Um meio </a:t>
            </a:r>
            <a:r>
              <a:rPr lang="pt-BR" dirty="0" err="1"/>
              <a:t>multiacesso</a:t>
            </a:r>
            <a:r>
              <a:rPr lang="pt-BR" dirty="0"/>
              <a:t>, que precisará de políticas para a RMT e para o EFCP determinadas pelos erros.</a:t>
            </a:r>
          </a:p>
        </p:txBody>
      </p:sp>
    </p:spTree>
    <p:extLst>
      <p:ext uri="{BB962C8B-B14F-4D97-AF65-F5344CB8AC3E}">
        <p14:creationId xmlns:p14="http://schemas.microsoft.com/office/powerpoint/2010/main" val="32313727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Múltiplos (N)-</a:t>
            </a:r>
            <a:r>
              <a:rPr lang="pt-BR" dirty="0" err="1"/>
              <a:t>DIFs</a:t>
            </a:r>
            <a:r>
              <a:rPr lang="pt-BR" dirty="0"/>
              <a:t> do mesmo Nível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Nas camadas acima, o mesmo princípio se aplica e podem haver um ou mais </a:t>
            </a:r>
            <a:r>
              <a:rPr lang="pt-BR" dirty="0" err="1"/>
              <a:t>DIFs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Acima da primeira camada, a criação de </a:t>
            </a:r>
            <a:r>
              <a:rPr lang="pt-BR" dirty="0" err="1"/>
              <a:t>DIFs</a:t>
            </a:r>
            <a:r>
              <a:rPr lang="pt-BR" dirty="0"/>
              <a:t> irá basicamente criar redes distintas e separadas.</a:t>
            </a:r>
          </a:p>
          <a:p>
            <a:r>
              <a:rPr lang="pt-BR" dirty="0"/>
              <a:t>Em configurações comuns teríamos:</a:t>
            </a:r>
          </a:p>
          <a:p>
            <a:pPr lvl="1"/>
            <a:r>
              <a:rPr lang="pt-BR" dirty="0"/>
              <a:t>Um (N-1)-DIF por interface e um (N)-DIF por sistema.</a:t>
            </a:r>
          </a:p>
          <a:p>
            <a:pPr lvl="1"/>
            <a:r>
              <a:rPr lang="pt-BR" dirty="0"/>
              <a:t>Acima destes, (N+1)-</a:t>
            </a:r>
            <a:r>
              <a:rPr lang="pt-BR" dirty="0" err="1"/>
              <a:t>DIFs</a:t>
            </a:r>
            <a:r>
              <a:rPr lang="pt-BR" dirty="0"/>
              <a:t> podem ser criados como redes fechadas.</a:t>
            </a:r>
          </a:p>
        </p:txBody>
      </p:sp>
    </p:spTree>
    <p:extLst>
      <p:ext uri="{BB962C8B-B14F-4D97-AF65-F5344CB8AC3E}">
        <p14:creationId xmlns:p14="http://schemas.microsoft.com/office/powerpoint/2010/main" val="156816693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Implicações para Segurança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812801" y="1676400"/>
            <a:ext cx="10540999" cy="2667000"/>
          </a:xfrm>
        </p:spPr>
        <p:txBody>
          <a:bodyPr>
            <a:normAutofit/>
          </a:bodyPr>
          <a:lstStyle/>
          <a:p>
            <a:r>
              <a:rPr lang="pt-BR" dirty="0"/>
              <a:t>Segurança através de isolamento</a:t>
            </a:r>
          </a:p>
          <a:p>
            <a:r>
              <a:rPr lang="pt-BR" dirty="0"/>
              <a:t>Os hosts não podem endereçar nenhum elemento do ISP</a:t>
            </a:r>
          </a:p>
          <a:p>
            <a:r>
              <a:rPr lang="pt-BR" dirty="0"/>
              <a:t>Nenhum hacker pode comprometer os ativos dos </a:t>
            </a:r>
            <a:r>
              <a:rPr lang="pt-BR" dirty="0" err="1"/>
              <a:t>ISPs</a:t>
            </a:r>
            <a:endParaRPr lang="pt-BR" dirty="0"/>
          </a:p>
          <a:p>
            <a:pPr lvl="1"/>
            <a:r>
              <a:rPr lang="pt-BR" dirty="0"/>
              <a:t>A menos que o ISP esteja fisicamente comprometido.</a:t>
            </a:r>
          </a:p>
          <a:p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6660696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74703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Implicações para a Segurança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711200" y="1676400"/>
            <a:ext cx="10490200" cy="2971800"/>
          </a:xfrm>
        </p:spPr>
        <p:txBody>
          <a:bodyPr>
            <a:normAutofit/>
          </a:bodyPr>
          <a:lstStyle/>
          <a:p>
            <a:r>
              <a:rPr lang="pt-BR" dirty="0"/>
              <a:t>Vamos assumir inicialmente que as únicas aplicações existentes sejam ameaças e não outros processos IPC.</a:t>
            </a:r>
          </a:p>
          <a:p>
            <a:r>
              <a:rPr lang="pt-BR" dirty="0"/>
              <a:t>A única informação relacionada ao IPC a que a aplicação tem acesso é o nome da aplicação destino e a </a:t>
            </a:r>
            <a:r>
              <a:rPr lang="pt-BR" dirty="0" err="1"/>
              <a:t>port</a:t>
            </a:r>
            <a:r>
              <a:rPr lang="pt-BR" dirty="0"/>
              <a:t>-id local.</a:t>
            </a:r>
          </a:p>
          <a:p>
            <a:r>
              <a:rPr lang="pt-BR" dirty="0"/>
              <a:t>A aplicação não tem acesso aos endereços ou </a:t>
            </a:r>
            <a:r>
              <a:rPr lang="pt-BR" dirty="0" err="1"/>
              <a:t>port</a:t>
            </a:r>
            <a:r>
              <a:rPr lang="pt-BR" dirty="0"/>
              <a:t>-ids do destino.</a:t>
            </a:r>
          </a:p>
          <a:p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0"/>
            <a:ext cx="64008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88276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Implicações para a Segurança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Os mecanismos de controle de acesso do IAP têm limitações:</a:t>
            </a:r>
          </a:p>
          <a:p>
            <a:pPr lvl="1"/>
            <a:r>
              <a:rPr lang="pt-BR" dirty="0"/>
              <a:t>O máximo que pode ser garantido é que o DIF está fornecendo acesso a uma aplicação que ele acredita ser a aplicação que está sendo solicitada.</a:t>
            </a:r>
          </a:p>
          <a:p>
            <a:pPr lvl="1"/>
            <a:r>
              <a:rPr lang="pt-BR" dirty="0"/>
              <a:t>É então responsabilidade da aplicação solicitante determinar se esta é mesmo a aplicação solicitada.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834227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Implicações para a Segurança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109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grau de confiança que um (N)-DIF pode colocar em um (N-1)-DIF pode ser caracterizado da seguinte forma:</a:t>
            </a:r>
          </a:p>
          <a:p>
            <a:pPr lvl="1"/>
            <a:r>
              <a:rPr lang="pt-BR" dirty="0"/>
              <a:t>Um (N)-DIF pode apenas assumir que o (N-1)-DIF tentará entregar </a:t>
            </a:r>
            <a:r>
              <a:rPr lang="pt-BR" dirty="0" err="1"/>
              <a:t>PDUs</a:t>
            </a:r>
            <a:r>
              <a:rPr lang="pt-BR" dirty="0"/>
              <a:t> a algo e poderá copiá-las ou modificá-las no processo.</a:t>
            </a:r>
          </a:p>
          <a:p>
            <a:pPr lvl="1"/>
            <a:r>
              <a:rPr lang="pt-BR" dirty="0"/>
              <a:t>Se o (N)-DIF não confia no (N-1)-DIF, deve invocar a proteção apropriada de PDU e mecanismos de autenticação.</a:t>
            </a:r>
          </a:p>
          <a:p>
            <a:pPr lvl="1"/>
            <a:r>
              <a:rPr lang="pt-BR" dirty="0"/>
              <a:t>Se as aplicações que usam o (N)-DIF confiam no (N-1)-DIF menos do que o (N)-DIF, isto é sua responsabilidade.</a:t>
            </a:r>
          </a:p>
        </p:txBody>
      </p:sp>
    </p:spTree>
    <p:extLst>
      <p:ext uri="{BB962C8B-B14F-4D97-AF65-F5344CB8AC3E}">
        <p14:creationId xmlns:p14="http://schemas.microsoft.com/office/powerpoint/2010/main" val="1781734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Relacionamento DAF e DIF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362200"/>
            <a:ext cx="806173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28549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Implicações para a Segurança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110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1600200"/>
            <a:ext cx="8153400" cy="4724400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Vamos assumir que um processo IPC comprometido entrou em um DIF</a:t>
            </a:r>
          </a:p>
          <a:p>
            <a:pPr lvl="1"/>
            <a:r>
              <a:rPr lang="pt-BR" dirty="0"/>
              <a:t>Passou informações de autenticação e se tornou um membro do DIF.</a:t>
            </a:r>
          </a:p>
          <a:p>
            <a:r>
              <a:rPr lang="pt-BR" dirty="0"/>
              <a:t>Qual o dano que ele pode causar? Algum</a:t>
            </a:r>
          </a:p>
          <a:p>
            <a:pPr lvl="1"/>
            <a:r>
              <a:rPr lang="pt-BR" dirty="0"/>
              <a:t>A menos que as políticas do DIF sejam muito frouxas, sempre será possível encontrar o ofensor e terminar a sua participação.</a:t>
            </a:r>
          </a:p>
          <a:p>
            <a:pPr lvl="1"/>
            <a:r>
              <a:rPr lang="pt-BR" dirty="0"/>
              <a:t>Se for usado um EFCP baseado em temporização, não serão possíveis ataques de SYN.</a:t>
            </a:r>
          </a:p>
          <a:p>
            <a:pPr lvl="1"/>
            <a:r>
              <a:rPr lang="pt-BR" dirty="0"/>
              <a:t>Não há soquetes bem conhecidos para serem atacados.</a:t>
            </a:r>
          </a:p>
          <a:p>
            <a:pPr lvl="1"/>
            <a:r>
              <a:rPr lang="pt-BR" dirty="0"/>
              <a:t>Muitos nomes de aplicações podem não ser registrados em nenhum RIB.</a:t>
            </a:r>
          </a:p>
          <a:p>
            <a:pPr lvl="1"/>
            <a:r>
              <a:rPr lang="pt-BR" dirty="0"/>
              <a:t>Em geral, as ameaças são no máximo iguais às das arquiteturas atuais.</a:t>
            </a:r>
          </a:p>
        </p:txBody>
      </p:sp>
    </p:spTree>
    <p:extLst>
      <p:ext uri="{BB962C8B-B14F-4D97-AF65-F5344CB8AC3E}">
        <p14:creationId xmlns:p14="http://schemas.microsoft.com/office/powerpoint/2010/main" val="168897180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Implicações para a Segurança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111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A natureza da recursão dos </a:t>
            </a:r>
            <a:r>
              <a:rPr lang="pt-BR" dirty="0" err="1"/>
              <a:t>DIFs</a:t>
            </a:r>
            <a:r>
              <a:rPr lang="pt-BR" dirty="0"/>
              <a:t> é tal que qualquer sistema terá acesso a informações de gerenciamento apenas nos </a:t>
            </a:r>
            <a:r>
              <a:rPr lang="pt-BR" dirty="0" err="1"/>
              <a:t>DIFs</a:t>
            </a:r>
            <a:r>
              <a:rPr lang="pt-BR" dirty="0"/>
              <a:t> (N+1), (N) e (N-1) que ele implementa.</a:t>
            </a:r>
          </a:p>
          <a:p>
            <a:r>
              <a:rPr lang="pt-BR" dirty="0"/>
              <a:t>O (N-1)-DIF terá um escopo menor, e portanto a informação disponível para o sistema terá menos utilidade.</a:t>
            </a:r>
          </a:p>
          <a:p>
            <a:r>
              <a:rPr lang="pt-BR" dirty="0"/>
              <a:t>A única informação-(N+1) disponível serão os nomes das aplicações disponíveis para o (N)-DIF.</a:t>
            </a:r>
          </a:p>
          <a:p>
            <a:r>
              <a:rPr lang="pt-BR" dirty="0"/>
              <a:t>A maior ameaça que um sistema comprometido poderá fazer é distribuir más informações de alocação de recursos e informação de roteamento com seus parceiros.</a:t>
            </a:r>
          </a:p>
        </p:txBody>
      </p:sp>
    </p:spTree>
    <p:extLst>
      <p:ext uri="{BB962C8B-B14F-4D97-AF65-F5344CB8AC3E}">
        <p14:creationId xmlns:p14="http://schemas.microsoft.com/office/powerpoint/2010/main" val="3137578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Implicações para a Segurança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112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Um aspecto sobre o qual este modelo não tem nenhum efeito é sobre os ataques de vírus perpetrada por aplicações de comunicação.</a:t>
            </a:r>
          </a:p>
          <a:p>
            <a:r>
              <a:rPr lang="pt-BR" dirty="0"/>
              <a:t>Comprometimentos baseados em fragilidades no software de aplicação ou no sistema operacional local não podem ser resolvidos por este modelo.</a:t>
            </a:r>
          </a:p>
          <a:p>
            <a:r>
              <a:rPr lang="pt-BR" dirty="0"/>
              <a:t>Apesar de que autenticações mais fortes de IPC possam ajudar, não irão prevenir estes comprometimentos.</a:t>
            </a:r>
          </a:p>
        </p:txBody>
      </p:sp>
    </p:spTree>
    <p:extLst>
      <p:ext uri="{BB962C8B-B14F-4D97-AF65-F5344CB8AC3E}">
        <p14:creationId xmlns:p14="http://schemas.microsoft.com/office/powerpoint/2010/main" val="9805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Processo de Aplicação, AP</a:t>
            </a:r>
          </a:p>
          <a:p>
            <a:pPr lvl="1"/>
            <a:r>
              <a:rPr lang="pt-BR" dirty="0"/>
              <a:t>A instanciação de um programa executando em um sistema de processamento com a intenção de realizar alguma tarefa. Uma aplicação contém uma ou mais máquinas de protocolo.</a:t>
            </a:r>
          </a:p>
          <a:p>
            <a:r>
              <a:rPr lang="pt-BR" dirty="0"/>
              <a:t>Aplicação distribuída</a:t>
            </a:r>
          </a:p>
          <a:p>
            <a:pPr lvl="1"/>
            <a:r>
              <a:rPr lang="pt-BR" dirty="0"/>
              <a:t>Uma coleção de </a:t>
            </a:r>
            <a:r>
              <a:rPr lang="pt-BR" dirty="0" err="1"/>
              <a:t>APs</a:t>
            </a:r>
            <a:r>
              <a:rPr lang="pt-BR" dirty="0"/>
              <a:t> cooperantes que trocam informações usando IPC e mantêm um estado compartilhado.</a:t>
            </a:r>
          </a:p>
        </p:txBody>
      </p:sp>
    </p:spTree>
    <p:extLst>
      <p:ext uri="{BB962C8B-B14F-4D97-AF65-F5344CB8AC3E}">
        <p14:creationId xmlns:p14="http://schemas.microsoft.com/office/powerpoint/2010/main" val="3271805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Processo-IPC-(N):</a:t>
            </a:r>
          </a:p>
          <a:p>
            <a:pPr lvl="1"/>
            <a:r>
              <a:rPr lang="pt-BR" dirty="0"/>
              <a:t>Uma AP que é um membro da (N)-DIF e implementa localmente a funcionalidade para suportar IPC usando múltiplas </a:t>
            </a:r>
            <a:r>
              <a:rPr lang="pt-BR" dirty="0" err="1"/>
              <a:t>subtarefas</a:t>
            </a:r>
            <a:r>
              <a:rPr lang="pt-BR" dirty="0"/>
              <a:t>.</a:t>
            </a:r>
          </a:p>
          <a:p>
            <a:r>
              <a:rPr lang="pt-BR" dirty="0"/>
              <a:t>Protocolo-(N)</a:t>
            </a:r>
          </a:p>
          <a:p>
            <a:pPr lvl="1"/>
            <a:r>
              <a:rPr lang="pt-BR" dirty="0"/>
              <a:t>A sintaxe das </a:t>
            </a:r>
            <a:r>
              <a:rPr lang="pt-BR" dirty="0" err="1"/>
              <a:t>PDUs</a:t>
            </a:r>
            <a:r>
              <a:rPr lang="pt-BR" dirty="0"/>
              <a:t> e o conjunto associado de procedimentos que especificam o comportamento entre duas (N)-PMs com a finalidade de manter coordenado um estado compartilhado.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2400"/>
            <a:ext cx="3909929" cy="10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39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Máquina-de-Protocolo-(N), (N)-PM</a:t>
            </a:r>
          </a:p>
          <a:p>
            <a:pPr lvl="1"/>
            <a:r>
              <a:rPr lang="pt-BR" dirty="0"/>
              <a:t>Uma máquina de estados finitos que implementa um protocolo-(N), que troca </a:t>
            </a:r>
            <a:r>
              <a:rPr lang="pt-BR" dirty="0" err="1"/>
              <a:t>PDUs</a:t>
            </a:r>
            <a:r>
              <a:rPr lang="pt-BR" dirty="0"/>
              <a:t> com um parceiro para manter um estado compartilhado com uma (N)-PM correspondente, normalmente em outro sistema de processamento.</a:t>
            </a:r>
          </a:p>
          <a:p>
            <a:r>
              <a:rPr lang="pt-BR" dirty="0"/>
              <a:t>Primitiva-API-(N)</a:t>
            </a:r>
          </a:p>
          <a:p>
            <a:pPr lvl="1"/>
            <a:r>
              <a:rPr lang="pt-BR" dirty="0"/>
              <a:t>Uma biblioteca ou chamada de sistema usada por uma aplicação ou um protocolo de aplicação para invocar funções do sistema, em particular funções de IPC, tais como solicitar a alocação </a:t>
            </a:r>
            <a:r>
              <a:rPr lang="pt-BR"/>
              <a:t>de recursos IPC.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2400"/>
            <a:ext cx="3909929" cy="10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18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Unidade-Dados-Serviço-(N), (N)-SDU</a:t>
            </a:r>
          </a:p>
          <a:p>
            <a:pPr lvl="1"/>
            <a:r>
              <a:rPr lang="pt-BR" dirty="0"/>
              <a:t>Uma unidade de dados contígua passada por uma APM em uma primitiva da API da IPC cuja integridade deve ser mantida ao ser entregue à APM correspondente.</a:t>
            </a:r>
          </a:p>
          <a:p>
            <a:r>
              <a:rPr lang="pt-BR" dirty="0"/>
              <a:t>Unidade-Dados-Protocolo-(N), (N)-PDU</a:t>
            </a:r>
          </a:p>
          <a:p>
            <a:pPr lvl="1"/>
            <a:r>
              <a:rPr lang="pt-BR" dirty="0"/>
              <a:t>A unidade da troca de dados entre (N)-PMs que consiste de um (N)-PCI e Dados-usuário-(N).</a:t>
            </a:r>
          </a:p>
          <a:p>
            <a:r>
              <a:rPr lang="pt-BR" dirty="0"/>
              <a:t>Informação-Controle-Protocolo-(N), (N)-PCI</a:t>
            </a:r>
          </a:p>
          <a:p>
            <a:pPr lvl="1"/>
            <a:r>
              <a:rPr lang="pt-BR" dirty="0"/>
              <a:t>A porção de uma (N)-PDU que é interpretada pela (N)-PM para manter o estado compartilhado do protocolo.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482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Dados-usuário-(N)</a:t>
            </a:r>
          </a:p>
          <a:p>
            <a:pPr lvl="1"/>
            <a:r>
              <a:rPr lang="pt-BR" dirty="0"/>
              <a:t>A porção de uma (N)-PDU que não é interpretada e nem é interpretável pela (N)-PM e entregue de forma transparente ao seu cliente, como uma (N)-SDU.</a:t>
            </a:r>
          </a:p>
          <a:p>
            <a:pPr lvl="1"/>
            <a:r>
              <a:rPr lang="pt-BR" dirty="0"/>
              <a:t>Uma Dados-usuário-(N) pode consistir de uma parte de, exatamente uma, ou mais do que uma (N)-SDU.</a:t>
            </a:r>
          </a:p>
          <a:p>
            <a:pPr lvl="1"/>
            <a:r>
              <a:rPr lang="pt-BR" dirty="0"/>
              <a:t>Se houver mais do que uma (N)-SDU, então as </a:t>
            </a:r>
            <a:r>
              <a:rPr lang="pt-BR" dirty="0" err="1"/>
              <a:t>SDUs</a:t>
            </a:r>
            <a:r>
              <a:rPr lang="pt-BR" dirty="0"/>
              <a:t> nos Dados-usuário-(N) devem ser delimitados pela (N)-PCI.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74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Protocolo de aplicação</a:t>
            </a:r>
          </a:p>
          <a:p>
            <a:pPr lvl="1"/>
            <a:r>
              <a:rPr lang="pt-BR" dirty="0"/>
              <a:t>Um protocolo que é um componente de uma AP, caracterizado por modificar o estado externo ao protocolo.</a:t>
            </a:r>
          </a:p>
          <a:p>
            <a:r>
              <a:rPr lang="pt-BR" dirty="0"/>
              <a:t>Máquina de protocolo da aplicação, APM</a:t>
            </a:r>
          </a:p>
          <a:p>
            <a:pPr lvl="1"/>
            <a:r>
              <a:rPr lang="pt-BR" dirty="0"/>
              <a:t>A instanciação de um protocolo de aplicação dentro de uma aplicação. Apesar das aplicações de comunicação poderem ser diferentes, as PMs das aplicações comunicantes devem suportar o mesmo protocolo de aplicação.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198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Protocolo-transferência-dados-(N)</a:t>
            </a:r>
          </a:p>
          <a:p>
            <a:pPr lvl="1"/>
            <a:r>
              <a:rPr lang="pt-BR" dirty="0"/>
              <a:t>Um protocolo-(N) usado por um (N)-DIF para entregar transparentemente Dados-usuário-(N) com características específicas; à exceção do envio e recepção transparentes das (N)-</a:t>
            </a:r>
            <a:r>
              <a:rPr lang="pt-BR" dirty="0" err="1"/>
              <a:t>SDUs</a:t>
            </a:r>
            <a:r>
              <a:rPr lang="pt-BR" dirty="0"/>
              <a:t>, todas as operações do protocolo são internas ao estado do protocolo.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320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Básicas e Seus Princípios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Uma camada é um recurso IPC distribuído, DIF.</a:t>
            </a:r>
          </a:p>
          <a:p>
            <a:r>
              <a:rPr lang="pt-BR" dirty="0"/>
              <a:t>Um recurso IPC distribuído é uma aplicação distribuída que consiste de pelo menos um processo IPC em cada sistema de processamento que participa do DIF.</a:t>
            </a:r>
          </a:p>
          <a:p>
            <a:r>
              <a:rPr lang="pt-BR" dirty="0"/>
              <a:t>O escopo de uma camada-(N) é o conjunto de processos IPC cooperantes que formam um (N)-DIF.</a:t>
            </a:r>
          </a:p>
          <a:p>
            <a:r>
              <a:rPr lang="pt-BR" dirty="0"/>
              <a:t>Normalmente o escopo das camadas cresce com o valor de N.</a:t>
            </a:r>
          </a:p>
          <a:p>
            <a:pPr lvl="1"/>
            <a:r>
              <a:rPr lang="pt-BR" dirty="0"/>
              <a:t>No entanto, há configurações onde um (N+1)-DIF tem um escopo menor.</a:t>
            </a:r>
          </a:p>
        </p:txBody>
      </p:sp>
    </p:spTree>
    <p:extLst>
      <p:ext uri="{BB962C8B-B14F-4D97-AF65-F5344CB8AC3E}">
        <p14:creationId xmlns:p14="http://schemas.microsoft.com/office/powerpoint/2010/main" val="408191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i="1" dirty="0"/>
              <a:t>Não estou pensando que nomenclatura seja um remédio para todo defeito em arte ou ciência: mesmo assim não posso deixar de sentir que a confusão de termos geralmente brotam de, e sempre levam a uma confusão de ideias.</a:t>
            </a:r>
          </a:p>
          <a:p>
            <a:pPr marL="365760" lvl="1" indent="0">
              <a:buNone/>
            </a:pPr>
            <a:r>
              <a:rPr lang="pt-BR" i="1" dirty="0"/>
              <a:t>		- John Louis Petit, 1854</a:t>
            </a:r>
          </a:p>
          <a:p>
            <a:pPr marL="365760" lvl="1" indent="0">
              <a:buNone/>
            </a:pPr>
            <a:endParaRPr lang="pt-BR" i="1" dirty="0"/>
          </a:p>
          <a:p>
            <a:r>
              <a:rPr lang="pt-BR" i="1" dirty="0"/>
              <a:t>Um problema bem formulado está meio resolvido.</a:t>
            </a:r>
          </a:p>
          <a:p>
            <a:pPr marL="0" lvl="1" indent="0"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pt-BR" i="1" dirty="0"/>
              <a:t>		- Charles </a:t>
            </a:r>
            <a:r>
              <a:rPr lang="pt-BR" i="1" dirty="0" err="1"/>
              <a:t>Kettering</a:t>
            </a:r>
            <a:endParaRPr lang="pt-BR" dirty="0"/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333794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Básicas e Seus Princípios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Um (N+1)-DIF com menor escopo deve envolver um subconjunto próprio dos sistemas de processamento (N)-DIF.</a:t>
            </a:r>
          </a:p>
          <a:p>
            <a:r>
              <a:rPr lang="pt-BR" dirty="0"/>
              <a:t>Se um (N+1)-DIF com menor escopo envolver sistemas e processamento de mais do que um (N)-DIF, há um potencial para comprometimento da segurança potencialmente permitindo que dados corrompidos (vírus, etc.) de um DIF menos seguro sejam introduzidos em um DIF mais seguro.</a:t>
            </a:r>
          </a:p>
        </p:txBody>
      </p:sp>
    </p:spTree>
    <p:extLst>
      <p:ext uri="{BB962C8B-B14F-4D97-AF65-F5344CB8AC3E}">
        <p14:creationId xmlns:p14="http://schemas.microsoft.com/office/powerpoint/2010/main" val="10848494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Básicas e Seus Princípios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Podem haver mais do que um DIF de mesmo nível.</a:t>
            </a:r>
          </a:p>
          <a:p>
            <a:r>
              <a:rPr lang="pt-BR" dirty="0"/>
              <a:t>Frequentemente os conjuntos de sistemas de processamento que participam em diferentes </a:t>
            </a:r>
            <a:r>
              <a:rPr lang="pt-BR" dirty="0" err="1"/>
              <a:t>DIFs</a:t>
            </a:r>
            <a:r>
              <a:rPr lang="pt-BR" dirty="0"/>
              <a:t> são mutuamente exclusivos.</a:t>
            </a:r>
          </a:p>
          <a:p>
            <a:pPr lvl="1"/>
            <a:r>
              <a:rPr lang="pt-BR" dirty="0"/>
              <a:t>Quando este for o caso, sistemas em diferentes (N)-DIF não podem se comunicar sem fazer um repasse no (N+1)-DIF.</a:t>
            </a:r>
          </a:p>
        </p:txBody>
      </p:sp>
    </p:spTree>
    <p:extLst>
      <p:ext uri="{BB962C8B-B14F-4D97-AF65-F5344CB8AC3E}">
        <p14:creationId xmlns:p14="http://schemas.microsoft.com/office/powerpoint/2010/main" val="170625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Estruturas Básicas e Seus Princípios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Uma aplicação pode se comunicar com mais de um DIF ao mesmo tempo.</a:t>
            </a:r>
          </a:p>
          <a:p>
            <a:r>
              <a:rPr lang="pt-BR" dirty="0"/>
              <a:t>No entanto, isto cria um potencial para comprometimento de segurança.</a:t>
            </a:r>
          </a:p>
          <a:p>
            <a:r>
              <a:rPr lang="pt-BR" dirty="0"/>
              <a:t>Quando a segurança for uma preocupação, os únicos </a:t>
            </a:r>
            <a:r>
              <a:rPr lang="pt-BR" dirty="0" err="1"/>
              <a:t>APs</a:t>
            </a:r>
            <a:r>
              <a:rPr lang="pt-BR" dirty="0"/>
              <a:t> capazes de comunicar com dois ou mais </a:t>
            </a:r>
            <a:r>
              <a:rPr lang="pt-BR" dirty="0" err="1"/>
              <a:t>DIFs</a:t>
            </a:r>
            <a:r>
              <a:rPr lang="pt-BR" dirty="0"/>
              <a:t> deveria ser um processo (N+1)-IPC (i.e., um membro de um (N+1)-DIF).</a:t>
            </a:r>
          </a:p>
          <a:p>
            <a:r>
              <a:rPr lang="pt-BR" dirty="0"/>
              <a:t>O sistema operacional deveria garantir esta restrição.</a:t>
            </a:r>
          </a:p>
        </p:txBody>
      </p:sp>
    </p:spTree>
    <p:extLst>
      <p:ext uri="{BB962C8B-B14F-4D97-AF65-F5344CB8AC3E}">
        <p14:creationId xmlns:p14="http://schemas.microsoft.com/office/powerpoint/2010/main" val="2922960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Estrutura de Aplicações e Protocolos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(...)</a:t>
            </a:r>
          </a:p>
          <a:p>
            <a:r>
              <a:rPr lang="pt-BR" i="1" dirty="0"/>
              <a:t>Conjectura</a:t>
            </a:r>
            <a:r>
              <a:rPr lang="pt-BR" dirty="0"/>
              <a:t>: qualquer estado associado com o correspondente em um protocolo de aplicação é parte da aplicação e não está associado com o protocolo de aplicação.</a:t>
            </a:r>
          </a:p>
          <a:p>
            <a:pPr lvl="1"/>
            <a:r>
              <a:rPr lang="pt-BR" dirty="0"/>
              <a:t>Qualquer estado que deva ser mantido durante a comunicação está associado com IPC.</a:t>
            </a:r>
          </a:p>
          <a:p>
            <a:pPr lvl="1"/>
            <a:r>
              <a:rPr lang="pt-BR" dirty="0"/>
              <a:t>Todos os protocolos de aplicação não possuem estados, enquanto que os protocolos de transferência de dados podem ou não ser sem estados.</a:t>
            </a:r>
          </a:p>
          <a:p>
            <a:pPr lvl="1"/>
            <a:r>
              <a:rPr lang="pt-BR" dirty="0" err="1"/>
              <a:t>Arquiteturalmente</a:t>
            </a:r>
            <a:r>
              <a:rPr lang="pt-BR" dirty="0"/>
              <a:t> há apenas um protocolo de aplicação e ele é sem estado.</a:t>
            </a:r>
          </a:p>
        </p:txBody>
      </p:sp>
    </p:spTree>
    <p:extLst>
      <p:ext uri="{BB962C8B-B14F-4D97-AF65-F5344CB8AC3E}">
        <p14:creationId xmlns:p14="http://schemas.microsoft.com/office/powerpoint/2010/main" val="1400969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Máquinas de Protocolos de Aplicação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962650" cy="504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89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Construção de </a:t>
            </a:r>
            <a:r>
              <a:rPr lang="pt-BR" dirty="0" err="1"/>
              <a:t>APs</a:t>
            </a:r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4048125"/>
            <a:ext cx="8153400" cy="2047875"/>
          </a:xfrm>
        </p:spPr>
        <p:txBody>
          <a:bodyPr>
            <a:normAutofit fontScale="92500"/>
          </a:bodyPr>
          <a:lstStyle/>
          <a:p>
            <a:r>
              <a:rPr lang="pt-BR" dirty="0" err="1"/>
              <a:t>AP-Mod</a:t>
            </a:r>
            <a:r>
              <a:rPr lang="pt-BR" dirty="0"/>
              <a:t>: módulos de protocolo de aplicação alguns dos quais implementam funções comuns.</a:t>
            </a:r>
          </a:p>
          <a:p>
            <a:r>
              <a:rPr lang="pt-BR" dirty="0"/>
              <a:t>Uma FSM de coordenação governa a interação entre estes módulos (não é uma PM porque não gera </a:t>
            </a:r>
            <a:r>
              <a:rPr lang="pt-BR" dirty="0" err="1"/>
              <a:t>PDUs</a:t>
            </a:r>
            <a:r>
              <a:rPr lang="pt-BR" dirty="0"/>
              <a:t>).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752601"/>
            <a:ext cx="630555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93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CDAP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Common </a:t>
            </a:r>
            <a:r>
              <a:rPr lang="pt-BR" dirty="0" err="1">
                <a:solidFill>
                  <a:srgbClr val="FF0000"/>
                </a:solidFill>
              </a:rPr>
              <a:t>Distributed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Application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Protocol</a:t>
            </a:r>
            <a:r>
              <a:rPr lang="pt-BR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Plataforma para a construção de aplicações distribuídas.</a:t>
            </a:r>
          </a:p>
          <a:p>
            <a:r>
              <a:rPr lang="pt-BR" dirty="0">
                <a:solidFill>
                  <a:srgbClr val="FF0000"/>
                </a:solidFill>
              </a:rPr>
              <a:t>Módulos: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CACE – Common </a:t>
            </a:r>
            <a:r>
              <a:rPr lang="pt-BR" dirty="0" err="1">
                <a:solidFill>
                  <a:srgbClr val="FF0000"/>
                </a:solidFill>
              </a:rPr>
              <a:t>Application</a:t>
            </a:r>
            <a:r>
              <a:rPr lang="pt-BR" dirty="0">
                <a:solidFill>
                  <a:srgbClr val="FF0000"/>
                </a:solidFill>
              </a:rPr>
              <a:t> Connection Establishment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CMIP – Common Management </a:t>
            </a:r>
            <a:r>
              <a:rPr lang="pt-BR" dirty="0" err="1">
                <a:solidFill>
                  <a:srgbClr val="FF0000"/>
                </a:solidFill>
              </a:rPr>
              <a:t>Information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Protocol</a:t>
            </a:r>
            <a:endParaRPr lang="pt-BR" dirty="0">
              <a:solidFill>
                <a:srgbClr val="FF0000"/>
              </a:solidFill>
            </a:endParaRPr>
          </a:p>
          <a:p>
            <a:pPr lvl="1"/>
            <a:r>
              <a:rPr lang="pt-BR" dirty="0" err="1">
                <a:solidFill>
                  <a:srgbClr val="FF0000"/>
                </a:solidFill>
              </a:rPr>
              <a:t>Auth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00" y="5029200"/>
            <a:ext cx="322550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835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Conjectura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Todos os protocolos envolvem dois e apenas dois correspondentes.</a:t>
            </a:r>
          </a:p>
          <a:p>
            <a:r>
              <a:rPr lang="pt-BR" dirty="0"/>
              <a:t>Estado compartilhado envolvendo múltiplos correspondentes (i.e., mais do que dois) é uma propriedade do AP, e não da APM.</a:t>
            </a:r>
          </a:p>
          <a:p>
            <a:pPr lvl="1"/>
            <a:r>
              <a:rPr lang="pt-BR" dirty="0"/>
              <a:t>Ou seja, todos os protocolos “</a:t>
            </a:r>
            <a:r>
              <a:rPr lang="pt-BR" dirty="0" err="1"/>
              <a:t>multi</a:t>
            </a:r>
            <a:r>
              <a:rPr lang="pt-BR" dirty="0"/>
              <a:t> parceiros” são aplicações distribuídas.</a:t>
            </a:r>
          </a:p>
        </p:txBody>
      </p:sp>
    </p:spTree>
    <p:extLst>
      <p:ext uri="{BB962C8B-B14F-4D97-AF65-F5344CB8AC3E}">
        <p14:creationId xmlns:p14="http://schemas.microsoft.com/office/powerpoint/2010/main" val="2397442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Conceitos de Nomes para (N)-</a:t>
            </a:r>
            <a:r>
              <a:rPr lang="pt-BR" dirty="0" err="1"/>
              <a:t>DIFs</a:t>
            </a:r>
            <a:r>
              <a:rPr lang="pt-BR" dirty="0"/>
              <a:t> e Aplicações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28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</p:spTree>
    <p:extLst>
      <p:ext uri="{BB962C8B-B14F-4D97-AF65-F5344CB8AC3E}">
        <p14:creationId xmlns:p14="http://schemas.microsoft.com/office/powerpoint/2010/main" val="993975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Espaço de nomes do processo de aplicação</a:t>
            </a:r>
          </a:p>
          <a:p>
            <a:pPr lvl="1"/>
            <a:r>
              <a:rPr lang="pt-BR" dirty="0"/>
              <a:t>Conjunto de </a:t>
            </a:r>
            <a:r>
              <a:rPr lang="pt-BR" i="1" dirty="0" err="1"/>
              <a:t>strings</a:t>
            </a:r>
            <a:r>
              <a:rPr lang="pt-BR" dirty="0"/>
              <a:t> que podem ser atribuídos aos </a:t>
            </a:r>
            <a:r>
              <a:rPr lang="pt-BR" dirty="0" err="1"/>
              <a:t>APs</a:t>
            </a:r>
            <a:r>
              <a:rPr lang="pt-BR" dirty="0"/>
              <a:t> e usados para serem referenciados por outras aplicações no mesmo domínio de nomes.</a:t>
            </a:r>
          </a:p>
          <a:p>
            <a:r>
              <a:rPr lang="pt-BR" dirty="0"/>
              <a:t>Nome do processo de aplicação, nome do AP.</a:t>
            </a:r>
          </a:p>
          <a:p>
            <a:pPr lvl="1"/>
            <a:r>
              <a:rPr lang="pt-BR" dirty="0"/>
              <a:t>Uma </a:t>
            </a:r>
            <a:r>
              <a:rPr lang="pt-BR" i="1" dirty="0" err="1"/>
              <a:t>string</a:t>
            </a:r>
            <a:r>
              <a:rPr lang="pt-BR" i="1" dirty="0"/>
              <a:t> </a:t>
            </a:r>
            <a:r>
              <a:rPr lang="pt-BR" dirty="0"/>
              <a:t>alocado a um AP a partir de um espaço de nomes de AP e que não é alocado a nenhum outro AP enquanto estiver associado àquele a que foi alocado.</a:t>
            </a:r>
          </a:p>
          <a:p>
            <a:r>
              <a:rPr lang="pt-BR" dirty="0"/>
              <a:t>Instância do processo de aplicação</a:t>
            </a:r>
          </a:p>
          <a:p>
            <a:pPr lvl="1"/>
            <a:r>
              <a:rPr lang="pt-BR" dirty="0"/>
              <a:t>A instanciação de um AP em um sistema operacional.</a:t>
            </a:r>
          </a:p>
        </p:txBody>
      </p:sp>
    </p:spTree>
    <p:extLst>
      <p:ext uri="{BB962C8B-B14F-4D97-AF65-F5344CB8AC3E}">
        <p14:creationId xmlns:p14="http://schemas.microsoft.com/office/powerpoint/2010/main" val="87417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</p:spTree>
    <p:extLst>
      <p:ext uri="{BB962C8B-B14F-4D97-AF65-F5344CB8AC3E}">
        <p14:creationId xmlns:p14="http://schemas.microsoft.com/office/powerpoint/2010/main" val="2605744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30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Estas definições proveem múltiplas instâncias da mesma aplicação e permite que sejam acessadas separadamente:</a:t>
            </a:r>
          </a:p>
          <a:p>
            <a:pPr lvl="1"/>
            <a:r>
              <a:rPr lang="pt-BR" dirty="0"/>
              <a:t>Identificação da instância do processo de aplicação</a:t>
            </a:r>
          </a:p>
          <a:p>
            <a:pPr lvl="2"/>
            <a:r>
              <a:rPr lang="pt-BR" dirty="0"/>
              <a:t>Este é um identificador associado a uma instância do AP que quando combinado ao nome do AP é não ambíguo dentro do espaço de nomes de AP.</a:t>
            </a:r>
          </a:p>
          <a:p>
            <a:pPr lvl="1"/>
            <a:r>
              <a:rPr lang="pt-BR" dirty="0"/>
              <a:t>Espaço de nomes da PM de aplicação</a:t>
            </a:r>
          </a:p>
          <a:p>
            <a:pPr lvl="2"/>
            <a:r>
              <a:rPr lang="pt-BR" dirty="0"/>
              <a:t>Conjunto de </a:t>
            </a:r>
            <a:r>
              <a:rPr lang="pt-BR" i="1" dirty="0" err="1"/>
              <a:t>strings</a:t>
            </a:r>
            <a:r>
              <a:rPr lang="pt-BR" dirty="0"/>
              <a:t> que podem ser alocados a PMs de aplicações e usados para serem referenciados por outras aplicações no mesmo domínio de nomes.</a:t>
            </a:r>
          </a:p>
          <a:p>
            <a:pPr lvl="1"/>
            <a:r>
              <a:rPr lang="pt-BR" dirty="0"/>
              <a:t>Identificação da PM de aplicação</a:t>
            </a:r>
          </a:p>
          <a:p>
            <a:pPr lvl="2"/>
            <a:r>
              <a:rPr lang="pt-BR" dirty="0"/>
              <a:t>Identificador não ambíguo dentro do escopo do AP. Um PM-id quando concatenado como nome do AP é também não ambíguo no espaço de nomes dos </a:t>
            </a:r>
            <a:r>
              <a:rPr lang="pt-BR" dirty="0" err="1"/>
              <a:t>APs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476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31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Estas definições permitem que uma AP tenha múltiplos protocolos de aplicação:</a:t>
            </a:r>
          </a:p>
          <a:p>
            <a:pPr lvl="1"/>
            <a:r>
              <a:rPr lang="pt-BR" dirty="0"/>
              <a:t>Instância da PM de aplicação</a:t>
            </a:r>
          </a:p>
          <a:p>
            <a:pPr lvl="2"/>
            <a:r>
              <a:rPr lang="pt-BR" dirty="0"/>
              <a:t>A instanciação de uma PM de aplicação dentro de um AP.</a:t>
            </a:r>
          </a:p>
          <a:p>
            <a:pPr lvl="1"/>
            <a:r>
              <a:rPr lang="pt-BR" dirty="0"/>
              <a:t>Identificação da instância da PM de aplicação</a:t>
            </a:r>
          </a:p>
          <a:p>
            <a:pPr lvl="2"/>
            <a:r>
              <a:rPr lang="pt-BR" dirty="0"/>
              <a:t>Este é um identificador não ambíguo no espaço de nomes do AP quando qualificado pelo nome do AP, id-instância do AP e a id da MP de aplicação.</a:t>
            </a:r>
          </a:p>
        </p:txBody>
      </p:sp>
    </p:spTree>
    <p:extLst>
      <p:ext uri="{BB962C8B-B14F-4D97-AF65-F5344CB8AC3E}">
        <p14:creationId xmlns:p14="http://schemas.microsoft.com/office/powerpoint/2010/main" val="3603779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32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Estas definições permitem nomear múltiplas instâncias de protocolos de aplicação dentro de uma instância de um AP:</a:t>
            </a:r>
          </a:p>
          <a:p>
            <a:pPr lvl="1"/>
            <a:r>
              <a:rPr lang="pt-BR" dirty="0"/>
              <a:t>Nome do processo IPC</a:t>
            </a:r>
          </a:p>
          <a:p>
            <a:pPr lvl="2"/>
            <a:r>
              <a:rPr lang="pt-BR" dirty="0"/>
              <a:t>Um nome de AP que é alocado a um processo IPC. Este é o nome externo de um processo IPC.</a:t>
            </a:r>
          </a:p>
          <a:p>
            <a:pPr lvl="1"/>
            <a:r>
              <a:rPr lang="pt-BR" dirty="0"/>
              <a:t>Nome da aplicação distribuída, DAN</a:t>
            </a:r>
          </a:p>
          <a:p>
            <a:pPr lvl="2"/>
            <a:r>
              <a:rPr lang="pt-BR" dirty="0"/>
              <a:t>Um nome normalmente extraído do mesmo espaço de nomes dos </a:t>
            </a:r>
            <a:r>
              <a:rPr lang="pt-BR" dirty="0" err="1"/>
              <a:t>APs</a:t>
            </a:r>
            <a:r>
              <a:rPr lang="pt-BR" dirty="0"/>
              <a:t> para identificar uma aplicação distribuída.</a:t>
            </a:r>
          </a:p>
          <a:p>
            <a:pPr lvl="2"/>
            <a:r>
              <a:rPr lang="pt-BR" dirty="0"/>
              <a:t>Um tipo importante de aplicação distribuída é um DIF.</a:t>
            </a:r>
          </a:p>
          <a:p>
            <a:pPr lvl="2"/>
            <a:r>
              <a:rPr lang="pt-BR" dirty="0"/>
              <a:t>Um DAN age como um nome </a:t>
            </a:r>
            <a:r>
              <a:rPr lang="pt-BR" dirty="0" err="1"/>
              <a:t>anycast</a:t>
            </a:r>
            <a:r>
              <a:rPr lang="pt-BR" dirty="0"/>
              <a:t> ou </a:t>
            </a:r>
            <a:r>
              <a:rPr lang="pt-BR" dirty="0" err="1"/>
              <a:t>multicast</a:t>
            </a:r>
            <a:r>
              <a:rPr lang="pt-BR" dirty="0"/>
              <a:t> para o conjunto de </a:t>
            </a:r>
            <a:r>
              <a:rPr lang="pt-BR" dirty="0" err="1"/>
              <a:t>Aps</a:t>
            </a:r>
            <a:r>
              <a:rPr lang="pt-BR" dirty="0"/>
              <a:t> que inclui esta aplicação distribuída a depender da operação.</a:t>
            </a:r>
          </a:p>
          <a:p>
            <a:pPr lvl="1"/>
            <a:r>
              <a:rPr lang="pt-BR" dirty="0"/>
              <a:t>(N)-</a:t>
            </a:r>
            <a:r>
              <a:rPr lang="pt-BR" dirty="0" err="1"/>
              <a:t>port</a:t>
            </a:r>
            <a:r>
              <a:rPr lang="pt-BR" dirty="0"/>
              <a:t>-id</a:t>
            </a:r>
          </a:p>
          <a:p>
            <a:pPr lvl="2"/>
            <a:r>
              <a:rPr lang="pt-BR" dirty="0"/>
              <a:t>Um identificador não ambíguo dentro do escopo do sistema de processamento usado para distinguir uma alocação particular de um (N)-IPC.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913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Nomeando a Aplicação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Dado um DIF, A.</a:t>
            </a:r>
          </a:p>
          <a:p>
            <a:r>
              <a:rPr lang="pt-BR" dirty="0"/>
              <a:t>Considere os sistemas de processamento de todos os processos IPC que compõem A.</a:t>
            </a:r>
          </a:p>
          <a:p>
            <a:r>
              <a:rPr lang="pt-BR" dirty="0"/>
              <a:t>O espaço de nomes do AP deve cobrir todas as aplicações alcançáveis por este DIF.</a:t>
            </a:r>
          </a:p>
          <a:p>
            <a:r>
              <a:rPr lang="pt-BR" dirty="0"/>
              <a:t>Adicionalmente, se qualquer destes sistemas de processamento possuir </a:t>
            </a:r>
            <a:r>
              <a:rPr lang="pt-BR" dirty="0" err="1"/>
              <a:t>DIFs</a:t>
            </a:r>
            <a:r>
              <a:rPr lang="pt-BR" dirty="0"/>
              <a:t> distintos além de A, o escopo do espaço de nomes da aplicação deve também incluir todas as aplicações alcançáveis por estes </a:t>
            </a:r>
            <a:r>
              <a:rPr lang="pt-BR" dirty="0" err="1"/>
              <a:t>DIFs</a:t>
            </a:r>
            <a:r>
              <a:rPr lang="pt-BR" dirty="0"/>
              <a:t>.</a:t>
            </a:r>
          </a:p>
          <a:p>
            <a:r>
              <a:rPr lang="pt-BR" dirty="0"/>
              <a:t>O conjunto então formado representa o escopo do espaço de nomes do AP.</a:t>
            </a:r>
          </a:p>
        </p:txBody>
      </p:sp>
    </p:spTree>
    <p:extLst>
      <p:ext uri="{BB962C8B-B14F-4D97-AF65-F5344CB8AC3E}">
        <p14:creationId xmlns:p14="http://schemas.microsoft.com/office/powerpoint/2010/main" val="38437825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Estrutura dos Espaços de Nomes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 estrutura do espaço de nomes depende do seu escopo:</a:t>
            </a:r>
          </a:p>
          <a:p>
            <a:pPr lvl="1"/>
            <a:r>
              <a:rPr lang="pt-BR" dirty="0"/>
              <a:t>Em domínios com pouco escopo, eles podem ser simples e plano.</a:t>
            </a:r>
          </a:p>
          <a:p>
            <a:pPr lvl="1"/>
            <a:r>
              <a:rPr lang="pt-BR" dirty="0"/>
              <a:t>Para domínios com escopos mais abrangentes, eles podem ser hierárquicos.</a:t>
            </a:r>
          </a:p>
        </p:txBody>
      </p:sp>
    </p:spTree>
    <p:extLst>
      <p:ext uri="{BB962C8B-B14F-4D97-AF65-F5344CB8AC3E}">
        <p14:creationId xmlns:p14="http://schemas.microsoft.com/office/powerpoint/2010/main" val="159122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Espaços de Nomes dos </a:t>
            </a:r>
            <a:r>
              <a:rPr lang="pt-BR" dirty="0" err="1">
                <a:solidFill>
                  <a:srgbClr val="FF0000"/>
                </a:solidFill>
              </a:rPr>
              <a:t>DAFs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35</a:t>
            </a:fld>
            <a:endParaRPr lang="pt-B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286001"/>
            <a:ext cx="7555549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4134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Um Processo de Aplicação Distribuída (DAP)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36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729" y="1628776"/>
            <a:ext cx="80200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95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Recurso IPC Distribuído-(N)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</p:spTree>
    <p:extLst>
      <p:ext uri="{BB962C8B-B14F-4D97-AF65-F5344CB8AC3E}">
        <p14:creationId xmlns:p14="http://schemas.microsoft.com/office/powerpoint/2010/main" val="2627640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38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Protocolo-controle-erro-e-fluxo-(N) (EFCP)</a:t>
            </a:r>
          </a:p>
          <a:p>
            <a:pPr lvl="1"/>
            <a:r>
              <a:rPr lang="pt-BR" dirty="0"/>
              <a:t>O protocolo de transferência de dados necessário para manter uma instância de IPC dentro de um DIF entre </a:t>
            </a:r>
            <a:r>
              <a:rPr lang="pt-BR" dirty="0" err="1"/>
              <a:t>port</a:t>
            </a:r>
            <a:r>
              <a:rPr lang="pt-BR" dirty="0"/>
              <a:t>-ids correspondentes.</a:t>
            </a:r>
          </a:p>
          <a:p>
            <a:pPr lvl="1"/>
            <a:r>
              <a:rPr lang="pt-BR" dirty="0"/>
              <a:t>As funções deste protocolo garantem confiabilidade, ordem, e controle de fluxo, na medida da necessidade.</a:t>
            </a:r>
          </a:p>
          <a:p>
            <a:r>
              <a:rPr lang="pt-BR" dirty="0"/>
              <a:t>Tarefa-repasse/multiplexação-(N) (RMT)</a:t>
            </a:r>
          </a:p>
          <a:p>
            <a:pPr lvl="1"/>
            <a:r>
              <a:rPr lang="pt-BR" dirty="0"/>
              <a:t>A tarefa dentro do processo IPC que realiza a multiplexação/repasse de (N)-</a:t>
            </a:r>
            <a:r>
              <a:rPr lang="pt-BR" dirty="0" err="1"/>
              <a:t>PDUs</a:t>
            </a:r>
            <a:r>
              <a:rPr lang="pt-BR" dirty="0"/>
              <a:t> e insere a PCI de repasse em todas as </a:t>
            </a:r>
            <a:r>
              <a:rPr lang="pt-BR" dirty="0" err="1"/>
              <a:t>PDUs</a:t>
            </a:r>
            <a:r>
              <a:rPr lang="pt-BR" dirty="0"/>
              <a:t> por questões de endereçamento.</a:t>
            </a:r>
          </a:p>
        </p:txBody>
      </p:sp>
    </p:spTree>
    <p:extLst>
      <p:ext uri="{BB962C8B-B14F-4D97-AF65-F5344CB8AC3E}">
        <p14:creationId xmlns:p14="http://schemas.microsoft.com/office/powerpoint/2010/main" val="16138387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39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Identificador-conexão-(N)</a:t>
            </a:r>
          </a:p>
          <a:p>
            <a:pPr lvl="1"/>
            <a:r>
              <a:rPr lang="pt-BR" dirty="0"/>
              <a:t>Um identificador interno a um DIF e não ambíguo dentro do escopo de duas </a:t>
            </a:r>
            <a:r>
              <a:rPr lang="pt-BR" dirty="0" err="1"/>
              <a:t>EFCPMs</a:t>
            </a:r>
            <a:r>
              <a:rPr lang="pt-BR" dirty="0"/>
              <a:t> comunicantes daquele DIF que identifica esta conexão.</a:t>
            </a:r>
          </a:p>
          <a:p>
            <a:pPr lvl="1"/>
            <a:r>
              <a:rPr lang="pt-BR" dirty="0"/>
              <a:t>O identificador da conexão é comumente formado pela concatenação dos </a:t>
            </a:r>
            <a:r>
              <a:rPr lang="pt-BR" dirty="0" err="1"/>
              <a:t>port</a:t>
            </a:r>
            <a:r>
              <a:rPr lang="pt-BR" dirty="0"/>
              <a:t>-ids associados a este fluxo pelas </a:t>
            </a:r>
            <a:r>
              <a:rPr lang="pt-BR" dirty="0" err="1"/>
              <a:t>EFCPMs</a:t>
            </a:r>
            <a:r>
              <a:rPr lang="pt-BR" dirty="0"/>
              <a:t> origem e destino.</a:t>
            </a:r>
          </a:p>
          <a:p>
            <a:r>
              <a:rPr lang="pt-BR" dirty="0"/>
              <a:t>Endereço-(N)</a:t>
            </a:r>
          </a:p>
          <a:p>
            <a:pPr lvl="1"/>
            <a:r>
              <a:rPr lang="pt-BR" dirty="0"/>
              <a:t>Um identificador dependente de localização </a:t>
            </a:r>
            <a:r>
              <a:rPr lang="pt-BR" i="1" dirty="0"/>
              <a:t>interno</a:t>
            </a:r>
            <a:r>
              <a:rPr lang="pt-BR" dirty="0"/>
              <a:t> a um DIF e não ambíguo dentro do DIF. Este identificador é usado na coordenação e manutenção do estado do DIF.</a:t>
            </a:r>
          </a:p>
        </p:txBody>
      </p:sp>
    </p:spTree>
    <p:extLst>
      <p:ext uri="{BB962C8B-B14F-4D97-AF65-F5344CB8AC3E}">
        <p14:creationId xmlns:p14="http://schemas.microsoft.com/office/powerpoint/2010/main" val="3354117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Preâmbulo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Neste capítulo iremos montar os elementos do modelo e descrever a sua operação em um único lugar.</a:t>
            </a:r>
          </a:p>
          <a:p>
            <a:r>
              <a:rPr lang="pt-BR" dirty="0"/>
              <a:t>Os componentes apresentados aqui não devem ser tomados como uma estratégia de implementação e sim como um modelo lógico.</a:t>
            </a:r>
          </a:p>
          <a:p>
            <a:r>
              <a:rPr lang="pt-BR" dirty="0"/>
              <a:t>Apesar do modelo ser descrito em termos de uma única camada, o leitor deve ser alertado de que esta provavelmente não é a melhor estratégia de implementação.</a:t>
            </a:r>
          </a:p>
        </p:txBody>
      </p:sp>
    </p:spTree>
    <p:extLst>
      <p:ext uri="{BB962C8B-B14F-4D97-AF65-F5344CB8AC3E}">
        <p14:creationId xmlns:p14="http://schemas.microsoft.com/office/powerpoint/2010/main" val="17990034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40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EFCPM-(N)</a:t>
            </a:r>
          </a:p>
          <a:p>
            <a:pPr lvl="1"/>
            <a:r>
              <a:rPr lang="pt-BR" dirty="0"/>
              <a:t>Uma tarefa dentro do processo IPC que é uma </a:t>
            </a:r>
            <a:r>
              <a:rPr lang="pt-BR"/>
              <a:t>instância </a:t>
            </a:r>
            <a:r>
              <a:rPr lang="pt-BR" dirty="0" err="1"/>
              <a:t>d</a:t>
            </a:r>
            <a:r>
              <a:rPr lang="pt-BR"/>
              <a:t>o </a:t>
            </a:r>
            <a:r>
              <a:rPr lang="pt-BR" dirty="0"/>
              <a:t>EFCP que cria uma única instância de estado compartilhado representado um canal, conexão, associação, fluxo, etc. </a:t>
            </a:r>
            <a:r>
              <a:rPr lang="pt-BR" dirty="0" err="1"/>
              <a:t>full</a:t>
            </a:r>
            <a:r>
              <a:rPr lang="pt-BR" dirty="0"/>
              <a:t>-duplex.</a:t>
            </a:r>
          </a:p>
          <a:p>
            <a:r>
              <a:rPr lang="pt-BR" dirty="0"/>
              <a:t>Delimitação-(N):</a:t>
            </a:r>
          </a:p>
          <a:p>
            <a:pPr lvl="1"/>
            <a:r>
              <a:rPr lang="pt-BR" dirty="0"/>
              <a:t>Primeira operação executada pelo DIF, usualmente através de primitivas da API, para delimitar uma SDU de modo que o DIF possa garantir que seja capaz de entregar a SDU até o seu destinatário</a:t>
            </a:r>
          </a:p>
        </p:txBody>
      </p:sp>
    </p:spTree>
    <p:extLst>
      <p:ext uri="{BB962C8B-B14F-4D97-AF65-F5344CB8AC3E}">
        <p14:creationId xmlns:p14="http://schemas.microsoft.com/office/powerpoint/2010/main" val="33541178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PCI-Repasse-(N)</a:t>
            </a:r>
          </a:p>
          <a:p>
            <a:pPr lvl="1"/>
            <a:r>
              <a:rPr lang="pt-BR" dirty="0"/>
              <a:t>A designação da PCI de repasse usado pela RMT de um processo IPC. Este é o PCI da fase de transferência de dados da aplicação IPC distribuída</a:t>
            </a:r>
          </a:p>
          <a:p>
            <a:r>
              <a:rPr lang="pt-BR" dirty="0"/>
              <a:t>Proteção-SDU-(N):</a:t>
            </a:r>
          </a:p>
          <a:p>
            <a:pPr lvl="1"/>
            <a:r>
              <a:rPr lang="pt-BR" dirty="0"/>
              <a:t>A última operação (opcional) executada pela RMT para garantir que a SDU não tenha sido corrompida enquanto em trânsito.</a:t>
            </a:r>
          </a:p>
        </p:txBody>
      </p:sp>
    </p:spTree>
    <p:extLst>
      <p:ext uri="{BB962C8B-B14F-4D97-AF65-F5344CB8AC3E}">
        <p14:creationId xmlns:p14="http://schemas.microsoft.com/office/powerpoint/2010/main" val="2759094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highlight>
                  <a:srgbClr val="FF0000"/>
                </a:highlight>
              </a:rPr>
              <a:t>Protocolo de Troca de Informações de Recursos (RIEP)</a:t>
            </a:r>
          </a:p>
          <a:p>
            <a:pPr lvl="1"/>
            <a:r>
              <a:rPr lang="pt-BR" dirty="0">
                <a:highlight>
                  <a:srgbClr val="FF0000"/>
                </a:highlight>
              </a:rPr>
              <a:t>Um protocolo de aplicação interno ao DIF usados para a troca de informações de recursos entre os processos IPC de um DIF.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Informações</a:t>
            </a:r>
            <a:r>
              <a:rPr lang="pt-BR" dirty="0"/>
              <a:t> </a:t>
            </a:r>
            <a:r>
              <a:rPr lang="pt-BR" dirty="0">
                <a:solidFill>
                  <a:srgbClr val="FF0000"/>
                </a:solidFill>
              </a:rPr>
              <a:t>enviadas via CDAP</a:t>
            </a:r>
            <a:r>
              <a:rPr lang="pt-BR" dirty="0"/>
              <a:t>.</a:t>
            </a:r>
          </a:p>
          <a:p>
            <a:pPr lvl="1"/>
            <a:r>
              <a:rPr lang="pt-BR" dirty="0"/>
              <a:t>Logicamente o </a:t>
            </a:r>
            <a:r>
              <a:rPr lang="pt-BR" dirty="0">
                <a:highlight>
                  <a:srgbClr val="FF0000"/>
                </a:highlight>
              </a:rPr>
              <a:t>RIEP</a:t>
            </a:r>
            <a:r>
              <a:rPr lang="pt-BR" dirty="0"/>
              <a:t> atualiza a Base de Informações de Recursos (RIB) distribuída.</a:t>
            </a:r>
          </a:p>
          <a:p>
            <a:r>
              <a:rPr lang="pt-BR" dirty="0">
                <a:highlight>
                  <a:srgbClr val="FF0000"/>
                </a:highlight>
              </a:rPr>
              <a:t>Protocolo de acesso IPC (IAP) </a:t>
            </a:r>
            <a:r>
              <a:rPr lang="pt-BR" dirty="0">
                <a:solidFill>
                  <a:srgbClr val="FF0000"/>
                </a:solidFill>
              </a:rPr>
              <a:t>– CACEP usando o CDAP</a:t>
            </a:r>
          </a:p>
          <a:p>
            <a:pPr lvl="1"/>
            <a:r>
              <a:rPr lang="pt-BR" dirty="0">
                <a:highlight>
                  <a:srgbClr val="FF0000"/>
                </a:highlight>
              </a:rPr>
              <a:t>Uma aplicação do RIEP que encontra o endereço de um processo de aplicação e determina se aplicação solicitante tem acesso ao mesmo e comunica as políticas a serem usadas.</a:t>
            </a:r>
          </a:p>
        </p:txBody>
      </p:sp>
    </p:spTree>
    <p:extLst>
      <p:ext uri="{BB962C8B-B14F-4D97-AF65-F5344CB8AC3E}">
        <p14:creationId xmlns:p14="http://schemas.microsoft.com/office/powerpoint/2010/main" val="342228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Processo-IPC-(N)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processo IPC é um AP, um componente de um recurso IPC distribuído, formado por dois componentes principais:</a:t>
            </a:r>
          </a:p>
          <a:p>
            <a:pPr lvl="1"/>
            <a:r>
              <a:rPr lang="pt-BR" dirty="0"/>
              <a:t>A tarefa IPC e</a:t>
            </a:r>
          </a:p>
          <a:p>
            <a:pPr lvl="1"/>
            <a:r>
              <a:rPr lang="pt-BR" dirty="0"/>
              <a:t>A tarefa de gerenciamento IPC.</a:t>
            </a:r>
          </a:p>
          <a:p>
            <a:r>
              <a:rPr lang="pt-BR" dirty="0"/>
              <a:t>A tarefa IPC é formada por uma RMT e uma EFCPM para cada conexão/fluxo que inicia neste processo IPC. </a:t>
            </a:r>
            <a:r>
              <a:rPr lang="pt-BR" dirty="0">
                <a:solidFill>
                  <a:srgbClr val="FF0000"/>
                </a:solidFill>
              </a:rPr>
              <a:t>E o CDAP para transporte de informações de controle de acesso e de gerência.</a:t>
            </a:r>
            <a:endParaRPr lang="pt-BR" dirty="0"/>
          </a:p>
          <a:p>
            <a:r>
              <a:rPr lang="pt-BR" dirty="0"/>
              <a:t>Há uma tarefa de gerenciamento IPC em cada processo IPC.</a:t>
            </a:r>
          </a:p>
        </p:txBody>
      </p:sp>
    </p:spTree>
    <p:extLst>
      <p:ext uri="{BB962C8B-B14F-4D97-AF65-F5344CB8AC3E}">
        <p14:creationId xmlns:p14="http://schemas.microsoft.com/office/powerpoint/2010/main" val="16990386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Funções da Tarefa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Delimitação e proteção da PDU</a:t>
            </a:r>
          </a:p>
          <a:p>
            <a:pPr marL="834390" lvl="1" indent="-514350"/>
            <a:r>
              <a:rPr lang="pt-BR" dirty="0"/>
              <a:t>Que consiste de funções razoavelmente diretas adequadas ao </a:t>
            </a:r>
            <a:r>
              <a:rPr lang="pt-BR" i="1" dirty="0" err="1"/>
              <a:t>pipelining</a:t>
            </a:r>
            <a:endParaRPr lang="pt-BR" i="1" dirty="0"/>
          </a:p>
          <a:p>
            <a:pPr marL="514350" indent="-514350"/>
            <a:r>
              <a:rPr lang="pt-BR" dirty="0"/>
              <a:t>Repasse e multiplexação</a:t>
            </a:r>
          </a:p>
          <a:p>
            <a:pPr marL="834390" lvl="1" indent="-514350"/>
            <a:r>
              <a:rPr lang="pt-BR" dirty="0"/>
              <a:t>Que se preocupa com o gerenciamento da utilização da camada abaixo</a:t>
            </a:r>
          </a:p>
          <a:p>
            <a:pPr marL="514350" indent="-514350"/>
            <a:r>
              <a:rPr lang="pt-BR" dirty="0"/>
              <a:t>Transferência de dados</a:t>
            </a:r>
          </a:p>
          <a:p>
            <a:pPr marL="834390" lvl="1" indent="-514350"/>
            <a:r>
              <a:rPr lang="pt-BR" dirty="0"/>
              <a:t>Que distingue fluxos e sequenciamento caso necessário</a:t>
            </a:r>
          </a:p>
          <a:p>
            <a:pPr marL="514350" indent="-514350"/>
            <a:r>
              <a:rPr lang="pt-BR" dirty="0"/>
              <a:t>Funções de controle de transferência de dados</a:t>
            </a:r>
          </a:p>
          <a:p>
            <a:pPr marL="834390" lvl="1" indent="-514350"/>
            <a:r>
              <a:rPr lang="pt-BR" dirty="0"/>
              <a:t>Responsável por mecanismos de realimentação e sua sincronização, que controlam as filas de transferência de dados e retransmissões.</a:t>
            </a:r>
          </a:p>
        </p:txBody>
      </p:sp>
    </p:spTree>
    <p:extLst>
      <p:ext uri="{BB962C8B-B14F-4D97-AF65-F5344CB8AC3E}">
        <p14:creationId xmlns:p14="http://schemas.microsoft.com/office/powerpoint/2010/main" val="36918856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Tarefa de Gerenciamento da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tarefa de gerenciamento da IPC </a:t>
            </a:r>
            <a:r>
              <a:rPr lang="pt-BR" dirty="0">
                <a:highlight>
                  <a:srgbClr val="FF0000"/>
                </a:highlight>
              </a:rPr>
              <a:t>usa o RIEP</a:t>
            </a:r>
            <a:r>
              <a:rPr lang="pt-BR" dirty="0"/>
              <a:t>.</a:t>
            </a:r>
          </a:p>
          <a:p>
            <a:r>
              <a:rPr lang="pt-BR" dirty="0">
                <a:highlight>
                  <a:srgbClr val="FF0000"/>
                </a:highlight>
              </a:rPr>
              <a:t>O RIEP </a:t>
            </a:r>
            <a:r>
              <a:rPr lang="pt-BR" dirty="0"/>
              <a:t>é usado para trocar informações entre os processos IPC necessárias para o gerenciamento do DIF.</a:t>
            </a:r>
          </a:p>
          <a:p>
            <a:r>
              <a:rPr lang="pt-BR" dirty="0"/>
              <a:t>Eventos, incluindo estouros de temporização, podem fazer com que o </a:t>
            </a:r>
            <a:r>
              <a:rPr lang="pt-BR" dirty="0">
                <a:highlight>
                  <a:srgbClr val="FF0000"/>
                </a:highlight>
              </a:rPr>
              <a:t>RIEP</a:t>
            </a:r>
            <a:r>
              <a:rPr lang="pt-BR" dirty="0"/>
              <a:t> emita atualizações (no modo publique/assine), ou um processo IPC ou sistema de gerenciamento de rede pode solicitar informações de um processo IPC (modelo cliente/servidor).</a:t>
            </a:r>
          </a:p>
          <a:p>
            <a:r>
              <a:rPr lang="pt-BR" dirty="0"/>
              <a:t>Corresponde ao que tem sido referenciado como </a:t>
            </a:r>
            <a:r>
              <a:rPr lang="pt-BR" i="1" u="sng" dirty="0"/>
              <a:t>plano de controle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06950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(N)-IPC-APM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 IPC APM consiste de seis </a:t>
            </a:r>
            <a:r>
              <a:rPr lang="pt-BR" dirty="0" err="1"/>
              <a:t>subtarefas</a:t>
            </a:r>
            <a:r>
              <a:rPr lang="pt-BR" dirty="0"/>
              <a:t> distintas :</a:t>
            </a:r>
          </a:p>
          <a:p>
            <a:pPr lvl="1"/>
            <a:r>
              <a:rPr lang="pt-BR" dirty="0"/>
              <a:t>IPC API</a:t>
            </a:r>
          </a:p>
          <a:p>
            <a:pPr lvl="1"/>
            <a:r>
              <a:rPr lang="pt-BR" dirty="0"/>
              <a:t>Delimitação da SDU</a:t>
            </a:r>
          </a:p>
          <a:p>
            <a:pPr lvl="1"/>
            <a:r>
              <a:rPr lang="pt-BR" dirty="0"/>
              <a:t>PM de transferência de dados do EFCP</a:t>
            </a:r>
          </a:p>
          <a:p>
            <a:pPr lvl="2"/>
            <a:r>
              <a:rPr lang="pt-BR" dirty="0"/>
              <a:t>Que lida com mecanismos fortemente acoplados e transporta os dados do usuário</a:t>
            </a:r>
          </a:p>
          <a:p>
            <a:pPr lvl="1"/>
            <a:r>
              <a:rPr lang="pt-BR" dirty="0"/>
              <a:t>PM de controle EFCP</a:t>
            </a:r>
          </a:p>
          <a:p>
            <a:pPr lvl="2"/>
            <a:r>
              <a:rPr lang="pt-BR" dirty="0"/>
              <a:t>Que provê suporte a mecanismos fracamente acoplados</a:t>
            </a:r>
          </a:p>
          <a:p>
            <a:pPr lvl="1"/>
            <a:r>
              <a:rPr lang="pt-BR" dirty="0"/>
              <a:t>A tarefa de repasse e multiplexação</a:t>
            </a:r>
          </a:p>
          <a:p>
            <a:pPr lvl="2"/>
            <a:r>
              <a:rPr lang="pt-BR" dirty="0"/>
              <a:t>Que acrescenta a PCI comum de transferência de dados</a:t>
            </a:r>
          </a:p>
          <a:p>
            <a:pPr lvl="1"/>
            <a:r>
              <a:rPr lang="pt-BR" dirty="0"/>
              <a:t>Proteção da PDU</a:t>
            </a:r>
          </a:p>
          <a:p>
            <a:pPr lvl="2"/>
            <a:r>
              <a:rPr lang="pt-BR" dirty="0"/>
              <a:t>Consiste do CRC e funções de criptografia.</a:t>
            </a:r>
          </a:p>
        </p:txBody>
      </p:sp>
    </p:spTree>
    <p:extLst>
      <p:ext uri="{BB962C8B-B14F-4D97-AF65-F5344CB8AC3E}">
        <p14:creationId xmlns:p14="http://schemas.microsoft.com/office/powerpoint/2010/main" val="1379838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Primitivas da API da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err="1"/>
              <a:t>Reason</a:t>
            </a:r>
            <a:r>
              <a:rPr lang="pt-BR" dirty="0"/>
              <a:t> &lt;- </a:t>
            </a:r>
            <a:r>
              <a:rPr lang="pt-BR" dirty="0" err="1"/>
              <a:t>Allocate_Request</a:t>
            </a:r>
            <a:r>
              <a:rPr lang="pt-BR" dirty="0"/>
              <a:t> (</a:t>
            </a:r>
            <a:r>
              <a:rPr lang="pt-BR" dirty="0" err="1"/>
              <a:t>Destination</a:t>
            </a:r>
            <a:r>
              <a:rPr lang="pt-BR" dirty="0"/>
              <a:t>, </a:t>
            </a:r>
            <a:r>
              <a:rPr lang="pt-BR" dirty="0" err="1"/>
              <a:t>Source</a:t>
            </a:r>
            <a:r>
              <a:rPr lang="pt-BR" dirty="0"/>
              <a:t>, </a:t>
            </a:r>
            <a:r>
              <a:rPr lang="pt-BR" dirty="0" err="1"/>
              <a:t>QoS</a:t>
            </a:r>
            <a:r>
              <a:rPr lang="pt-BR" dirty="0"/>
              <a:t> </a:t>
            </a:r>
            <a:r>
              <a:rPr lang="pt-BR" dirty="0" err="1"/>
              <a:t>Parameters</a:t>
            </a:r>
            <a:r>
              <a:rPr lang="pt-BR" dirty="0"/>
              <a:t>, </a:t>
            </a:r>
            <a:r>
              <a:rPr lang="pt-BR" dirty="0" err="1"/>
              <a:t>Port</a:t>
            </a:r>
            <a:r>
              <a:rPr lang="pt-BR" dirty="0"/>
              <a:t>-id)</a:t>
            </a:r>
          </a:p>
          <a:p>
            <a:r>
              <a:rPr lang="pt-BR" dirty="0" err="1"/>
              <a:t>Reason</a:t>
            </a:r>
            <a:r>
              <a:rPr lang="pt-BR" dirty="0"/>
              <a:t> &lt;- </a:t>
            </a:r>
            <a:r>
              <a:rPr lang="pt-BR" dirty="0" err="1"/>
              <a:t>Allocate_Response</a:t>
            </a:r>
            <a:r>
              <a:rPr lang="pt-BR" dirty="0"/>
              <a:t> (</a:t>
            </a:r>
            <a:r>
              <a:rPr lang="pt-BR" dirty="0" err="1"/>
              <a:t>Destination</a:t>
            </a:r>
            <a:r>
              <a:rPr lang="pt-BR" dirty="0"/>
              <a:t>, </a:t>
            </a:r>
            <a:r>
              <a:rPr lang="pt-BR" dirty="0" err="1"/>
              <a:t>QoS</a:t>
            </a:r>
            <a:r>
              <a:rPr lang="pt-BR" dirty="0"/>
              <a:t> </a:t>
            </a:r>
            <a:r>
              <a:rPr lang="pt-BR" dirty="0" err="1"/>
              <a:t>Parameters</a:t>
            </a:r>
            <a:r>
              <a:rPr lang="pt-BR" dirty="0"/>
              <a:t>, </a:t>
            </a:r>
            <a:r>
              <a:rPr lang="pt-BR" dirty="0" err="1"/>
              <a:t>Port</a:t>
            </a:r>
            <a:r>
              <a:rPr lang="pt-BR" dirty="0"/>
              <a:t>-id)</a:t>
            </a:r>
          </a:p>
          <a:p>
            <a:r>
              <a:rPr lang="pt-BR" dirty="0" err="1"/>
              <a:t>Reason</a:t>
            </a:r>
            <a:r>
              <a:rPr lang="pt-BR" dirty="0"/>
              <a:t> &lt;- </a:t>
            </a:r>
            <a:r>
              <a:rPr lang="pt-BR" dirty="0" err="1"/>
              <a:t>Send</a:t>
            </a:r>
            <a:r>
              <a:rPr lang="pt-BR" dirty="0"/>
              <a:t> (</a:t>
            </a:r>
            <a:r>
              <a:rPr lang="pt-BR" dirty="0" err="1"/>
              <a:t>Port</a:t>
            </a:r>
            <a:r>
              <a:rPr lang="pt-BR" dirty="0"/>
              <a:t>-id, buffer)</a:t>
            </a:r>
          </a:p>
          <a:p>
            <a:r>
              <a:rPr lang="pt-BR" dirty="0" err="1"/>
              <a:t>Reason</a:t>
            </a:r>
            <a:r>
              <a:rPr lang="pt-BR" dirty="0"/>
              <a:t> &lt;- </a:t>
            </a:r>
            <a:r>
              <a:rPr lang="pt-BR" dirty="0" err="1"/>
              <a:t>Receive</a:t>
            </a:r>
            <a:r>
              <a:rPr lang="pt-BR" dirty="0"/>
              <a:t> (</a:t>
            </a:r>
            <a:r>
              <a:rPr lang="pt-BR" dirty="0" err="1"/>
              <a:t>Port</a:t>
            </a:r>
            <a:r>
              <a:rPr lang="pt-BR" dirty="0"/>
              <a:t>-id, buffer)</a:t>
            </a:r>
          </a:p>
          <a:p>
            <a:r>
              <a:rPr lang="pt-BR" dirty="0" err="1"/>
              <a:t>Reason</a:t>
            </a:r>
            <a:r>
              <a:rPr lang="pt-BR" dirty="0"/>
              <a:t> &lt;- De-</a:t>
            </a:r>
            <a:r>
              <a:rPr lang="pt-BR" dirty="0" err="1"/>
              <a:t>allocate</a:t>
            </a:r>
            <a:r>
              <a:rPr lang="pt-BR" dirty="0"/>
              <a:t> (</a:t>
            </a:r>
            <a:r>
              <a:rPr lang="pt-BR" dirty="0" err="1"/>
              <a:t>Port</a:t>
            </a:r>
            <a:r>
              <a:rPr lang="pt-BR" dirty="0"/>
              <a:t>-id)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0907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Protocolo EFCP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Este protocolo provê a conexão/fluxo IPC associado com cada pedido de alocação.</a:t>
            </a:r>
          </a:p>
          <a:p>
            <a:r>
              <a:rPr lang="pt-BR" dirty="0"/>
              <a:t>Ele provê à transferência de dados entre </a:t>
            </a:r>
            <a:r>
              <a:rPr lang="pt-BR" dirty="0" err="1"/>
              <a:t>APs</a:t>
            </a:r>
            <a:r>
              <a:rPr lang="pt-BR" dirty="0"/>
              <a:t>.</a:t>
            </a:r>
          </a:p>
          <a:p>
            <a:r>
              <a:rPr lang="pt-BR" dirty="0"/>
              <a:t>A ligação entre uma conexão APM a uma conexão IPC é realizada após uma resposta com sucesso </a:t>
            </a:r>
            <a:r>
              <a:rPr lang="pt-BR" dirty="0">
                <a:highlight>
                  <a:srgbClr val="FF0000"/>
                </a:highlight>
              </a:rPr>
              <a:t>pelo IAP </a:t>
            </a:r>
            <a:r>
              <a:rPr lang="pt-BR" dirty="0"/>
              <a:t>e não pelo EFCP como é comum hoje.</a:t>
            </a:r>
          </a:p>
          <a:p>
            <a:r>
              <a:rPr lang="pt-BR" dirty="0"/>
              <a:t>A função IPC requer um protocolo para manter a sincronização e prover controle de erro e de fluxo.</a:t>
            </a:r>
          </a:p>
          <a:p>
            <a:r>
              <a:rPr lang="pt-BR" dirty="0"/>
              <a:t>O EFCP é dividido em dois protocolos separados que são implementados por duas máquinas distintas de protocolos, que compartilham um vetor de estados.</a:t>
            </a:r>
          </a:p>
        </p:txBody>
      </p:sp>
    </p:spTree>
    <p:extLst>
      <p:ext uri="{BB962C8B-B14F-4D97-AF65-F5344CB8AC3E}">
        <p14:creationId xmlns:p14="http://schemas.microsoft.com/office/powerpoint/2010/main" val="8294899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Protocolo EFCP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49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Delimitação</a:t>
            </a:r>
          </a:p>
          <a:p>
            <a:r>
              <a:rPr lang="pt-BR" dirty="0"/>
              <a:t>A PM de Transferência de Dados IPC</a:t>
            </a:r>
          </a:p>
          <a:p>
            <a:r>
              <a:rPr lang="pt-BR" dirty="0"/>
              <a:t>O Protocolo de Controle IPC</a:t>
            </a:r>
          </a:p>
          <a:p>
            <a:pPr lvl="1"/>
            <a:r>
              <a:rPr lang="pt-BR" dirty="0"/>
              <a:t>Possui três modos de operação em função da </a:t>
            </a:r>
            <a:r>
              <a:rPr lang="pt-BR" dirty="0" err="1"/>
              <a:t>QoS</a:t>
            </a:r>
            <a:r>
              <a:rPr lang="pt-BR" dirty="0"/>
              <a:t> solicitada e da </a:t>
            </a:r>
            <a:r>
              <a:rPr lang="pt-BR" dirty="0" err="1"/>
              <a:t>QoS</a:t>
            </a:r>
            <a:r>
              <a:rPr lang="pt-BR" dirty="0"/>
              <a:t> provida pela (N-1)-DIF:</a:t>
            </a:r>
          </a:p>
          <a:p>
            <a:pPr lvl="2"/>
            <a:r>
              <a:rPr lang="pt-BR" dirty="0"/>
              <a:t>Sem sincronização</a:t>
            </a:r>
          </a:p>
          <a:p>
            <a:pPr lvl="2"/>
            <a:r>
              <a:rPr lang="pt-BR" dirty="0"/>
              <a:t>Sincronização fraca</a:t>
            </a:r>
          </a:p>
          <a:p>
            <a:pPr lvl="2"/>
            <a:r>
              <a:rPr lang="pt-BR" dirty="0"/>
              <a:t>Sincronização forte</a:t>
            </a:r>
          </a:p>
        </p:txBody>
      </p:sp>
    </p:spTree>
    <p:extLst>
      <p:ext uri="{BB962C8B-B14F-4D97-AF65-F5344CB8AC3E}">
        <p14:creationId xmlns:p14="http://schemas.microsoft.com/office/powerpoint/2010/main" val="2941079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Preâmbulo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Por enquanto, devemos concentrar as nossas atenções em mudar o nosso modo de pensar do modelo de redes tradicional de camadas estáticas para pensar em termos de aplicações distribuídas que proveem IPC recursivamente</a:t>
            </a:r>
          </a:p>
          <a:p>
            <a:pPr lvl="1"/>
            <a:r>
              <a:rPr lang="pt-BR" dirty="0"/>
              <a:t>Isto não é tão fácil como parece.</a:t>
            </a:r>
          </a:p>
          <a:p>
            <a:r>
              <a:rPr lang="pt-BR" dirty="0"/>
              <a:t>Começamos introduzindo a terminologia para os diversos elementos comuns, depois uma descrição dos componentes e depois como as camadas são montadas.</a:t>
            </a:r>
          </a:p>
        </p:txBody>
      </p:sp>
    </p:spTree>
    <p:extLst>
      <p:ext uri="{BB962C8B-B14F-4D97-AF65-F5344CB8AC3E}">
        <p14:creationId xmlns:p14="http://schemas.microsoft.com/office/powerpoint/2010/main" val="14136812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Tarefa de Repasse e Multiplexação (RMT)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Três formas dependendo de onde aparecem na arquitetura:</a:t>
            </a:r>
          </a:p>
          <a:p>
            <a:pPr lvl="1"/>
            <a:r>
              <a:rPr lang="pt-BR" dirty="0"/>
              <a:t>Uma aplicação de multiplexação encontrada principalmente em </a:t>
            </a:r>
            <a:r>
              <a:rPr lang="pt-BR" i="1" dirty="0"/>
              <a:t>hosts</a:t>
            </a:r>
            <a:r>
              <a:rPr lang="pt-BR" dirty="0"/>
              <a:t> e nas camadas mais baixas de roteadores</a:t>
            </a:r>
          </a:p>
          <a:p>
            <a:pPr lvl="1"/>
            <a:r>
              <a:rPr lang="pt-BR" dirty="0"/>
              <a:t>Uma aplicação de repasse encontrada principalmente na camada mais “alta” de roteadores internos.</a:t>
            </a:r>
          </a:p>
          <a:p>
            <a:pPr lvl="1"/>
            <a:r>
              <a:rPr lang="pt-BR" dirty="0"/>
              <a:t>Uma aplicação de repasse e agregação encontrada principalmente na camada mais “alta” de roteadores de borda.</a:t>
            </a:r>
          </a:p>
        </p:txBody>
      </p:sp>
    </p:spTree>
    <p:extLst>
      <p:ext uri="{BB962C8B-B14F-4D97-AF65-F5344CB8AC3E}">
        <p14:creationId xmlns:p14="http://schemas.microsoft.com/office/powerpoint/2010/main" val="3806629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Multiplexação 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51</a:t>
            </a:fld>
            <a:endParaRPr lang="pt-BR"/>
          </a:p>
        </p:txBody>
      </p:sp>
      <p:grpSp>
        <p:nvGrpSpPr>
          <p:cNvPr id="8" name="Grupo 7"/>
          <p:cNvGrpSpPr/>
          <p:nvPr/>
        </p:nvGrpSpPr>
        <p:grpSpPr>
          <a:xfrm>
            <a:off x="2819400" y="1676400"/>
            <a:ext cx="6324600" cy="4436470"/>
            <a:chOff x="1295400" y="1789458"/>
            <a:chExt cx="6324600" cy="443647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789458"/>
              <a:ext cx="6153150" cy="3298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aixaDeTexto 6"/>
            <p:cNvSpPr txBox="1"/>
            <p:nvPr/>
          </p:nvSpPr>
          <p:spPr>
            <a:xfrm>
              <a:off x="1524000" y="5302598"/>
              <a:ext cx="13914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Host </a:t>
              </a:r>
              <a:r>
                <a:rPr lang="pt-BR" dirty="0"/>
                <a:t>típico suportando aplicações.</a:t>
              </a:r>
              <a:endParaRPr lang="pt-BR" i="1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4572000" y="5257800"/>
              <a:ext cx="304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i="1" dirty="0"/>
                <a:t>Host </a:t>
              </a:r>
              <a:r>
                <a:rPr lang="pt-BR" dirty="0"/>
                <a:t>suportando aplicações de repasse de correio e uma aplicação de correio.</a:t>
              </a:r>
              <a:endParaRPr lang="pt-BR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1232715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RMT de um Roteador Interno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52</a:t>
            </a:fld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4" y="2195514"/>
            <a:ext cx="76485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8877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RMT de um Roteador de Borda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53</a:t>
            </a:fld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962150"/>
            <a:ext cx="775335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5192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Proteção da PDU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Última função executada nas </a:t>
            </a:r>
            <a:r>
              <a:rPr lang="pt-BR" dirty="0" err="1"/>
              <a:t>PDUs</a:t>
            </a:r>
            <a:r>
              <a:rPr lang="pt-BR" dirty="0"/>
              <a:t> antes que sejam entregues à camada abaixo. E a primeira função a ser executada nas </a:t>
            </a:r>
            <a:r>
              <a:rPr lang="pt-BR" dirty="0" err="1"/>
              <a:t>PDUs</a:t>
            </a:r>
            <a:r>
              <a:rPr lang="pt-BR" dirty="0"/>
              <a:t> que chegam.</a:t>
            </a:r>
          </a:p>
          <a:p>
            <a:r>
              <a:rPr lang="pt-BR" dirty="0"/>
              <a:t>A delimitação e a proteção da PDU são componentes do DIF e não dos protocolos usados pelo DIF.</a:t>
            </a:r>
          </a:p>
          <a:p>
            <a:pPr lvl="1"/>
            <a:r>
              <a:rPr lang="pt-BR" dirty="0"/>
              <a:t>Não é possível ter mais do que uma função de delimitação ou de proteção da PDU operando num DIF porque ele não teria como determinar qual delas deveria ser aplicada.</a:t>
            </a:r>
          </a:p>
        </p:txBody>
      </p:sp>
    </p:spTree>
    <p:extLst>
      <p:ext uri="{BB962C8B-B14F-4D97-AF65-F5344CB8AC3E}">
        <p14:creationId xmlns:p14="http://schemas.microsoft.com/office/powerpoint/2010/main" val="2071633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Tarefa de Gerenciamento da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Roteiro:</a:t>
            </a:r>
          </a:p>
          <a:p>
            <a:pPr lvl="1"/>
            <a:r>
              <a:rPr lang="pt-BR" dirty="0"/>
              <a:t>Protocolo-Acesso-IPC-(N) (IAP)</a:t>
            </a:r>
          </a:p>
          <a:p>
            <a:pPr lvl="1"/>
            <a:r>
              <a:rPr lang="pt-BR" dirty="0"/>
              <a:t>Protocolo de Troca de Informações de Recursos (RIEP)</a:t>
            </a:r>
          </a:p>
          <a:p>
            <a:pPr lvl="1"/>
            <a:r>
              <a:rPr lang="pt-BR" dirty="0"/>
              <a:t>Base de Informações de Recursos (RIB)</a:t>
            </a:r>
          </a:p>
          <a:p>
            <a:pPr lvl="1"/>
            <a:r>
              <a:rPr lang="pt-BR" dirty="0"/>
              <a:t>Funções de Gerenciamento da IPC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517F149-68AC-AF4F-AD60-176935EDE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98" y="4162492"/>
            <a:ext cx="8465405" cy="191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72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Protocolo-Acesso-IPC-(N) (</a:t>
            </a:r>
            <a:r>
              <a:rPr lang="pt-BR" dirty="0">
                <a:highlight>
                  <a:srgbClr val="FF0000"/>
                </a:highlight>
              </a:rPr>
              <a:t>IAP</a:t>
            </a:r>
            <a:r>
              <a:rPr lang="pt-BR" dirty="0"/>
              <a:t>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Funções:</a:t>
            </a:r>
          </a:p>
          <a:p>
            <a:pPr lvl="1"/>
            <a:r>
              <a:rPr lang="pt-BR" dirty="0"/>
              <a:t>Encontrar o endereço do processo IPC destino com acesso ao AP solicitado.</a:t>
            </a:r>
          </a:p>
          <a:p>
            <a:pPr lvl="1"/>
            <a:r>
              <a:rPr lang="pt-BR" dirty="0"/>
              <a:t>Determinar se o AP solicitado está realmente naquele destino e se o AP solicitante tem permissão para acessar o AP solicitado.</a:t>
            </a:r>
          </a:p>
          <a:p>
            <a:pPr lvl="1"/>
            <a:r>
              <a:rPr lang="pt-BR" dirty="0"/>
              <a:t>Transportar informação para o processo IPC destino sobre as políticas a serem usadas para a comunicação solicitada e retornar a resposta do destino até a fonte. </a:t>
            </a:r>
          </a:p>
        </p:txBody>
      </p:sp>
    </p:spTree>
    <p:extLst>
      <p:ext uri="{BB962C8B-B14F-4D97-AF65-F5344CB8AC3E}">
        <p14:creationId xmlns:p14="http://schemas.microsoft.com/office/powerpoint/2010/main" val="3111892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>
                <a:highlight>
                  <a:srgbClr val="FF0000"/>
                </a:highlight>
              </a:rPr>
              <a:t>Protocolo</a:t>
            </a:r>
            <a:r>
              <a:rPr lang="pt-BR" dirty="0"/>
              <a:t> de Troca de Informações de Recursos (</a:t>
            </a:r>
            <a:r>
              <a:rPr lang="pt-BR" dirty="0">
                <a:highlight>
                  <a:srgbClr val="FF0000"/>
                </a:highlight>
              </a:rPr>
              <a:t>RIEP</a:t>
            </a:r>
            <a:r>
              <a:rPr lang="pt-BR" dirty="0"/>
              <a:t>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Tradicionalmente este seria o protocolo de atualização de roteamento e era associado apenas com roteamento.</a:t>
            </a:r>
          </a:p>
          <a:p>
            <a:r>
              <a:rPr lang="pt-BR" dirty="0"/>
              <a:t>Nós o vemos como uma ferramenta geral para o compartilhamento de informações entre os membros de um DIF.</a:t>
            </a:r>
          </a:p>
          <a:p>
            <a:pPr lvl="1"/>
            <a:r>
              <a:rPr lang="pt-BR" dirty="0"/>
              <a:t>Ex.: conectividade, tamanho de fila, carga de processamento, alocação de recursos, etc.</a:t>
            </a:r>
          </a:p>
        </p:txBody>
      </p:sp>
    </p:spTree>
    <p:extLst>
      <p:ext uri="{BB962C8B-B14F-4D97-AF65-F5344CB8AC3E}">
        <p14:creationId xmlns:p14="http://schemas.microsoft.com/office/powerpoint/2010/main" val="36441102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Base de Informação de Recursos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 RIB é o depósito lógico para informações locais sobre o estado de um DIF.</a:t>
            </a:r>
          </a:p>
          <a:p>
            <a:r>
              <a:rPr lang="pt-BR" dirty="0"/>
              <a:t>Cada processo IPC mantém uma RIB.</a:t>
            </a:r>
          </a:p>
          <a:p>
            <a:r>
              <a:rPr lang="pt-BR" dirty="0"/>
              <a:t>Ela é bem semelhante a uma MIB</a:t>
            </a:r>
          </a:p>
          <a:p>
            <a:pPr lvl="1"/>
            <a:r>
              <a:rPr lang="pt-BR" dirty="0"/>
              <a:t>Aqui foi usado outro termo para indicar que pode incluir informações adicionais às de gerenciamento de rede.</a:t>
            </a:r>
          </a:p>
        </p:txBody>
      </p:sp>
    </p:spTree>
    <p:extLst>
      <p:ext uri="{BB962C8B-B14F-4D97-AF65-F5344CB8AC3E}">
        <p14:creationId xmlns:p14="http://schemas.microsoft.com/office/powerpoint/2010/main" val="24194733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Funções de Gerenciamento da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59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Registro:</a:t>
            </a:r>
          </a:p>
          <a:p>
            <a:pPr lvl="1"/>
            <a:r>
              <a:rPr lang="pt-BR" dirty="0"/>
              <a:t>Ocorre quando um processo IPC estabelece uma conexão de aplicação (usando um (N-1)-DIF) com um outro processo IPC, que já é um membro de um DIF existente, para se unir ao DIF.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43876"/>
            <a:ext cx="7772400" cy="189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170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 Básica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</p:spTree>
    <p:extLst>
      <p:ext uri="{BB962C8B-B14F-4D97-AF65-F5344CB8AC3E}">
        <p14:creationId xmlns:p14="http://schemas.microsoft.com/office/powerpoint/2010/main" val="114893527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Funções de Gerenciamento da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Registro (cont.):</a:t>
            </a:r>
          </a:p>
          <a:p>
            <a:pPr lvl="1"/>
            <a:r>
              <a:rPr lang="pt-BR" dirty="0"/>
              <a:t>Quando isto ocorre, o processo IPC pode autenticar o novato, usando o </a:t>
            </a:r>
            <a:r>
              <a:rPr lang="pt-BR" dirty="0">
                <a:highlight>
                  <a:srgbClr val="FF0000"/>
                </a:highlight>
              </a:rPr>
              <a:t>RIEP</a:t>
            </a:r>
            <a:r>
              <a:rPr lang="pt-BR" dirty="0"/>
              <a:t> para inicializar diversos objetos gerenciados e seus atributos, incluindo a alocação de um endereço.</a:t>
            </a:r>
          </a:p>
          <a:p>
            <a:pPr lvl="2"/>
            <a:r>
              <a:rPr lang="pt-BR" dirty="0"/>
              <a:t>Estes parâmetros caracterizam a operação deste DIF. Ex.: tamanho máximo da PDU, faixas de temporizadores, faixas de políticas, atualização de informações de roteamento e de alocação de recursos.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20675"/>
            <a:ext cx="7086600" cy="172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2394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Funções de Gerenciamento da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Roteamento:</a:t>
            </a:r>
          </a:p>
          <a:p>
            <a:pPr lvl="1"/>
            <a:r>
              <a:rPr lang="pt-BR" dirty="0"/>
              <a:t>Esta tarefa realiza a análise da RIB para prover dados de conectividade para a criação da tabela de repasse.</a:t>
            </a:r>
          </a:p>
          <a:p>
            <a:pPr lvl="1"/>
            <a:r>
              <a:rPr lang="pt-BR" dirty="0"/>
              <a:t>A escolha de algoritmos de roteamento em um DIF em particular é uma questão de política.</a:t>
            </a:r>
          </a:p>
        </p:txBody>
      </p:sp>
    </p:spTree>
    <p:extLst>
      <p:ext uri="{BB962C8B-B14F-4D97-AF65-F5344CB8AC3E}">
        <p14:creationId xmlns:p14="http://schemas.microsoft.com/office/powerpoint/2010/main" val="31415936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Funções de Gerenciamento da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Diretório:</a:t>
            </a:r>
          </a:p>
          <a:p>
            <a:pPr lvl="1"/>
            <a:r>
              <a:rPr lang="pt-BR" dirty="0"/>
              <a:t>Cada DIF deve manter o mapeamento de (N)- para (N-1)-nomes e endereços dos vizinhos mais próximos para as suas fronteiras superior e inferior.</a:t>
            </a:r>
          </a:p>
          <a:p>
            <a:pPr lvl="2"/>
            <a:r>
              <a:rPr lang="pt-BR" dirty="0"/>
              <a:t>Fronteira superior: nome para endereço (função de diretório)</a:t>
            </a:r>
          </a:p>
          <a:p>
            <a:pPr lvl="2"/>
            <a:r>
              <a:rPr lang="pt-BR" dirty="0"/>
              <a:t>Fronteira inferior: endereço para ponto de conexão (para selecionar o caminho até a próxima etapa)</a:t>
            </a:r>
          </a:p>
          <a:p>
            <a:pPr lvl="1"/>
            <a:r>
              <a:rPr lang="pt-BR" dirty="0"/>
              <a:t>Uso principal para </a:t>
            </a:r>
            <a:r>
              <a:rPr lang="pt-BR" dirty="0">
                <a:highlight>
                  <a:srgbClr val="FF0000"/>
                </a:highlight>
              </a:rPr>
              <a:t>IAP</a:t>
            </a:r>
            <a:r>
              <a:rPr lang="pt-BR" dirty="0"/>
              <a:t> e roteamento.</a:t>
            </a:r>
          </a:p>
        </p:txBody>
      </p:sp>
    </p:spTree>
    <p:extLst>
      <p:ext uri="{BB962C8B-B14F-4D97-AF65-F5344CB8AC3E}">
        <p14:creationId xmlns:p14="http://schemas.microsoft.com/office/powerpoint/2010/main" val="38015917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Funções de Gerenciamento da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Alocação de Recursos:</a:t>
            </a:r>
          </a:p>
          <a:p>
            <a:pPr lvl="1"/>
            <a:r>
              <a:rPr lang="pt-BR" dirty="0"/>
              <a:t>Classes de fluxos:</a:t>
            </a:r>
          </a:p>
          <a:p>
            <a:pPr lvl="2"/>
            <a:r>
              <a:rPr lang="pt-BR" dirty="0"/>
              <a:t>Fluxos solicitados por um AP, normalmente em um </a:t>
            </a:r>
            <a:r>
              <a:rPr lang="pt-BR" i="1" dirty="0"/>
              <a:t>host</a:t>
            </a:r>
          </a:p>
          <a:p>
            <a:pPr lvl="2"/>
            <a:r>
              <a:rPr lang="pt-BR" dirty="0"/>
              <a:t>Fluxos criados pelo gerenciamento IPC para classes distintas de </a:t>
            </a:r>
            <a:r>
              <a:rPr lang="pt-BR" dirty="0" err="1"/>
              <a:t>QoS</a:t>
            </a:r>
            <a:r>
              <a:rPr lang="pt-BR" dirty="0"/>
              <a:t> para agregar tráfego e melhorar a eficiência, geralmente em roteadores de borda e entre eles.</a:t>
            </a:r>
          </a:p>
          <a:p>
            <a:pPr lvl="2"/>
            <a:r>
              <a:rPr lang="pt-BR" dirty="0"/>
              <a:t>Fluxos que atravessam um sistema (i.e., roteamento tradicional).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8004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Funções de Gerenciamento da IPC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Gerenciamento de segurança:</a:t>
            </a:r>
          </a:p>
          <a:p>
            <a:pPr lvl="1"/>
            <a:r>
              <a:rPr lang="pt-BR" b="1" dirty="0"/>
              <a:t>Autenticação</a:t>
            </a:r>
            <a:r>
              <a:rPr lang="pt-BR" dirty="0"/>
              <a:t> para garantir que um processo IPC que deseja se unir a um DIF é quem se diz ser e é um membro admissível ao DIF.</a:t>
            </a:r>
          </a:p>
          <a:p>
            <a:pPr lvl="1"/>
            <a:r>
              <a:rPr lang="pt-BR" dirty="0"/>
              <a:t>Proteção contra modificação ou escuta por um (N-1)-DIF</a:t>
            </a:r>
          </a:p>
          <a:p>
            <a:pPr lvl="1"/>
            <a:r>
              <a:rPr lang="pt-BR" b="1" dirty="0"/>
              <a:t>Controle de acesso</a:t>
            </a:r>
            <a:r>
              <a:rPr lang="pt-BR" dirty="0"/>
              <a:t> para determinar se os </a:t>
            </a:r>
            <a:r>
              <a:rPr lang="pt-BR" dirty="0" err="1"/>
              <a:t>APs</a:t>
            </a:r>
            <a:r>
              <a:rPr lang="pt-BR" dirty="0"/>
              <a:t> que requisitam um fluxo IPC com uma aplicação remota tem as permissões necessárias para estabelecer a comunicação.</a:t>
            </a:r>
          </a:p>
          <a:p>
            <a:pPr lvl="2"/>
            <a:r>
              <a:rPr lang="pt-BR" dirty="0"/>
              <a:t>Os procedimentos de segurança específicos usados para estas funções são uma questão de política.</a:t>
            </a:r>
          </a:p>
          <a:p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4044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Protocolo de Gerenciamento de Rede e Arquitetura de Gerenciamento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Normalmente é necessário ter uma visão externa na operação dos </a:t>
            </a:r>
            <a:r>
              <a:rPr lang="pt-BR" dirty="0" err="1"/>
              <a:t>DIFs</a:t>
            </a:r>
            <a:r>
              <a:rPr lang="pt-BR" dirty="0"/>
              <a:t> que formam a rede.</a:t>
            </a:r>
          </a:p>
          <a:p>
            <a:pPr lvl="1"/>
            <a:r>
              <a:rPr lang="pt-BR" dirty="0"/>
              <a:t>Isto requer o monitoramento dos múltiplos </a:t>
            </a:r>
            <a:r>
              <a:rPr lang="pt-BR" dirty="0" err="1"/>
              <a:t>DIFs</a:t>
            </a:r>
            <a:r>
              <a:rPr lang="pt-BR" dirty="0"/>
              <a:t> que constituem a rede (i.e., o domínio de gerenciamento)</a:t>
            </a:r>
          </a:p>
          <a:p>
            <a:r>
              <a:rPr lang="pt-BR" dirty="0"/>
              <a:t>A função do gerenciamento da rede é </a:t>
            </a:r>
            <a:r>
              <a:rPr lang="pt-BR" i="1" dirty="0"/>
              <a:t>monitorar e reparar</a:t>
            </a:r>
            <a:r>
              <a:rPr lang="pt-BR" dirty="0"/>
              <a:t> e </a:t>
            </a:r>
            <a:r>
              <a:rPr lang="pt-BR" i="1" dirty="0"/>
              <a:t>não controlar.</a:t>
            </a:r>
          </a:p>
          <a:p>
            <a:r>
              <a:rPr lang="pt-BR" dirty="0"/>
              <a:t>Cada sistema de processamento na rede (que pode incluir os </a:t>
            </a:r>
            <a:r>
              <a:rPr lang="pt-BR" i="1" dirty="0"/>
              <a:t>hosts</a:t>
            </a:r>
            <a:r>
              <a:rPr lang="pt-BR" dirty="0"/>
              <a:t>) contém um agente de gerenciamento responsável por coletar informações de processos IPC em todos os </a:t>
            </a:r>
            <a:r>
              <a:rPr lang="pt-BR" dirty="0" err="1"/>
              <a:t>DIFs</a:t>
            </a:r>
            <a:r>
              <a:rPr lang="pt-BR" dirty="0"/>
              <a:t> do sistema e comunicá-las a um </a:t>
            </a:r>
            <a:r>
              <a:rPr lang="pt-BR" i="1" dirty="0"/>
              <a:t>sistema de gerenciamento de rede </a:t>
            </a:r>
            <a:r>
              <a:rPr lang="pt-BR" dirty="0"/>
              <a:t>(NMS)</a:t>
            </a:r>
          </a:p>
        </p:txBody>
      </p:sp>
    </p:spTree>
    <p:extLst>
      <p:ext uri="{BB962C8B-B14F-4D97-AF65-F5344CB8AC3E}">
        <p14:creationId xmlns:p14="http://schemas.microsoft.com/office/powerpoint/2010/main" val="22511988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Protocolo de Gerenciamento de Rede e Arquitetura de Gerenciamento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NMS exerce uma forte influência no registro.</a:t>
            </a:r>
          </a:p>
          <a:p>
            <a:pPr lvl="1"/>
            <a:r>
              <a:rPr lang="pt-BR" dirty="0"/>
              <a:t>As tarefas de registro agem pelo NMS</a:t>
            </a:r>
          </a:p>
          <a:p>
            <a:pPr lvl="1"/>
            <a:r>
              <a:rPr lang="pt-BR" dirty="0"/>
              <a:t>O NMS determina quando uma camada deve ser criada e inicia a atividade, mas são as tarefas de registro que as executa.</a:t>
            </a:r>
          </a:p>
          <a:p>
            <a:pPr lvl="2"/>
            <a:r>
              <a:rPr lang="pt-BR" dirty="0"/>
              <a:t>Isto inclui criar a habilidade para os agentes de registro </a:t>
            </a:r>
            <a:r>
              <a:rPr lang="pt-BR" dirty="0" err="1"/>
              <a:t>sensoriar</a:t>
            </a:r>
            <a:r>
              <a:rPr lang="pt-BR" dirty="0"/>
              <a:t> as condições corretas e tomar a decisão automaticamente.</a:t>
            </a:r>
          </a:p>
        </p:txBody>
      </p:sp>
    </p:spTree>
    <p:extLst>
      <p:ext uri="{BB962C8B-B14F-4D97-AF65-F5344CB8AC3E}">
        <p14:creationId xmlns:p14="http://schemas.microsoft.com/office/powerpoint/2010/main" val="31861446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1"/>
            <a:ext cx="4315052" cy="2616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Protocolo de Gerenciamento de Rede e Arquitetura de Gerenciamento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3657600" y="3048000"/>
            <a:ext cx="6781800" cy="327660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Este é um dos poucos lugares nesta arquitetura onde é necessário reconhecer os sistemas que estão hospedando os processos IPC.</a:t>
            </a:r>
          </a:p>
          <a:p>
            <a:r>
              <a:rPr lang="pt-BR" dirty="0"/>
              <a:t>Assumimos que há um </a:t>
            </a:r>
            <a:r>
              <a:rPr lang="pt-BR" i="1" dirty="0"/>
              <a:t>agente de gerenciamento</a:t>
            </a:r>
            <a:r>
              <a:rPr lang="pt-BR" dirty="0"/>
              <a:t> (MA) que é um AP.</a:t>
            </a:r>
          </a:p>
          <a:p>
            <a:r>
              <a:rPr lang="pt-BR" dirty="0"/>
              <a:t>Um MA tem acesso a todos os </a:t>
            </a:r>
            <a:r>
              <a:rPr lang="pt-BR" dirty="0" err="1"/>
              <a:t>DIFs</a:t>
            </a:r>
            <a:r>
              <a:rPr lang="pt-BR" dirty="0"/>
              <a:t> no sistema.</a:t>
            </a:r>
          </a:p>
          <a:p>
            <a:r>
              <a:rPr lang="pt-BR" dirty="0"/>
              <a:t>Ele se comunica com um NMS, exatamente como qualquer outra aplicação, usando um DIF.</a:t>
            </a:r>
          </a:p>
          <a:p>
            <a:r>
              <a:rPr lang="pt-BR" dirty="0"/>
              <a:t>Um MA pode se comunicar usando um DIF mais baixo e ainda assim coletar informações de </a:t>
            </a:r>
            <a:r>
              <a:rPr lang="pt-BR" dirty="0" err="1"/>
              <a:t>DIFs</a:t>
            </a:r>
            <a:r>
              <a:rPr lang="pt-BR" dirty="0"/>
              <a:t> mais altos.</a:t>
            </a:r>
          </a:p>
        </p:txBody>
      </p:sp>
    </p:spTree>
    <p:extLst>
      <p:ext uri="{BB962C8B-B14F-4D97-AF65-F5344CB8AC3E}">
        <p14:creationId xmlns:p14="http://schemas.microsoft.com/office/powerpoint/2010/main" val="13735239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Natureza das Camadas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68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</p:spTree>
    <p:extLst>
      <p:ext uri="{BB962C8B-B14F-4D97-AF65-F5344CB8AC3E}">
        <p14:creationId xmlns:p14="http://schemas.microsoft.com/office/powerpoint/2010/main" val="8461528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69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Uma estrutura de elementos comuns que se repetem torna mais fácil caracterizar a natureza de uma “camada”.</a:t>
            </a:r>
          </a:p>
          <a:p>
            <a:r>
              <a:rPr lang="pt-BR" dirty="0"/>
              <a:t>Uma camada é um recurso IPC distribuído ou DIF.</a:t>
            </a:r>
          </a:p>
          <a:p>
            <a:r>
              <a:rPr lang="pt-BR" dirty="0"/>
              <a:t>A hierarquia (empilhamento) dos </a:t>
            </a:r>
            <a:r>
              <a:rPr lang="pt-BR" dirty="0" err="1"/>
              <a:t>DIFs</a:t>
            </a:r>
            <a:r>
              <a:rPr lang="pt-BR" dirty="0"/>
              <a:t> é simplesmente uma relação entre </a:t>
            </a:r>
            <a:r>
              <a:rPr lang="pt-BR" dirty="0" err="1"/>
              <a:t>DIFs</a:t>
            </a:r>
            <a:r>
              <a:rPr lang="pt-BR" dirty="0"/>
              <a:t> e, portanto, é aplicável apenas aos </a:t>
            </a:r>
            <a:r>
              <a:rPr lang="pt-BR" dirty="0" err="1"/>
              <a:t>DIFs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15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Sistema de processamento.</a:t>
            </a:r>
          </a:p>
          <a:p>
            <a:pPr lvl="1"/>
            <a:r>
              <a:rPr lang="pt-BR" dirty="0"/>
              <a:t>O hardware e software capazes de dar suporte a tarefas que podem ser coordenadas com uma instrução “teste e aloque” (i.e., todas as tarefas podem referenciar de forma atômica a mesma memória).</a:t>
            </a:r>
          </a:p>
          <a:p>
            <a:r>
              <a:rPr lang="pt-BR" dirty="0"/>
              <a:t>Sistema de computação.</a:t>
            </a:r>
          </a:p>
          <a:p>
            <a:pPr lvl="1"/>
            <a:r>
              <a:rPr lang="pt-BR" dirty="0"/>
              <a:t>A coleção de todos os sistemas de processamento (alguns especializados) sob o mesmo domínio de gerenciamento (sem restrições à conectividade dos mesmos, mas reconhecendo que para uma porção significativa desta população os elementos do domínio de gerenciamento estão diretamente conectados).</a:t>
            </a:r>
          </a:p>
        </p:txBody>
      </p:sp>
    </p:spTree>
    <p:extLst>
      <p:ext uri="{BB962C8B-B14F-4D97-AF65-F5344CB8AC3E}">
        <p14:creationId xmlns:p14="http://schemas.microsoft.com/office/powerpoint/2010/main" val="38305772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Aplicações 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As aplicações não </a:t>
            </a:r>
            <a:r>
              <a:rPr lang="pt-BR" dirty="0">
                <a:highlight>
                  <a:srgbClr val="FFFF00"/>
                </a:highlight>
              </a:rPr>
              <a:t>pertencem a nenhuma camada</a:t>
            </a:r>
            <a:r>
              <a:rPr lang="pt-BR" dirty="0"/>
              <a:t>, a não ser que sejam processos IPC e um membro de um DIF.</a:t>
            </a:r>
          </a:p>
          <a:p>
            <a:r>
              <a:rPr lang="pt-BR" dirty="0"/>
              <a:t>A divisão em camadas baseada em conceitos do </a:t>
            </a:r>
            <a:r>
              <a:rPr lang="pt-BR" i="1" dirty="0" err="1"/>
              <a:t>kernel</a:t>
            </a:r>
            <a:r>
              <a:rPr lang="pt-BR" dirty="0"/>
              <a:t> ou aplicações do usuário é uma propriedade do SO e não de comunicações.</a:t>
            </a:r>
          </a:p>
          <a:p>
            <a:r>
              <a:rPr lang="pt-BR" dirty="0"/>
              <a:t>Potencialmente qualquer aplicação pode usar um DIF de qualquer nível desde que este tenha escopo suficiente para acessar as aplicações remotas necessárias e controles de acesso apropriados.</a:t>
            </a:r>
          </a:p>
        </p:txBody>
      </p:sp>
    </p:spTree>
    <p:extLst>
      <p:ext uri="{BB962C8B-B14F-4D97-AF65-F5344CB8AC3E}">
        <p14:creationId xmlns:p14="http://schemas.microsoft.com/office/powerpoint/2010/main" val="20335187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Fronteira entre Camadas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Em outras arquiteturas sempre houve conflitos sobre o que pertence a cada camada.</a:t>
            </a:r>
          </a:p>
          <a:p>
            <a:pPr lvl="1"/>
            <a:r>
              <a:rPr lang="pt-BR" dirty="0"/>
              <a:t>Estes conflitos desaparecem quando nos apercebemos que todas as camadas/</a:t>
            </a:r>
            <a:r>
              <a:rPr lang="pt-BR" dirty="0" err="1"/>
              <a:t>DIFs</a:t>
            </a:r>
            <a:r>
              <a:rPr lang="pt-BR" dirty="0"/>
              <a:t> fazem apenas uma coisa: IPC.</a:t>
            </a:r>
          </a:p>
          <a:p>
            <a:pPr lvl="1"/>
            <a:r>
              <a:rPr lang="pt-BR" dirty="0"/>
              <a:t>A finalidade principal das camadas é a finalidade principal da IPC: o aspecto da transferência de dados.</a:t>
            </a:r>
          </a:p>
        </p:txBody>
      </p:sp>
    </p:spTree>
    <p:extLst>
      <p:ext uri="{BB962C8B-B14F-4D97-AF65-F5344CB8AC3E}">
        <p14:creationId xmlns:p14="http://schemas.microsoft.com/office/powerpoint/2010/main" val="9803805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Gerenciamento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gerenciamento é “extradimensional”.</a:t>
            </a:r>
          </a:p>
          <a:p>
            <a:r>
              <a:rPr lang="pt-BR" dirty="0"/>
              <a:t>O gerenciamento do IPC deve ter a habilidade de compartilhar informações entre </a:t>
            </a:r>
            <a:r>
              <a:rPr lang="pt-BR" i="1" dirty="0"/>
              <a:t>camadas adjacentes </a:t>
            </a:r>
            <a:r>
              <a:rPr lang="pt-BR" dirty="0"/>
              <a:t>(e não todas as camadas)</a:t>
            </a:r>
            <a:r>
              <a:rPr lang="pt-BR" i="1" dirty="0"/>
              <a:t>.</a:t>
            </a:r>
          </a:p>
          <a:p>
            <a:r>
              <a:rPr lang="pt-BR" dirty="0"/>
              <a:t>Apenas o NMS tem potencialmente a habilidade de ver as informações sobre a operação do DIF para todos os </a:t>
            </a:r>
            <a:r>
              <a:rPr lang="pt-BR" dirty="0" err="1"/>
              <a:t>DIFs</a:t>
            </a:r>
            <a:r>
              <a:rPr lang="pt-BR" dirty="0"/>
              <a:t> numa rede.</a:t>
            </a:r>
          </a:p>
          <a:p>
            <a:r>
              <a:rPr lang="pt-BR" dirty="0"/>
              <a:t>Se o controle de acesso for apropriado entre camadas adjacentes, de modo que os endereços estejam disponíveis, mapeamentos efetivos entre endereços-(N) e endereços-(N-1) podem tornar o roteamento muito mais efetivo.</a:t>
            </a:r>
          </a:p>
        </p:txBody>
      </p:sp>
    </p:spTree>
    <p:extLst>
      <p:ext uri="{BB962C8B-B14F-4D97-AF65-F5344CB8AC3E}">
        <p14:creationId xmlns:p14="http://schemas.microsoft.com/office/powerpoint/2010/main" val="131174574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Estrutura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Isto nos dá uma estrutura em camadas como os locais necessários pelo estado compartilhado, </a:t>
            </a:r>
          </a:p>
          <a:p>
            <a:pPr lvl="1"/>
            <a:r>
              <a:rPr lang="pt-BR" dirty="0"/>
              <a:t>mas que é ao mesmo tempo mais estruturado e mais flexível do que as nossas tentativas anteriores e </a:t>
            </a:r>
          </a:p>
          <a:p>
            <a:pPr lvl="1"/>
            <a:r>
              <a:rPr lang="pt-BR" dirty="0"/>
              <a:t>também se traduz em uma implementação simples.</a:t>
            </a:r>
          </a:p>
        </p:txBody>
      </p:sp>
    </p:spTree>
    <p:extLst>
      <p:ext uri="{BB962C8B-B14F-4D97-AF65-F5344CB8AC3E}">
        <p14:creationId xmlns:p14="http://schemas.microsoft.com/office/powerpoint/2010/main" val="26225693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Operação do DIF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8E0F6E-D4AD-4C94-9837-746ECEE7C125}" type="slidenum">
              <a:rPr lang="pt-BR" smtClean="0"/>
              <a:pPr/>
              <a:t>74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</p:spTree>
    <p:extLst>
      <p:ext uri="{BB962C8B-B14F-4D97-AF65-F5344CB8AC3E}">
        <p14:creationId xmlns:p14="http://schemas.microsoft.com/office/powerpoint/2010/main" val="369478888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Operação do DIF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Nesta seção consideramos brevemente a operação de um DIF.</a:t>
            </a:r>
          </a:p>
          <a:p>
            <a:r>
              <a:rPr lang="pt-BR" dirty="0"/>
              <a:t>Olhamos, em particular, a três operações fundamentais:</a:t>
            </a:r>
          </a:p>
          <a:p>
            <a:pPr lvl="1"/>
            <a:r>
              <a:rPr lang="pt-BR" dirty="0"/>
              <a:t>Como um processo IPC se junta a um DIF      </a:t>
            </a:r>
            <a:r>
              <a:rPr lang="pt-BR" dirty="0">
                <a:solidFill>
                  <a:srgbClr val="0070C0"/>
                </a:solidFill>
              </a:rPr>
              <a:t>[registro]</a:t>
            </a:r>
          </a:p>
          <a:p>
            <a:pPr lvl="1"/>
            <a:r>
              <a:rPr lang="pt-BR" dirty="0"/>
              <a:t>Como um novo DIF é criado        </a:t>
            </a:r>
            <a:r>
              <a:rPr lang="pt-BR" dirty="0">
                <a:solidFill>
                  <a:srgbClr val="0070C0"/>
                </a:solidFill>
              </a:rPr>
              <a:t>[registro]</a:t>
            </a:r>
          </a:p>
          <a:p>
            <a:pPr lvl="1"/>
            <a:r>
              <a:rPr lang="pt-BR" dirty="0"/>
              <a:t>Como uma aplicação solicita serviços IPC.</a:t>
            </a:r>
          </a:p>
          <a:p>
            <a:r>
              <a:rPr lang="pt-BR" dirty="0"/>
              <a:t>A operação do DIF é conduzida pela ação dos </a:t>
            </a:r>
            <a:r>
              <a:rPr lang="pt-BR" dirty="0" err="1"/>
              <a:t>APs</a:t>
            </a:r>
            <a:r>
              <a:rPr lang="pt-BR" dirty="0"/>
              <a:t>.</a:t>
            </a:r>
          </a:p>
          <a:p>
            <a:r>
              <a:rPr lang="pt-BR" dirty="0"/>
              <a:t>Os processos IPC devem coordenar suas ações com os outros membros de um DIF.</a:t>
            </a:r>
          </a:p>
        </p:txBody>
      </p:sp>
    </p:spTree>
    <p:extLst>
      <p:ext uri="{BB962C8B-B14F-4D97-AF65-F5344CB8AC3E}">
        <p14:creationId xmlns:p14="http://schemas.microsoft.com/office/powerpoint/2010/main" val="11240848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Adicionando um Novo Membro a um (N)-DIF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76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812801" y="3657600"/>
            <a:ext cx="10464799" cy="2438400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Suponha que o DIF B queira se juntar ao DIF A</a:t>
            </a:r>
          </a:p>
          <a:p>
            <a:r>
              <a:rPr lang="pt-BR" dirty="0"/>
              <a:t>O DIF B representa um único processo IPC.</a:t>
            </a:r>
          </a:p>
          <a:p>
            <a:r>
              <a:rPr lang="pt-BR" dirty="0"/>
              <a:t>O processo IPC, </a:t>
            </a:r>
            <a:r>
              <a:rPr lang="pt-BR" b="1" dirty="0"/>
              <a:t>b</a:t>
            </a:r>
            <a:r>
              <a:rPr lang="pt-BR" dirty="0"/>
              <a:t>, em B possui o nome AP de um processo IPC, </a:t>
            </a:r>
            <a:r>
              <a:rPr lang="pt-BR" b="1" dirty="0"/>
              <a:t>a</a:t>
            </a:r>
            <a:r>
              <a:rPr lang="pt-BR" dirty="0"/>
              <a:t>, em A, mas não seu endereço.</a:t>
            </a:r>
          </a:p>
          <a:p>
            <a:r>
              <a:rPr lang="pt-BR" dirty="0"/>
              <a:t>B não tem como conhecer os endereços de qualquer elemento de A.</a:t>
            </a:r>
          </a:p>
          <a:p>
            <a:r>
              <a:rPr lang="pt-BR" dirty="0"/>
              <a:t>A e B estão conectados através do (N-1)-DIF, que em último caso seria o meio físico.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1"/>
            <a:ext cx="8153400" cy="186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9730177" y="2590801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DIF-B</a:t>
            </a:r>
          </a:p>
        </p:txBody>
      </p:sp>
    </p:spTree>
    <p:extLst>
      <p:ext uri="{BB962C8B-B14F-4D97-AF65-F5344CB8AC3E}">
        <p14:creationId xmlns:p14="http://schemas.microsoft.com/office/powerpoint/2010/main" val="21159378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Adicionando um Novo Membro a um (N)-DIF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77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Usando o (N-1)-DIF, </a:t>
            </a:r>
            <a:r>
              <a:rPr lang="pt-BR" sz="2400" b="1" dirty="0"/>
              <a:t>b</a:t>
            </a:r>
            <a:r>
              <a:rPr lang="pt-BR" sz="2400" dirty="0"/>
              <a:t> pede ao (N-1)-DIF que estabeleça um canal IPC com </a:t>
            </a:r>
            <a:r>
              <a:rPr lang="pt-BR" sz="2400" b="1" dirty="0"/>
              <a:t>a</a:t>
            </a:r>
            <a:r>
              <a:rPr lang="pt-BR" sz="2400" b="1" i="1" dirty="0"/>
              <a:t> </a:t>
            </a:r>
            <a:r>
              <a:rPr lang="pt-BR" sz="2400" dirty="0"/>
              <a:t>da mesma forma que o faria com qualquer outra aplicação usando o nome AP de </a:t>
            </a:r>
            <a:r>
              <a:rPr lang="pt-BR" sz="2400" b="1" dirty="0"/>
              <a:t>a</a:t>
            </a:r>
            <a:r>
              <a:rPr lang="pt-BR" sz="2400" dirty="0"/>
              <a:t>.</a:t>
            </a:r>
          </a:p>
          <a:p>
            <a:r>
              <a:rPr lang="pt-BR" sz="2400" dirty="0"/>
              <a:t>O (N-1)-DIF determina se </a:t>
            </a:r>
            <a:r>
              <a:rPr lang="pt-BR" sz="2400" b="1" dirty="0"/>
              <a:t>a</a:t>
            </a:r>
            <a:r>
              <a:rPr lang="pt-BR" sz="2400" dirty="0"/>
              <a:t> existe e se </a:t>
            </a:r>
            <a:r>
              <a:rPr lang="pt-BR" sz="2400" b="1" dirty="0"/>
              <a:t>b</a:t>
            </a:r>
            <a:r>
              <a:rPr lang="pt-BR" sz="2400" dirty="0"/>
              <a:t> tem acesso a </a:t>
            </a:r>
            <a:r>
              <a:rPr lang="pt-BR" sz="2400" b="1" dirty="0" err="1"/>
              <a:t>a</a:t>
            </a:r>
            <a:r>
              <a:rPr lang="pt-BR" sz="2400" dirty="0"/>
              <a:t>.</a:t>
            </a:r>
          </a:p>
          <a:p>
            <a:r>
              <a:rPr lang="pt-BR" sz="2400" dirty="0"/>
              <a:t>Depois que a conexão da aplicação tiver sido estabelecida, </a:t>
            </a:r>
            <a:r>
              <a:rPr lang="pt-BR" sz="2400" b="1" dirty="0"/>
              <a:t>a</a:t>
            </a:r>
            <a:r>
              <a:rPr lang="pt-BR" sz="2400" dirty="0"/>
              <a:t> autentica </a:t>
            </a:r>
            <a:r>
              <a:rPr lang="pt-BR" sz="2400" b="1" dirty="0"/>
              <a:t>b</a:t>
            </a:r>
            <a:r>
              <a:rPr lang="pt-BR" sz="2400" dirty="0"/>
              <a:t> e determina se ele pode ser um membro de A.</a:t>
            </a:r>
          </a:p>
          <a:p>
            <a:r>
              <a:rPr lang="pt-BR" sz="2400" dirty="0"/>
              <a:t>Se o resultado for positivo, </a:t>
            </a:r>
            <a:r>
              <a:rPr lang="pt-BR" sz="2400" b="1" dirty="0"/>
              <a:t>a</a:t>
            </a:r>
            <a:r>
              <a:rPr lang="pt-BR" sz="2400" dirty="0"/>
              <a:t> atribui um endereço-(N) a </a:t>
            </a:r>
            <a:r>
              <a:rPr lang="pt-BR" sz="2400" b="1" dirty="0"/>
              <a:t>b</a:t>
            </a:r>
            <a:r>
              <a:rPr lang="pt-BR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495800"/>
            <a:ext cx="7848600" cy="181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601200" y="5791201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DIF-B</a:t>
            </a:r>
          </a:p>
        </p:txBody>
      </p:sp>
    </p:spTree>
    <p:extLst>
      <p:ext uri="{BB962C8B-B14F-4D97-AF65-F5344CB8AC3E}">
        <p14:creationId xmlns:p14="http://schemas.microsoft.com/office/powerpoint/2010/main" val="58296214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Adicionando um Novo Membro a um (N)-DIF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78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711200" y="1752600"/>
            <a:ext cx="10871200" cy="2819400"/>
          </a:xfrm>
        </p:spPr>
        <p:txBody>
          <a:bodyPr>
            <a:normAutofit fontScale="92500"/>
          </a:bodyPr>
          <a:lstStyle/>
          <a:p>
            <a:r>
              <a:rPr lang="pt-BR" b="1" dirty="0"/>
              <a:t>b</a:t>
            </a:r>
            <a:r>
              <a:rPr lang="pt-BR" dirty="0"/>
              <a:t> usa o endereço-(N) para se identificar perante outros membros do DIF A.</a:t>
            </a:r>
          </a:p>
          <a:p>
            <a:r>
              <a:rPr lang="pt-BR" dirty="0"/>
              <a:t>Este endereço-(N) é usado no PCI de transferência de dados do protocolo de aplicação de registro, também chamado de PCI de repasse.</a:t>
            </a:r>
          </a:p>
          <a:p>
            <a:r>
              <a:rPr lang="pt-BR" dirty="0"/>
              <a:t>Outros parâmetros de inicialização associados com o DIF A são trocados com </a:t>
            </a:r>
            <a:r>
              <a:rPr lang="pt-BR" b="1" dirty="0"/>
              <a:t>b</a:t>
            </a:r>
            <a:r>
              <a:rPr lang="pt-BR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495800"/>
            <a:ext cx="7848600" cy="181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730177" y="5715001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DIF-B</a:t>
            </a:r>
          </a:p>
        </p:txBody>
      </p:sp>
    </p:spTree>
    <p:extLst>
      <p:ext uri="{BB962C8B-B14F-4D97-AF65-F5344CB8AC3E}">
        <p14:creationId xmlns:p14="http://schemas.microsoft.com/office/powerpoint/2010/main" val="17848576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Adicionando um Novo Membro a um (N)-DIF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79</a:t>
            </a:fld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812801" y="2971800"/>
            <a:ext cx="10617199" cy="312420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O processo IPC, </a:t>
            </a:r>
            <a:r>
              <a:rPr lang="pt-BR" b="1" dirty="0"/>
              <a:t>b,</a:t>
            </a:r>
            <a:r>
              <a:rPr lang="pt-BR" dirty="0"/>
              <a:t> é agora um membro do DIF A.</a:t>
            </a:r>
          </a:p>
          <a:p>
            <a:r>
              <a:rPr lang="pt-BR" dirty="0"/>
              <a:t>Logo após, </a:t>
            </a:r>
            <a:r>
              <a:rPr lang="pt-BR" b="1" dirty="0"/>
              <a:t>b</a:t>
            </a:r>
            <a:r>
              <a:rPr lang="pt-BR" dirty="0"/>
              <a:t> também estabelece comunicação semelhante com todos os membros de A que são vizinhos próximos.</a:t>
            </a:r>
          </a:p>
          <a:p>
            <a:r>
              <a:rPr lang="pt-BR" dirty="0"/>
              <a:t>Estes fluxos são usados para trocar informações </a:t>
            </a:r>
            <a:r>
              <a:rPr lang="pt-BR" dirty="0">
                <a:highlight>
                  <a:srgbClr val="FF0000"/>
                </a:highlight>
              </a:rPr>
              <a:t>RIEP</a:t>
            </a:r>
            <a:r>
              <a:rPr lang="pt-BR" dirty="0"/>
              <a:t> para manter o estado compartilhado do (N)-DIF.</a:t>
            </a:r>
          </a:p>
          <a:p>
            <a:r>
              <a:rPr lang="pt-BR" b="1" dirty="0"/>
              <a:t>b </a:t>
            </a:r>
            <a:r>
              <a:rPr lang="pt-BR" dirty="0"/>
              <a:t>agora está pronto para participar no (N)-DIF e agora pode aceitar pedidos das aplicações por IPC.</a:t>
            </a:r>
            <a:endParaRPr lang="pt-BR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7924800" cy="97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32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Camada-(N): </a:t>
            </a:r>
          </a:p>
          <a:p>
            <a:pPr lvl="1"/>
            <a:r>
              <a:rPr lang="pt-BR" dirty="0"/>
              <a:t>Coleção de processos de aplicação cooperando como uma aplicação distribuída para prover uma comunicação entre processos (IPC).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810000"/>
            <a:ext cx="6729329" cy="18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8909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um Novo DIF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Um NMS ou uma aplicação semelhante com as permissões apropriadas provocam a criação e inicialização de um processo IPC</a:t>
            </a:r>
          </a:p>
          <a:p>
            <a:pPr lvl="1"/>
            <a:r>
              <a:rPr lang="pt-BR" dirty="0"/>
              <a:t>Incluindo a sua ligação com um ou mais (N-1)-</a:t>
            </a:r>
            <a:r>
              <a:rPr lang="pt-BR" dirty="0" err="1"/>
              <a:t>DIFs</a:t>
            </a:r>
            <a:r>
              <a:rPr lang="pt-BR" dirty="0"/>
              <a:t>.</a:t>
            </a:r>
          </a:p>
          <a:p>
            <a:r>
              <a:rPr lang="pt-BR" dirty="0"/>
              <a:t>Como parte da sua inicialização são dados ao processo IPC os meios para reconhecer membros legítimos do DIF (ex. lista dos nomes de processos de aplicação, uma assinatura digital, etc.)</a:t>
            </a:r>
          </a:p>
          <a:p>
            <a:pPr lvl="1"/>
            <a:r>
              <a:rPr lang="pt-BR" dirty="0"/>
              <a:t>Ou pode ser direcionado a efetuar um registro com eles ou simplesmente esperar que ele encontre este processo IPC inicial</a:t>
            </a:r>
          </a:p>
        </p:txBody>
      </p:sp>
    </p:spTree>
    <p:extLst>
      <p:ext uri="{BB962C8B-B14F-4D97-AF65-F5344CB8AC3E}">
        <p14:creationId xmlns:p14="http://schemas.microsoft.com/office/powerpoint/2010/main" val="13548820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Transferência de Dados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Quando a inicialização do registro tiver se completado, o DIF estará disponível para prover IPC para os </a:t>
            </a:r>
            <a:r>
              <a:rPr lang="pt-BR" dirty="0" err="1"/>
              <a:t>APs</a:t>
            </a:r>
            <a:r>
              <a:rPr lang="pt-BR" dirty="0"/>
              <a:t> que residam </a:t>
            </a:r>
            <a:r>
              <a:rPr lang="pt-BR" dirty="0">
                <a:highlight>
                  <a:srgbClr val="FFFF00"/>
                </a:highlight>
              </a:rPr>
              <a:t>no seu sistema de processamento </a:t>
            </a:r>
            <a:r>
              <a:rPr lang="pt-BR" dirty="0"/>
              <a:t>ou para agir como um intermediário.</a:t>
            </a:r>
          </a:p>
          <a:p>
            <a:r>
              <a:rPr lang="pt-BR" dirty="0"/>
              <a:t>Os </a:t>
            </a:r>
            <a:r>
              <a:rPr lang="pt-BR" dirty="0" err="1"/>
              <a:t>APs</a:t>
            </a:r>
            <a:r>
              <a:rPr lang="pt-BR" dirty="0"/>
              <a:t> solicitam a alocação de recursos IPC através de chamadas de biblioteca.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979513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Solicitação da Comunicação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711200" y="2971800"/>
            <a:ext cx="10642600" cy="32004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Suponhamos que o AP, </a:t>
            </a:r>
            <a:r>
              <a:rPr lang="pt-BR" b="1" dirty="0"/>
              <a:t>A</a:t>
            </a:r>
            <a:r>
              <a:rPr lang="pt-BR" dirty="0"/>
              <a:t>, queria estabelecer uma conexão IPC com o AP </a:t>
            </a:r>
            <a:r>
              <a:rPr lang="pt-BR" b="1" dirty="0"/>
              <a:t>B</a:t>
            </a:r>
            <a:r>
              <a:rPr lang="pt-BR" dirty="0"/>
              <a:t>, </a:t>
            </a:r>
          </a:p>
          <a:p>
            <a:pPr lvl="1"/>
            <a:r>
              <a:rPr lang="pt-BR" dirty="0"/>
              <a:t>e que </a:t>
            </a:r>
            <a:r>
              <a:rPr lang="pt-BR" b="1" dirty="0"/>
              <a:t>A</a:t>
            </a:r>
            <a:r>
              <a:rPr lang="pt-BR" dirty="0"/>
              <a:t> resida em um sistema de processamento que use um DIF representado pelo processo IPC, </a:t>
            </a:r>
            <a:r>
              <a:rPr lang="pt-BR" b="1" dirty="0"/>
              <a:t>a</a:t>
            </a:r>
            <a:r>
              <a:rPr lang="pt-BR" dirty="0"/>
              <a:t>.</a:t>
            </a:r>
          </a:p>
          <a:p>
            <a:r>
              <a:rPr lang="pt-BR" b="1" dirty="0"/>
              <a:t>A</a:t>
            </a:r>
            <a:r>
              <a:rPr lang="pt-BR" dirty="0"/>
              <a:t> gera um pedido de Alocação que levará o gerenciamento do IPC de </a:t>
            </a:r>
            <a:r>
              <a:rPr lang="pt-BR" b="1" dirty="0"/>
              <a:t>a</a:t>
            </a:r>
            <a:r>
              <a:rPr lang="pt-BR" dirty="0"/>
              <a:t> </a:t>
            </a:r>
            <a:r>
              <a:rPr lang="pt-BR" dirty="0" err="1"/>
              <a:t>a</a:t>
            </a:r>
            <a:r>
              <a:rPr lang="pt-BR" dirty="0"/>
              <a:t> avaliar o pedido de acordo com as suas políticas de alocação.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39997"/>
            <a:ext cx="8096250" cy="1212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4041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Solicitação da Comunicação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812801" y="2743200"/>
            <a:ext cx="10540999" cy="3352800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 solicitação do IAP conterá:</a:t>
            </a:r>
          </a:p>
          <a:p>
            <a:pPr lvl="1"/>
            <a:r>
              <a:rPr lang="pt-BR" dirty="0"/>
              <a:t>Nome do processo de aplicação de </a:t>
            </a:r>
            <a:r>
              <a:rPr lang="pt-BR" b="1" dirty="0"/>
              <a:t>A</a:t>
            </a:r>
            <a:endParaRPr lang="pt-BR" dirty="0"/>
          </a:p>
          <a:p>
            <a:pPr lvl="1"/>
            <a:r>
              <a:rPr lang="pt-BR" dirty="0"/>
              <a:t>Endereço de </a:t>
            </a:r>
            <a:r>
              <a:rPr lang="pt-BR" b="1" dirty="0"/>
              <a:t>a</a:t>
            </a:r>
            <a:r>
              <a:rPr lang="pt-BR" dirty="0"/>
              <a:t>, </a:t>
            </a:r>
            <a:r>
              <a:rPr lang="pt-BR" b="1" dirty="0"/>
              <a:t>a-</a:t>
            </a:r>
            <a:r>
              <a:rPr lang="pt-BR" b="1" dirty="0" err="1"/>
              <a:t>addr</a:t>
            </a:r>
            <a:endParaRPr lang="pt-BR" dirty="0"/>
          </a:p>
          <a:p>
            <a:pPr lvl="1"/>
            <a:r>
              <a:rPr lang="pt-BR" dirty="0"/>
              <a:t>A identificação da porta local, </a:t>
            </a:r>
            <a:r>
              <a:rPr lang="pt-BR" b="1" dirty="0"/>
              <a:t>a</a:t>
            </a:r>
            <a:r>
              <a:rPr lang="pt-BR" b="1" baseline="-25000" dirty="0"/>
              <a:t>i</a:t>
            </a:r>
            <a:r>
              <a:rPr lang="pt-BR" b="1" dirty="0"/>
              <a:t>-</a:t>
            </a:r>
            <a:r>
              <a:rPr lang="pt-BR" b="1" dirty="0" err="1"/>
              <a:t>port</a:t>
            </a:r>
            <a:endParaRPr lang="pt-BR" b="1" dirty="0"/>
          </a:p>
          <a:p>
            <a:pPr lvl="1"/>
            <a:r>
              <a:rPr lang="pt-BR" dirty="0"/>
              <a:t>O nome do processo de aplicação </a:t>
            </a:r>
            <a:r>
              <a:rPr lang="pt-BR" b="1" dirty="0"/>
              <a:t>B</a:t>
            </a:r>
          </a:p>
          <a:p>
            <a:pPr lvl="1"/>
            <a:r>
              <a:rPr lang="pt-BR" dirty="0"/>
              <a:t>Informações de controle e de capacitações para </a:t>
            </a:r>
            <a:r>
              <a:rPr lang="pt-BR" b="1" dirty="0"/>
              <a:t>A</a:t>
            </a:r>
          </a:p>
          <a:p>
            <a:pPr lvl="1"/>
            <a:r>
              <a:rPr lang="pt-BR" dirty="0"/>
              <a:t>Políticas propostas para a conexão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00200"/>
            <a:ext cx="8153400" cy="967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55570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Estabelecimento da Comunicação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3276600"/>
            <a:ext cx="8153400" cy="3048000"/>
          </a:xfrm>
        </p:spPr>
        <p:txBody>
          <a:bodyPr/>
          <a:lstStyle/>
          <a:p>
            <a:r>
              <a:rPr lang="pt-BR" dirty="0"/>
              <a:t>Quando uma entrada na cache é encontrada, a solicitação IAP é encaminhada para </a:t>
            </a:r>
            <a:r>
              <a:rPr lang="pt-BR" b="1" dirty="0"/>
              <a:t>b</a:t>
            </a:r>
            <a:r>
              <a:rPr lang="pt-BR" dirty="0"/>
              <a:t> para confirmar se ele tem acesso a </a:t>
            </a:r>
            <a:r>
              <a:rPr lang="pt-BR" b="1" dirty="0"/>
              <a:t>B </a:t>
            </a:r>
            <a:r>
              <a:rPr lang="pt-BR" dirty="0"/>
              <a:t>e para determinar se </a:t>
            </a:r>
            <a:r>
              <a:rPr lang="pt-BR" b="1" dirty="0"/>
              <a:t>A </a:t>
            </a:r>
            <a:r>
              <a:rPr lang="pt-BR" dirty="0"/>
              <a:t>tem acesso a ele.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64503"/>
            <a:ext cx="8015288" cy="115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37030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Estabelecimento da Comunicação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3505200"/>
            <a:ext cx="8153400" cy="2590800"/>
          </a:xfrm>
        </p:spPr>
        <p:txBody>
          <a:bodyPr>
            <a:normAutofit fontScale="92500"/>
          </a:bodyPr>
          <a:lstStyle/>
          <a:p>
            <a:r>
              <a:rPr lang="pt-BR" dirty="0"/>
              <a:t>Envio da resposta do IAP indicando sucesso e a identificação da porta alocada à comunicação com </a:t>
            </a:r>
            <a:r>
              <a:rPr lang="pt-BR" b="1" dirty="0"/>
              <a:t>b</a:t>
            </a:r>
            <a:r>
              <a:rPr lang="pt-BR" dirty="0"/>
              <a:t>.</a:t>
            </a:r>
          </a:p>
          <a:p>
            <a:r>
              <a:rPr lang="pt-BR" dirty="0"/>
              <a:t>Os processos IPC </a:t>
            </a:r>
            <a:r>
              <a:rPr lang="pt-BR" b="1" dirty="0"/>
              <a:t>a</a:t>
            </a:r>
            <a:r>
              <a:rPr lang="pt-BR" dirty="0"/>
              <a:t> e </a:t>
            </a:r>
            <a:r>
              <a:rPr lang="pt-BR" b="1" dirty="0"/>
              <a:t>b</a:t>
            </a:r>
            <a:r>
              <a:rPr lang="pt-BR" dirty="0"/>
              <a:t> possuem agora as informações necessárias para criar um fluxo apropriado EFCP entre </a:t>
            </a:r>
            <a:r>
              <a:rPr lang="pt-BR" b="1" dirty="0"/>
              <a:t>a</a:t>
            </a:r>
            <a:r>
              <a:rPr lang="pt-BR" dirty="0"/>
              <a:t> e </a:t>
            </a:r>
            <a:r>
              <a:rPr lang="pt-BR" b="1" dirty="0"/>
              <a:t>b</a:t>
            </a:r>
            <a:r>
              <a:rPr lang="pt-BR" dirty="0"/>
              <a:t> para a sua comunicação.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6" y="1600201"/>
            <a:ext cx="8143875" cy="176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6332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Comunicação entre A e B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3276600"/>
            <a:ext cx="8153400" cy="3200400"/>
          </a:xfrm>
        </p:spPr>
        <p:txBody>
          <a:bodyPr/>
          <a:lstStyle/>
          <a:p>
            <a:r>
              <a:rPr lang="pt-BR" dirty="0"/>
              <a:t>É criado o fluxo/conexão EFCP e associado aos identificadores de porta retornados a </a:t>
            </a:r>
            <a:r>
              <a:rPr lang="pt-BR" b="1" dirty="0" err="1"/>
              <a:t>A</a:t>
            </a:r>
            <a:r>
              <a:rPr lang="pt-BR" dirty="0"/>
              <a:t> e </a:t>
            </a:r>
            <a:r>
              <a:rPr lang="pt-BR" b="1" dirty="0"/>
              <a:t>B</a:t>
            </a:r>
            <a:r>
              <a:rPr lang="pt-BR" dirty="0"/>
              <a:t>.</a:t>
            </a:r>
          </a:p>
          <a:p>
            <a:r>
              <a:rPr lang="pt-BR" dirty="0"/>
              <a:t>As aplicações agora estão livres para trocar as </a:t>
            </a:r>
            <a:r>
              <a:rPr lang="pt-BR" dirty="0" err="1"/>
              <a:t>SDUs</a:t>
            </a:r>
            <a:r>
              <a:rPr lang="pt-BR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1"/>
            <a:ext cx="8058150" cy="118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3474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Dissociação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2895600"/>
            <a:ext cx="8153400" cy="3200400"/>
          </a:xfrm>
        </p:spPr>
        <p:txBody>
          <a:bodyPr/>
          <a:lstStyle/>
          <a:p>
            <a:r>
              <a:rPr lang="pt-BR" dirty="0"/>
              <a:t>Quando as aplicações tiverem terminado, as associações serão também terminadas.</a:t>
            </a:r>
          </a:p>
          <a:p>
            <a:r>
              <a:rPr lang="pt-BR" dirty="0"/>
              <a:t>A terminação também do fluxo EFCP é uma questão de política</a:t>
            </a:r>
          </a:p>
          <a:p>
            <a:pPr lvl="1"/>
            <a:r>
              <a:rPr lang="pt-BR" dirty="0"/>
              <a:t>Com um protocolo EFCP baseado em temporização, esta questão se torna irrelevante.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600200"/>
            <a:ext cx="8153400" cy="113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78458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Identificadores em um (N)-DIF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F98E0F6E-D4AD-4C94-9837-746ECEE7C125}" type="slidenum">
              <a:rPr lang="pt-BR" smtClean="0"/>
              <a:pPr/>
              <a:t>88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</p:spTree>
    <p:extLst>
      <p:ext uri="{BB962C8B-B14F-4D97-AF65-F5344CB8AC3E}">
        <p14:creationId xmlns:p14="http://schemas.microsoft.com/office/powerpoint/2010/main" val="11047954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(N)-DIF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89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812801" y="3505201"/>
            <a:ext cx="10540999" cy="259079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Trocando informações sobre conectividade e uso e alocação de recursos, os processos IPC que constituem a camada criam uma aplicação distribuída.</a:t>
            </a:r>
          </a:p>
          <a:p>
            <a:r>
              <a:rPr lang="pt-BR" dirty="0"/>
              <a:t>Os endereços-(N) precisam apenas ser conhecidos entre os processos IPC.</a:t>
            </a:r>
          </a:p>
          <a:p>
            <a:r>
              <a:rPr lang="pt-BR" dirty="0"/>
              <a:t>Os nomes das aplicações são externamente visíveis à camada, enquanto que os endereços-(N) não.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1600201"/>
            <a:ext cx="75057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291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6648" y="228600"/>
            <a:ext cx="3425952" cy="990600"/>
          </a:xfrm>
        </p:spPr>
        <p:txBody>
          <a:bodyPr/>
          <a:lstStyle/>
          <a:p>
            <a:r>
              <a:rPr lang="pt-BR" dirty="0"/>
              <a:t>Definições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Recurso de Aplicação Distribuída (DAF):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uma coleção de dois ou mais </a:t>
            </a:r>
            <a:r>
              <a:rPr lang="pt-BR" dirty="0" err="1">
                <a:solidFill>
                  <a:srgbClr val="FF0000"/>
                </a:solidFill>
              </a:rPr>
              <a:t>APs</a:t>
            </a:r>
            <a:r>
              <a:rPr lang="pt-BR" dirty="0">
                <a:solidFill>
                  <a:srgbClr val="FF0000"/>
                </a:solidFill>
              </a:rPr>
              <a:t> cooperantes em um ou mais sistemas de processamento, que trocam informações usando IPC e mantêm o estado compartilhado.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Em algumas aplicações distribuídas, todos os membros serão do mesmo tipo, i.e., um DAF homogêneo, ou podem ser diferentes, um DAF heterogêneo.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Possui:</a:t>
            </a:r>
          </a:p>
          <a:p>
            <a:pPr lvl="2"/>
            <a:r>
              <a:rPr lang="pt-BR" dirty="0">
                <a:solidFill>
                  <a:srgbClr val="FF0000"/>
                </a:solidFill>
              </a:rPr>
              <a:t>Um nome de aplicação distribuída (DAN)</a:t>
            </a:r>
          </a:p>
          <a:p>
            <a:pPr lvl="2"/>
            <a:r>
              <a:rPr lang="pt-BR" dirty="0">
                <a:solidFill>
                  <a:srgbClr val="FF0000"/>
                </a:solidFill>
              </a:rPr>
              <a:t>Um id da instância de aplicação distribuída (DANII)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52400"/>
            <a:ext cx="3909929" cy="104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096001" y="304800"/>
            <a:ext cx="5171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DAF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099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Identificadores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90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pt-BR" dirty="0"/>
              <a:t>Identificadores Externos:</a:t>
            </a:r>
          </a:p>
          <a:p>
            <a:pPr marL="834390" lvl="1" indent="-514350">
              <a:buFont typeface="+mj-lt"/>
              <a:buAutoNum type="arabicPeriod"/>
            </a:pPr>
            <a:r>
              <a:rPr lang="pt-BR" dirty="0"/>
              <a:t>Os nomes de aplicações distribuídas que designam um conjunto de </a:t>
            </a:r>
            <a:r>
              <a:rPr lang="pt-BR" dirty="0" err="1"/>
              <a:t>APs</a:t>
            </a:r>
            <a:r>
              <a:rPr lang="pt-BR" dirty="0"/>
              <a:t> que cooperam para executar uma tarefa particular.</a:t>
            </a:r>
          </a:p>
          <a:p>
            <a:pPr marL="834390" lvl="1" indent="-514350">
              <a:buFont typeface="+mj-lt"/>
              <a:buAutoNum type="arabicPeriod"/>
            </a:pPr>
            <a:r>
              <a:rPr lang="pt-BR" dirty="0"/>
              <a:t>Nomes de </a:t>
            </a:r>
            <a:r>
              <a:rPr lang="pt-BR" dirty="0" err="1"/>
              <a:t>APs</a:t>
            </a:r>
            <a:r>
              <a:rPr lang="pt-BR" dirty="0"/>
              <a:t> para identificar os </a:t>
            </a:r>
            <a:r>
              <a:rPr lang="pt-BR" dirty="0" err="1"/>
              <a:t>APs</a:t>
            </a:r>
            <a:endParaRPr lang="pt-BR" dirty="0"/>
          </a:p>
          <a:p>
            <a:pPr marL="834390" lvl="1" indent="-514350">
              <a:buFont typeface="+mj-lt"/>
              <a:buAutoNum type="arabicPeriod"/>
            </a:pPr>
            <a:r>
              <a:rPr lang="pt-BR" dirty="0"/>
              <a:t>Os nomes das </a:t>
            </a:r>
            <a:r>
              <a:rPr lang="pt-BR" dirty="0" err="1"/>
              <a:t>APMs</a:t>
            </a:r>
            <a:r>
              <a:rPr lang="pt-BR" dirty="0"/>
              <a:t> que identificam as máquinas de protocolos (PMs) de aplicação, que são não ambíguos dentro do AP.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Identificador interno ao sistema de processamento: </a:t>
            </a:r>
            <a:r>
              <a:rPr lang="pt-BR" dirty="0" err="1"/>
              <a:t>port</a:t>
            </a:r>
            <a:r>
              <a:rPr lang="pt-BR" dirty="0"/>
              <a:t>-id</a:t>
            </a:r>
          </a:p>
          <a:p>
            <a:pPr>
              <a:buFont typeface="Wingdings" pitchFamily="2" charset="2"/>
              <a:buChar char="q"/>
            </a:pPr>
            <a:r>
              <a:rPr lang="pt-BR" dirty="0"/>
              <a:t>Identificadores Internos ao DIF: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dirty="0"/>
              <a:t>Os endereços-(N) alocados para os processos IPC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dirty="0"/>
              <a:t>A identificação de conexão usada no EFCP para distinguir as conexões.</a:t>
            </a:r>
          </a:p>
        </p:txBody>
      </p:sp>
    </p:spTree>
    <p:extLst>
      <p:ext uri="{BB962C8B-B14F-4D97-AF65-F5344CB8AC3E}">
        <p14:creationId xmlns:p14="http://schemas.microsoft.com/office/powerpoint/2010/main" val="4051518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(N)-</a:t>
            </a:r>
            <a:r>
              <a:rPr lang="pt-BR" dirty="0" err="1"/>
              <a:t>Port</a:t>
            </a:r>
            <a:r>
              <a:rPr lang="pt-BR" dirty="0"/>
              <a:t>-ID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91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DIF requer identificadores para distinguir entre múltiplos fluxos IPC.</a:t>
            </a:r>
          </a:p>
          <a:p>
            <a:r>
              <a:rPr lang="pt-BR" dirty="0"/>
              <a:t>Os </a:t>
            </a:r>
            <a:r>
              <a:rPr lang="pt-BR" dirty="0" err="1"/>
              <a:t>APs</a:t>
            </a:r>
            <a:r>
              <a:rPr lang="pt-BR" dirty="0"/>
              <a:t> precisa deles para a mesma finalidade.</a:t>
            </a:r>
          </a:p>
          <a:p>
            <a:r>
              <a:rPr lang="pt-BR" dirty="0"/>
              <a:t>Quando a conexão é estabelecida, o APM e o DIF usa o </a:t>
            </a:r>
            <a:r>
              <a:rPr lang="pt-BR" dirty="0" err="1"/>
              <a:t>port</a:t>
            </a:r>
            <a:r>
              <a:rPr lang="pt-BR" dirty="0"/>
              <a:t>-id ao se referir à comunicação.</a:t>
            </a:r>
          </a:p>
          <a:p>
            <a:pPr lvl="1"/>
            <a:r>
              <a:rPr lang="pt-BR" dirty="0"/>
              <a:t>Os </a:t>
            </a:r>
            <a:r>
              <a:rPr lang="pt-BR" dirty="0" err="1"/>
              <a:t>port</a:t>
            </a:r>
            <a:r>
              <a:rPr lang="pt-BR" dirty="0"/>
              <a:t>-ids são distintos para cada sistema de processamento.</a:t>
            </a:r>
          </a:p>
          <a:p>
            <a:r>
              <a:rPr lang="pt-BR" dirty="0"/>
              <a:t>Quando o protocolo IPC cria um estado compartilhado com o seu correspondente, a conexão é identificada por um conexão-id.</a:t>
            </a:r>
          </a:p>
          <a:p>
            <a:pPr lvl="1"/>
            <a:r>
              <a:rPr lang="pt-BR" dirty="0"/>
              <a:t>O conexão-id é geralmente formado pela concatenação dos </a:t>
            </a:r>
            <a:r>
              <a:rPr lang="pt-BR" dirty="0" err="1"/>
              <a:t>port</a:t>
            </a:r>
            <a:r>
              <a:rPr lang="pt-BR" dirty="0"/>
              <a:t>-ids da origem e do destino.</a:t>
            </a:r>
          </a:p>
        </p:txBody>
      </p:sp>
    </p:spTree>
    <p:extLst>
      <p:ext uri="{BB962C8B-B14F-4D97-AF65-F5344CB8AC3E}">
        <p14:creationId xmlns:p14="http://schemas.microsoft.com/office/powerpoint/2010/main" val="19861669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(N)-</a:t>
            </a:r>
            <a:r>
              <a:rPr lang="pt-BR" dirty="0" err="1"/>
              <a:t>Port</a:t>
            </a:r>
            <a:r>
              <a:rPr lang="pt-BR" dirty="0"/>
              <a:t>-ID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92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</a:t>
            </a:r>
            <a:r>
              <a:rPr lang="pt-BR" dirty="0" err="1"/>
              <a:t>port</a:t>
            </a:r>
            <a:r>
              <a:rPr lang="pt-BR" dirty="0"/>
              <a:t>-ids desempenham um papel crucial na ligação entre endereços-(N) e endereços-(N-1) em camadas adjacentes</a:t>
            </a:r>
          </a:p>
          <a:p>
            <a:pPr lvl="1"/>
            <a:r>
              <a:rPr lang="pt-BR" dirty="0"/>
              <a:t>Isolando ao mesmo tempo os endereços-(N) tanto dos nomes dos </a:t>
            </a:r>
            <a:r>
              <a:rPr lang="pt-BR" dirty="0" err="1"/>
              <a:t>APs</a:t>
            </a:r>
            <a:r>
              <a:rPr lang="pt-BR" dirty="0"/>
              <a:t> como dos endereços-(N+1).</a:t>
            </a:r>
          </a:p>
          <a:p>
            <a:r>
              <a:rPr lang="pt-BR" dirty="0"/>
              <a:t>O único identificador que um AP tem associado com um fluxo é o </a:t>
            </a:r>
            <a:r>
              <a:rPr lang="pt-BR" dirty="0" err="1"/>
              <a:t>port</a:t>
            </a:r>
            <a:r>
              <a:rPr lang="pt-BR" dirty="0"/>
              <a:t>-id e o nome da aplicação de destino.</a:t>
            </a:r>
          </a:p>
          <a:p>
            <a:pPr lvl="1"/>
            <a:r>
              <a:rPr lang="pt-BR" dirty="0"/>
              <a:t>Ele não tem conhecimento do </a:t>
            </a:r>
            <a:r>
              <a:rPr lang="pt-BR" dirty="0" err="1"/>
              <a:t>port</a:t>
            </a:r>
            <a:r>
              <a:rPr lang="pt-BR" dirty="0"/>
              <a:t>-id do destino ou dos endereços-(N).</a:t>
            </a:r>
          </a:p>
        </p:txBody>
      </p:sp>
    </p:spTree>
    <p:extLst>
      <p:ext uri="{BB962C8B-B14F-4D97-AF65-F5344CB8AC3E}">
        <p14:creationId xmlns:p14="http://schemas.microsoft.com/office/powerpoint/2010/main" val="390353572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Nomes de Processos de Aplicação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93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nomes dos processos de aplicação são usados por um novo sistema para estabelecer a comunicação inicial ao se unir ao DIF.</a:t>
            </a:r>
          </a:p>
          <a:p>
            <a:r>
              <a:rPr lang="pt-BR" dirty="0"/>
              <a:t>É possível (e até útil) ter mais do que um DIF nos mesmos sistemas ou conjunto de sistemas.</a:t>
            </a:r>
          </a:p>
          <a:p>
            <a:pPr lvl="1"/>
            <a:r>
              <a:rPr lang="pt-BR" dirty="0"/>
              <a:t>Quando há mais do que um DIF em um sistema e um novo sistema quer se unir à camada ele deve conhecer a qual DIF está se unindo (ou seja, ele deve ter o seu nome de aplicação distribuída, ou DAN).</a:t>
            </a:r>
          </a:p>
          <a:p>
            <a:pPr lvl="1"/>
            <a:r>
              <a:rPr lang="pt-BR" dirty="0"/>
              <a:t>O DAN é usado para estabelecer a comunicação com o DIF usando o (N-1)-DIF.</a:t>
            </a:r>
          </a:p>
        </p:txBody>
      </p:sp>
    </p:spTree>
    <p:extLst>
      <p:ext uri="{BB962C8B-B14F-4D97-AF65-F5344CB8AC3E}">
        <p14:creationId xmlns:p14="http://schemas.microsoft.com/office/powerpoint/2010/main" val="347947434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IDD – </a:t>
            </a:r>
            <a:r>
              <a:rPr lang="pt-BR" i="1" dirty="0">
                <a:solidFill>
                  <a:srgbClr val="FF0000"/>
                </a:solidFill>
              </a:rPr>
              <a:t>Inter-DIF-</a:t>
            </a:r>
            <a:r>
              <a:rPr lang="pt-BR" i="1" dirty="0" err="1">
                <a:solidFill>
                  <a:srgbClr val="FF0000"/>
                </a:solidFill>
              </a:rPr>
              <a:t>Directory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94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Provê o mapeamento entre nomes de processos de aplicação e DIF(s) que suportam o processo de aplicação solicitado.</a:t>
            </a:r>
          </a:p>
          <a:p>
            <a:r>
              <a:rPr lang="pt-BR" dirty="0">
                <a:solidFill>
                  <a:srgbClr val="FF0000"/>
                </a:solidFill>
              </a:rPr>
              <a:t>Usado quando o IRM falha em encontrar a aplicação solicitada em qualquer dos </a:t>
            </a:r>
            <a:r>
              <a:rPr lang="pt-BR" dirty="0" err="1">
                <a:solidFill>
                  <a:srgbClr val="FF0000"/>
                </a:solidFill>
              </a:rPr>
              <a:t>DIFs</a:t>
            </a:r>
            <a:r>
              <a:rPr lang="pt-BR" dirty="0">
                <a:solidFill>
                  <a:srgbClr val="FF0000"/>
                </a:solidFill>
              </a:rPr>
              <a:t> disponíveis a ela.</a:t>
            </a:r>
          </a:p>
          <a:p>
            <a:pPr lvl="1"/>
            <a:r>
              <a:rPr lang="pt-BR" dirty="0">
                <a:solidFill>
                  <a:srgbClr val="FF0000"/>
                </a:solidFill>
              </a:rPr>
              <a:t>Encontra um DIF que suporte a aplicação desejada.</a:t>
            </a:r>
          </a:p>
        </p:txBody>
      </p:sp>
    </p:spTree>
    <p:extLst>
      <p:ext uri="{BB962C8B-B14F-4D97-AF65-F5344CB8AC3E}">
        <p14:creationId xmlns:p14="http://schemas.microsoft.com/office/powerpoint/2010/main" val="136932730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Endereços-(N)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95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nomes usados para o roteamento de </a:t>
            </a:r>
            <a:r>
              <a:rPr lang="pt-BR" dirty="0" err="1"/>
              <a:t>PDUs</a:t>
            </a:r>
            <a:r>
              <a:rPr lang="pt-BR" dirty="0"/>
              <a:t> não são apenas os nomes dos processos IPC mas são identificadores </a:t>
            </a:r>
            <a:r>
              <a:rPr lang="pt-BR" i="1" dirty="0"/>
              <a:t>internos</a:t>
            </a:r>
            <a:r>
              <a:rPr lang="pt-BR" dirty="0"/>
              <a:t> ao DIF formado pela coleção de processos IPC.</a:t>
            </a:r>
          </a:p>
          <a:p>
            <a:r>
              <a:rPr lang="pt-BR" dirty="0"/>
              <a:t>A função de roteamento do IPC requer dois tipos de informação:</a:t>
            </a:r>
          </a:p>
          <a:p>
            <a:pPr marL="880110" lvl="1" indent="-514350">
              <a:buFont typeface="+mj-lt"/>
              <a:buAutoNum type="arabicPeriod"/>
            </a:pPr>
            <a:r>
              <a:rPr lang="pt-BR" dirty="0"/>
              <a:t>Informação sobre o grafo dos </a:t>
            </a:r>
            <a:r>
              <a:rPr lang="pt-BR" dirty="0" err="1"/>
              <a:t>RMTs</a:t>
            </a:r>
            <a:r>
              <a:rPr lang="pt-BR" dirty="0"/>
              <a:t> (endereços dos nós nos termos de </a:t>
            </a:r>
            <a:r>
              <a:rPr lang="pt-BR" dirty="0" err="1"/>
              <a:t>Saltzer</a:t>
            </a:r>
            <a:r>
              <a:rPr lang="pt-BR" dirty="0"/>
              <a:t>) formado pela conexão direta pelos (N-1)-</a:t>
            </a:r>
            <a:r>
              <a:rPr lang="pt-BR" dirty="0" err="1"/>
              <a:t>DIFs</a:t>
            </a:r>
            <a:endParaRPr lang="pt-BR" dirty="0"/>
          </a:p>
          <a:p>
            <a:pPr marL="880110" lvl="1" indent="-514350">
              <a:buFont typeface="+mj-lt"/>
              <a:buAutoNum type="arabicPeriod"/>
            </a:pPr>
            <a:r>
              <a:rPr lang="pt-BR" dirty="0"/>
              <a:t>O mapeamento de endereços-(N) para os nomes dos processos IPC-(N-1) para todos os vizinhos mais próximos no (N-1)-DIF.</a:t>
            </a:r>
          </a:p>
        </p:txBody>
      </p:sp>
    </p:spTree>
    <p:extLst>
      <p:ext uri="{BB962C8B-B14F-4D97-AF65-F5344CB8AC3E}">
        <p14:creationId xmlns:p14="http://schemas.microsoft.com/office/powerpoint/2010/main" val="39839429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Rotas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96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>
          <a:xfrm>
            <a:off x="2136648" y="4446540"/>
            <a:ext cx="8153400" cy="1878061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Rotas são sequências de endereços-(N)</a:t>
            </a:r>
          </a:p>
          <a:p>
            <a:r>
              <a:rPr lang="pt-BR" dirty="0"/>
              <a:t>A próxima etapa é um endereço-(N).</a:t>
            </a:r>
          </a:p>
          <a:p>
            <a:r>
              <a:rPr lang="pt-BR" dirty="0"/>
              <a:t>Mas cada processo IPC deve também conhecer os mapeamentos de endereços-(N) para </a:t>
            </a:r>
            <a:r>
              <a:rPr lang="pt-BR" dirty="0">
                <a:highlight>
                  <a:srgbClr val="FFFF00"/>
                </a:highlight>
              </a:rPr>
              <a:t>(nome)</a:t>
            </a:r>
            <a:r>
              <a:rPr lang="pt-BR" dirty="0">
                <a:solidFill>
                  <a:srgbClr val="FF0000"/>
                </a:solidFill>
                <a:highlight>
                  <a:srgbClr val="FFFF00"/>
                </a:highlight>
              </a:rPr>
              <a:t>endereço-</a:t>
            </a:r>
            <a:r>
              <a:rPr lang="pt-BR" dirty="0"/>
              <a:t>(N-1) do vizinho mais próximo de camada-(N) para determinar o caminho para a próxima etapa.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25023"/>
            <a:ext cx="5867400" cy="259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03107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com a Internet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97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Na Internet o que temos mais próximo de um nome de processo de aplicação é a URL.</a:t>
            </a:r>
          </a:p>
          <a:p>
            <a:pPr lvl="1"/>
            <a:r>
              <a:rPr lang="pt-BR" dirty="0"/>
              <a:t>A sintaxe da URL permite especificar um protocolo de aplicação e o host no qual ela reside.</a:t>
            </a:r>
          </a:p>
          <a:p>
            <a:pPr lvl="1"/>
            <a:r>
              <a:rPr lang="pt-BR" dirty="0"/>
              <a:t>A parte do host se tornou essencialmente o nome da aplicação.</a:t>
            </a:r>
          </a:p>
          <a:p>
            <a:pPr lvl="1"/>
            <a:r>
              <a:rPr lang="pt-BR" dirty="0"/>
              <a:t>Não está claro como alguém poderia construir uma aplicação com múltiplos protocolos de aplicação.</a:t>
            </a:r>
          </a:p>
          <a:p>
            <a:r>
              <a:rPr lang="pt-BR" dirty="0"/>
              <a:t>Se houver um protocolo especial para o meu projeto, deveria ser registrado com a IANA.</a:t>
            </a:r>
          </a:p>
          <a:p>
            <a:r>
              <a:rPr lang="pt-BR" dirty="0"/>
              <a:t>Não há suporte para conectar a múltiplas instâncias específicas nem de </a:t>
            </a:r>
            <a:r>
              <a:rPr lang="pt-BR" dirty="0" err="1"/>
              <a:t>APs</a:t>
            </a:r>
            <a:r>
              <a:rPr lang="pt-BR" dirty="0"/>
              <a:t> nem de protocolos de aplicação associados com </a:t>
            </a:r>
            <a:r>
              <a:rPr lang="pt-BR" dirty="0" err="1"/>
              <a:t>APs</a:t>
            </a:r>
            <a:r>
              <a:rPr lang="pt-BR" dirty="0"/>
              <a:t> específicos.</a:t>
            </a:r>
          </a:p>
        </p:txBody>
      </p:sp>
    </p:spTree>
    <p:extLst>
      <p:ext uri="{BB962C8B-B14F-4D97-AF65-F5344CB8AC3E}">
        <p14:creationId xmlns:p14="http://schemas.microsoft.com/office/powerpoint/2010/main" val="8781004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com a Internet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98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Há apenas um equivalente parcial do protocolo de acesso IPC:</a:t>
            </a:r>
          </a:p>
          <a:p>
            <a:pPr lvl="1"/>
            <a:r>
              <a:rPr lang="pt-BR" dirty="0"/>
              <a:t>O DNS permite que a </a:t>
            </a:r>
            <a:r>
              <a:rPr lang="pt-BR" i="1" dirty="0"/>
              <a:t>aplicação</a:t>
            </a:r>
            <a:r>
              <a:rPr lang="pt-BR" dirty="0"/>
              <a:t> determine o endereço da aplicação de destino.</a:t>
            </a:r>
          </a:p>
          <a:p>
            <a:pPr lvl="1"/>
            <a:r>
              <a:rPr lang="pt-BR" dirty="0"/>
              <a:t>Isto coloca mais peso na aplicação e também representa um problema de segurança:</a:t>
            </a:r>
          </a:p>
          <a:p>
            <a:pPr lvl="2"/>
            <a:r>
              <a:rPr lang="pt-BR" dirty="0"/>
              <a:t>Não há controle de acesso e </a:t>
            </a:r>
          </a:p>
          <a:p>
            <a:pPr lvl="2"/>
            <a:r>
              <a:rPr lang="pt-BR" dirty="0"/>
              <a:t>A aplicação tem conhecimento do endereço</a:t>
            </a:r>
          </a:p>
        </p:txBody>
      </p:sp>
    </p:spTree>
    <p:extLst>
      <p:ext uri="{BB962C8B-B14F-4D97-AF65-F5344CB8AC3E}">
        <p14:creationId xmlns:p14="http://schemas.microsoft.com/office/powerpoint/2010/main" val="106485619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com a Internet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Arquiteturas de Redes (2016.1)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98E0F6E-D4AD-4C94-9837-746ECEE7C125}" type="slidenum">
              <a:rPr lang="pt-BR" smtClean="0"/>
              <a:pPr/>
              <a:t>99</a:t>
            </a:fld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A Internet é baseada em um modelo de “tamanho único” ou talvez dois tamanhos: UDP e TCP.</a:t>
            </a:r>
          </a:p>
          <a:p>
            <a:pPr lvl="1"/>
            <a:r>
              <a:rPr lang="pt-BR" dirty="0"/>
              <a:t>No entanto, isto parece estar se ampliando com a adição de RTP, SCTP, DCCP e outros.</a:t>
            </a:r>
          </a:p>
          <a:p>
            <a:pPr lvl="2"/>
            <a:r>
              <a:rPr lang="pt-BR" dirty="0"/>
              <a:t>Isto contribui consideravelmente com a complexidade da arquitetura.</a:t>
            </a:r>
          </a:p>
          <a:p>
            <a:pPr lvl="2"/>
            <a:r>
              <a:rPr lang="pt-BR" dirty="0"/>
              <a:t>E a impossibilidade de casar estes </a:t>
            </a:r>
            <a:r>
              <a:rPr lang="pt-BR" dirty="0" err="1"/>
              <a:t>EFCPs</a:t>
            </a:r>
            <a:r>
              <a:rPr lang="pt-BR" dirty="0"/>
              <a:t> com a alocação de recursos associada ao IP aumenta os problemas.</a:t>
            </a:r>
          </a:p>
        </p:txBody>
      </p:sp>
    </p:spTree>
    <p:extLst>
      <p:ext uri="{BB962C8B-B14F-4D97-AF65-F5344CB8AC3E}">
        <p14:creationId xmlns:p14="http://schemas.microsoft.com/office/powerpoint/2010/main" val="28699211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11498</TotalTime>
  <Words>7879</Words>
  <Application>Microsoft Macintosh PowerPoint</Application>
  <PresentationFormat>Widescreen</PresentationFormat>
  <Paragraphs>782</Paragraphs>
  <Slides>112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112</vt:i4>
      </vt:variant>
    </vt:vector>
  </HeadingPairs>
  <TitlesOfParts>
    <vt:vector size="118" baseType="lpstr">
      <vt:lpstr>Calibri</vt:lpstr>
      <vt:lpstr>Cambria Math</vt:lpstr>
      <vt:lpstr>Tw Cen MT</vt:lpstr>
      <vt:lpstr>Wingdings</vt:lpstr>
      <vt:lpstr>Wingdings 2</vt:lpstr>
      <vt:lpstr>Mediano</vt:lpstr>
      <vt:lpstr>O Modelo IPC de Rede</vt:lpstr>
      <vt:lpstr>Apresentação do PowerPoint</vt:lpstr>
      <vt:lpstr>Introdução</vt:lpstr>
      <vt:lpstr>Preâmbulo</vt:lpstr>
      <vt:lpstr>Preâmbulo</vt:lpstr>
      <vt:lpstr>Estrutura Básica</vt:lpstr>
      <vt:lpstr>Definições</vt:lpstr>
      <vt:lpstr>Definições</vt:lpstr>
      <vt:lpstr>Definições</vt:lpstr>
      <vt:lpstr>Definições</vt:lpstr>
      <vt:lpstr>Relacionamento DAF e DIF</vt:lpstr>
      <vt:lpstr>Definições</vt:lpstr>
      <vt:lpstr>Definições</vt:lpstr>
      <vt:lpstr>Definições</vt:lpstr>
      <vt:lpstr>Definições</vt:lpstr>
      <vt:lpstr>Definições</vt:lpstr>
      <vt:lpstr>Definições</vt:lpstr>
      <vt:lpstr>Definições</vt:lpstr>
      <vt:lpstr>Estruturas Básicas e Seus Princípios</vt:lpstr>
      <vt:lpstr>Estruturas Básicas e Seus Princípios</vt:lpstr>
      <vt:lpstr>Estruturas Básicas e Seus Princípios</vt:lpstr>
      <vt:lpstr>Estruturas Básicas e Seus Princípios</vt:lpstr>
      <vt:lpstr>A Estrutura de Aplicações e Protocolos</vt:lpstr>
      <vt:lpstr>Máquinas de Protocolos de Aplicação</vt:lpstr>
      <vt:lpstr>Construção de APs</vt:lpstr>
      <vt:lpstr>CDAP</vt:lpstr>
      <vt:lpstr>Conjectura</vt:lpstr>
      <vt:lpstr>Conceitos de Nomes para (N)-DIFs e Aplicações</vt:lpstr>
      <vt:lpstr>Definições</vt:lpstr>
      <vt:lpstr>Definições</vt:lpstr>
      <vt:lpstr>Definições</vt:lpstr>
      <vt:lpstr>Definições</vt:lpstr>
      <vt:lpstr>Nomeando a Aplicação</vt:lpstr>
      <vt:lpstr>A Estrutura dos Espaços de Nomes</vt:lpstr>
      <vt:lpstr>Espaços de Nomes dos DAFs</vt:lpstr>
      <vt:lpstr>Um Processo de Aplicação Distribuída (DAP)</vt:lpstr>
      <vt:lpstr>O Recurso IPC Distribuído-(N)</vt:lpstr>
      <vt:lpstr>Definições</vt:lpstr>
      <vt:lpstr>Definições</vt:lpstr>
      <vt:lpstr>Definições</vt:lpstr>
      <vt:lpstr>Definições</vt:lpstr>
      <vt:lpstr>Definições</vt:lpstr>
      <vt:lpstr>O Processo-IPC-(N)</vt:lpstr>
      <vt:lpstr>Funções da Tarefa IPC</vt:lpstr>
      <vt:lpstr>A Tarefa de Gerenciamento da IPC</vt:lpstr>
      <vt:lpstr>A (N)-IPC-APM</vt:lpstr>
      <vt:lpstr>Primitivas da API da IPC</vt:lpstr>
      <vt:lpstr>O Protocolo EFCP</vt:lpstr>
      <vt:lpstr>Protocolo EFCP</vt:lpstr>
      <vt:lpstr>A Tarefa de Repasse e Multiplexação (RMT)</vt:lpstr>
      <vt:lpstr>Multiplexação </vt:lpstr>
      <vt:lpstr>RMT de um Roteador Interno</vt:lpstr>
      <vt:lpstr>RMT de um Roteador de Borda</vt:lpstr>
      <vt:lpstr>Proteção da PDU</vt:lpstr>
      <vt:lpstr>A Tarefa de Gerenciamento da IPC</vt:lpstr>
      <vt:lpstr>Protocolo-Acesso-IPC-(N) (IAP)</vt:lpstr>
      <vt:lpstr>Protocolo de Troca de Informações de Recursos (RIEP)</vt:lpstr>
      <vt:lpstr>Base de Informação de Recursos</vt:lpstr>
      <vt:lpstr>Funções de Gerenciamento da IPC</vt:lpstr>
      <vt:lpstr>Funções de Gerenciamento da IPC</vt:lpstr>
      <vt:lpstr>Funções de Gerenciamento da IPC</vt:lpstr>
      <vt:lpstr>Funções de Gerenciamento da IPC</vt:lpstr>
      <vt:lpstr>Funções de Gerenciamento da IPC</vt:lpstr>
      <vt:lpstr>Funções de Gerenciamento da IPC</vt:lpstr>
      <vt:lpstr>Protocolo de Gerenciamento de Rede e Arquitetura de Gerenciamento</vt:lpstr>
      <vt:lpstr>Protocolo de Gerenciamento de Rede e Arquitetura de Gerenciamento</vt:lpstr>
      <vt:lpstr>Protocolo de Gerenciamento de Rede e Arquitetura de Gerenciamento</vt:lpstr>
      <vt:lpstr>A Natureza das Camadas</vt:lpstr>
      <vt:lpstr>Camadas</vt:lpstr>
      <vt:lpstr>Aplicações e Camadas</vt:lpstr>
      <vt:lpstr>Fronteira entre Camadas</vt:lpstr>
      <vt:lpstr>Gerenciamento</vt:lpstr>
      <vt:lpstr>Estrutura</vt:lpstr>
      <vt:lpstr>Operação do DIF</vt:lpstr>
      <vt:lpstr>Operação do DIF</vt:lpstr>
      <vt:lpstr>Adicionando um Novo Membro a um (N)-DIF</vt:lpstr>
      <vt:lpstr>Adicionando um Novo Membro a um (N)-DIF</vt:lpstr>
      <vt:lpstr>Adicionando um Novo Membro a um (N)-DIF</vt:lpstr>
      <vt:lpstr>Adicionando um Novo Membro a um (N)-DIF</vt:lpstr>
      <vt:lpstr>Criando um Novo DIF</vt:lpstr>
      <vt:lpstr>Transferência de Dados</vt:lpstr>
      <vt:lpstr>Solicitação da Comunicação</vt:lpstr>
      <vt:lpstr>Solicitação da Comunicação</vt:lpstr>
      <vt:lpstr>Estabelecimento da Comunicação</vt:lpstr>
      <vt:lpstr>Estabelecimento da Comunicação</vt:lpstr>
      <vt:lpstr>Comunicação entre A e B</vt:lpstr>
      <vt:lpstr>Dissociação</vt:lpstr>
      <vt:lpstr>Identificadores em um (N)-DIF</vt:lpstr>
      <vt:lpstr>(N)-DIF</vt:lpstr>
      <vt:lpstr>Identificadores</vt:lpstr>
      <vt:lpstr>O (N)-Port-ID</vt:lpstr>
      <vt:lpstr>O (N)-Port-ID</vt:lpstr>
      <vt:lpstr>Nomes de Processos de Aplicação</vt:lpstr>
      <vt:lpstr>IDD – Inter-DIF-Directory</vt:lpstr>
      <vt:lpstr>Endereços-(N)</vt:lpstr>
      <vt:lpstr>Rotas</vt:lpstr>
      <vt:lpstr>Comparação com a Internet</vt:lpstr>
      <vt:lpstr>Comparação com a Internet</vt:lpstr>
      <vt:lpstr>Comparação com a Internet</vt:lpstr>
      <vt:lpstr>Comparação com a Internet</vt:lpstr>
      <vt:lpstr>Recursos IPC</vt:lpstr>
      <vt:lpstr>Estruturas IPC</vt:lpstr>
      <vt:lpstr>Estruturas IPC</vt:lpstr>
      <vt:lpstr>Múltiplos (N)-DIFs do mesmo Nível</vt:lpstr>
      <vt:lpstr>Múltiplos (N)-DIFs do mesmo Nível</vt:lpstr>
      <vt:lpstr>Implicações para Segurança</vt:lpstr>
      <vt:lpstr>Implicações para a Segurança</vt:lpstr>
      <vt:lpstr>Implicações para a Segurança</vt:lpstr>
      <vt:lpstr>Implicações para a Segurança</vt:lpstr>
      <vt:lpstr>Implicações para a Segurança</vt:lpstr>
      <vt:lpstr>Implicações para a Segurança</vt:lpstr>
      <vt:lpstr>Implicações para a Segurança</vt:lpstr>
    </vt:vector>
  </TitlesOfParts>
  <Company>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 de Nova Geração e Internet do Futuro perspectivas para a web, mercado e usuários</dc:title>
  <dc:creator>suruagy</dc:creator>
  <cp:lastModifiedBy>Jose Augusto Suruagy Monteiro</cp:lastModifiedBy>
  <cp:revision>409</cp:revision>
  <dcterms:created xsi:type="dcterms:W3CDTF">2011-04-04T18:50:32Z</dcterms:created>
  <dcterms:modified xsi:type="dcterms:W3CDTF">2020-07-22T14:51:07Z</dcterms:modified>
</cp:coreProperties>
</file>