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4"/>
  </p:notesMasterIdLst>
  <p:sldIdLst>
    <p:sldId id="259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0" r:id="rId50"/>
    <p:sldId id="311" r:id="rId51"/>
    <p:sldId id="309" r:id="rId52"/>
    <p:sldId id="312" r:id="rId53"/>
    <p:sldId id="313" r:id="rId54"/>
    <p:sldId id="314" r:id="rId55"/>
    <p:sldId id="316" r:id="rId56"/>
    <p:sldId id="320" r:id="rId57"/>
    <p:sldId id="321" r:id="rId58"/>
    <p:sldId id="322" r:id="rId59"/>
    <p:sldId id="323" r:id="rId60"/>
    <p:sldId id="324" r:id="rId61"/>
    <p:sldId id="317" r:id="rId62"/>
    <p:sldId id="370" r:id="rId63"/>
    <p:sldId id="318" r:id="rId64"/>
    <p:sldId id="315" r:id="rId65"/>
    <p:sldId id="319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71" r:id="rId89"/>
    <p:sldId id="347" r:id="rId90"/>
    <p:sldId id="348" r:id="rId91"/>
    <p:sldId id="349" r:id="rId92"/>
    <p:sldId id="350" r:id="rId93"/>
    <p:sldId id="372" r:id="rId94"/>
    <p:sldId id="351" r:id="rId95"/>
    <p:sldId id="352" r:id="rId96"/>
    <p:sldId id="353" r:id="rId97"/>
    <p:sldId id="354" r:id="rId98"/>
    <p:sldId id="355" r:id="rId99"/>
    <p:sldId id="356" r:id="rId100"/>
    <p:sldId id="359" r:id="rId101"/>
    <p:sldId id="360" r:id="rId102"/>
    <p:sldId id="357" r:id="rId103"/>
    <p:sldId id="361" r:id="rId104"/>
    <p:sldId id="362" r:id="rId105"/>
    <p:sldId id="363" r:id="rId106"/>
    <p:sldId id="358" r:id="rId107"/>
    <p:sldId id="364" r:id="rId108"/>
    <p:sldId id="365" r:id="rId109"/>
    <p:sldId id="366" r:id="rId110"/>
    <p:sldId id="367" r:id="rId111"/>
    <p:sldId id="368" r:id="rId112"/>
    <p:sldId id="369" r:id="rId1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ruagy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6359" autoAdjust="0"/>
  </p:normalViewPr>
  <p:slideViewPr>
    <p:cSldViewPr snapToGrid="0">
      <p:cViewPr varScale="1">
        <p:scale>
          <a:sx n="137" d="100"/>
          <a:sy n="137" d="100"/>
        </p:scale>
        <p:origin x="39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DC6E5-0183-4ADD-A9DB-9577F13DBE6A}" type="datetimeFigureOut">
              <a:rPr lang="pt-BR" smtClean="0"/>
              <a:pPr/>
              <a:t>18/07/2020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C6B7-ED7C-4CF7-8223-8D95AD7B45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6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08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Fig.6-12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110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6-13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52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6-14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326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6-14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32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6-15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01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35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43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SNIC = </a:t>
            </a:r>
            <a:r>
              <a:rPr lang="pt-BR" dirty="0" err="1"/>
              <a:t>SubNet</a:t>
            </a:r>
            <a:r>
              <a:rPr lang="pt-BR" baseline="0" dirty="0"/>
              <a:t> </a:t>
            </a:r>
            <a:r>
              <a:rPr lang="pt-BR" baseline="0" dirty="0" err="1"/>
              <a:t>Independent</a:t>
            </a:r>
            <a:endParaRPr lang="pt-BR" dirty="0"/>
          </a:p>
          <a:p>
            <a:r>
              <a:rPr lang="pt-BR" dirty="0"/>
              <a:t>SNDC = </a:t>
            </a:r>
            <a:r>
              <a:rPr lang="pt-BR" dirty="0" err="1"/>
              <a:t>SubNet</a:t>
            </a:r>
            <a:r>
              <a:rPr lang="pt-BR" dirty="0"/>
              <a:t> </a:t>
            </a:r>
            <a:r>
              <a:rPr lang="pt-BR" dirty="0" err="1"/>
              <a:t>Dependent</a:t>
            </a:r>
            <a:r>
              <a:rPr lang="pt-BR" baseline="0" dirty="0"/>
              <a:t> </a:t>
            </a:r>
            <a:r>
              <a:rPr lang="pt-BR" baseline="0" dirty="0" err="1"/>
              <a:t>Convergence</a:t>
            </a:r>
            <a:endParaRPr lang="pt-BR" dirty="0"/>
          </a:p>
          <a:p>
            <a:r>
              <a:rPr lang="pt-BR" dirty="0"/>
              <a:t>SNAC = </a:t>
            </a:r>
            <a:r>
              <a:rPr lang="pt-BR" dirty="0" err="1"/>
              <a:t>SubNet</a:t>
            </a:r>
            <a:r>
              <a:rPr lang="pt-BR" dirty="0"/>
              <a:t> </a:t>
            </a:r>
            <a:r>
              <a:rPr lang="pt-BR" dirty="0" err="1"/>
              <a:t>ACcess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2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05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42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42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6-5</a:t>
            </a:r>
          </a:p>
          <a:p>
            <a:r>
              <a:rPr lang="pt-BR" dirty="0"/>
              <a:t>EFCP = </a:t>
            </a:r>
            <a:r>
              <a:rPr lang="pt-BR" dirty="0" err="1"/>
              <a:t>Error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Flow</a:t>
            </a:r>
            <a:r>
              <a:rPr lang="pt-BR" dirty="0"/>
              <a:t> </a:t>
            </a:r>
            <a:r>
              <a:rPr lang="pt-BR" dirty="0" err="1"/>
              <a:t>Control</a:t>
            </a:r>
            <a:r>
              <a:rPr lang="pt-BR" dirty="0"/>
              <a:t> </a:t>
            </a:r>
            <a:r>
              <a:rPr lang="pt-BR" dirty="0" err="1"/>
              <a:t>Protocol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16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51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Totalmente conectado!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73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6-11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5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ângulo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C9CA5C-FED7-F142-836A-3E9A1DEC85D3}" type="datetime1">
              <a:rPr lang="pt-BR" smtClean="0"/>
              <a:t>18/07/2020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Arquiteturas de Redes (2020.1)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E48D-39FF-4642-8CB6-8C3588A77FE2}" type="datetime1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3F476AF-97D6-974C-B8B8-34049D91EDE5}" type="datetime1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AED7-A020-D944-8C30-53220E011E01}" type="datetime1">
              <a:rPr lang="pt-BR" smtClean="0"/>
              <a:t>18/07/2020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39B9-9B13-6246-BA2A-A0B6EF5703D4}" type="datetime1">
              <a:rPr lang="pt-BR" smtClean="0"/>
              <a:t>18/07/2020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770579-3C5F-A74F-A616-5F9533DACE88}" type="datetime1">
              <a:rPr lang="pt-BR" smtClean="0"/>
              <a:t>18/07/2020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/>
              <a:t>Arquiteturas de Redes (2020.1)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5A941D-B5E2-2346-99C9-C44E5F80DA85}" type="datetime1">
              <a:rPr lang="pt-BR" smtClean="0"/>
              <a:t>18/07/2020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/>
              <a:t>Arquiteturas de Redes (2020.1)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07F-E5C7-C84E-A385-0129B2AA1AF4}" type="datetime1">
              <a:rPr lang="pt-BR" smtClean="0"/>
              <a:t>18/07/2020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6BDA-8739-814A-BB62-2D22A35B8183}" type="datetime1">
              <a:rPr lang="pt-BR" smtClean="0"/>
              <a:t>18/07/2020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EB59-57F5-A841-A7C1-0D9D14487794}" type="datetime1">
              <a:rPr lang="pt-BR" smtClean="0"/>
              <a:t>18/07/2020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950C02C-5C22-7847-9C88-3AAB7BEFAE4A}" type="datetime1">
              <a:rPr lang="pt-BR" smtClean="0"/>
              <a:t>18/07/2020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pt-BR"/>
              <a:t>Arquiteturas de Redes (2020.1)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E4CD5C-980B-6F49-BA5A-B742553297F3}" type="datetime1">
              <a:rPr lang="pt-BR" smtClean="0"/>
              <a:t>18/07/2020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/>
              <a:t>Arquiteturas de Redes (2020.1)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Adivinhando as Camadas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Capítulo 6</a:t>
            </a:r>
          </a:p>
          <a:p>
            <a:r>
              <a:rPr lang="pt-BR" dirty="0" err="1"/>
              <a:t>Patterns</a:t>
            </a:r>
            <a:r>
              <a:rPr lang="pt-BR" dirty="0"/>
              <a:t> in Network </a:t>
            </a:r>
            <a:r>
              <a:rPr lang="pt-BR" dirty="0" err="1"/>
              <a:t>Architecture</a:t>
            </a:r>
            <a:endParaRPr lang="pt-BR" dirty="0"/>
          </a:p>
        </p:txBody>
      </p:sp>
      <p:pic>
        <p:nvPicPr>
          <p:cNvPr id="67586" name="Picture 2" descr="Patterns in Network Architecture: A Return to Fundamen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052737"/>
            <a:ext cx="1524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com a Implementação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teoria de camadas requer que cada camada seja uma máquina de estados distinta</a:t>
            </a:r>
          </a:p>
          <a:p>
            <a:r>
              <a:rPr lang="pt-BR" dirty="0"/>
              <a:t>O cruzamento de uma fronteira de camada geralmente envolve uma API</a:t>
            </a:r>
          </a:p>
          <a:p>
            <a:r>
              <a:rPr lang="pt-BR" dirty="0"/>
              <a:t>Há muito </a:t>
            </a:r>
            <a:r>
              <a:rPr lang="pt-BR" i="1" dirty="0"/>
              <a:t>overhead</a:t>
            </a:r>
            <a:r>
              <a:rPr lang="pt-BR" dirty="0"/>
              <a:t> nas mudanças de contexto.</a:t>
            </a:r>
          </a:p>
          <a:p>
            <a:r>
              <a:rPr lang="pt-BR" dirty="0"/>
              <a:t>A junção de máquinas de protocolos em camadas adjacentes poderia ser feito, mas na prática há fatores que tornam esta abordagem não sábia.</a:t>
            </a:r>
          </a:p>
        </p:txBody>
      </p:sp>
    </p:spTree>
    <p:extLst>
      <p:ext uri="{BB962C8B-B14F-4D97-AF65-F5344CB8AC3E}">
        <p14:creationId xmlns:p14="http://schemas.microsoft.com/office/powerpoint/2010/main" val="30917768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de Escala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Apesar de conseguirmos montar grandes redes LAN com </a:t>
            </a:r>
            <a:r>
              <a:rPr lang="pt-BR" i="1" dirty="0"/>
              <a:t>bridges</a:t>
            </a:r>
            <a:r>
              <a:rPr lang="pt-BR" dirty="0"/>
              <a:t>, estas redes são “difíceis” de ser gerenciadas. Fica mais fácil com roteadores.</a:t>
            </a:r>
          </a:p>
          <a:p>
            <a:pPr lvl="1"/>
            <a:r>
              <a:rPr lang="pt-BR" dirty="0"/>
              <a:t>Mas, as vantagens advêm da decomposição causada pelo repasse numa camada mais alta e que permite que as funções de gerenciamento e os efeitos das falhas estejam dentro de domínios de tamanho gerenciáveis onde possam ser aplicadas políticas de gerenciamento similares.</a:t>
            </a:r>
          </a:p>
          <a:p>
            <a:r>
              <a:rPr lang="pt-BR" dirty="0"/>
              <a:t>Mais camadas melhorarão a capacidade de gerenciar recursos.</a:t>
            </a:r>
          </a:p>
          <a:p>
            <a:r>
              <a:rPr lang="pt-BR" dirty="0"/>
              <a:t>O gerenciamento de recursos pode ser muito mais efetivo e menos </a:t>
            </a:r>
            <a:r>
              <a:rPr lang="pt-BR" dirty="0" err="1"/>
              <a:t>subótimo</a:t>
            </a:r>
            <a:r>
              <a:rPr lang="pt-BR" dirty="0"/>
              <a:t> se for aplicado num escopo menor.</a:t>
            </a:r>
          </a:p>
        </p:txBody>
      </p:sp>
    </p:spTree>
    <p:extLst>
      <p:ext uri="{BB962C8B-B14F-4D97-AF65-F5344CB8AC3E}">
        <p14:creationId xmlns:p14="http://schemas.microsoft.com/office/powerpoint/2010/main" val="4131515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de Escala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Tunelamento trata os sintomas mas não a substância do problema.</a:t>
            </a:r>
          </a:p>
          <a:p>
            <a:r>
              <a:rPr lang="pt-BR" dirty="0"/>
              <a:t>As questões de escalabilidade que temos com a arquitetura de redes não têm a ver com a transferência de dados e sim com o gerenciamento.</a:t>
            </a:r>
          </a:p>
          <a:p>
            <a:r>
              <a:rPr lang="pt-BR" dirty="0"/>
              <a:t>Portanto, se ao invés de usarmos recursivamente o protocolo de repasse,  usarmos a </a:t>
            </a:r>
            <a:r>
              <a:rPr lang="pt-BR" i="1" dirty="0"/>
              <a:t>camada</a:t>
            </a:r>
            <a:r>
              <a:rPr lang="pt-BR" dirty="0"/>
              <a:t>, teríamos o aparato necessário para gerenciar os recursos da própria recursão.</a:t>
            </a:r>
          </a:p>
          <a:p>
            <a:r>
              <a:rPr lang="pt-BR" dirty="0"/>
              <a:t>Uma camada então gerenciaria uma dada faixa de largura de banda e parâmetros de </a:t>
            </a:r>
            <a:r>
              <a:rPr lang="pt-BR" dirty="0" err="1"/>
              <a:t>QoS</a:t>
            </a:r>
            <a:r>
              <a:rPr lang="pt-BR" dirty="0"/>
              <a:t>, numa faixa gerenciável e não numa faixa de seis ordens de magnitude.</a:t>
            </a:r>
          </a:p>
        </p:txBody>
      </p:sp>
    </p:spTree>
    <p:extLst>
      <p:ext uri="{BB962C8B-B14F-4D97-AF65-F5344CB8AC3E}">
        <p14:creationId xmlns:p14="http://schemas.microsoft.com/office/powerpoint/2010/main" val="13258427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Metáfora da Colina e do Vale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102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943100"/>
            <a:ext cx="86296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303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103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Quanto mais larga for a faixa de largura de banda entre as aplicações e o </a:t>
            </a:r>
            <a:r>
              <a:rPr lang="pt-BR" i="1" dirty="0" err="1"/>
              <a:t>backbone</a:t>
            </a:r>
            <a:r>
              <a:rPr lang="pt-BR" dirty="0"/>
              <a:t>, maior será o número de camadas.</a:t>
            </a:r>
          </a:p>
          <a:p>
            <a:r>
              <a:rPr lang="pt-BR" dirty="0"/>
              <a:t>Quanto menos larga, menor o número de camadas.</a:t>
            </a:r>
          </a:p>
          <a:p>
            <a:r>
              <a:rPr lang="pt-BR" dirty="0"/>
              <a:t>Estas camadas intermediárias são criadas em incrementos de largura de banda</a:t>
            </a:r>
          </a:p>
          <a:p>
            <a:pPr lvl="1"/>
            <a:r>
              <a:rPr lang="pt-BR" dirty="0"/>
              <a:t>Com faixas a serem determinadas experimentalmente</a:t>
            </a:r>
          </a:p>
          <a:p>
            <a:r>
              <a:rPr lang="pt-BR" dirty="0"/>
              <a:t>Dados a partir de aplicações com pouca largura de banda passarão por mais camadas do que os dados de aplicações que requeiram uma maior largura de banda.</a:t>
            </a:r>
          </a:p>
        </p:txBody>
      </p:sp>
    </p:spTree>
    <p:extLst>
      <p:ext uri="{BB962C8B-B14F-4D97-AF65-F5344CB8AC3E}">
        <p14:creationId xmlns:p14="http://schemas.microsoft.com/office/powerpoint/2010/main" val="22883379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Uma camada pode reunir um conjunto de fluxos da camada superior em uma faixa particular de largura de banda e </a:t>
            </a:r>
            <a:r>
              <a:rPr lang="pt-BR" dirty="0" err="1"/>
              <a:t>multiplexa-las</a:t>
            </a:r>
            <a:r>
              <a:rPr lang="pt-BR" dirty="0"/>
              <a:t> para que juntas formem um fluxo na faixa de largura de banda da sua camada.</a:t>
            </a:r>
          </a:p>
          <a:p>
            <a:pPr lvl="1"/>
            <a:r>
              <a:rPr lang="pt-BR" dirty="0"/>
              <a:t>Concatenando as </a:t>
            </a:r>
            <a:r>
              <a:rPr lang="pt-BR" dirty="0" err="1"/>
              <a:t>PDUs</a:t>
            </a:r>
            <a:r>
              <a:rPr lang="pt-BR" dirty="0"/>
              <a:t> enquanto elas se movem até o núcleo da rede reduzindo assim o </a:t>
            </a:r>
            <a:r>
              <a:rPr lang="pt-BR" i="1" dirty="0"/>
              <a:t>overhead</a:t>
            </a:r>
            <a:r>
              <a:rPr lang="pt-BR" dirty="0"/>
              <a:t> de comutação.</a:t>
            </a:r>
          </a:p>
          <a:p>
            <a:r>
              <a:rPr lang="pt-BR" dirty="0"/>
              <a:t>Algumas destas camadas intermediárias podem:</a:t>
            </a:r>
          </a:p>
          <a:p>
            <a:pPr lvl="1"/>
            <a:r>
              <a:rPr lang="pt-BR" dirty="0"/>
              <a:t>ser baseadas em um provedor e representar um escopo gerenciado por um único provedor</a:t>
            </a:r>
          </a:p>
          <a:p>
            <a:pPr lvl="1"/>
            <a:r>
              <a:rPr lang="pt-BR" dirty="0"/>
              <a:t>Enquanto uma rede pública mais ampla ou VPN flutuam acima de </a:t>
            </a:r>
            <a:r>
              <a:rPr lang="pt-BR" dirty="0" err="1"/>
              <a:t>sub-redes</a:t>
            </a:r>
            <a:r>
              <a:rPr lang="pt-BR" dirty="0"/>
              <a:t> do provedor.</a:t>
            </a:r>
          </a:p>
        </p:txBody>
      </p:sp>
    </p:spTree>
    <p:extLst>
      <p:ext uri="{BB962C8B-B14F-4D97-AF65-F5344CB8AC3E}">
        <p14:creationId xmlns:p14="http://schemas.microsoft.com/office/powerpoint/2010/main" val="19900872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Resumindo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105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7170159"/>
              </p:ext>
            </p:extLst>
          </p:nvPr>
        </p:nvGraphicFramePr>
        <p:xfrm>
          <a:off x="2136775" y="1752600"/>
          <a:ext cx="8153400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Quantas</a:t>
                      </a:r>
                      <a:r>
                        <a:rPr lang="pt-BR" sz="2800" baseline="0" dirty="0"/>
                        <a:t> camadas </a:t>
                      </a:r>
                    </a:p>
                    <a:p>
                      <a:r>
                        <a:rPr lang="pt-BR" sz="2800" baseline="0" dirty="0"/>
                        <a:t>existem?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Tantas quanto você precisar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Quantos tipos de camadas existem?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Uma, um recurso IPC distribuído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O que faz uma camada?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Transfere dados para um conjunto de usuários dentro de um recurso IPC distribuído com uma dada </a:t>
                      </a:r>
                      <a:r>
                        <a:rPr lang="pt-BR" sz="2800" dirty="0" err="1"/>
                        <a:t>QoS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0272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 de Empilhamento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4876800"/>
            <a:ext cx="8153400" cy="137160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Uma arquitetura de rede consiste de aplicações e é suportada por um recurso IPC configurado apropriadamente acima de tantos recursos IPC distribuídos (</a:t>
            </a:r>
            <a:r>
              <a:rPr lang="pt-BR" dirty="0" err="1"/>
              <a:t>DIFs</a:t>
            </a:r>
            <a:r>
              <a:rPr lang="pt-BR" dirty="0"/>
              <a:t>) quantos forem necessários.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7148512" cy="315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727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aplicação é a camada mais alta?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3886200"/>
            <a:ext cx="8153400" cy="236220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Sim para aquela aplicação.</a:t>
            </a:r>
          </a:p>
          <a:p>
            <a:r>
              <a:rPr lang="pt-BR" dirty="0"/>
              <a:t>Podem haver aplicações que necessitam de um escopo maior e que estarão acima desta aplicação.</a:t>
            </a:r>
          </a:p>
          <a:p>
            <a:r>
              <a:rPr lang="pt-BR" dirty="0"/>
              <a:t>Podem haver aplicações que necessitam de um escopo menor e operam em camadas abaixo desta.</a:t>
            </a:r>
          </a:p>
          <a:p>
            <a:r>
              <a:rPr lang="pt-BR" dirty="0"/>
              <a:t>Qual o escopo que uma aplicação deve ter?</a:t>
            </a:r>
          </a:p>
          <a:p>
            <a:pPr lvl="1"/>
            <a:r>
              <a:rPr lang="pt-BR" dirty="0"/>
              <a:t>O suficiente para se comunicar com todos que necessite.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86" y="1600201"/>
            <a:ext cx="483651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0692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Onde estão as aplicações de gerenciamento de redes?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Acima de qualquer camada que tenha escopo suficiente para acessar os </a:t>
            </a:r>
            <a:r>
              <a:rPr lang="pt-BR" i="1" dirty="0"/>
              <a:t>sistemas </a:t>
            </a:r>
            <a:r>
              <a:rPr lang="pt-BR" dirty="0"/>
              <a:t>(não necessariamente as camadas) a serem gerenciados.</a:t>
            </a:r>
          </a:p>
          <a:p>
            <a:pPr lvl="1"/>
            <a:r>
              <a:rPr lang="pt-BR" dirty="0"/>
              <a:t>Poderíamos ser tentados a fazer coincidir os domínios de gerenciamento e os escopos das camadas onde as aplicações executam.</a:t>
            </a:r>
          </a:p>
          <a:p>
            <a:r>
              <a:rPr lang="pt-BR" dirty="0"/>
              <a:t>Camadas mais “públicas” teriam controles mais frouxos, incluindo segurança, enquanto que aquelas mais privadas teriam controles mais rígidos.</a:t>
            </a:r>
          </a:p>
        </p:txBody>
      </p:sp>
    </p:spTree>
    <p:extLst>
      <p:ext uri="{BB962C8B-B14F-4D97-AF65-F5344CB8AC3E}">
        <p14:creationId xmlns:p14="http://schemas.microsoft.com/office/powerpoint/2010/main" val="29512072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109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</p:spTree>
    <p:extLst>
      <p:ext uri="{BB962C8B-B14F-4D97-AF65-F5344CB8AC3E}">
        <p14:creationId xmlns:p14="http://schemas.microsoft.com/office/powerpoint/2010/main" val="286167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Divisão em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Talvez a ideia da divisão em camadas não foi uma ideia tão boa no final das contas.</a:t>
            </a:r>
          </a:p>
          <a:p>
            <a:r>
              <a:rPr lang="pt-BR" dirty="0"/>
              <a:t>As camadas tradicionais estabelecidas desde 1970 não estão nos mostrando o caminho.</a:t>
            </a:r>
          </a:p>
          <a:p>
            <a:r>
              <a:rPr lang="pt-BR" dirty="0"/>
              <a:t>Deve haver algo que não estamos vendo.</a:t>
            </a:r>
          </a:p>
          <a:p>
            <a:r>
              <a:rPr lang="pt-BR" dirty="0"/>
              <a:t>O que o problema nos diz?</a:t>
            </a:r>
          </a:p>
        </p:txBody>
      </p:sp>
    </p:spTree>
    <p:extLst>
      <p:ext uri="{BB962C8B-B14F-4D97-AF65-F5344CB8AC3E}">
        <p14:creationId xmlns:p14="http://schemas.microsoft.com/office/powerpoint/2010/main" val="9797592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Nosso Modelo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110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Parece que alcançamos os objetivos das propriedades de Newton para uma boa teoria:</a:t>
            </a:r>
          </a:p>
          <a:p>
            <a:pPr lvl="1"/>
            <a:r>
              <a:rPr lang="pt-BR" dirty="0"/>
              <a:t>O modelo requer poucos conceitos simples</a:t>
            </a:r>
          </a:p>
          <a:p>
            <a:pPr lvl="2"/>
            <a:r>
              <a:rPr lang="pt-BR" dirty="0"/>
              <a:t>Para gerar as características das redes como as conhecemos </a:t>
            </a:r>
          </a:p>
          <a:p>
            <a:pPr lvl="1"/>
            <a:r>
              <a:rPr lang="pt-BR" dirty="0"/>
              <a:t>Mostra quantos aspectos de rede são acomodados como consequência da estrutura</a:t>
            </a:r>
          </a:p>
          <a:p>
            <a:pPr lvl="2"/>
            <a:r>
              <a:rPr lang="pt-BR" dirty="0"/>
              <a:t>E que hoje necessitam de mecanismos completos especializados.</a:t>
            </a:r>
          </a:p>
        </p:txBody>
      </p:sp>
    </p:spTree>
    <p:extLst>
      <p:ext uri="{BB962C8B-B14F-4D97-AF65-F5344CB8AC3E}">
        <p14:creationId xmlns:p14="http://schemas.microsoft.com/office/powerpoint/2010/main" val="21410465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do Modelo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Resolve os problemas sem a criação de uma miríade de mecanismos, protocolos, remendos, e sem aumentar o “número de peças”.</a:t>
            </a:r>
          </a:p>
          <a:p>
            <a:r>
              <a:rPr lang="pt-BR" dirty="0"/>
              <a:t>A estrutura deste modelo cria um comportamento mais previsível e que resolve problemas que não tinham sido considerados no início.</a:t>
            </a:r>
          </a:p>
          <a:p>
            <a:r>
              <a:rPr lang="pt-BR" dirty="0"/>
              <a:t>Muitos problemas atuais de rede são facilmente endereçados em muitos casos sem um esforço adicional e em outros apenas com uma escolha cuidadosa da política.</a:t>
            </a:r>
          </a:p>
          <a:p>
            <a:r>
              <a:rPr lang="pt-BR" dirty="0"/>
              <a:t>O modelo IPC e a compartimentação que ele cria também traz benefícios para a segurança.</a:t>
            </a:r>
          </a:p>
        </p:txBody>
      </p:sp>
    </p:spTree>
    <p:extLst>
      <p:ext uri="{BB962C8B-B14F-4D97-AF65-F5344CB8AC3E}">
        <p14:creationId xmlns:p14="http://schemas.microsoft.com/office/powerpoint/2010/main" val="25538901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Não existe uma arquitetura das camadas superiores, existe apenas a distinção entre a aplicação e a máquina de protocolo de aplicação.</a:t>
            </a:r>
          </a:p>
          <a:p>
            <a:r>
              <a:rPr lang="pt-BR" dirty="0"/>
              <a:t>Nunca há necessidade de um protocolo-(N-1) identificar o protocolo-(N).</a:t>
            </a:r>
          </a:p>
          <a:p>
            <a:pPr lvl="1"/>
            <a:r>
              <a:rPr lang="pt-BR" dirty="0"/>
              <a:t>O equivalente de </a:t>
            </a:r>
            <a:r>
              <a:rPr lang="pt-BR" dirty="0" err="1"/>
              <a:t>port</a:t>
            </a:r>
            <a:r>
              <a:rPr lang="pt-BR" dirty="0"/>
              <a:t>-id é tudo o que as camadas adjacentes precisam ter em comum.</a:t>
            </a:r>
          </a:p>
        </p:txBody>
      </p:sp>
    </p:spTree>
    <p:extLst>
      <p:ext uri="{BB962C8B-B14F-4D97-AF65-F5344CB8AC3E}">
        <p14:creationId xmlns:p14="http://schemas.microsoft.com/office/powerpoint/2010/main" val="118431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Escutando o Problema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</p:spTree>
    <p:extLst>
      <p:ext uri="{BB962C8B-B14F-4D97-AF65-F5344CB8AC3E}">
        <p14:creationId xmlns:p14="http://schemas.microsoft.com/office/powerpoint/2010/main" val="394955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Primeiros Passos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Vamos começar com os elementos fundamentais da comunicação entre computadores:</a:t>
            </a:r>
          </a:p>
          <a:p>
            <a:pPr lvl="1"/>
            <a:r>
              <a:rPr lang="pt-BR" dirty="0"/>
              <a:t>Dois processos de aplicação tentando se comunicar e</a:t>
            </a:r>
          </a:p>
          <a:p>
            <a:pPr lvl="1"/>
            <a:r>
              <a:rPr lang="pt-BR" dirty="0"/>
              <a:t>Um mecanismo para obter a comunicação dentro de um </a:t>
            </a:r>
            <a:r>
              <a:rPr lang="pt-BR" i="1" dirty="0"/>
              <a:t>mesmo </a:t>
            </a:r>
            <a:r>
              <a:rPr lang="pt-BR" dirty="0"/>
              <a:t>sistema de processamento.</a:t>
            </a:r>
          </a:p>
          <a:p>
            <a:r>
              <a:rPr lang="pt-BR" dirty="0"/>
              <a:t>Depois iremos sucessivamente expandir o domínio do problema para a comunicação entre dois sistemas, mais do que dois pares de aplicações, mais do que dois sistemas, etc.</a:t>
            </a:r>
          </a:p>
        </p:txBody>
      </p:sp>
    </p:spTree>
    <p:extLst>
      <p:ext uri="{BB962C8B-B14F-4D97-AF65-F5344CB8AC3E}">
        <p14:creationId xmlns:p14="http://schemas.microsoft.com/office/powerpoint/2010/main" val="37491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Primeiros Passos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Mostraremos que a partir dos seguintes elementos conseguimos construir todo o resto:</a:t>
            </a:r>
          </a:p>
          <a:p>
            <a:pPr lvl="1"/>
            <a:r>
              <a:rPr lang="pt-BR" dirty="0"/>
              <a:t>Processos de aplicação comunicantes e </a:t>
            </a:r>
          </a:p>
          <a:p>
            <a:pPr lvl="1"/>
            <a:r>
              <a:rPr lang="pt-BR" dirty="0"/>
              <a:t>Recurso de IPC distribuído consistindo de:</a:t>
            </a:r>
          </a:p>
          <a:p>
            <a:pPr lvl="2"/>
            <a:r>
              <a:rPr lang="pt-BR" dirty="0"/>
              <a:t>Protocolo que proveja um mecanismo de IPC e</a:t>
            </a:r>
          </a:p>
          <a:p>
            <a:pPr lvl="2"/>
            <a:r>
              <a:rPr lang="pt-BR" dirty="0"/>
              <a:t>Protocolo para gerenciar um IPC distribuído.</a:t>
            </a:r>
          </a:p>
        </p:txBody>
      </p:sp>
    </p:spTree>
    <p:extLst>
      <p:ext uri="{BB962C8B-B14F-4D97-AF65-F5344CB8AC3E}">
        <p14:creationId xmlns:p14="http://schemas.microsoft.com/office/powerpoint/2010/main" val="82633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Comunicação em um Mesmo Sistema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5181600"/>
            <a:ext cx="8153400" cy="9144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Toda as interações com o IPC são realizadas pelas </a:t>
            </a:r>
            <a:r>
              <a:rPr lang="pt-BR" dirty="0" err="1"/>
              <a:t>APMs</a:t>
            </a:r>
            <a:r>
              <a:rPr lang="pt-BR" dirty="0"/>
              <a:t> em nome da aplicação.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856202" y="1676400"/>
            <a:ext cx="8506999" cy="3186112"/>
            <a:chOff x="332201" y="1905000"/>
            <a:chExt cx="8506999" cy="31861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01" y="1905000"/>
              <a:ext cx="8506999" cy="318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4648200" y="2252246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(AP)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572000" y="331904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(APM)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38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API Simples e Genérica (APM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pos m:val="top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pt-BR" dirty="0"/>
                  <a:t> IPC)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17" t="-21519" b="-367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&lt;</a:t>
                </a:r>
                <a:r>
                  <a:rPr lang="pt-BR" dirty="0" err="1"/>
                  <a:t>result</a:t>
                </a:r>
                <a:r>
                  <a:rPr lang="pt-BR" dirty="0"/>
                  <a:t>&gt;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err="1"/>
                  <a:t>Allocate</a:t>
                </a:r>
                <a:r>
                  <a:rPr lang="pt-BR" dirty="0"/>
                  <a:t>(&lt;</a:t>
                </a:r>
                <a:r>
                  <a:rPr lang="pt-BR" dirty="0" err="1"/>
                  <a:t>destination-application-name</a:t>
                </a:r>
                <a:r>
                  <a:rPr lang="pt-BR" dirty="0"/>
                  <a:t>&gt;, &lt;</a:t>
                </a:r>
                <a:r>
                  <a:rPr lang="pt-BR" dirty="0" err="1"/>
                  <a:t>port_id</a:t>
                </a:r>
                <a:r>
                  <a:rPr lang="pt-BR" dirty="0"/>
                  <a:t>&gt;, &lt;</a:t>
                </a:r>
                <a:r>
                  <a:rPr lang="pt-BR" dirty="0" err="1"/>
                  <a:t>properties</a:t>
                </a:r>
                <a:r>
                  <a:rPr lang="pt-BR" dirty="0"/>
                  <a:t>&gt;)</a:t>
                </a:r>
              </a:p>
              <a:p>
                <a:r>
                  <a:rPr lang="pt-BR" dirty="0"/>
                  <a:t>&lt;</a:t>
                </a:r>
                <a:r>
                  <a:rPr lang="pt-BR" dirty="0" err="1"/>
                  <a:t>result</a:t>
                </a:r>
                <a:r>
                  <a:rPr lang="pt-BR" dirty="0"/>
                  <a:t>&gt;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←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err="1"/>
                  <a:t>Send</a:t>
                </a:r>
                <a:r>
                  <a:rPr lang="pt-BR" dirty="0"/>
                  <a:t>(&lt;</a:t>
                </a:r>
                <a:r>
                  <a:rPr lang="pt-BR" dirty="0" err="1"/>
                  <a:t>port</a:t>
                </a:r>
                <a:r>
                  <a:rPr lang="pt-BR" dirty="0"/>
                  <a:t>-id&gt;, &lt;buffer </a:t>
                </a:r>
                <a:r>
                  <a:rPr lang="pt-BR" dirty="0" err="1"/>
                  <a:t>ptr</a:t>
                </a:r>
                <a:r>
                  <a:rPr lang="pt-BR" dirty="0"/>
                  <a:t>&gt;)</a:t>
                </a:r>
              </a:p>
              <a:p>
                <a:r>
                  <a:rPr lang="pt-BR" dirty="0"/>
                  <a:t>&lt;</a:t>
                </a:r>
                <a:r>
                  <a:rPr lang="pt-BR" dirty="0" err="1"/>
                  <a:t>result</a:t>
                </a:r>
                <a:r>
                  <a:rPr lang="pt-BR" dirty="0"/>
                  <a:t>&gt;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←</m:t>
                    </m:r>
                  </m:oMath>
                </a14:m>
                <a:r>
                  <a:rPr lang="pt-BR" dirty="0"/>
                  <a:t> Receive(&lt;</a:t>
                </a:r>
                <a:r>
                  <a:rPr lang="pt-BR" dirty="0" err="1"/>
                  <a:t>port</a:t>
                </a:r>
                <a:r>
                  <a:rPr lang="pt-BR" dirty="0"/>
                  <a:t>-id&gt;, &lt;buffer </a:t>
                </a:r>
                <a:r>
                  <a:rPr lang="pt-BR" dirty="0" err="1"/>
                  <a:t>ptr</a:t>
                </a:r>
                <a:r>
                  <a:rPr lang="pt-BR" dirty="0"/>
                  <a:t>&gt;)</a:t>
                </a:r>
              </a:p>
              <a:p>
                <a:r>
                  <a:rPr lang="pt-BR" dirty="0"/>
                  <a:t>&lt;</a:t>
                </a:r>
                <a:r>
                  <a:rPr lang="pt-BR" dirty="0" err="1"/>
                  <a:t>result</a:t>
                </a:r>
                <a:r>
                  <a:rPr lang="pt-BR" dirty="0"/>
                  <a:t>&gt;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←</m:t>
                    </m:r>
                  </m:oMath>
                </a14:m>
                <a:r>
                  <a:rPr lang="pt-BR" dirty="0"/>
                  <a:t> De-allocate(&lt;</a:t>
                </a:r>
                <a:r>
                  <a:rPr lang="pt-BR" dirty="0" err="1"/>
                  <a:t>port</a:t>
                </a:r>
                <a:r>
                  <a:rPr lang="pt-BR" dirty="0"/>
                  <a:t>-id&gt;)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6">
            <a:extLst>
              <a:ext uri="{FF2B5EF4-FFF2-40B4-BE49-F238E27FC236}">
                <a16:creationId xmlns:a16="http://schemas.microsoft.com/office/drawing/2014/main" id="{FF9C6870-4198-3440-811B-2D4E0E4BDB6D}"/>
              </a:ext>
            </a:extLst>
          </p:cNvPr>
          <p:cNvGrpSpPr/>
          <p:nvPr/>
        </p:nvGrpSpPr>
        <p:grpSpPr>
          <a:xfrm>
            <a:off x="4045629" y="4487838"/>
            <a:ext cx="3926006" cy="1470400"/>
            <a:chOff x="332201" y="1905000"/>
            <a:chExt cx="8506999" cy="318611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E747E43-4F54-734C-80A5-F2E824753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01" y="1905000"/>
              <a:ext cx="8506999" cy="318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A85BD7E-CFCF-C841-9949-C406EBB09CBD}"/>
                </a:ext>
              </a:extLst>
            </p:cNvPr>
            <p:cNvSpPr txBox="1"/>
            <p:nvPr/>
          </p:nvSpPr>
          <p:spPr>
            <a:xfrm>
              <a:off x="4648201" y="2252246"/>
              <a:ext cx="1133037" cy="733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(AP)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C92E51D-C31F-AE47-8DF5-349E19E3E3AA}"/>
                </a:ext>
              </a:extLst>
            </p:cNvPr>
            <p:cNvSpPr txBox="1"/>
            <p:nvPr/>
          </p:nvSpPr>
          <p:spPr>
            <a:xfrm>
              <a:off x="4572000" y="3319045"/>
              <a:ext cx="1476907" cy="733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(APM)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38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Propriedades dos Elementos Principais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Nomeação para IPC:</a:t>
            </a:r>
          </a:p>
          <a:p>
            <a:pPr lvl="1"/>
            <a:r>
              <a:rPr lang="pt-BR" dirty="0"/>
              <a:t>Os nomes das aplicações são não ambíguos dentro do sistema como um todo.</a:t>
            </a:r>
          </a:p>
          <a:p>
            <a:pPr lvl="1"/>
            <a:r>
              <a:rPr lang="pt-BR" dirty="0"/>
              <a:t>Os nomes das aplicações são usados entre aplicações e pelo IPC para identificar os destinos.</a:t>
            </a:r>
          </a:p>
          <a:p>
            <a:pPr lvl="1"/>
            <a:r>
              <a:rPr lang="pt-BR" dirty="0"/>
              <a:t>As </a:t>
            </a:r>
            <a:r>
              <a:rPr lang="pt-BR" dirty="0" err="1"/>
              <a:t>port</a:t>
            </a:r>
            <a:r>
              <a:rPr lang="pt-BR" dirty="0"/>
              <a:t>-ids têm um escopo menor e são não ambíguos apenas entre um AP e o recurso de IPC [pelo menos este é o requisito mínimo]</a:t>
            </a:r>
          </a:p>
        </p:txBody>
      </p:sp>
      <p:grpSp>
        <p:nvGrpSpPr>
          <p:cNvPr id="6" name="Grupo 6">
            <a:extLst>
              <a:ext uri="{FF2B5EF4-FFF2-40B4-BE49-F238E27FC236}">
                <a16:creationId xmlns:a16="http://schemas.microsoft.com/office/drawing/2014/main" id="{B908487C-47E2-D545-B872-8CA85C505FAE}"/>
              </a:ext>
            </a:extLst>
          </p:cNvPr>
          <p:cNvGrpSpPr/>
          <p:nvPr/>
        </p:nvGrpSpPr>
        <p:grpSpPr>
          <a:xfrm>
            <a:off x="6498336" y="4857297"/>
            <a:ext cx="3510568" cy="1314807"/>
            <a:chOff x="332201" y="1905000"/>
            <a:chExt cx="8506999" cy="318611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A03C3AD-1D17-D84D-A34C-5EBCDC447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01" y="1905000"/>
              <a:ext cx="8506999" cy="318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E1D3020-7763-144F-A36F-5CE61FAF9EE5}"/>
                </a:ext>
              </a:extLst>
            </p:cNvPr>
            <p:cNvSpPr txBox="1"/>
            <p:nvPr/>
          </p:nvSpPr>
          <p:spPr>
            <a:xfrm>
              <a:off x="4648201" y="2252245"/>
              <a:ext cx="1267120" cy="82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(AP)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33F1D92-62CC-5949-AF67-AD5AC3D8693B}"/>
                </a:ext>
              </a:extLst>
            </p:cNvPr>
            <p:cNvSpPr txBox="1"/>
            <p:nvPr/>
          </p:nvSpPr>
          <p:spPr>
            <a:xfrm>
              <a:off x="4571999" y="3319047"/>
              <a:ext cx="1651683" cy="82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(APM)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72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Propriedades dos Elementos Principais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processo de aplicação e a máquina de protocolo de aplicação:</a:t>
            </a:r>
          </a:p>
          <a:p>
            <a:pPr lvl="1"/>
            <a:r>
              <a:rPr lang="pt-BR" dirty="0"/>
              <a:t>A finalidade principal de um AP é realizar alguma tarefa para a qual seja necessária a comunicação.</a:t>
            </a:r>
          </a:p>
          <a:p>
            <a:r>
              <a:rPr lang="pt-BR" dirty="0"/>
              <a:t>O recurso de IPC:</a:t>
            </a:r>
          </a:p>
          <a:p>
            <a:pPr lvl="1"/>
            <a:r>
              <a:rPr lang="pt-BR" dirty="0"/>
              <a:t>Assume-se que a sequência de estabelecimento seja assimétrica</a:t>
            </a:r>
          </a:p>
          <a:p>
            <a:pPr lvl="1"/>
            <a:r>
              <a:rPr lang="pt-BR" dirty="0"/>
              <a:t>O recurso IPC move confiavelmente mensagens do espaço de memória de um AP para o espaço de memória do outro.</a:t>
            </a:r>
          </a:p>
          <a:p>
            <a:pPr lvl="1"/>
            <a:r>
              <a:rPr lang="pt-BR" dirty="0"/>
              <a:t>Os </a:t>
            </a:r>
            <a:r>
              <a:rPr lang="pt-BR" dirty="0" err="1"/>
              <a:t>SOs</a:t>
            </a:r>
            <a:r>
              <a:rPr lang="pt-BR" dirty="0"/>
              <a:t> fazem isto de diversas formas. Muitos usam a semântica de passagem de mensagens.</a:t>
            </a:r>
          </a:p>
        </p:txBody>
      </p:sp>
    </p:spTree>
    <p:extLst>
      <p:ext uri="{BB962C8B-B14F-4D97-AF65-F5344CB8AC3E}">
        <p14:creationId xmlns:p14="http://schemas.microsoft.com/office/powerpoint/2010/main" val="421071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Propriedades dos Elementos Principais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recurso de IPC (cont.):</a:t>
            </a:r>
          </a:p>
          <a:p>
            <a:pPr lvl="1"/>
            <a:r>
              <a:rPr lang="pt-BR" dirty="0"/>
              <a:t>Invocações sucessivas do “</a:t>
            </a:r>
            <a:r>
              <a:rPr lang="pt-BR" dirty="0" err="1"/>
              <a:t>Allocate</a:t>
            </a:r>
            <a:r>
              <a:rPr lang="pt-BR" dirty="0"/>
              <a:t>” com o mesmo par (origem, destino) produzirá a alocação de </a:t>
            </a:r>
            <a:r>
              <a:rPr lang="pt-BR" dirty="0" err="1"/>
              <a:t>port</a:t>
            </a:r>
            <a:r>
              <a:rPr lang="pt-BR" dirty="0"/>
              <a:t>-ids distintos.</a:t>
            </a:r>
          </a:p>
          <a:p>
            <a:pPr lvl="1"/>
            <a:r>
              <a:rPr lang="pt-BR" dirty="0"/>
              <a:t>O recurso de IPC mantém uma associação entre os </a:t>
            </a:r>
            <a:r>
              <a:rPr lang="pt-BR" dirty="0" err="1"/>
              <a:t>port</a:t>
            </a:r>
            <a:r>
              <a:rPr lang="pt-BR" dirty="0"/>
              <a:t>-ids dos dois pontos terminais do fluxo. As mensagens são entregues na mesma ordem em que foram enviadas.</a:t>
            </a:r>
          </a:p>
          <a:p>
            <a:pPr lvl="1"/>
            <a:r>
              <a:rPr lang="pt-BR" dirty="0"/>
              <a:t>Em muitos casos o controle de fluxo é implícito.</a:t>
            </a:r>
          </a:p>
          <a:p>
            <a:pPr lvl="1"/>
            <a:r>
              <a:rPr lang="pt-BR" dirty="0"/>
              <a:t>Controle de erro não é uma preocupação importante, pois é improvável que as mensagens sejam perdidas.</a:t>
            </a:r>
          </a:p>
        </p:txBody>
      </p:sp>
    </p:spTree>
    <p:extLst>
      <p:ext uri="{BB962C8B-B14F-4D97-AF65-F5344CB8AC3E}">
        <p14:creationId xmlns:p14="http://schemas.microsoft.com/office/powerpoint/2010/main" val="234125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i="1" dirty="0"/>
              <a:t>Em tudo a perfeição é atingida não quando não houver mais nada a adicionar e sim quando não houver mais nada a ser retirado...</a:t>
            </a:r>
          </a:p>
          <a:p>
            <a:pPr marL="365760" lvl="1" indent="0">
              <a:buNone/>
            </a:pPr>
            <a:r>
              <a:rPr lang="pt-BR" i="1" dirty="0"/>
              <a:t>		- </a:t>
            </a:r>
            <a:r>
              <a:rPr lang="pt-BR" dirty="0"/>
              <a:t>Antoine de Saint </a:t>
            </a:r>
            <a:r>
              <a:rPr lang="pt-BR" dirty="0" err="1"/>
              <a:t>Exupery</a:t>
            </a:r>
            <a:endParaRPr lang="pt-BR" dirty="0"/>
          </a:p>
          <a:p>
            <a:pPr marL="365760" lvl="1" indent="0">
              <a:buNone/>
            </a:pPr>
            <a:endParaRPr lang="pt-BR" i="1" dirty="0"/>
          </a:p>
          <a:p>
            <a:r>
              <a:rPr lang="pt-BR" i="1" dirty="0"/>
              <a:t>Interligação em rede é uma comunicação entre processos.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pt-BR" i="1" dirty="0"/>
              <a:t>		- </a:t>
            </a:r>
            <a:r>
              <a:rPr lang="pt-BR" dirty="0"/>
              <a:t>Robert </a:t>
            </a:r>
            <a:r>
              <a:rPr lang="pt-BR" dirty="0" err="1"/>
              <a:t>Metcalfe</a:t>
            </a:r>
            <a:r>
              <a:rPr lang="pt-BR" dirty="0"/>
              <a:t>, 1972</a:t>
            </a: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33794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Comunicação entre Dois 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7364"/>
            <a:ext cx="788304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33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Novos Elementos Necessários para a Comunicação entre Dois 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39224"/>
            <a:ext cx="7281923" cy="506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60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Comunicação entre </a:t>
            </a:r>
            <a:br>
              <a:rPr lang="pt-BR" dirty="0"/>
            </a:br>
            <a:r>
              <a:rPr lang="pt-BR" dirty="0"/>
              <a:t>Dois 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Temos que determinar se a aplicação está no outro sistema e se o solicitante tem permissão para abrir uma conexão até lá.</a:t>
            </a:r>
          </a:p>
          <a:p>
            <a:r>
              <a:rPr lang="pt-BR" dirty="0"/>
              <a:t>Precisamos de um mecanismo para perguntar ao processo IPC remoto se uma dada aplicação existe no seu sistema e passar informação suficiente sobre a aplicação origem de modo a saber se deve permitir a comunicação.</a:t>
            </a:r>
          </a:p>
          <a:p>
            <a:r>
              <a:rPr lang="pt-BR" dirty="0"/>
              <a:t>Isto requer um protocolo para transportar os nomes das aplicações e outras informações:</a:t>
            </a:r>
          </a:p>
          <a:p>
            <a:pPr lvl="1"/>
            <a:r>
              <a:rPr lang="pt-BR" dirty="0"/>
              <a:t>Isto é feito pelo IAP </a:t>
            </a:r>
            <a:r>
              <a:rPr lang="pt-BR" i="1" dirty="0"/>
              <a:t>(IPC Access </a:t>
            </a:r>
            <a:r>
              <a:rPr lang="pt-BR" i="1" dirty="0" err="1"/>
              <a:t>Protocol</a:t>
            </a:r>
            <a:r>
              <a:rPr lang="pt-BR" i="1" dirty="0"/>
              <a:t>)</a:t>
            </a:r>
          </a:p>
          <a:p>
            <a:pPr lvl="2"/>
            <a:r>
              <a:rPr lang="pt-BR" dirty="0">
                <a:solidFill>
                  <a:srgbClr val="FF0000"/>
                </a:solidFill>
              </a:rPr>
              <a:t>Na RINA passou a ser chamado de “</a:t>
            </a:r>
            <a:r>
              <a:rPr lang="pt-BR" i="1" dirty="0" err="1">
                <a:solidFill>
                  <a:srgbClr val="FF0000"/>
                </a:solidFill>
              </a:rPr>
              <a:t>Flow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Allocator</a:t>
            </a:r>
            <a:r>
              <a:rPr lang="pt-BR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391400" y="457200"/>
            <a:ext cx="2438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837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IAP: </a:t>
            </a:r>
            <a:br>
              <a:rPr lang="pt-BR" dirty="0"/>
            </a:br>
            <a:r>
              <a:rPr lang="pt-BR" i="1" dirty="0"/>
              <a:t>IPC Access </a:t>
            </a:r>
            <a:r>
              <a:rPr lang="pt-BR" i="1" dirty="0" err="1"/>
              <a:t>Protocol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Pode ser um protocolo de pergunta/resposta bem simples que deve transportar os nomes das aplicações origem e destino assim como informações de controle de acesso.</a:t>
            </a:r>
          </a:p>
          <a:p>
            <a:r>
              <a:rPr lang="pt-BR" dirty="0"/>
              <a:t>O IAP deve incluir autenticação?</a:t>
            </a:r>
          </a:p>
          <a:p>
            <a:pPr lvl="1"/>
            <a:r>
              <a:rPr lang="pt-BR" dirty="0"/>
              <a:t>Não. A autenticação deve ser parte da Aplicação</a:t>
            </a:r>
          </a:p>
          <a:p>
            <a:pPr lvl="1"/>
            <a:r>
              <a:rPr lang="pt-BR" dirty="0"/>
              <a:t>Apenas a aplicação origem pode confirmar que a aplicação destino seja quem ela alega ser.</a:t>
            </a:r>
          </a:p>
          <a:p>
            <a:pPr lvl="1"/>
            <a:r>
              <a:rPr lang="pt-BR" dirty="0"/>
              <a:t>Portanto, a autenticação deve ser realizada diretamente entre as aplicações origem e destino.</a:t>
            </a:r>
          </a:p>
          <a:p>
            <a:pPr lvl="1"/>
            <a:r>
              <a:rPr lang="pt-BR" dirty="0"/>
              <a:t>O controle de acesso em um SO (e por extensão no IPC) pode apenas determinar se a aplicação origem tem acesso a uma aplicação de destino que ele acredita ser aquela que está sendo solicitada.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7391400" y="457200"/>
            <a:ext cx="2438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55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EFCP – </a:t>
            </a:r>
            <a:r>
              <a:rPr lang="pt-BR" i="1" dirty="0" err="1"/>
              <a:t>Error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Flow</a:t>
            </a:r>
            <a:r>
              <a:rPr lang="pt-BR" i="1" dirty="0"/>
              <a:t> </a:t>
            </a:r>
            <a:br>
              <a:rPr lang="pt-BR" i="1" dirty="0"/>
            </a:br>
            <a:r>
              <a:rPr lang="pt-BR" i="1" dirty="0" err="1"/>
              <a:t>Control</a:t>
            </a:r>
            <a:r>
              <a:rPr lang="pt-BR" i="1" dirty="0"/>
              <a:t> </a:t>
            </a:r>
            <a:r>
              <a:rPr lang="pt-BR" i="1" dirty="0" err="1"/>
              <a:t>Protocol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Passando agora para sistemas distintos, não temos mais uma memória compartilhada.</a:t>
            </a:r>
          </a:p>
          <a:p>
            <a:r>
              <a:rPr lang="pt-BR" dirty="0"/>
              <a:t>O nosso meio de comunicação é sujeito a erros e temos que ter protocolos de controle de erro e de fluxo entre os dois sistemas.</a:t>
            </a:r>
          </a:p>
          <a:p>
            <a:r>
              <a:rPr lang="pt-BR" dirty="0"/>
              <a:t>O recurso de IPC cria um estado compartilhado com o correspondente no outro lado usando mecanismos tais como </a:t>
            </a:r>
            <a:r>
              <a:rPr lang="pt-BR" dirty="0" err="1"/>
              <a:t>CRCs</a:t>
            </a:r>
            <a:r>
              <a:rPr lang="pt-BR" dirty="0"/>
              <a:t>, </a:t>
            </a:r>
            <a:r>
              <a:rPr lang="pt-BR" dirty="0" err="1"/>
              <a:t>FECs</a:t>
            </a:r>
            <a:r>
              <a:rPr lang="pt-BR" dirty="0"/>
              <a:t>, números de sequência e janela deslizante para prover confiabilidade e controle de fluxo.</a:t>
            </a:r>
          </a:p>
          <a:p>
            <a:r>
              <a:rPr lang="pt-BR" dirty="0"/>
              <a:t>O EFCP produz mensagens de protocolo que são entregues ao </a:t>
            </a:r>
            <a:r>
              <a:rPr lang="pt-BR" i="1" dirty="0"/>
              <a:t>driver</a:t>
            </a:r>
            <a:r>
              <a:rPr lang="pt-BR" dirty="0"/>
              <a:t> para envio no meio físico.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010400" y="762000"/>
            <a:ext cx="3200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63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IAP não deveria </a:t>
            </a:r>
            <a:br>
              <a:rPr lang="pt-BR" dirty="0"/>
            </a:br>
            <a:r>
              <a:rPr lang="pt-BR" dirty="0"/>
              <a:t>fazer parte do EFCP?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Os dois protocolos estão fazendo duas funções bem diferentes com objetivos bem distintos:</a:t>
            </a:r>
          </a:p>
          <a:p>
            <a:pPr lvl="1"/>
            <a:r>
              <a:rPr lang="pt-BR" dirty="0"/>
              <a:t>Um está gerenciando a IPC entre dois </a:t>
            </a:r>
            <a:r>
              <a:rPr lang="pt-BR" dirty="0" err="1"/>
              <a:t>APs</a:t>
            </a:r>
            <a:endParaRPr lang="pt-BR" dirty="0"/>
          </a:p>
          <a:p>
            <a:pPr lvl="1"/>
            <a:r>
              <a:rPr lang="pt-BR" dirty="0"/>
              <a:t>O outro está preocupado simplesmente em fornecer um canal de comunicação com algumas propriedades.</a:t>
            </a:r>
          </a:p>
          <a:p>
            <a:r>
              <a:rPr lang="pt-BR" dirty="0"/>
              <a:t>Poderíamos enviar o pedido do IAP como parte do estabelecimento do EFCP se assim quiséssemos.</a:t>
            </a:r>
          </a:p>
          <a:p>
            <a:pPr lvl="1"/>
            <a:r>
              <a:rPr lang="pt-BR" dirty="0"/>
              <a:t>Mas, como veremos depois, há vantagens e flexibilidades oriundas de mantê-los separados.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4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Hipóteses Invalidadas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gerenciamento do espaço de nomes não está mais sob controle de um mesmo sistema</a:t>
            </a:r>
          </a:p>
          <a:p>
            <a:r>
              <a:rPr lang="pt-BR" dirty="0"/>
              <a:t>O mesmo programa pode existir em ambos os sistemas, portanto os nomes não podem ser ambíguos.</a:t>
            </a:r>
          </a:p>
          <a:p>
            <a:r>
              <a:rPr lang="pt-BR" dirty="0"/>
              <a:t>O SO não conhece todas as aplicações que podem existir no outro sistema, nem as permissões associadas com as mesmas, portanto é necessário um mecanismo para fornecer esta informação.</a:t>
            </a:r>
          </a:p>
          <a:p>
            <a:r>
              <a:rPr lang="pt-BR" dirty="0"/>
              <a:t>Não se pode mais contar com os mecanismos de controle de acesso do SO local para fornecer a autorização e autenticação.</a:t>
            </a:r>
          </a:p>
        </p:txBody>
      </p:sp>
    </p:spTree>
    <p:extLst>
      <p:ext uri="{BB962C8B-B14F-4D97-AF65-F5344CB8AC3E}">
        <p14:creationId xmlns:p14="http://schemas.microsoft.com/office/powerpoint/2010/main" val="30451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Hipóteses Invalidadas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necessária uma sincronização explícita porque não há mais instruções ou memória compartilhada disponível.</a:t>
            </a:r>
          </a:p>
          <a:p>
            <a:r>
              <a:rPr lang="pt-BR" dirty="0"/>
              <a:t>O mecanismo de IPC não pode mais usar uma memória comum. Consequentemente os dados podem ser corrompidos ou perdidos.</a:t>
            </a:r>
          </a:p>
          <a:p>
            <a:r>
              <a:rPr lang="pt-BR" dirty="0"/>
              <a:t>Pelos mesmos motivos, o controle de fluxo deve agora ser explícito e não implícito.</a:t>
            </a:r>
          </a:p>
        </p:txBody>
      </p:sp>
    </p:spTree>
    <p:extLst>
      <p:ext uri="{BB962C8B-B14F-4D97-AF65-F5344CB8AC3E}">
        <p14:creationId xmlns:p14="http://schemas.microsoft.com/office/powerpoint/2010/main" val="8557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Protocolo de controle de acesso IPC (IAP):</a:t>
            </a:r>
          </a:p>
          <a:p>
            <a:pPr lvl="1"/>
            <a:r>
              <a:rPr lang="pt-BR" dirty="0"/>
              <a:t>Protocolo usado para comunicar os nomes das aplicações origem e destino e outras informações necessárias para determinar se a comunicação pode ser estabelecida.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962400"/>
            <a:ext cx="7510463" cy="62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7391400" y="457200"/>
            <a:ext cx="2438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55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Processo IPC:</a:t>
            </a:r>
          </a:p>
          <a:p>
            <a:pPr lvl="1"/>
            <a:r>
              <a:rPr lang="pt-BR" dirty="0"/>
              <a:t>Processo em um sistema que implementa e gerencia o IPC.</a:t>
            </a:r>
          </a:p>
          <a:p>
            <a:pPr lvl="2"/>
            <a:r>
              <a:rPr lang="pt-BR" dirty="0"/>
              <a:t>Isto envolve a coordenação com outros processos IPC em outro sistema, tanto para efetuar a comunicação como para gerenciar o recurso IPC distribuído.</a:t>
            </a:r>
          </a:p>
          <a:p>
            <a:r>
              <a:rPr lang="pt-BR" dirty="0"/>
              <a:t>Recurso IPC distribuído:</a:t>
            </a:r>
          </a:p>
          <a:p>
            <a:pPr lvl="1"/>
            <a:r>
              <a:rPr lang="pt-BR" dirty="0"/>
              <a:t>Um recurso IPC abrangendo dois ou mais sistemas com pelo menos um processo IPC em cada sistema participante.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3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</p:spTree>
    <p:extLst>
      <p:ext uri="{BB962C8B-B14F-4D97-AF65-F5344CB8AC3E}">
        <p14:creationId xmlns:p14="http://schemas.microsoft.com/office/powerpoint/2010/main" val="260574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Protocolo de controle de erro e de fluxo (EFCP):</a:t>
            </a:r>
          </a:p>
          <a:p>
            <a:pPr lvl="1"/>
            <a:r>
              <a:rPr lang="pt-BR" dirty="0"/>
              <a:t>Protocolo necessário para substituir os mecanismos de memória compartilhada de um mesmo sistema, para garantir confiabilidade e controle de fluxo na comunicação entre os dois sistemas.</a:t>
            </a:r>
          </a:p>
          <a:p>
            <a:pPr lvl="1"/>
            <a:r>
              <a:rPr lang="pt-BR" dirty="0"/>
              <a:t>Uma EFCP PM é uma tarefa do processo IPC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010400" y="762000"/>
            <a:ext cx="3200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166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Protocolo de controle de erro e de fluxo (EFCP):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362200"/>
            <a:ext cx="83248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7010400" y="762000"/>
            <a:ext cx="3200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1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66" y="76200"/>
            <a:ext cx="3491358" cy="161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Tarefa de gerenciamento do IPC:</a:t>
            </a:r>
          </a:p>
          <a:p>
            <a:pPr lvl="1"/>
            <a:r>
              <a:rPr lang="pt-BR" dirty="0"/>
              <a:t>Uma tarefa do processo IPC que gerencia o IPC e as interfaces para as regras de busca e controle de acesso do SO local.</a:t>
            </a:r>
          </a:p>
          <a:p>
            <a:pPr lvl="1"/>
            <a:r>
              <a:rPr lang="pt-BR" dirty="0"/>
              <a:t>Ela também gerencia os recursos IPC.</a:t>
            </a:r>
          </a:p>
          <a:p>
            <a:r>
              <a:rPr lang="pt-BR" dirty="0"/>
              <a:t>Driver:</a:t>
            </a:r>
          </a:p>
          <a:p>
            <a:pPr lvl="1"/>
            <a:r>
              <a:rPr lang="pt-BR" dirty="0"/>
              <a:t>Uma aplicação ou biblioteca de procedimentos no SO que </a:t>
            </a:r>
            <a:r>
              <a:rPr lang="pt-BR" dirty="0" err="1"/>
              <a:t>interfaceia</a:t>
            </a:r>
            <a:r>
              <a:rPr lang="pt-BR" dirty="0"/>
              <a:t> o meio físico.</a:t>
            </a:r>
          </a:p>
          <a:p>
            <a:pPr lvl="1"/>
            <a:r>
              <a:rPr lang="pt-BR" dirty="0"/>
              <a:t>Apesar de ambos os sistemas comunicantes possuírem drivers </a:t>
            </a:r>
            <a:r>
              <a:rPr lang="pt-BR" dirty="0" err="1"/>
              <a:t>interfaceando</a:t>
            </a:r>
            <a:r>
              <a:rPr lang="pt-BR" dirty="0"/>
              <a:t> o meio físico, os drivers não são máquinas de protocolos porque não compartilham nenhum estado.</a:t>
            </a:r>
          </a:p>
        </p:txBody>
      </p:sp>
      <p:sp>
        <p:nvSpPr>
          <p:cNvPr id="8" name="Elipse 7"/>
          <p:cNvSpPr/>
          <p:nvPr/>
        </p:nvSpPr>
        <p:spPr>
          <a:xfrm>
            <a:off x="10058656" y="121508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290168" y="958554"/>
            <a:ext cx="694356" cy="33684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094838" y="13592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9644130" y="965886"/>
            <a:ext cx="694356" cy="33684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675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Comunicação Simultânea entre Dois 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 as aplicações estivessem no mesmo sistema, iríamos criar múltiplas instâncias do mecanismo IPC, uma para cada diálogo.</a:t>
            </a:r>
          </a:p>
          <a:p>
            <a:pPr lvl="1"/>
            <a:r>
              <a:rPr lang="pt-BR" dirty="0"/>
              <a:t>Para dois sistemas fazemos o mesmo.</a:t>
            </a:r>
          </a:p>
        </p:txBody>
      </p:sp>
    </p:spTree>
    <p:extLst>
      <p:ext uri="{BB962C8B-B14F-4D97-AF65-F5344CB8AC3E}">
        <p14:creationId xmlns:p14="http://schemas.microsoft.com/office/powerpoint/2010/main" val="14613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Comunicação Simultânea entre Dois 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recurso IPC deve ser capaz de suportar múltiplas instâncias do EFCP ao mesmo tempo.</a:t>
            </a:r>
          </a:p>
          <a:p>
            <a:pPr lvl="1"/>
            <a:r>
              <a:rPr lang="pt-BR" dirty="0"/>
              <a:t>As </a:t>
            </a:r>
            <a:r>
              <a:rPr lang="pt-BR" dirty="0" err="1"/>
              <a:t>PDUs</a:t>
            </a:r>
            <a:r>
              <a:rPr lang="pt-BR" dirty="0"/>
              <a:t> necessitam então de um identificador de conexão.</a:t>
            </a:r>
          </a:p>
          <a:p>
            <a:pPr lvl="1"/>
            <a:r>
              <a:rPr lang="pt-BR" dirty="0"/>
              <a:t>Como cada um dos lados pode iniciar a conexão, temos que garantir que não terminem usando o mesmo identificador de conexão.</a:t>
            </a:r>
          </a:p>
          <a:p>
            <a:pPr lvl="1"/>
            <a:r>
              <a:rPr lang="pt-BR" dirty="0"/>
              <a:t>Como as portas são únicas em cada sistema e estamos enviando os dados para um único sistema, basta incluí-las: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58866"/>
            <a:ext cx="8534400" cy="96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09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Opções do Processo </a:t>
            </a:r>
            <a:br>
              <a:rPr lang="pt-BR" dirty="0"/>
            </a:br>
            <a:r>
              <a:rPr lang="pt-BR" dirty="0"/>
              <a:t>IPC na Alocação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Cada solicitação </a:t>
            </a:r>
            <a:r>
              <a:rPr lang="pt-BR" i="1" dirty="0" err="1"/>
              <a:t>Allocate</a:t>
            </a:r>
            <a:r>
              <a:rPr lang="pt-BR" dirty="0"/>
              <a:t> da API gerará uma solicitação do IAP.</a:t>
            </a:r>
          </a:p>
          <a:p>
            <a:pPr lvl="1"/>
            <a:r>
              <a:rPr lang="pt-BR" dirty="0"/>
              <a:t>O pedido do IAP deverá levar os </a:t>
            </a:r>
            <a:r>
              <a:rPr lang="pt-BR" dirty="0" err="1"/>
              <a:t>port</a:t>
            </a:r>
            <a:r>
              <a:rPr lang="pt-BR" dirty="0"/>
              <a:t>-ids a serem usados para esta conexão e transportar os </a:t>
            </a:r>
            <a:r>
              <a:rPr lang="pt-BR" dirty="0" err="1"/>
              <a:t>port</a:t>
            </a:r>
            <a:r>
              <a:rPr lang="pt-BR" dirty="0"/>
              <a:t>-ids do destino na resposta.</a:t>
            </a:r>
          </a:p>
          <a:p>
            <a:r>
              <a:rPr lang="pt-BR" dirty="0"/>
              <a:t>Ações possíveis por parte do processo IPC:</a:t>
            </a:r>
          </a:p>
          <a:p>
            <a:pPr lvl="1"/>
            <a:r>
              <a:rPr lang="pt-BR" dirty="0"/>
              <a:t>Iniciar a criação de uma nova instância do EFCP com as políticas apropriadas associadas aos </a:t>
            </a:r>
            <a:r>
              <a:rPr lang="pt-BR" dirty="0" err="1"/>
              <a:t>port</a:t>
            </a:r>
            <a:r>
              <a:rPr lang="pt-BR" dirty="0"/>
              <a:t>-ids, o equivalente ao estabelecimento de uma conexão TCP ou HDLC.</a:t>
            </a:r>
          </a:p>
          <a:p>
            <a:pPr lvl="1"/>
            <a:r>
              <a:rPr lang="pt-BR" dirty="0"/>
              <a:t>Alocar recursos e criar associações às </a:t>
            </a:r>
            <a:r>
              <a:rPr lang="pt-BR" dirty="0" err="1"/>
              <a:t>port</a:t>
            </a:r>
            <a:r>
              <a:rPr lang="pt-BR" dirty="0"/>
              <a:t>-ids, equivalente ao UDP.</a:t>
            </a:r>
          </a:p>
          <a:p>
            <a:r>
              <a:rPr lang="pt-BR" dirty="0"/>
              <a:t>Ou:</a:t>
            </a:r>
          </a:p>
          <a:p>
            <a:pPr lvl="1"/>
            <a:r>
              <a:rPr lang="pt-BR" dirty="0"/>
              <a:t>Cada sistema pode manter um conjunto de conexões EFCP já criadas e simplesmente associar às mesmas as portas alocadas.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3338513" cy="9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5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Gerenciamento do Meio Físico </a:t>
            </a:r>
            <a:br>
              <a:rPr lang="pt-BR" dirty="0"/>
            </a:br>
            <a:r>
              <a:rPr lang="pt-BR" dirty="0"/>
              <a:t>(mesmo recurso)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Precisamos de uma nova aplicação para moderar o compartilhamento de um mesmo recurso (a definição clássica de um SO!)</a:t>
            </a:r>
          </a:p>
          <a:p>
            <a:pPr lvl="1"/>
            <a:r>
              <a:rPr lang="pt-BR" dirty="0"/>
              <a:t>Ela deve:</a:t>
            </a:r>
          </a:p>
          <a:p>
            <a:pPr lvl="2"/>
            <a:r>
              <a:rPr lang="pt-BR" dirty="0"/>
              <a:t>Manter uma tabela com os </a:t>
            </a:r>
            <a:r>
              <a:rPr lang="pt-BR" dirty="0" err="1"/>
              <a:t>port</a:t>
            </a:r>
            <a:r>
              <a:rPr lang="pt-BR" dirty="0"/>
              <a:t>-ids ativos</a:t>
            </a:r>
          </a:p>
          <a:p>
            <a:pPr lvl="2"/>
            <a:r>
              <a:rPr lang="pt-BR" dirty="0"/>
              <a:t>Aceitar </a:t>
            </a:r>
            <a:r>
              <a:rPr lang="pt-BR" dirty="0" err="1"/>
              <a:t>PDUs</a:t>
            </a:r>
            <a:r>
              <a:rPr lang="pt-BR" dirty="0"/>
              <a:t> das diversas instâncias do EFCP e</a:t>
            </a:r>
          </a:p>
          <a:p>
            <a:pPr lvl="2"/>
            <a:r>
              <a:rPr lang="pt-BR" dirty="0"/>
              <a:t>Determinar a ordem em que deve enviar as </a:t>
            </a:r>
            <a:r>
              <a:rPr lang="pt-BR" dirty="0" err="1"/>
              <a:t>PDUs</a:t>
            </a:r>
            <a:r>
              <a:rPr lang="pt-BR" dirty="0"/>
              <a:t> no meio físico.</a:t>
            </a:r>
          </a:p>
          <a:p>
            <a:pPr lvl="1"/>
            <a:r>
              <a:rPr lang="pt-BR" dirty="0"/>
              <a:t>A sua função principal é a de gerenciar o compartilhamento ou </a:t>
            </a:r>
            <a:r>
              <a:rPr lang="pt-BR" dirty="0">
                <a:solidFill>
                  <a:srgbClr val="FF0000"/>
                </a:solidFill>
              </a:rPr>
              <a:t>multiplexar o meio físico.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460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Gerenciamento do Meio Físico </a:t>
            </a:r>
            <a:br>
              <a:rPr lang="pt-BR" dirty="0"/>
            </a:br>
            <a:r>
              <a:rPr lang="pt-BR" dirty="0"/>
              <a:t>(mesmo recurso)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Esta tarefa de multiplexação pode ainda:</a:t>
            </a:r>
          </a:p>
          <a:p>
            <a:pPr lvl="1"/>
            <a:r>
              <a:rPr lang="pt-BR" dirty="0"/>
              <a:t>Otimizar o uso do meio físico concatenando </a:t>
            </a:r>
            <a:r>
              <a:rPr lang="pt-BR" dirty="0" err="1"/>
              <a:t>PDUs</a:t>
            </a:r>
            <a:r>
              <a:rPr lang="pt-BR" dirty="0"/>
              <a:t>, etc.</a:t>
            </a:r>
          </a:p>
          <a:p>
            <a:pPr lvl="1"/>
            <a:r>
              <a:rPr lang="pt-BR" dirty="0"/>
              <a:t>Prover prioridades para certas classes de usuários ou para processamento especial entre os fluxos.</a:t>
            </a:r>
          </a:p>
          <a:p>
            <a:pPr lvl="2"/>
            <a:r>
              <a:rPr lang="pt-BR" dirty="0"/>
              <a:t>A aplicação solicitaria parâmetros de </a:t>
            </a:r>
            <a:r>
              <a:rPr lang="pt-BR" dirty="0" err="1"/>
              <a:t>QoS</a:t>
            </a:r>
            <a:r>
              <a:rPr lang="pt-BR" dirty="0"/>
              <a:t> (largura de banda, atraso, </a:t>
            </a:r>
            <a:r>
              <a:rPr lang="pt-BR" i="1" dirty="0" err="1"/>
              <a:t>jitter</a:t>
            </a:r>
            <a:r>
              <a:rPr lang="pt-BR" dirty="0"/>
              <a:t>, taxa de erros, etc.) ao solicitar a alocação de recursos de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181807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Controles Disponíveis para </a:t>
            </a:r>
            <a:r>
              <a:rPr lang="pt-BR" dirty="0" err="1"/>
              <a:t>QoS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Temos basicamente dois “controles” para alcançar estas características e balanceá-las com as demandas de outras solicitações:</a:t>
            </a:r>
          </a:p>
          <a:p>
            <a:pPr lvl="1"/>
            <a:r>
              <a:rPr lang="pt-BR" dirty="0"/>
              <a:t>Os mecanismos do EFCP ou</a:t>
            </a:r>
          </a:p>
          <a:p>
            <a:pPr lvl="1"/>
            <a:r>
              <a:rPr lang="pt-BR" dirty="0"/>
              <a:t>Alocação de recursos pela tarefa de multiplexação:</a:t>
            </a:r>
          </a:p>
          <a:p>
            <a:pPr lvl="2"/>
            <a:r>
              <a:rPr lang="pt-BR" dirty="0"/>
              <a:t>Ordem e taxa de atendimento nas filas (escalonamento de processos)</a:t>
            </a:r>
          </a:p>
          <a:p>
            <a:pPr lvl="2"/>
            <a:r>
              <a:rPr lang="pt-BR" dirty="0"/>
              <a:t>Gerenciamento do comprimento das filas (gerenciamento de memória) </a:t>
            </a:r>
          </a:p>
        </p:txBody>
      </p:sp>
    </p:spTree>
    <p:extLst>
      <p:ext uri="{BB962C8B-B14F-4D97-AF65-F5344CB8AC3E}">
        <p14:creationId xmlns:p14="http://schemas.microsoft.com/office/powerpoint/2010/main" val="2597310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de Gerenciamento do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00200"/>
            <a:ext cx="73342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Preâmbulo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Nos capítulos anteriores revimos a nossa experiência com sistemas em rede e descobrimos algumas das estruturas arquiteturais dos protocolos.</a:t>
            </a:r>
          </a:p>
          <a:p>
            <a:r>
              <a:rPr lang="pt-BR" dirty="0"/>
              <a:t>Identificamos propriedades invariantes e componentes comuns.</a:t>
            </a:r>
          </a:p>
          <a:p>
            <a:r>
              <a:rPr lang="pt-BR" dirty="0"/>
              <a:t>Agora estamos prontos para considerar o que estes padrões nos dizem sobre montá-los em estruturas maiores.</a:t>
            </a:r>
          </a:p>
          <a:p>
            <a:r>
              <a:rPr lang="pt-BR" dirty="0"/>
              <a:t>Tradicionalmente usamos camadas, mas estas são problemáticas.</a:t>
            </a:r>
          </a:p>
          <a:p>
            <a:r>
              <a:rPr lang="pt-BR" dirty="0"/>
              <a:t>Será que são mesmo as camadas o princípio organizacional correto para redes?</a:t>
            </a:r>
          </a:p>
        </p:txBody>
      </p:sp>
    </p:spTree>
    <p:extLst>
      <p:ext uri="{BB962C8B-B14F-4D97-AF65-F5344CB8AC3E}">
        <p14:creationId xmlns:p14="http://schemas.microsoft.com/office/powerpoint/2010/main" val="1799003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Tarefa de </a:t>
            </a:r>
            <a:br>
              <a:rPr lang="pt-BR" dirty="0"/>
            </a:br>
            <a:r>
              <a:rPr lang="pt-BR" dirty="0"/>
              <a:t>Gerenciamento do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816864" y="2362200"/>
            <a:ext cx="10871200" cy="3665376"/>
          </a:xfrm>
        </p:spPr>
        <p:txBody>
          <a:bodyPr/>
          <a:lstStyle/>
          <a:p>
            <a:r>
              <a:rPr lang="pt-BR" dirty="0"/>
              <a:t>Irá gerenciar as interações entre a tarefa de multiplexação e as instâncias do EFCP que a alimentam.</a:t>
            </a:r>
          </a:p>
          <a:p>
            <a:r>
              <a:rPr lang="pt-BR" dirty="0"/>
              <a:t>Precisará traduzir as solicitações de Alocação das aplicações em políticas e balanceá-las com as políticas operacionais do sistema.</a:t>
            </a:r>
          </a:p>
          <a:p>
            <a:r>
              <a:rPr lang="pt-BR" dirty="0"/>
              <a:t>Precisará ainda coordenar informações de gerenciamento de recursos com o outro sistema.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28892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44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Identificador de conexão:</a:t>
            </a:r>
          </a:p>
          <a:p>
            <a:pPr lvl="1"/>
            <a:r>
              <a:rPr lang="pt-BR" dirty="0"/>
              <a:t>Um identificador para distinguir uma instância do IPC (conexão) da outra.</a:t>
            </a:r>
          </a:p>
          <a:p>
            <a:r>
              <a:rPr lang="pt-BR" dirty="0"/>
              <a:t>Tarefa de Multiplexação:</a:t>
            </a:r>
          </a:p>
          <a:p>
            <a:pPr lvl="1"/>
            <a:r>
              <a:rPr lang="pt-BR" dirty="0"/>
              <a:t>Uma aplicação para gerenciar a utilização das interfaces por múltiplas instâncias do protocolo IPC e outras aplicações.</a:t>
            </a:r>
          </a:p>
        </p:txBody>
      </p:sp>
    </p:spTree>
    <p:extLst>
      <p:ext uri="{BB962C8B-B14F-4D97-AF65-F5344CB8AC3E}">
        <p14:creationId xmlns:p14="http://schemas.microsoft.com/office/powerpoint/2010/main" val="2481442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 com </a:t>
            </a:r>
            <a:r>
              <a:rPr lang="pt-BR" i="1" dirty="0"/>
              <a:t>N</a:t>
            </a:r>
            <a:r>
              <a:rPr lang="pt-BR" dirty="0"/>
              <a:t> 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42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CF59C5B-EB95-7E42-86AE-8A9D7EA3E31D}"/>
              </a:ext>
            </a:extLst>
          </p:cNvPr>
          <p:cNvGrpSpPr/>
          <p:nvPr/>
        </p:nvGrpSpPr>
        <p:grpSpPr>
          <a:xfrm>
            <a:off x="2971800" y="2057400"/>
            <a:ext cx="6100604" cy="3810000"/>
            <a:chOff x="1447800" y="2057400"/>
            <a:chExt cx="6100604" cy="3810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057400"/>
              <a:ext cx="6100604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7E8BCFEF-7E5D-CD4C-83F7-AC0D10ADFE9E}"/>
                </a:ext>
              </a:extLst>
            </p:cNvPr>
            <p:cNvCxnSpPr/>
            <p:nvPr/>
          </p:nvCxnSpPr>
          <p:spPr>
            <a:xfrm>
              <a:off x="3364992" y="4050792"/>
              <a:ext cx="2665691" cy="14081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043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 com </a:t>
            </a:r>
            <a:r>
              <a:rPr lang="pt-BR" i="1" dirty="0"/>
              <a:t>N </a:t>
            </a:r>
            <a:r>
              <a:rPr lang="pt-BR" dirty="0"/>
              <a:t>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No caso de dois sistemas, podíamos assumir que se a aplicação solicitada não fosse local, estaria no outro sistema.</a:t>
            </a:r>
          </a:p>
          <a:p>
            <a:r>
              <a:rPr lang="pt-BR" dirty="0"/>
              <a:t>Agora temos muitos outros locais para procurar!</a:t>
            </a:r>
          </a:p>
          <a:p>
            <a:pPr lvl="1"/>
            <a:r>
              <a:rPr lang="pt-BR" dirty="0"/>
              <a:t>Para </a:t>
            </a:r>
            <a:r>
              <a:rPr lang="pt-BR" i="1" dirty="0"/>
              <a:t>N </a:t>
            </a:r>
            <a:r>
              <a:rPr lang="pt-BR" dirty="0"/>
              <a:t>pequenos poderíamos enviar </a:t>
            </a:r>
            <a:r>
              <a:rPr lang="pt-BR" i="1" dirty="0"/>
              <a:t>N</a:t>
            </a:r>
            <a:r>
              <a:rPr lang="pt-BR" dirty="0"/>
              <a:t>-1 consultas e ver quem responde positivamente. </a:t>
            </a:r>
          </a:p>
          <a:p>
            <a:pPr lvl="2"/>
            <a:r>
              <a:rPr lang="pt-BR" dirty="0"/>
              <a:t>Mas este é um desperdício e não escala.</a:t>
            </a:r>
          </a:p>
          <a:p>
            <a:pPr lvl="1"/>
            <a:r>
              <a:rPr lang="pt-BR" dirty="0"/>
              <a:t>Para outros valores de </a:t>
            </a:r>
            <a:r>
              <a:rPr lang="pt-BR" i="1" dirty="0"/>
              <a:t>N </a:t>
            </a:r>
            <a:r>
              <a:rPr lang="pt-BR" dirty="0"/>
              <a:t>seria mais eficiente manter uma base de dados com quais aplicações estão aonde, ou seja um </a:t>
            </a:r>
            <a:r>
              <a:rPr lang="pt-BR" i="1" dirty="0"/>
              <a:t>diretório.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62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Diretório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 diretório é a extensão das regras de busca dos </a:t>
            </a:r>
            <a:r>
              <a:rPr lang="pt-BR" dirty="0" err="1"/>
              <a:t>SOs</a:t>
            </a:r>
            <a:r>
              <a:rPr lang="pt-BR" dirty="0"/>
              <a:t> para cobrir os outros sistemas.</a:t>
            </a:r>
          </a:p>
          <a:p>
            <a:r>
              <a:rPr lang="pt-BR" dirty="0"/>
              <a:t>A função de diretório pode ser realizada de diversas formas:</a:t>
            </a:r>
          </a:p>
          <a:p>
            <a:pPr lvl="1"/>
            <a:r>
              <a:rPr lang="pt-BR" dirty="0"/>
              <a:t>Cada sistema pode enviar para os demais uma lista completa de todas as aplicações em potencial que possui e depois atualizar sobre qualquer alteração;</a:t>
            </a:r>
          </a:p>
          <a:p>
            <a:pPr lvl="1"/>
            <a:r>
              <a:rPr lang="pt-BR" dirty="0"/>
              <a:t>Um sistema busca localmente o nome da aplicação e se não encontrar, consulta o outro sistema;</a:t>
            </a:r>
          </a:p>
          <a:p>
            <a:pPr lvl="1"/>
            <a:r>
              <a:rPr lang="pt-BR" dirty="0"/>
              <a:t>Algo intermediário (i.e., uso de </a:t>
            </a:r>
            <a:r>
              <a:rPr lang="pt-BR" i="1" dirty="0"/>
              <a:t>cache</a:t>
            </a:r>
            <a:r>
              <a:rPr lang="pt-BR" dirty="0"/>
              <a:t> e consulta)</a:t>
            </a:r>
          </a:p>
        </p:txBody>
      </p:sp>
    </p:spTree>
    <p:extLst>
      <p:ext uri="{BB962C8B-B14F-4D97-AF65-F5344CB8AC3E}">
        <p14:creationId xmlns:p14="http://schemas.microsoft.com/office/powerpoint/2010/main" val="432674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Diretório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grandes valores de </a:t>
            </a:r>
            <a:r>
              <a:rPr lang="pt-BR" i="1" dirty="0"/>
              <a:t>N </a:t>
            </a:r>
            <a:r>
              <a:rPr lang="pt-BR" dirty="0"/>
              <a:t>pode ser imposta alguma organização nos nomes ou nos próprios diretórios para facilitar:</a:t>
            </a:r>
          </a:p>
          <a:p>
            <a:pPr lvl="1"/>
            <a:r>
              <a:rPr lang="pt-BR" dirty="0"/>
              <a:t>a busca, ou </a:t>
            </a:r>
          </a:p>
          <a:p>
            <a:pPr lvl="1"/>
            <a:r>
              <a:rPr lang="pt-BR" dirty="0"/>
              <a:t>a ordem de busca ou </a:t>
            </a:r>
          </a:p>
          <a:p>
            <a:pPr lvl="1"/>
            <a:r>
              <a:rPr lang="pt-BR" dirty="0"/>
              <a:t>a implementação de uma estratégia de cache.</a:t>
            </a:r>
          </a:p>
          <a:p>
            <a:r>
              <a:rPr lang="pt-BR" dirty="0"/>
              <a:t>A função de diretório deverá usar o recurso IPC para realizar a sua tarefa. </a:t>
            </a:r>
          </a:p>
          <a:p>
            <a:r>
              <a:rPr lang="pt-BR" dirty="0"/>
              <a:t>Precisaremos de um protocolo para atualizar e consultar a base de dados do diretório.</a:t>
            </a:r>
          </a:p>
        </p:txBody>
      </p:sp>
    </p:spTree>
    <p:extLst>
      <p:ext uri="{BB962C8B-B14F-4D97-AF65-F5344CB8AC3E}">
        <p14:creationId xmlns:p14="http://schemas.microsoft.com/office/powerpoint/2010/main" val="1776092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Diretório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Naturalmente haverá também outras informações relacionadas a recursos que gostaríamos de manter e que outros sistemas vão querer consultar.</a:t>
            </a:r>
          </a:p>
          <a:p>
            <a:r>
              <a:rPr lang="pt-BR" dirty="0"/>
              <a:t>Basicamente precisaremos:</a:t>
            </a:r>
          </a:p>
          <a:p>
            <a:pPr lvl="1"/>
            <a:r>
              <a:rPr lang="pt-BR" dirty="0"/>
              <a:t>Manter uma base de dados com informações relacionadas à IPC que possa ser consultada por outros processos IPC em outros sistemas e</a:t>
            </a:r>
          </a:p>
          <a:p>
            <a:pPr lvl="1"/>
            <a:r>
              <a:rPr lang="pt-BR" dirty="0"/>
              <a:t>Uma tarefa de gerenciamento que possa notificar mudanças importantes para os demais sistemas.</a:t>
            </a:r>
          </a:p>
          <a:p>
            <a:pPr lvl="2"/>
            <a:r>
              <a:rPr lang="pt-BR" dirty="0"/>
              <a:t>Chamaremos este protocolo de </a:t>
            </a:r>
            <a:r>
              <a:rPr lang="pt-BR" dirty="0">
                <a:solidFill>
                  <a:srgbClr val="FF0000"/>
                </a:solidFill>
              </a:rPr>
              <a:t>RIEP – </a:t>
            </a:r>
            <a:r>
              <a:rPr lang="pt-BR" i="1" dirty="0" err="1">
                <a:solidFill>
                  <a:srgbClr val="FF0000"/>
                </a:solidFill>
              </a:rPr>
              <a:t>Resource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Information</a:t>
            </a:r>
            <a:r>
              <a:rPr lang="pt-BR" i="1" dirty="0">
                <a:solidFill>
                  <a:srgbClr val="FF0000"/>
                </a:solidFill>
              </a:rPr>
              <a:t> Exchange </a:t>
            </a:r>
            <a:r>
              <a:rPr lang="pt-BR" i="1" dirty="0" err="1">
                <a:solidFill>
                  <a:srgbClr val="FF0000"/>
                </a:solidFill>
              </a:rPr>
              <a:t>Protocol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83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do Destino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Um destino pode ser escolhido pela simples seleção da interface física local apropriada (dado que todos os nós estão diretamente conectados).</a:t>
            </a:r>
          </a:p>
          <a:p>
            <a:r>
              <a:rPr lang="pt-BR" dirty="0"/>
              <a:t>Cada sistema precisará associar um identificador </a:t>
            </a:r>
            <a:r>
              <a:rPr lang="pt-BR" i="1" dirty="0"/>
              <a:t>local</a:t>
            </a:r>
            <a:r>
              <a:rPr lang="pt-BR" dirty="0"/>
              <a:t> a cada interface.</a:t>
            </a:r>
          </a:p>
          <a:p>
            <a:pPr lvl="1"/>
            <a:r>
              <a:rPr lang="pt-BR" dirty="0"/>
              <a:t>Por exemplo, poderá ser o nome da aplicação de multiplexação para aquela interface.</a:t>
            </a:r>
          </a:p>
          <a:p>
            <a:pPr lvl="1"/>
            <a:r>
              <a:rPr lang="pt-BR" dirty="0"/>
              <a:t>Há uma tarefa de multiplexação separada para cada interface. Portanto, os identificadores locais identificam a que tarefa de multiplexação está associada uma dada instância EFCP.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EFA5B5A-8510-E949-BF32-2807F6D49661}"/>
              </a:ext>
            </a:extLst>
          </p:cNvPr>
          <p:cNvGrpSpPr/>
          <p:nvPr/>
        </p:nvGrpSpPr>
        <p:grpSpPr>
          <a:xfrm>
            <a:off x="7312152" y="228883"/>
            <a:ext cx="2317484" cy="1447334"/>
            <a:chOff x="1447800" y="2057400"/>
            <a:chExt cx="6100604" cy="3810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0C48520-1B77-DC46-A2AE-CEC88DBAF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057400"/>
              <a:ext cx="6100604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7B6884EE-57E4-F149-B459-9C2E02036F31}"/>
                </a:ext>
              </a:extLst>
            </p:cNvPr>
            <p:cNvCxnSpPr/>
            <p:nvPr/>
          </p:nvCxnSpPr>
          <p:spPr>
            <a:xfrm>
              <a:off x="3364992" y="4050792"/>
              <a:ext cx="2665691" cy="14081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076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Cada Interface é gerenciada por uma tarefa de multiplexação e outra de gerenciamento de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48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90" y="1541551"/>
            <a:ext cx="8193110" cy="53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80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Proliferação de Processos </a:t>
            </a:r>
            <a:br>
              <a:rPr lang="pt-BR" dirty="0"/>
            </a:br>
            <a:r>
              <a:rPr lang="pt-BR" dirty="0"/>
              <a:t>IPC: Reorganização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Proliferação para tratar de diferentes fios.</a:t>
            </a:r>
          </a:p>
          <a:p>
            <a:r>
              <a:rPr lang="pt-BR" dirty="0"/>
              <a:t>Dado que cada interface pode suportar diferentes tipos de meio, isto implicaria em instâncias de protocolos com diferentes políticas.</a:t>
            </a:r>
          </a:p>
          <a:p>
            <a:r>
              <a:rPr lang="pt-BR" dirty="0"/>
              <a:t>Parece termos um processo IPC separado para cada interface, com as suas instâncias associadas de EFCP e gerenciamento.</a:t>
            </a:r>
          </a:p>
          <a:p>
            <a:r>
              <a:rPr lang="pt-BR" dirty="0"/>
              <a:t>Podemos juntar estes elementos em um módulo separado e chamá-los de Recurso IPC Distribuído (</a:t>
            </a:r>
            <a:r>
              <a:rPr lang="pt-BR" dirty="0">
                <a:solidFill>
                  <a:srgbClr val="FF0000"/>
                </a:solidFill>
              </a:rPr>
              <a:t>DIF</a:t>
            </a:r>
            <a:r>
              <a:rPr lang="pt-BR" dirty="0"/>
              <a:t> – </a:t>
            </a:r>
            <a:r>
              <a:rPr lang="pt-BR" i="1" dirty="0" err="1"/>
              <a:t>Distributed</a:t>
            </a:r>
            <a:r>
              <a:rPr lang="pt-BR" i="1" dirty="0"/>
              <a:t> IPC </a:t>
            </a:r>
            <a:r>
              <a:rPr lang="pt-BR" i="1" dirty="0" err="1"/>
              <a:t>Facility</a:t>
            </a:r>
            <a:r>
              <a:rPr lang="pt-BR" dirty="0"/>
              <a:t>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05" y="-76200"/>
            <a:ext cx="318320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1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Juntando os Protocolos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571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Proliferação de Processos </a:t>
            </a:r>
            <a:br>
              <a:rPr lang="pt-BR" dirty="0"/>
            </a:br>
            <a:r>
              <a:rPr lang="pt-BR" dirty="0"/>
              <a:t>IPC: Reorganização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isolar mais efetivamente as aplicações destas diferenças nas interfaces e gerenciar o seu uso, vamos colocar uma nova tarefa de gerenciamento IPC “acima” destes módulos DIF para:</a:t>
            </a:r>
          </a:p>
          <a:p>
            <a:pPr lvl="1"/>
            <a:r>
              <a:rPr lang="pt-BR" dirty="0"/>
              <a:t>Processar as chamadas das </a:t>
            </a:r>
            <a:r>
              <a:rPr lang="pt-BR" dirty="0" err="1"/>
              <a:t>APIs</a:t>
            </a:r>
            <a:r>
              <a:rPr lang="pt-BR" dirty="0"/>
              <a:t> pelas aplicações</a:t>
            </a:r>
          </a:p>
          <a:p>
            <a:pPr lvl="1"/>
            <a:r>
              <a:rPr lang="pt-BR" dirty="0"/>
              <a:t>Consultar nomes de aplicações no diretório</a:t>
            </a:r>
          </a:p>
          <a:p>
            <a:pPr lvl="1"/>
            <a:r>
              <a:rPr lang="pt-BR" dirty="0"/>
              <a:t>Selecionar a DIF apropriada para aquela interface.</a:t>
            </a:r>
          </a:p>
          <a:p>
            <a:r>
              <a:rPr lang="pt-BR" dirty="0"/>
              <a:t>Mas, esta abordagem não escala muito bem e ficaria logo cara e impraticável mesmo para pequenos valores de </a:t>
            </a:r>
            <a:r>
              <a:rPr lang="pt-BR" i="1" dirty="0"/>
              <a:t>N. </a:t>
            </a:r>
          </a:p>
          <a:p>
            <a:r>
              <a:rPr lang="pt-BR" dirty="0"/>
              <a:t>Precisamos de uma rede mais complicada, mas mais barata.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05" y="-76200"/>
            <a:ext cx="318320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21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Recurso IPC Distribuído </a:t>
            </a:r>
            <a:br>
              <a:rPr lang="pt-BR" dirty="0"/>
            </a:br>
            <a:r>
              <a:rPr lang="pt-BR" dirty="0"/>
              <a:t>(DIF – </a:t>
            </a:r>
            <a:r>
              <a:rPr lang="pt-BR" i="1" dirty="0" err="1"/>
              <a:t>Distributed</a:t>
            </a:r>
            <a:r>
              <a:rPr lang="pt-BR" i="1" dirty="0"/>
              <a:t> IPC </a:t>
            </a:r>
            <a:r>
              <a:rPr lang="pt-BR" i="1" dirty="0" err="1"/>
              <a:t>Facility</a:t>
            </a:r>
            <a:r>
              <a:rPr lang="pt-BR" dirty="0"/>
              <a:t>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42" y="1752601"/>
            <a:ext cx="8554858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22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Diretório:</a:t>
            </a:r>
          </a:p>
          <a:p>
            <a:pPr lvl="1"/>
            <a:r>
              <a:rPr lang="pt-BR" dirty="0"/>
              <a:t>Uma base de dados residente em cada sistema e que mantém um mapeamento entre os nomes das aplicações e as interfaces através das quais elas estão disponíveis.</a:t>
            </a:r>
          </a:p>
          <a:p>
            <a:r>
              <a:rPr lang="pt-BR" dirty="0"/>
              <a:t>Protocolo de Troca de Informações de Recursos (RIEP):</a:t>
            </a:r>
          </a:p>
          <a:p>
            <a:pPr lvl="1"/>
            <a:r>
              <a:rPr lang="pt-BR" dirty="0"/>
              <a:t>Um protocolo usado para atualizar o diretório e outras informações mantidas pelo recurso IPC sobre o estado das suas conexões, alocação de recursos, etc. </a:t>
            </a:r>
          </a:p>
          <a:p>
            <a:pPr lvl="1"/>
            <a:r>
              <a:rPr lang="pt-BR" dirty="0"/>
              <a:t>Pode ser consultado por outros sistemas ou feita uma assinatura para receber as atualizações.</a:t>
            </a:r>
          </a:p>
        </p:txBody>
      </p:sp>
    </p:spTree>
    <p:extLst>
      <p:ext uri="{BB962C8B-B14F-4D97-AF65-F5344CB8AC3E}">
        <p14:creationId xmlns:p14="http://schemas.microsoft.com/office/powerpoint/2010/main" val="395659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Recurso IPC Distribuído (DIF):</a:t>
            </a:r>
          </a:p>
          <a:p>
            <a:pPr lvl="1"/>
            <a:r>
              <a:rPr lang="pt-BR" dirty="0"/>
              <a:t>Uma coleção de processos IPC cooperando para fornecer um serviço IPC distribuído às aplicações.</a:t>
            </a:r>
          </a:p>
          <a:p>
            <a:pPr lvl="1"/>
            <a:r>
              <a:rPr lang="pt-BR" dirty="0"/>
              <a:t>Em muitos casos, os processos IPC que compõem o DIF estão em sistemas diferentes.</a:t>
            </a:r>
          </a:p>
        </p:txBody>
      </p:sp>
    </p:spTree>
    <p:extLst>
      <p:ext uri="{BB962C8B-B14F-4D97-AF65-F5344CB8AC3E}">
        <p14:creationId xmlns:p14="http://schemas.microsoft.com/office/powerpoint/2010/main" val="2642446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Comunicação mais barata entre </a:t>
            </a:r>
            <a:r>
              <a:rPr lang="pt-BR" i="1" dirty="0"/>
              <a:t>N</a:t>
            </a:r>
            <a:r>
              <a:rPr lang="pt-BR" dirty="0"/>
              <a:t> Sistemas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771650"/>
            <a:ext cx="67818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797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IPC Dedicado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55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78" y="1676401"/>
            <a:ext cx="8497823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501450" y="2166551"/>
            <a:ext cx="1839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RAMP = </a:t>
            </a:r>
            <a:r>
              <a:rPr lang="pt-BR" i="1" dirty="0" err="1">
                <a:solidFill>
                  <a:srgbClr val="FF0000"/>
                </a:solidFill>
              </a:rPr>
              <a:t>Relaying</a:t>
            </a:r>
            <a:r>
              <a:rPr lang="pt-BR" i="1" dirty="0">
                <a:solidFill>
                  <a:srgbClr val="FF0000"/>
                </a:solidFill>
              </a:rPr>
              <a:t> </a:t>
            </a:r>
          </a:p>
          <a:p>
            <a:r>
              <a:rPr lang="pt-BR" i="1" dirty="0" err="1">
                <a:solidFill>
                  <a:srgbClr val="FF0000"/>
                </a:solidFill>
              </a:rPr>
              <a:t>and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Multiplexing</a:t>
            </a:r>
            <a:r>
              <a:rPr lang="pt-BR" i="1" dirty="0">
                <a:solidFill>
                  <a:srgbClr val="FF0000"/>
                </a:solidFill>
              </a:rPr>
              <a:t> </a:t>
            </a:r>
          </a:p>
          <a:p>
            <a:r>
              <a:rPr lang="pt-BR" i="1" dirty="0" err="1">
                <a:solidFill>
                  <a:srgbClr val="FF0000"/>
                </a:solidFill>
              </a:rPr>
              <a:t>Protocol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85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IPC Dedicado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 aplicações de repasse recebem </a:t>
            </a:r>
            <a:r>
              <a:rPr lang="pt-BR" dirty="0" err="1"/>
              <a:t>PDUs</a:t>
            </a:r>
            <a:r>
              <a:rPr lang="pt-BR" dirty="0"/>
              <a:t> de instâncias do protocolo de aplicação, toma a decisão de repasse (escolhendo a instância do protocolo de aplicação através da qual encaminhará a PDU), e entrega a PDU a esta instância.</a:t>
            </a:r>
          </a:p>
          <a:p>
            <a:r>
              <a:rPr lang="pt-BR" dirty="0"/>
              <a:t>Anteriormente a identificação da terminação local do “fio” era equivalente a identificar o destino. Agora não é mais suficiente.</a:t>
            </a:r>
          </a:p>
          <a:p>
            <a:r>
              <a:rPr lang="pt-BR" dirty="0"/>
              <a:t>Precisamos atribuir identificadores a todos os processos IPC de forma não ambígua entre os membros do DIF.</a:t>
            </a:r>
          </a:p>
          <a:p>
            <a:pPr lvl="1"/>
            <a:r>
              <a:rPr lang="pt-BR" dirty="0"/>
              <a:t>Precisamos nomear os processos IPC destino (nos </a:t>
            </a:r>
            <a:r>
              <a:rPr lang="pt-BR" i="1" dirty="0"/>
              <a:t>hosts</a:t>
            </a:r>
            <a:r>
              <a:rPr lang="pt-BR" dirty="0"/>
              <a:t>) porque é para lá que estaremos enviando os dados.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2971800" cy="15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8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IPC Dedicado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Por que precisamos nomear as aplicações de repasse?</a:t>
            </a:r>
          </a:p>
          <a:p>
            <a:pPr lvl="1"/>
            <a:r>
              <a:rPr lang="pt-BR" dirty="0"/>
              <a:t>Pode haver mais do que um caminho para o próximo nó. Precisamos identificar interfaces e nós.</a:t>
            </a:r>
          </a:p>
          <a:p>
            <a:pPr lvl="1"/>
            <a:r>
              <a:rPr lang="pt-BR" dirty="0"/>
              <a:t>Os </a:t>
            </a:r>
            <a:r>
              <a:rPr lang="pt-BR" i="1" dirty="0"/>
              <a:t>relays</a:t>
            </a:r>
            <a:r>
              <a:rPr lang="pt-BR" dirty="0"/>
              <a:t> devem conhecer quem são os seus vizinhos para saber para onde enviar as </a:t>
            </a:r>
            <a:r>
              <a:rPr lang="pt-BR" dirty="0" err="1"/>
              <a:t>PDUs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Cada PDU precisará transportar o identificador do processo IPC destino.</a:t>
            </a:r>
          </a:p>
        </p:txBody>
      </p:sp>
    </p:spTree>
    <p:extLst>
      <p:ext uri="{BB962C8B-B14F-4D97-AF65-F5344CB8AC3E}">
        <p14:creationId xmlns:p14="http://schemas.microsoft.com/office/powerpoint/2010/main" val="3441062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de Registro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Anteriormente ela sempre foi uma coleção de procedimentos ad hoc que preferíamos ignorar.</a:t>
            </a:r>
          </a:p>
          <a:p>
            <a:r>
              <a:rPr lang="pt-BR" dirty="0"/>
              <a:t>Mas, neste modelo ele é uma parte integral e natural da sua operação.</a:t>
            </a:r>
          </a:p>
          <a:p>
            <a:r>
              <a:rPr lang="pt-BR" dirty="0">
                <a:highlight>
                  <a:srgbClr val="FFFF00"/>
                </a:highlight>
              </a:rPr>
              <a:t>O estabelecimento da aplicação fornecerá aos outros processos IPC o nome do processo solicitante junto com informações de controle de acesso que serão usadas para determinar se o solicitante está habilitado a entrar.</a:t>
            </a:r>
          </a:p>
        </p:txBody>
      </p:sp>
    </p:spTree>
    <p:extLst>
      <p:ext uri="{BB962C8B-B14F-4D97-AF65-F5344CB8AC3E}">
        <p14:creationId xmlns:p14="http://schemas.microsoft.com/office/powerpoint/2010/main" val="23405852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Será alocado pelo DIF um identificador para um novo processo IPC.</a:t>
            </a:r>
          </a:p>
          <a:p>
            <a:r>
              <a:rPr lang="pt-BR" dirty="0"/>
              <a:t>Este identificador só precisa ser não ambíguo dentro do DIF e é usado para encaminhar </a:t>
            </a:r>
            <a:r>
              <a:rPr lang="pt-BR" dirty="0" err="1"/>
              <a:t>PDUs</a:t>
            </a:r>
            <a:r>
              <a:rPr lang="pt-BR" dirty="0"/>
              <a:t> entre os </a:t>
            </a:r>
            <a:r>
              <a:rPr lang="pt-BR" dirty="0" err="1"/>
              <a:t>EFCPs</a:t>
            </a:r>
            <a:r>
              <a:rPr lang="pt-BR" dirty="0"/>
              <a:t>.</a:t>
            </a:r>
          </a:p>
          <a:p>
            <a:r>
              <a:rPr lang="pt-BR" dirty="0"/>
              <a:t>Este identificador é frequentemente chamado de </a:t>
            </a:r>
            <a:r>
              <a:rPr lang="pt-BR" i="1" dirty="0"/>
              <a:t>endereço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Endereços são identificadores internos ao DIF (escopo da camada)</a:t>
            </a:r>
          </a:p>
        </p:txBody>
      </p:sp>
    </p:spTree>
    <p:extLst>
      <p:ext uri="{BB962C8B-B14F-4D97-AF65-F5344CB8AC3E}">
        <p14:creationId xmlns:p14="http://schemas.microsoft.com/office/powerpoint/2010/main" val="377658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nós vimos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modelo de referência OSI foi o primeiro a tentar definir de modo mais rigoroso os elementos de uma arquitetura:</a:t>
            </a:r>
          </a:p>
          <a:p>
            <a:pPr lvl="1"/>
            <a:r>
              <a:rPr lang="pt-BR" dirty="0"/>
              <a:t>“Uma camada é a coleção de subsistemas de mesmo grau (</a:t>
            </a:r>
            <a:r>
              <a:rPr lang="pt-BR" i="1" dirty="0" err="1"/>
              <a:t>rank</a:t>
            </a:r>
            <a:r>
              <a:rPr lang="pt-BR" dirty="0"/>
              <a:t>)”.</a:t>
            </a:r>
          </a:p>
          <a:p>
            <a:pPr lvl="1"/>
            <a:r>
              <a:rPr lang="pt-BR" dirty="0"/>
              <a:t>“Subsistemas são a interseção de um sistema com uma camada”.</a:t>
            </a:r>
          </a:p>
          <a:p>
            <a:pPr lvl="4">
              <a:buFontTx/>
              <a:buChar char="-"/>
            </a:pPr>
            <a:r>
              <a:rPr lang="pt-BR" dirty="0"/>
              <a:t>(ISO 7498-1, 1984, 1994)</a:t>
            </a:r>
          </a:p>
          <a:p>
            <a:pPr lvl="1"/>
            <a:r>
              <a:rPr lang="pt-BR" dirty="0"/>
              <a:t>Implicação: uma camada era o conjunto de todas as máquinas de protocolos de mesmo nível em um conjunto de sistemas: um protocolo, uma camada.</a:t>
            </a:r>
          </a:p>
          <a:p>
            <a:pPr lvl="4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720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Pacotes fora de ordem e </a:t>
            </a:r>
            <a:r>
              <a:rPr lang="pt-BR" dirty="0" err="1"/>
              <a:t>QoS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Nesta configuração com múltiplos caminhos entre os mesmos pontos, as </a:t>
            </a:r>
            <a:r>
              <a:rPr lang="pt-BR" dirty="0" err="1"/>
              <a:t>PDUs</a:t>
            </a:r>
            <a:r>
              <a:rPr lang="pt-BR" dirty="0"/>
              <a:t> podem chegar fora de ordem e os </a:t>
            </a:r>
            <a:r>
              <a:rPr lang="pt-BR" i="1" dirty="0"/>
              <a:t>relays</a:t>
            </a:r>
            <a:r>
              <a:rPr lang="pt-BR" dirty="0"/>
              <a:t> podem experimentar congestionamento e descartar algumas </a:t>
            </a:r>
            <a:r>
              <a:rPr lang="pt-BR" dirty="0" err="1"/>
              <a:t>PDUs</a:t>
            </a:r>
            <a:r>
              <a:rPr lang="pt-BR" dirty="0"/>
              <a:t>.</a:t>
            </a:r>
          </a:p>
          <a:p>
            <a:r>
              <a:rPr lang="pt-BR" dirty="0"/>
              <a:t>É recomendável que os sistemas origem e destino utilizem um protocolo EFCP para garantir a </a:t>
            </a:r>
            <a:r>
              <a:rPr lang="pt-BR" dirty="0" err="1"/>
              <a:t>QoS</a:t>
            </a:r>
            <a:r>
              <a:rPr lang="pt-BR" dirty="0"/>
              <a:t> e prover controle de fluxo entre eles.</a:t>
            </a:r>
          </a:p>
        </p:txBody>
      </p:sp>
    </p:spTree>
    <p:extLst>
      <p:ext uri="{BB962C8B-B14F-4D97-AF65-F5344CB8AC3E}">
        <p14:creationId xmlns:p14="http://schemas.microsoft.com/office/powerpoint/2010/main" val="3885658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Camadas de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61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981200"/>
            <a:ext cx="73723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60605" y="39802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60605" y="537379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60605" y="6183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45492" y="3385751"/>
            <a:ext cx="7084540" cy="1540476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545492" y="4955056"/>
            <a:ext cx="2652584" cy="126451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235145" y="4964662"/>
            <a:ext cx="2129483" cy="126451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364628" y="4990740"/>
            <a:ext cx="2265405" cy="126451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726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Três Camadas de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62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36" y="1824825"/>
            <a:ext cx="8897675" cy="481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088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Pode-se notar que desenhamos uma figura tradicional de uma arquitetura de redes em camadas.</a:t>
            </a:r>
          </a:p>
          <a:p>
            <a:pPr lvl="1"/>
            <a:r>
              <a:rPr lang="pt-BR" dirty="0"/>
              <a:t>Mas as linhas encontram-se em locais diferentes</a:t>
            </a:r>
          </a:p>
          <a:p>
            <a:r>
              <a:rPr lang="pt-BR" dirty="0"/>
              <a:t>Criamos um sistema de três camadas de elementos repetidos, onde a unidade de repetição é um recurso IPC distribuído.</a:t>
            </a:r>
          </a:p>
        </p:txBody>
      </p:sp>
    </p:spTree>
    <p:extLst>
      <p:ext uri="{BB962C8B-B14F-4D97-AF65-F5344CB8AC3E}">
        <p14:creationId xmlns:p14="http://schemas.microsoft.com/office/powerpoint/2010/main" val="19863842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Elementos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Camada-(N)</a:t>
            </a:r>
          </a:p>
          <a:p>
            <a:pPr lvl="1"/>
            <a:r>
              <a:rPr lang="pt-BR" dirty="0"/>
              <a:t>Um recurso IPC distribuído em um dado nível</a:t>
            </a:r>
          </a:p>
          <a:p>
            <a:r>
              <a:rPr lang="pt-BR" dirty="0"/>
              <a:t>Subsistema-(N):</a:t>
            </a:r>
          </a:p>
          <a:p>
            <a:pPr lvl="1"/>
            <a:r>
              <a:rPr lang="pt-BR" dirty="0"/>
              <a:t>A instanciação de uma camada em um sistema, um processo IPC</a:t>
            </a:r>
          </a:p>
          <a:p>
            <a:r>
              <a:rPr lang="pt-BR" dirty="0"/>
              <a:t>Escopo de uma camada-(N):</a:t>
            </a:r>
          </a:p>
          <a:p>
            <a:pPr lvl="1"/>
            <a:r>
              <a:rPr lang="pt-BR" dirty="0"/>
              <a:t>O conjunto de todos os processos de aplicação capazes de se comunicar diretamente sem um repasse através de um DIF de ordem mais alta.</a:t>
            </a:r>
          </a:p>
        </p:txBody>
      </p:sp>
    </p:spTree>
    <p:extLst>
      <p:ext uri="{BB962C8B-B14F-4D97-AF65-F5344CB8AC3E}">
        <p14:creationId xmlns:p14="http://schemas.microsoft.com/office/powerpoint/2010/main" val="1776316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Iniciais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Redes são </a:t>
            </a:r>
            <a:r>
              <a:rPr lang="pt-BR" dirty="0" err="1"/>
              <a:t>IPCs</a:t>
            </a:r>
            <a:r>
              <a:rPr lang="pt-BR" dirty="0"/>
              <a:t> distribuídos e apenas IPC.</a:t>
            </a:r>
          </a:p>
          <a:p>
            <a:r>
              <a:rPr lang="pt-BR" dirty="0"/>
              <a:t>Há vantagens em mantermos uma distinção clara entre a IPC e o seu gerenciamento.</a:t>
            </a:r>
          </a:p>
          <a:p>
            <a:pPr lvl="1"/>
            <a:r>
              <a:rPr lang="pt-BR" dirty="0"/>
              <a:t>Se não for uma parte direta do IPC, pertence a outro lugar.</a:t>
            </a:r>
          </a:p>
          <a:p>
            <a:r>
              <a:rPr lang="pt-BR" dirty="0"/>
              <a:t>Estes processos IPC seguem a mesma estrutura de serem aplicações que usam uma IPC de suporte e assim por diante, até que a IPC seja um “fio” físico.</a:t>
            </a:r>
          </a:p>
        </p:txBody>
      </p:sp>
    </p:spTree>
    <p:extLst>
      <p:ext uri="{BB962C8B-B14F-4D97-AF65-F5344CB8AC3E}">
        <p14:creationId xmlns:p14="http://schemas.microsoft.com/office/powerpoint/2010/main" val="32018588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Iniciais: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camada é um recurso IPC distribuído.</a:t>
            </a:r>
          </a:p>
          <a:p>
            <a:pPr lvl="1"/>
            <a:r>
              <a:rPr lang="pt-BR" dirty="0"/>
              <a:t>O recurso IPC é composto por processos IPC normalmente em sistemas distintos.</a:t>
            </a:r>
          </a:p>
          <a:p>
            <a:pPr lvl="1"/>
            <a:r>
              <a:rPr lang="pt-BR" dirty="0"/>
              <a:t>Mas os processos IPC são apenas aplicações usando a camada abaixo.</a:t>
            </a:r>
          </a:p>
          <a:p>
            <a:pPr lvl="1"/>
            <a:r>
              <a:rPr lang="pt-BR" dirty="0"/>
              <a:t>Padrões de demandas diferentes simplesmente levam a padrões de distribuição diferentes da informação e políticas diferentes.</a:t>
            </a:r>
          </a:p>
          <a:p>
            <a:pPr lvl="1"/>
            <a:r>
              <a:rPr lang="pt-BR" dirty="0"/>
              <a:t>A necessidade tanto para endereços de ponto de conexão (</a:t>
            </a:r>
            <a:r>
              <a:rPr lang="pt-BR" dirty="0" err="1"/>
              <a:t>PoA</a:t>
            </a:r>
            <a:r>
              <a:rPr lang="pt-BR" dirty="0"/>
              <a:t>) e endereços de nós é mais clara</a:t>
            </a:r>
          </a:p>
          <a:p>
            <a:pPr lvl="2"/>
            <a:r>
              <a:rPr lang="pt-BR" dirty="0"/>
              <a:t>E são relativos.</a:t>
            </a:r>
          </a:p>
          <a:p>
            <a:pPr lvl="2"/>
            <a:r>
              <a:rPr lang="pt-BR" dirty="0"/>
              <a:t>Os endereços de nó de um DIF são os endereços </a:t>
            </a:r>
            <a:r>
              <a:rPr lang="pt-BR" dirty="0" err="1"/>
              <a:t>PoA</a:t>
            </a:r>
            <a:r>
              <a:rPr lang="pt-BR" dirty="0"/>
              <a:t> do DIF abaixo.</a:t>
            </a:r>
          </a:p>
        </p:txBody>
      </p:sp>
    </p:spTree>
    <p:extLst>
      <p:ext uri="{BB962C8B-B14F-4D97-AF65-F5344CB8AC3E}">
        <p14:creationId xmlns:p14="http://schemas.microsoft.com/office/powerpoint/2010/main" val="611659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Relacionamento de Redes com </a:t>
            </a:r>
            <a:r>
              <a:rPr lang="pt-BR" dirty="0" err="1"/>
              <a:t>SOs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Este exercício revelou relações que não foram antecipadas.</a:t>
            </a:r>
          </a:p>
          <a:p>
            <a:r>
              <a:rPr lang="pt-BR" dirty="0"/>
              <a:t>A relação com </a:t>
            </a:r>
            <a:r>
              <a:rPr lang="pt-BR" dirty="0" err="1"/>
              <a:t>SOs</a:t>
            </a:r>
            <a:r>
              <a:rPr lang="pt-BR" dirty="0"/>
              <a:t>, embora aparente desde o início, se revelou muito mais forte do que reconhecida anteriormente.</a:t>
            </a:r>
          </a:p>
          <a:p>
            <a:r>
              <a:rPr lang="pt-BR" dirty="0"/>
              <a:t>Devemos tratar a coleção de subsistemas de uma mesma camada como um único sistema, algumas vezes muito mais fracamente acoplado do que os </a:t>
            </a:r>
            <a:r>
              <a:rPr lang="pt-BR" dirty="0" err="1"/>
              <a:t>SOs</a:t>
            </a:r>
            <a:r>
              <a:rPr lang="pt-BR" dirty="0"/>
              <a:t>, mas </a:t>
            </a:r>
            <a:r>
              <a:rPr lang="pt-BR"/>
              <a:t>mesmo assim seria </a:t>
            </a:r>
            <a:r>
              <a:rPr lang="pt-BR" dirty="0"/>
              <a:t>um sistema.</a:t>
            </a:r>
          </a:p>
        </p:txBody>
      </p:sp>
    </p:spTree>
    <p:extLst>
      <p:ext uri="{BB962C8B-B14F-4D97-AF65-F5344CB8AC3E}">
        <p14:creationId xmlns:p14="http://schemas.microsoft.com/office/powerpoint/2010/main" val="42877902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Camadas Específicas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Nesta seção foram justificadas as existências de pelo menos duas camadas:</a:t>
            </a:r>
          </a:p>
          <a:p>
            <a:pPr lvl="1"/>
            <a:r>
              <a:rPr lang="pt-BR" dirty="0"/>
              <a:t>Uma camada dedicada ao meio</a:t>
            </a:r>
          </a:p>
          <a:p>
            <a:pPr lvl="1"/>
            <a:r>
              <a:rPr lang="pt-BR" dirty="0"/>
              <a:t>Uma camada gerenciando os recursos físicos e</a:t>
            </a:r>
          </a:p>
          <a:p>
            <a:pPr lvl="1"/>
            <a:r>
              <a:rPr lang="pt-BR" dirty="0"/>
              <a:t>Uma camada gerenciando os recursos lógicos.</a:t>
            </a:r>
          </a:p>
          <a:p>
            <a:r>
              <a:rPr lang="pt-BR" dirty="0"/>
              <a:t>A complexidade inerente é acomodada através da repetição da estrutura de </a:t>
            </a:r>
            <a:r>
              <a:rPr lang="pt-BR" dirty="0" err="1"/>
              <a:t>DIFs</a:t>
            </a:r>
            <a:r>
              <a:rPr lang="pt-BR" dirty="0"/>
              <a:t>, simplesmente pela criação de mais </a:t>
            </a:r>
            <a:r>
              <a:rPr lang="pt-BR" dirty="0" err="1"/>
              <a:t>DIFs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031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Separação das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divisão entre TCP e IP foi feita no local correto:</a:t>
            </a:r>
          </a:p>
          <a:p>
            <a:pPr lvl="1"/>
            <a:r>
              <a:rPr lang="pt-BR" dirty="0"/>
              <a:t>O TCP é o protocolo que provê IPC básico de conexão/canal/fluxo para cada instância;</a:t>
            </a:r>
          </a:p>
          <a:p>
            <a:pPr lvl="1"/>
            <a:r>
              <a:rPr lang="pt-BR" dirty="0"/>
              <a:t>O IP contém a PCI para o repasse e multiplexação de uma aplicação distribuída.</a:t>
            </a:r>
          </a:p>
          <a:p>
            <a:r>
              <a:rPr lang="pt-BR" dirty="0"/>
              <a:t>No entanto, esta mesma análise indica que foi um erro separar as camadas de rede e de transporte</a:t>
            </a:r>
          </a:p>
          <a:p>
            <a:pPr lvl="1"/>
            <a:r>
              <a:rPr lang="pt-BR" dirty="0"/>
              <a:t>Porque são partes integrantes de um </a:t>
            </a:r>
            <a:r>
              <a:rPr lang="pt-BR" i="1" dirty="0"/>
              <a:t>mesmo</a:t>
            </a:r>
            <a:r>
              <a:rPr lang="pt-BR" dirty="0"/>
              <a:t> recurso IPC distribuído!</a:t>
            </a:r>
          </a:p>
        </p:txBody>
      </p:sp>
    </p:spTree>
    <p:extLst>
      <p:ext uri="{BB962C8B-B14F-4D97-AF65-F5344CB8AC3E}">
        <p14:creationId xmlns:p14="http://schemas.microsoft.com/office/powerpoint/2010/main" val="270129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nós vimos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limites de uma camada era denominado de seu </a:t>
            </a:r>
            <a:r>
              <a:rPr lang="pt-BR" i="1" dirty="0"/>
              <a:t>escopo</a:t>
            </a:r>
            <a:r>
              <a:rPr lang="pt-BR" dirty="0"/>
              <a:t>.</a:t>
            </a:r>
          </a:p>
          <a:p>
            <a:r>
              <a:rPr lang="pt-BR" dirty="0"/>
              <a:t>Há pouco ou quase nada no modelo OSI que indica o que está ou não está em uma camada.</a:t>
            </a:r>
          </a:p>
          <a:p>
            <a:r>
              <a:rPr lang="pt-BR" dirty="0"/>
              <a:t>O uso do termo </a:t>
            </a:r>
            <a:r>
              <a:rPr lang="pt-BR" i="1" dirty="0"/>
              <a:t>subsistema</a:t>
            </a:r>
            <a:r>
              <a:rPr lang="pt-BR" dirty="0"/>
              <a:t> indica que deveria haver mais do que o protocolo; caso contrário teria sido usado o termo </a:t>
            </a:r>
            <a:r>
              <a:rPr lang="pt-BR" i="1" dirty="0"/>
              <a:t>entidade.</a:t>
            </a:r>
            <a:endParaRPr lang="pt-BR" dirty="0"/>
          </a:p>
          <a:p>
            <a:pPr lvl="4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6750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A Camada de Rede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camada de rede sempre foi confusa:</a:t>
            </a:r>
          </a:p>
          <a:p>
            <a:pPr lvl="1"/>
            <a:r>
              <a:rPr lang="pt-BR" dirty="0"/>
              <a:t>O nome implica que se trata apenas da rede e não dos </a:t>
            </a:r>
            <a:r>
              <a:rPr lang="pt-BR" i="1" dirty="0"/>
              <a:t>hosts </a:t>
            </a:r>
            <a:r>
              <a:rPr lang="pt-BR" dirty="0"/>
              <a:t>(e temos a tendência de tratá-la desta forma).</a:t>
            </a:r>
          </a:p>
          <a:p>
            <a:pPr lvl="1"/>
            <a:r>
              <a:rPr lang="pt-BR" dirty="0"/>
              <a:t>Mas, ela está presente também nos </a:t>
            </a:r>
            <a:r>
              <a:rPr lang="pt-BR" i="1" dirty="0"/>
              <a:t>hosts</a:t>
            </a:r>
            <a:r>
              <a:rPr lang="pt-BR" dirty="0"/>
              <a:t>. Precisa estar!</a:t>
            </a:r>
          </a:p>
          <a:p>
            <a:r>
              <a:rPr lang="pt-BR" dirty="0"/>
              <a:t>O conceito de camada de rede é o último vestígio da mentalidade das contas em um cordão.</a:t>
            </a:r>
          </a:p>
          <a:p>
            <a:r>
              <a:rPr lang="pt-BR" dirty="0"/>
              <a:t>A camada de rede deve sumir.</a:t>
            </a:r>
          </a:p>
          <a:p>
            <a:pPr lvl="1"/>
            <a:r>
              <a:rPr lang="pt-BR" dirty="0"/>
              <a:t>Ela nos faz pensar como cabeças de sino (</a:t>
            </a:r>
            <a:r>
              <a:rPr lang="pt-BR" i="1" dirty="0" err="1"/>
              <a:t>bellheads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037761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Fase de Registro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fase de registro (</a:t>
            </a:r>
            <a:r>
              <a:rPr lang="pt-BR" i="1" dirty="0" err="1"/>
              <a:t>enrollment</a:t>
            </a:r>
            <a:r>
              <a:rPr lang="pt-BR" dirty="0"/>
              <a:t>) nada mais é do que o estabelecimento normal de conexões de aplicações com a opção de autenticação e alguma inicialização, incluindo alocação de endereços.</a:t>
            </a:r>
          </a:p>
        </p:txBody>
      </p:sp>
    </p:spTree>
    <p:extLst>
      <p:ext uri="{BB962C8B-B14F-4D97-AF65-F5344CB8AC3E}">
        <p14:creationId xmlns:p14="http://schemas.microsoft.com/office/powerpoint/2010/main" val="3527230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Endereços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nomes necessários para o roteamento (i.e., endereços) não são apenas nomes de aplicações especializadas chamadas de máquinas de protocolos,</a:t>
            </a:r>
          </a:p>
          <a:p>
            <a:pPr lvl="1"/>
            <a:r>
              <a:rPr lang="pt-BR" dirty="0"/>
              <a:t>São nomes </a:t>
            </a:r>
            <a:r>
              <a:rPr lang="pt-BR" i="1" dirty="0"/>
              <a:t>internos</a:t>
            </a:r>
            <a:r>
              <a:rPr lang="pt-BR" dirty="0"/>
              <a:t> ao recurso IPC distribuído para a coordenação interna do IPC.</a:t>
            </a:r>
          </a:p>
          <a:p>
            <a:pPr lvl="1"/>
            <a:r>
              <a:rPr lang="pt-BR" dirty="0"/>
              <a:t>Eles são usados apenas pelos processos IPC para as suas próprias finalidades.</a:t>
            </a:r>
          </a:p>
          <a:p>
            <a:pPr lvl="1"/>
            <a:r>
              <a:rPr lang="pt-BR" dirty="0"/>
              <a:t>Qualquer outra propriedade que quisermos atribuir-lhes seria sobrecarregar a semântica do identificador.</a:t>
            </a:r>
          </a:p>
          <a:p>
            <a:pPr lvl="2"/>
            <a:r>
              <a:rPr lang="pt-BR" dirty="0"/>
              <a:t>Nenhuma outra aplicação tem a necessidade de conhecer a sua existência!</a:t>
            </a:r>
          </a:p>
        </p:txBody>
      </p:sp>
    </p:spTree>
    <p:extLst>
      <p:ext uri="{BB962C8B-B14F-4D97-AF65-F5344CB8AC3E}">
        <p14:creationId xmlns:p14="http://schemas.microsoft.com/office/powerpoint/2010/main" val="27898992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Endereço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Cada processo IPC possui um nome de aplicação </a:t>
            </a:r>
            <a:r>
              <a:rPr lang="pt-BR" i="1" dirty="0"/>
              <a:t>externo</a:t>
            </a:r>
            <a:r>
              <a:rPr lang="pt-BR" dirty="0"/>
              <a:t> e um endereço </a:t>
            </a:r>
            <a:r>
              <a:rPr lang="pt-BR" i="1" dirty="0"/>
              <a:t>interno</a:t>
            </a:r>
            <a:r>
              <a:rPr lang="pt-BR" dirty="0"/>
              <a:t>.</a:t>
            </a:r>
          </a:p>
          <a:p>
            <a:r>
              <a:rPr lang="pt-BR" dirty="0"/>
              <a:t>Como se chega a algo antes que ele tenha um endereço?</a:t>
            </a:r>
          </a:p>
          <a:p>
            <a:pPr lvl="1"/>
            <a:r>
              <a:rPr lang="pt-BR" dirty="0"/>
              <a:t>Pelo seu nome externo da aplicação usando o IPC subjacente.</a:t>
            </a:r>
          </a:p>
        </p:txBody>
      </p:sp>
    </p:spTree>
    <p:extLst>
      <p:ext uri="{BB962C8B-B14F-4D97-AF65-F5344CB8AC3E}">
        <p14:creationId xmlns:p14="http://schemas.microsoft.com/office/powerpoint/2010/main" val="18903192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Conclusões Iniciais:</a:t>
            </a:r>
            <a:br>
              <a:rPr lang="pt-BR" dirty="0"/>
            </a:br>
            <a:r>
              <a:rPr lang="pt-BR" dirty="0"/>
              <a:t>Como não vimos isto?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Quando o modelo original de camadas foi proposto as redes eram muito pequenas e lentas.</a:t>
            </a:r>
          </a:p>
          <a:p>
            <a:r>
              <a:rPr lang="pt-BR" dirty="0"/>
              <a:t>A estrutura foi proposta após serem tentados apenas três ou quatro alternativas similares:</a:t>
            </a:r>
          </a:p>
          <a:p>
            <a:pPr lvl="1"/>
            <a:r>
              <a:rPr lang="pt-BR" dirty="0"/>
              <a:t>Em </a:t>
            </a:r>
            <a:r>
              <a:rPr lang="pt-BR" dirty="0" err="1"/>
              <a:t>SOs</a:t>
            </a:r>
            <a:r>
              <a:rPr lang="pt-BR" dirty="0"/>
              <a:t> haviam sido feitas 20 a 30 tentativas antes de chegarmos a um modelo comum.</a:t>
            </a:r>
          </a:p>
          <a:p>
            <a:r>
              <a:rPr lang="pt-BR" dirty="0"/>
              <a:t>Falhamos em agir como cientistas questionando continuamente as nossas estruturas fundamentais.</a:t>
            </a:r>
          </a:p>
          <a:p>
            <a:pPr lvl="1"/>
            <a:r>
              <a:rPr lang="pt-BR" i="1" dirty="0"/>
              <a:t>A Engenharia deve sempre fazer compromissos. Mas a engenharia é baseada na ciência que fornece os princípios do que é “certo”, de modo que a engenharia possa fazer compromissos inteligentes. Mas, caímos na engenharia sem a ciência.</a:t>
            </a:r>
          </a:p>
        </p:txBody>
      </p:sp>
    </p:spTree>
    <p:extLst>
      <p:ext uri="{BB962C8B-B14F-4D97-AF65-F5344CB8AC3E}">
        <p14:creationId xmlns:p14="http://schemas.microsoft.com/office/powerpoint/2010/main" val="37279391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Recapitulando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75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</p:spTree>
    <p:extLst>
      <p:ext uri="{BB962C8B-B14F-4D97-AF65-F5344CB8AC3E}">
        <p14:creationId xmlns:p14="http://schemas.microsoft.com/office/powerpoint/2010/main" val="28543115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que servem as camadas?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76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Duas finalidades para caixas pretas ou camadas:</a:t>
            </a:r>
          </a:p>
          <a:p>
            <a:pPr lvl="1"/>
            <a:r>
              <a:rPr lang="pt-BR" dirty="0"/>
              <a:t>Beneficiar o usuário ao esconder a complexidade e</a:t>
            </a:r>
          </a:p>
          <a:p>
            <a:pPr lvl="1"/>
            <a:r>
              <a:rPr lang="pt-BR" dirty="0"/>
              <a:t>Estruturação para organizar as funções para realizar aquele serviço.</a:t>
            </a:r>
          </a:p>
          <a:p>
            <a:r>
              <a:rPr lang="pt-BR" dirty="0"/>
              <a:t>Para o usuário ou aplicação, a camada provê uma interface abstrata independente do hardware/meio para o IPC, puro e simples.</a:t>
            </a:r>
          </a:p>
          <a:p>
            <a:pPr lvl="1"/>
            <a:r>
              <a:rPr lang="pt-BR" dirty="0"/>
              <a:t>As comunicações com um processo no mesmo sistema ou num sistema diferente deveriam ser tão semelhante quanto possível (transparência).</a:t>
            </a:r>
          </a:p>
        </p:txBody>
      </p:sp>
    </p:spTree>
    <p:extLst>
      <p:ext uri="{BB962C8B-B14F-4D97-AF65-F5344CB8AC3E}">
        <p14:creationId xmlns:p14="http://schemas.microsoft.com/office/powerpoint/2010/main" val="91903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Divisão em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divisão em camadas criando a ilusão desta transparência (invisibilidade) forneceu os meios para:</a:t>
            </a:r>
          </a:p>
          <a:p>
            <a:pPr lvl="1"/>
            <a:r>
              <a:rPr lang="pt-BR" dirty="0"/>
              <a:t>Decompor o problema</a:t>
            </a:r>
          </a:p>
          <a:p>
            <a:pPr lvl="1"/>
            <a:r>
              <a:rPr lang="pt-BR" dirty="0"/>
              <a:t>Gerenciar a complexidade e</a:t>
            </a:r>
          </a:p>
          <a:p>
            <a:pPr lvl="1"/>
            <a:r>
              <a:rPr lang="pt-BR" dirty="0"/>
              <a:t>Atingir a abstração (algumas vezes em estágios) para isolar a aplicação das características específicas do hardware (que são funções clássicas de </a:t>
            </a:r>
            <a:r>
              <a:rPr lang="pt-BR" dirty="0" err="1"/>
              <a:t>SOs</a:t>
            </a:r>
            <a:r>
              <a:rPr lang="pt-BR" dirty="0"/>
              <a:t>), mas focadas em IPC.</a:t>
            </a:r>
          </a:p>
        </p:txBody>
      </p:sp>
    </p:spTree>
    <p:extLst>
      <p:ext uri="{BB962C8B-B14F-4D97-AF65-F5344CB8AC3E}">
        <p14:creationId xmlns:p14="http://schemas.microsoft.com/office/powerpoint/2010/main" val="29265425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Padrões ou Invariantes da Organização dos Protocolos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escopo das “camadas” tende a crescer quando subimos.</a:t>
            </a:r>
          </a:p>
          <a:p>
            <a:r>
              <a:rPr lang="pt-BR" dirty="0"/>
              <a:t>As mesmas funções de protocolo aparecem recorrentemente com diferentes políticas desde o meio físico até o que são consideradas as “aplicações” e isto não de forma arbitrária, mas repetindo os padrões.</a:t>
            </a:r>
          </a:p>
          <a:p>
            <a:r>
              <a:rPr lang="pt-BR" dirty="0"/>
              <a:t>Há necessidade de uma PCI comum, pelo menos para endereçamento, tanto nas camadas mais baixas como nas aplicações.</a:t>
            </a:r>
          </a:p>
          <a:p>
            <a:r>
              <a:rPr lang="pt-BR" dirty="0"/>
              <a:t>Conexão ou sem conexão podem ser obtidas através de um modelo comum.</a:t>
            </a:r>
          </a:p>
        </p:txBody>
      </p:sp>
    </p:spTree>
    <p:extLst>
      <p:ext uri="{BB962C8B-B14F-4D97-AF65-F5344CB8AC3E}">
        <p14:creationId xmlns:p14="http://schemas.microsoft.com/office/powerpoint/2010/main" val="7777856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 como um 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experiência mostrou que há frequentemente benefícios para a gerência de recursos se o protocolo de controle de erro e a tarefa de repasse e multiplexação puderem compartilhar informações sobre as condições que eles estão observando.</a:t>
            </a:r>
          </a:p>
          <a:p>
            <a:pPr lvl="1"/>
            <a:r>
              <a:rPr lang="pt-BR" dirty="0"/>
              <a:t>Colocar estes protocolos em camadas distintas impossibilitou este compartilhamento de informações.</a:t>
            </a:r>
          </a:p>
          <a:p>
            <a:pPr lvl="1"/>
            <a:r>
              <a:rPr lang="pt-BR" dirty="0"/>
              <a:t>Este modelo resolve isto e elimina alguma duplicação</a:t>
            </a:r>
          </a:p>
          <a:p>
            <a:pPr lvl="1"/>
            <a:r>
              <a:rPr lang="pt-BR" dirty="0"/>
              <a:t>A nossa “derivação” de rede como IPC mostra de forma conclusiva que eles são parte do mesmo recurso IPC e portanto devem ser parte da mesma camada.</a:t>
            </a:r>
          </a:p>
          <a:p>
            <a:pPr lvl="3"/>
            <a:r>
              <a:rPr lang="pt-BR" i="1" dirty="0">
                <a:solidFill>
                  <a:srgbClr val="FF0000"/>
                </a:solidFill>
              </a:rPr>
              <a:t>Uma camada é um recurso IPC distribuído.</a:t>
            </a:r>
          </a:p>
        </p:txBody>
      </p:sp>
    </p:spTree>
    <p:extLst>
      <p:ext uri="{BB962C8B-B14F-4D97-AF65-F5344CB8AC3E}">
        <p14:creationId xmlns:p14="http://schemas.microsoft.com/office/powerpoint/2010/main" val="411921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Inicial de Redes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82" y="2000250"/>
            <a:ext cx="843401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412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Alocação de Recursos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não reconhecimento da necessidade de protocolos do “</a:t>
            </a:r>
            <a:r>
              <a:rPr lang="pt-BR" dirty="0" err="1"/>
              <a:t>tipo-IAP</a:t>
            </a:r>
            <a:r>
              <a:rPr lang="pt-BR" dirty="0"/>
              <a:t>” e do seu papel na alocação de recursos, foi outro fator no não reconhecimento da estrutura.</a:t>
            </a:r>
          </a:p>
          <a:p>
            <a:r>
              <a:rPr lang="pt-BR" dirty="0"/>
              <a:t>À medida que nos dirigimos para o </a:t>
            </a:r>
            <a:r>
              <a:rPr lang="pt-BR" i="1" dirty="0" err="1"/>
              <a:t>backbone</a:t>
            </a:r>
            <a:r>
              <a:rPr lang="pt-BR" dirty="0"/>
              <a:t> com a multiplexação de mais e mais tráfego, a largura de banda tende a crescer.</a:t>
            </a:r>
          </a:p>
          <a:p>
            <a:pPr lvl="1"/>
            <a:r>
              <a:rPr lang="pt-BR" dirty="0"/>
              <a:t>Os valores de largura de banda das aplicações num </a:t>
            </a:r>
            <a:r>
              <a:rPr lang="pt-BR" i="1" dirty="0"/>
              <a:t>host</a:t>
            </a:r>
            <a:r>
              <a:rPr lang="pt-BR" dirty="0"/>
              <a:t> raramente são tão grandes como as observadas em toda a rede.</a:t>
            </a:r>
          </a:p>
        </p:txBody>
      </p:sp>
    </p:spTree>
    <p:extLst>
      <p:ext uri="{BB962C8B-B14F-4D97-AF65-F5344CB8AC3E}">
        <p14:creationId xmlns:p14="http://schemas.microsoft.com/office/powerpoint/2010/main" val="31896359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são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Todas estas são indicações do que deve:</a:t>
            </a:r>
          </a:p>
          <a:p>
            <a:pPr lvl="1"/>
            <a:r>
              <a:rPr lang="pt-BR" dirty="0"/>
              <a:t>Compor uma camada</a:t>
            </a:r>
          </a:p>
          <a:p>
            <a:pPr lvl="1"/>
            <a:r>
              <a:rPr lang="pt-BR" dirty="0"/>
              <a:t>Ser a organização da camada</a:t>
            </a:r>
          </a:p>
          <a:p>
            <a:r>
              <a:rPr lang="pt-BR" dirty="0"/>
              <a:t>E, de certo modo, quantas camadas devem compor uma arquitetura.</a:t>
            </a:r>
          </a:p>
          <a:p>
            <a:r>
              <a:rPr lang="pt-BR" dirty="0"/>
              <a:t>Mas, a finalidade das camadas não é tanto a de isolar funções diferentes e sim diferentes alcances do problema de alocação de recursos.</a:t>
            </a:r>
          </a:p>
          <a:p>
            <a:pPr lvl="1"/>
            <a:r>
              <a:rPr lang="pt-BR" dirty="0"/>
              <a:t>Isto nos leva a uma arquitetura escalável e que não requer novas construções para cada nova tecnologia ou capacitação que for inventada.</a:t>
            </a:r>
          </a:p>
        </p:txBody>
      </p:sp>
    </p:spTree>
    <p:extLst>
      <p:ext uri="{BB962C8B-B14F-4D97-AF65-F5344CB8AC3E}">
        <p14:creationId xmlns:p14="http://schemas.microsoft.com/office/powerpoint/2010/main" val="3340683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Estrutura que estávamos buscando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Aplicações operando sobre um recurso IPC, que depois se repete, subdividindo o problema</a:t>
            </a:r>
          </a:p>
          <a:p>
            <a:r>
              <a:rPr lang="pt-BR" dirty="0"/>
              <a:t>Cada camada possui a mesma funcionalidade, mas esta funcionalidade é otimizada para lidar com um subconjunto da faixa de todo o problema de alocação de recursos.</a:t>
            </a:r>
          </a:p>
        </p:txBody>
      </p:sp>
    </p:spTree>
    <p:extLst>
      <p:ext uri="{BB962C8B-B14F-4D97-AF65-F5344CB8AC3E}">
        <p14:creationId xmlns:p14="http://schemas.microsoft.com/office/powerpoint/2010/main" val="40080154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NIPCA – </a:t>
            </a:r>
            <a:r>
              <a:rPr lang="pt-BR" i="1" dirty="0"/>
              <a:t>The Network IPC </a:t>
            </a:r>
            <a:r>
              <a:rPr lang="pt-BR" i="1" dirty="0" err="1"/>
              <a:t>Architecture</a:t>
            </a:r>
            <a:endParaRPr lang="pt-BR" i="1" dirty="0"/>
          </a:p>
          <a:p>
            <a:r>
              <a:rPr lang="pt-BR" dirty="0">
                <a:solidFill>
                  <a:srgbClr val="FF0000"/>
                </a:solidFill>
              </a:rPr>
              <a:t>atualmente</a:t>
            </a:r>
          </a:p>
          <a:p>
            <a:r>
              <a:rPr lang="pt-BR" dirty="0">
                <a:solidFill>
                  <a:srgbClr val="FF0000"/>
                </a:solidFill>
              </a:rPr>
              <a:t>RINA – </a:t>
            </a:r>
            <a:r>
              <a:rPr lang="pt-BR" i="1" dirty="0" err="1">
                <a:solidFill>
                  <a:srgbClr val="FF0000"/>
                </a:solidFill>
              </a:rPr>
              <a:t>Recursive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InterNetwork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Architecture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Arquitetura IPC de Rede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83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</p:spTree>
    <p:extLst>
      <p:ext uri="{BB962C8B-B14F-4D97-AF65-F5344CB8AC3E}">
        <p14:creationId xmlns:p14="http://schemas.microsoft.com/office/powerpoint/2010/main" val="22571076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das Camadas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84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Sempre vimos as diferentes camadas como se executassem diferentes funções</a:t>
            </a:r>
          </a:p>
          <a:p>
            <a:pPr lvl="1"/>
            <a:r>
              <a:rPr lang="pt-BR" dirty="0"/>
              <a:t>Com as limitações de recursos seria mais eficiente se as funções pudessem ser feitas num único lugar e não se repetissem.</a:t>
            </a:r>
          </a:p>
          <a:p>
            <a:pPr lvl="1"/>
            <a:r>
              <a:rPr lang="pt-BR" dirty="0"/>
              <a:t>Mas, observamos que as mesmas funções aparecem em diversas circunstâncias, especialmente por causa de camadas com escopos diferentes:</a:t>
            </a:r>
          </a:p>
          <a:p>
            <a:pPr lvl="2"/>
            <a:r>
              <a:rPr lang="pt-BR" dirty="0"/>
              <a:t>Roteamento faz parte da camada de rede, mas as </a:t>
            </a:r>
            <a:r>
              <a:rPr lang="pt-BR" dirty="0" err="1"/>
              <a:t>LANs</a:t>
            </a:r>
            <a:r>
              <a:rPr lang="pt-BR" dirty="0"/>
              <a:t> também roteiam.</a:t>
            </a:r>
          </a:p>
          <a:p>
            <a:pPr lvl="2"/>
            <a:r>
              <a:rPr lang="pt-BR" dirty="0"/>
              <a:t>CRC é necessário na camada de enlace, mas existem também na camada de transporte, etc.</a:t>
            </a:r>
          </a:p>
          <a:p>
            <a:pPr lvl="1"/>
            <a:r>
              <a:rPr lang="pt-BR" dirty="0"/>
              <a:t>Agora temos que subdividir o problema de alocação de recursos para sermos mais efetivos.</a:t>
            </a:r>
          </a:p>
        </p:txBody>
      </p:sp>
    </p:spTree>
    <p:extLst>
      <p:ext uri="{BB962C8B-B14F-4D97-AF65-F5344CB8AC3E}">
        <p14:creationId xmlns:p14="http://schemas.microsoft.com/office/powerpoint/2010/main" val="7672621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 de Pensamento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Todas as camadas têm a mesma funcionalidade.</a:t>
            </a:r>
          </a:p>
          <a:p>
            <a:r>
              <a:rPr lang="pt-BR" dirty="0"/>
              <a:t>Elas diferem no escopo e na faixa de largura de banda e </a:t>
            </a:r>
            <a:r>
              <a:rPr lang="pt-BR" dirty="0" err="1"/>
              <a:t>QoS</a:t>
            </a:r>
            <a:r>
              <a:rPr lang="pt-BR" dirty="0"/>
              <a:t> que suportam.</a:t>
            </a:r>
          </a:p>
          <a:p>
            <a:r>
              <a:rPr lang="pt-BR" dirty="0"/>
              <a:t>Portanto, embora os protocolos nestas diferentes camadas sejam os mesmos, eles têm diferentes </a:t>
            </a:r>
            <a:r>
              <a:rPr lang="pt-BR" i="1" dirty="0"/>
              <a:t>políticas</a:t>
            </a:r>
            <a:r>
              <a:rPr lang="pt-BR" dirty="0"/>
              <a:t> e, possivelmente,</a:t>
            </a:r>
            <a:r>
              <a:rPr lang="pt-BR" i="1" dirty="0"/>
              <a:t> sintaxe </a:t>
            </a:r>
            <a:r>
              <a:rPr lang="pt-BR" dirty="0"/>
              <a:t>adequada àquele escopo ou faixa de largura de banda e </a:t>
            </a:r>
            <a:r>
              <a:rPr lang="pt-BR" dirty="0" err="1"/>
              <a:t>QoS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2047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uma camada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camada é uma coleção de processos IPC cooperantes.</a:t>
            </a:r>
          </a:p>
          <a:p>
            <a:r>
              <a:rPr lang="pt-BR" dirty="0"/>
              <a:t>Os processos IPC são simplesmente aplicações com nomes de aplicação tirados de um espaço de nomes suficientemente não ambíguo para identificar todas as aplicações alcançáveis através do recurso distribuído de suporte.</a:t>
            </a:r>
          </a:p>
          <a:p>
            <a:r>
              <a:rPr lang="pt-BR" dirty="0"/>
              <a:t>Um espaço de endereços interno ao recurso IPC distribuído é usado entre processos IPC para coordenar e gerenciar a IPC (</a:t>
            </a:r>
            <a:r>
              <a:rPr lang="pt-BR" dirty="0" err="1"/>
              <a:t>i.e</a:t>
            </a:r>
            <a:r>
              <a:rPr lang="pt-BR" dirty="0"/>
              <a:t>, a transferência de dados).</a:t>
            </a:r>
          </a:p>
        </p:txBody>
      </p:sp>
    </p:spTree>
    <p:extLst>
      <p:ext uri="{BB962C8B-B14F-4D97-AF65-F5344CB8AC3E}">
        <p14:creationId xmlns:p14="http://schemas.microsoft.com/office/powerpoint/2010/main" val="4971191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de uma Camada (antigo)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8077200" cy="48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988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de uma Camada (novo)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88</a:t>
            </a:fld>
            <a:endParaRPr lang="pt-BR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C8A34CFE-499D-C444-B8CF-A022FB0F54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4289653"/>
            <a:ext cx="8153400" cy="174236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Apenas dois protocolos:</a:t>
            </a:r>
          </a:p>
          <a:p>
            <a:pPr lvl="1"/>
            <a:r>
              <a:rPr lang="pt-BR" dirty="0"/>
              <a:t>EFCP = </a:t>
            </a:r>
            <a:r>
              <a:rPr lang="pt-BR" i="1" dirty="0" err="1"/>
              <a:t>Error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Flow</a:t>
            </a:r>
            <a:r>
              <a:rPr lang="pt-BR" i="1" dirty="0"/>
              <a:t> </a:t>
            </a:r>
            <a:r>
              <a:rPr lang="pt-BR" i="1" dirty="0" err="1"/>
              <a:t>Control</a:t>
            </a:r>
            <a:r>
              <a:rPr lang="pt-BR" i="1" dirty="0"/>
              <a:t> </a:t>
            </a:r>
            <a:r>
              <a:rPr lang="pt-BR" i="1" dirty="0" err="1"/>
              <a:t>Protocol</a:t>
            </a:r>
            <a:endParaRPr lang="pt-BR" i="1" dirty="0"/>
          </a:p>
          <a:p>
            <a:pPr lvl="2"/>
            <a:r>
              <a:rPr lang="pt-BR" dirty="0"/>
              <a:t>Composto por dois “</a:t>
            </a:r>
            <a:r>
              <a:rPr lang="pt-BR" dirty="0" err="1"/>
              <a:t>subprotocolos</a:t>
            </a:r>
            <a:r>
              <a:rPr lang="pt-BR" dirty="0"/>
              <a:t>”: DTP e DTCP</a:t>
            </a:r>
          </a:p>
          <a:p>
            <a:pPr lvl="1"/>
            <a:r>
              <a:rPr lang="pt-BR" dirty="0"/>
              <a:t>CDAP = </a:t>
            </a:r>
            <a:r>
              <a:rPr lang="pt-BR" i="1" dirty="0"/>
              <a:t>Common </a:t>
            </a:r>
            <a:r>
              <a:rPr lang="pt-BR" i="1" dirty="0" err="1"/>
              <a:t>Distributed</a:t>
            </a:r>
            <a:r>
              <a:rPr lang="pt-BR" i="1" dirty="0"/>
              <a:t> </a:t>
            </a:r>
            <a:r>
              <a:rPr lang="pt-BR" i="1" dirty="0" err="1"/>
              <a:t>Application</a:t>
            </a:r>
            <a:r>
              <a:rPr lang="pt-BR" i="1" dirty="0"/>
              <a:t> </a:t>
            </a:r>
            <a:r>
              <a:rPr lang="pt-BR" i="1" dirty="0" err="1"/>
              <a:t>Protocol</a:t>
            </a:r>
            <a:endParaRPr lang="pt-BR" i="1" dirty="0"/>
          </a:p>
          <a:p>
            <a:pPr lvl="2"/>
            <a:r>
              <a:rPr lang="pt-BR" dirty="0"/>
              <a:t>Inclui o CACEP </a:t>
            </a:r>
            <a:r>
              <a:rPr lang="pt-BR" i="1" dirty="0"/>
              <a:t>(Common </a:t>
            </a:r>
            <a:r>
              <a:rPr lang="pt-BR" i="1" dirty="0" err="1"/>
              <a:t>Application</a:t>
            </a:r>
            <a:r>
              <a:rPr lang="pt-BR" i="1" dirty="0"/>
              <a:t> Connection Establishment </a:t>
            </a:r>
            <a:r>
              <a:rPr lang="pt-BR" i="1" dirty="0" err="1"/>
              <a:t>Phase</a:t>
            </a:r>
            <a:r>
              <a:rPr lang="pt-BR" i="1" dirty="0"/>
              <a:t>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683BA6-1904-A246-91FD-CCCD489E0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98" y="1944042"/>
            <a:ext cx="8465405" cy="19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85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Elementos de </a:t>
            </a:r>
            <a:br>
              <a:rPr lang="pt-BR" dirty="0"/>
            </a:br>
            <a:r>
              <a:rPr lang="pt-BR" dirty="0"/>
              <a:t>uma Camada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89</a:t>
            </a:fld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2136648" y="3369276"/>
            <a:ext cx="8153400" cy="2726724"/>
          </a:xfrm>
        </p:spPr>
        <p:txBody>
          <a:bodyPr>
            <a:normAutofit/>
          </a:bodyPr>
          <a:lstStyle/>
          <a:p>
            <a:r>
              <a:rPr lang="pt-BR" dirty="0"/>
              <a:t>Um protocolo de transferência de dados da IPC</a:t>
            </a:r>
          </a:p>
          <a:p>
            <a:r>
              <a:rPr lang="pt-BR" dirty="0"/>
              <a:t>Um protocolo de controle da transferência de dados da IPC</a:t>
            </a:r>
          </a:p>
          <a:p>
            <a:r>
              <a:rPr lang="pt-BR" dirty="0"/>
              <a:t>O gerenciamento da IPC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66" y="58374"/>
            <a:ext cx="4971535" cy="29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4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Modelos Internet e OSI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50168"/>
            <a:ext cx="8186657" cy="530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250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Elementos de </a:t>
            </a:r>
            <a:br>
              <a:rPr lang="pt-BR" dirty="0"/>
            </a:br>
            <a:r>
              <a:rPr lang="pt-BR" dirty="0"/>
              <a:t>uma Camada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90</a:t>
            </a:fld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 protocolo de transferência de dados da IPC:</a:t>
            </a:r>
          </a:p>
          <a:p>
            <a:pPr lvl="1"/>
            <a:r>
              <a:rPr lang="pt-BR" dirty="0"/>
              <a:t>Uma função de “escalonamento” que acrescenta a PCI de transferência de dados comum e provê multiplexação e repasse com quaisquer políticas necessárias para gerenciar os buffers e filas e</a:t>
            </a:r>
          </a:p>
          <a:p>
            <a:pPr lvl="1"/>
            <a:r>
              <a:rPr lang="pt-BR" dirty="0"/>
              <a:t>Uma tarefa de transferência de dados por fluxo que apenas lida com </a:t>
            </a:r>
            <a:r>
              <a:rPr lang="pt-BR" dirty="0" err="1"/>
              <a:t>PDUs</a:t>
            </a:r>
            <a:r>
              <a:rPr lang="pt-BR" dirty="0"/>
              <a:t> de Transferência (i.e.,  mecanismos fortemente acoplados).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374"/>
            <a:ext cx="2819400" cy="16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921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374"/>
            <a:ext cx="2819400" cy="16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Elementos de </a:t>
            </a:r>
            <a:br>
              <a:rPr lang="pt-BR" dirty="0"/>
            </a:br>
            <a:r>
              <a:rPr lang="pt-BR" dirty="0"/>
              <a:t>uma Camada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91</a:t>
            </a:fld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2136648" y="1752600"/>
            <a:ext cx="8153400" cy="43434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Um protocolo de controle da transferência de dados da IPC:</a:t>
            </a:r>
          </a:p>
          <a:p>
            <a:pPr lvl="1"/>
            <a:r>
              <a:rPr lang="pt-BR" dirty="0"/>
              <a:t>Para fornecer todos os mecanismos fracamente acoplados necessários com as políticas apropriadas instanciados com base nos requisitos de cada pedido de alocação pela aplicação solicitante.</a:t>
            </a:r>
          </a:p>
          <a:p>
            <a:pPr lvl="1"/>
            <a:r>
              <a:rPr lang="pt-BR" dirty="0"/>
              <a:t>O EFCP estará presente na medida em que a diferença entre a </a:t>
            </a:r>
            <a:r>
              <a:rPr lang="pt-BR" dirty="0" err="1"/>
              <a:t>QoS</a:t>
            </a:r>
            <a:r>
              <a:rPr lang="pt-BR" dirty="0"/>
              <a:t> solicitada pelo usuário acima e a </a:t>
            </a:r>
            <a:r>
              <a:rPr lang="pt-BR" dirty="0" err="1"/>
              <a:t>QoS</a:t>
            </a:r>
            <a:r>
              <a:rPr lang="pt-BR" dirty="0"/>
              <a:t> fornecida pela camada abaixo sejam suficientemente diferentes para necessitar de medidas adicionais.</a:t>
            </a:r>
          </a:p>
        </p:txBody>
      </p:sp>
    </p:spTree>
    <p:extLst>
      <p:ext uri="{BB962C8B-B14F-4D97-AF65-F5344CB8AC3E}">
        <p14:creationId xmlns:p14="http://schemas.microsoft.com/office/powerpoint/2010/main" val="36130242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Elementos de </a:t>
            </a:r>
            <a:br>
              <a:rPr lang="pt-BR" dirty="0"/>
            </a:br>
            <a:r>
              <a:rPr lang="pt-BR" dirty="0"/>
              <a:t>uma Camada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92</a:t>
            </a:fld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gerenciamento da IPC (velho):</a:t>
            </a:r>
          </a:p>
          <a:p>
            <a:pPr lvl="1"/>
            <a:r>
              <a:rPr lang="pt-BR" dirty="0"/>
              <a:t>Um protocolo de troca de informações do recurso (RIEP – </a:t>
            </a:r>
            <a:r>
              <a:rPr lang="pt-BR" i="1" dirty="0" err="1"/>
              <a:t>Resource</a:t>
            </a:r>
            <a:r>
              <a:rPr lang="pt-BR" i="1" dirty="0"/>
              <a:t> </a:t>
            </a:r>
            <a:r>
              <a:rPr lang="pt-BR" i="1" dirty="0" err="1"/>
              <a:t>Information</a:t>
            </a:r>
            <a:r>
              <a:rPr lang="pt-BR" i="1" dirty="0"/>
              <a:t> Exchange </a:t>
            </a:r>
            <a:r>
              <a:rPr lang="pt-BR" i="1" dirty="0" err="1"/>
              <a:t>Protocol</a:t>
            </a:r>
            <a:r>
              <a:rPr lang="pt-BR" dirty="0"/>
              <a:t>)  que fornece serviços de consulta e atualização de uma MIB (</a:t>
            </a:r>
            <a:r>
              <a:rPr lang="pt-BR" i="1" dirty="0"/>
              <a:t>Management </a:t>
            </a:r>
            <a:r>
              <a:rPr lang="pt-BR" i="1" dirty="0" err="1"/>
              <a:t>Information</a:t>
            </a:r>
            <a:r>
              <a:rPr lang="pt-BR" i="1" dirty="0"/>
              <a:t> Base</a:t>
            </a:r>
            <a:r>
              <a:rPr lang="pt-BR" dirty="0"/>
              <a:t>) para um conjunto de tarefas de gerenciamento de recursos para roteamento, gerenciamento de recursos de segurança, alocação de endereço, etc., necessários para gerenciar e manter a IPC distribuída.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374"/>
            <a:ext cx="2819400" cy="16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242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Elementos de </a:t>
            </a:r>
            <a:br>
              <a:rPr lang="pt-BR" dirty="0"/>
            </a:br>
            <a:r>
              <a:rPr lang="pt-BR" dirty="0"/>
              <a:t>uma Camada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93</a:t>
            </a:fld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gerenciamento da IPC (novo):</a:t>
            </a:r>
          </a:p>
          <a:p>
            <a:pPr lvl="1"/>
            <a:r>
              <a:rPr lang="pt-BR" dirty="0"/>
              <a:t>O estado de um processo IPC é modelado como um conjunto de objetos armazenados na </a:t>
            </a:r>
            <a:r>
              <a:rPr lang="pt-BR" i="1" dirty="0"/>
              <a:t>RINA </a:t>
            </a:r>
            <a:r>
              <a:rPr lang="pt-BR" i="1" dirty="0" err="1"/>
              <a:t>Information</a:t>
            </a:r>
            <a:r>
              <a:rPr lang="pt-BR" i="1" dirty="0"/>
              <a:t> Base </a:t>
            </a:r>
            <a:r>
              <a:rPr lang="pt-BR" dirty="0"/>
              <a:t>(RIB).</a:t>
            </a:r>
          </a:p>
          <a:p>
            <a:pPr lvl="1"/>
            <a:r>
              <a:rPr lang="pt-BR" dirty="0"/>
              <a:t>O </a:t>
            </a:r>
            <a:r>
              <a:rPr lang="pt-BR" i="1" dirty="0"/>
              <a:t>RIB </a:t>
            </a:r>
            <a:r>
              <a:rPr lang="pt-BR" i="1" dirty="0" err="1"/>
              <a:t>Daemon</a:t>
            </a:r>
            <a:r>
              <a:rPr lang="pt-BR" dirty="0"/>
              <a:t> provê todas as funções de gerenciamento da camada:</a:t>
            </a:r>
          </a:p>
          <a:p>
            <a:pPr lvl="2"/>
            <a:r>
              <a:rPr lang="pt-BR" i="1" dirty="0" err="1"/>
              <a:t>Enrollment</a:t>
            </a:r>
            <a:r>
              <a:rPr lang="pt-BR" i="1" dirty="0"/>
              <a:t>, </a:t>
            </a:r>
            <a:r>
              <a:rPr lang="pt-BR" i="1" dirty="0" err="1"/>
              <a:t>namespace</a:t>
            </a:r>
            <a:r>
              <a:rPr lang="pt-BR" i="1" dirty="0"/>
              <a:t> management, </a:t>
            </a:r>
            <a:r>
              <a:rPr lang="pt-BR" i="1" dirty="0" err="1"/>
              <a:t>flow</a:t>
            </a:r>
            <a:r>
              <a:rPr lang="pt-BR" i="1" dirty="0"/>
              <a:t> </a:t>
            </a:r>
            <a:r>
              <a:rPr lang="pt-BR" i="1" dirty="0" err="1"/>
              <a:t>allocation</a:t>
            </a:r>
            <a:r>
              <a:rPr lang="pt-BR" i="1" dirty="0"/>
              <a:t>, </a:t>
            </a:r>
            <a:r>
              <a:rPr lang="pt-BR" i="1" dirty="0" err="1"/>
              <a:t>resource</a:t>
            </a:r>
            <a:r>
              <a:rPr lang="pt-BR" i="1" dirty="0"/>
              <a:t> </a:t>
            </a:r>
            <a:r>
              <a:rPr lang="pt-BR" i="1" dirty="0" err="1"/>
              <a:t>allocation</a:t>
            </a:r>
            <a:r>
              <a:rPr lang="pt-BR" i="1" dirty="0"/>
              <a:t>, </a:t>
            </a:r>
            <a:r>
              <a:rPr lang="pt-BR" i="1" dirty="0" err="1"/>
              <a:t>security</a:t>
            </a:r>
            <a:r>
              <a:rPr lang="pt-BR" i="1" dirty="0"/>
              <a:t> </a:t>
            </a:r>
            <a:r>
              <a:rPr lang="pt-BR" i="1" dirty="0" err="1"/>
              <a:t>coordination</a:t>
            </a:r>
            <a:r>
              <a:rPr lang="pt-BR" i="1" dirty="0"/>
              <a:t>, etc.</a:t>
            </a:r>
          </a:p>
          <a:p>
            <a:pPr lvl="1"/>
            <a:r>
              <a:rPr lang="pt-BR" dirty="0"/>
              <a:t>A troca de informações é realizada através do CDAP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F0B633A-BB61-4D49-8962-A57EF6C8F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43" y="116646"/>
            <a:ext cx="4865617" cy="11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403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Informações Necessárias para a Comunicação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Para qualquer comunicação, a única informação que uma aplicação de usuário possui ou necessita é:</a:t>
            </a:r>
          </a:p>
          <a:p>
            <a:pPr lvl="1"/>
            <a:r>
              <a:rPr lang="pt-BR" dirty="0"/>
              <a:t>a sua </a:t>
            </a:r>
            <a:r>
              <a:rPr lang="pt-BR" dirty="0" err="1"/>
              <a:t>port</a:t>
            </a:r>
            <a:r>
              <a:rPr lang="pt-BR" dirty="0"/>
              <a:t>-id local e </a:t>
            </a:r>
          </a:p>
          <a:p>
            <a:pPr lvl="1"/>
            <a:r>
              <a:rPr lang="pt-BR" dirty="0"/>
              <a:t>o nome da aplicação destino</a:t>
            </a:r>
          </a:p>
          <a:p>
            <a:r>
              <a:rPr lang="pt-BR" dirty="0"/>
              <a:t>Ela nunca necessita nem tem acesso a:</a:t>
            </a:r>
          </a:p>
          <a:p>
            <a:pPr lvl="1"/>
            <a:r>
              <a:rPr lang="pt-BR" dirty="0"/>
              <a:t>Endereços conhecidos</a:t>
            </a:r>
          </a:p>
          <a:p>
            <a:pPr lvl="1"/>
            <a:r>
              <a:rPr lang="pt-BR" dirty="0"/>
              <a:t>Portas bem conhecidas</a:t>
            </a:r>
          </a:p>
          <a:p>
            <a:pPr lvl="1"/>
            <a:r>
              <a:rPr lang="pt-B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217152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Segurança na Comunicação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Com recursão, a infraestrutura de rede ficará impenetrável a ataques pelos </a:t>
            </a:r>
            <a:r>
              <a:rPr lang="pt-BR" i="1" dirty="0"/>
              <a:t>hosts</a:t>
            </a:r>
            <a:r>
              <a:rPr lang="pt-BR" dirty="0"/>
              <a:t>, porque os </a:t>
            </a:r>
            <a:r>
              <a:rPr lang="pt-BR" i="1" dirty="0"/>
              <a:t>hosts</a:t>
            </a:r>
            <a:r>
              <a:rPr lang="pt-BR" dirty="0"/>
              <a:t> simplesmente não pode endereçá-la.</a:t>
            </a:r>
          </a:p>
          <a:p>
            <a:r>
              <a:rPr lang="pt-BR" dirty="0"/>
              <a:t>A confiança necessária para um recurso IPC distribuído de um IPC de suporte é muito pouca:</a:t>
            </a:r>
          </a:p>
          <a:p>
            <a:pPr lvl="1"/>
            <a:r>
              <a:rPr lang="pt-BR" dirty="0"/>
              <a:t>Apenas que a comunicação de suporte tentará entregar as </a:t>
            </a:r>
            <a:r>
              <a:rPr lang="pt-BR" dirty="0" err="1"/>
              <a:t>PDUs</a:t>
            </a:r>
            <a:r>
              <a:rPr lang="pt-BR" dirty="0"/>
              <a:t> a algo.</a:t>
            </a:r>
          </a:p>
          <a:p>
            <a:pPr lvl="1"/>
            <a:r>
              <a:rPr lang="pt-BR" dirty="0"/>
              <a:t>Não depende de mais nada para isto.</a:t>
            </a:r>
          </a:p>
        </p:txBody>
      </p:sp>
    </p:spTree>
    <p:extLst>
      <p:ext uri="{BB962C8B-B14F-4D97-AF65-F5344CB8AC3E}">
        <p14:creationId xmlns:p14="http://schemas.microsoft.com/office/powerpoint/2010/main" val="3998237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Segurança na Comunicação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É responsabilidade do DIF durante o registro determinar que outros processos IPC são membros válidos e sua responsabilidade em proteger sua comunicação contra modificações ou escutas.</a:t>
            </a:r>
          </a:p>
          <a:p>
            <a:r>
              <a:rPr lang="pt-BR" dirty="0"/>
              <a:t>Para se juntar a um DIF, o novo processo IPC deve ser autenticado e alocado um endereço.</a:t>
            </a:r>
          </a:p>
          <a:p>
            <a:pPr lvl="1"/>
            <a:r>
              <a:rPr lang="pt-BR" dirty="0"/>
              <a:t>A força desta autenticação e o modo de cumprimento das políticas irá depender do DIF.</a:t>
            </a:r>
          </a:p>
        </p:txBody>
      </p:sp>
    </p:spTree>
    <p:extLst>
      <p:ext uri="{BB962C8B-B14F-4D97-AF65-F5344CB8AC3E}">
        <p14:creationId xmlns:p14="http://schemas.microsoft.com/office/powerpoint/2010/main" val="29642893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Organizando as Camadas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97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</p:spTree>
    <p:extLst>
      <p:ext uri="{BB962C8B-B14F-4D97-AF65-F5344CB8AC3E}">
        <p14:creationId xmlns:p14="http://schemas.microsoft.com/office/powerpoint/2010/main" val="7236700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de uma Arquitetura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Duas formas de uso:</a:t>
            </a:r>
          </a:p>
          <a:p>
            <a:pPr lvl="1"/>
            <a:r>
              <a:rPr lang="pt-BR" dirty="0"/>
              <a:t>Como guia para que estruturas existentes de protocolos ganhem uma melhor compreensão daquilo que foi feito e porque e como fazer melhor no futuro; e</a:t>
            </a:r>
          </a:p>
          <a:p>
            <a:pPr lvl="1"/>
            <a:r>
              <a:rPr lang="pt-BR" dirty="0"/>
              <a:t>Para definir um novo conjunto de protocolos e arquiteturas para resolver problemas.</a:t>
            </a:r>
          </a:p>
          <a:p>
            <a:r>
              <a:rPr lang="pt-BR" dirty="0"/>
              <a:t>Nós iremos considerar esta arquitetura nestes dois sentidos acima.</a:t>
            </a:r>
          </a:p>
        </p:txBody>
      </p:sp>
    </p:spTree>
    <p:extLst>
      <p:ext uri="{BB962C8B-B14F-4D97-AF65-F5344CB8AC3E}">
        <p14:creationId xmlns:p14="http://schemas.microsoft.com/office/powerpoint/2010/main" val="36831684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Organização de Múltiplas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(2020.1)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Quantas são as camadas?</a:t>
            </a:r>
          </a:p>
          <a:p>
            <a:pPr lvl="1"/>
            <a:r>
              <a:rPr lang="pt-BR" dirty="0"/>
              <a:t>Devemos ter pelo menos uma camada de IPC</a:t>
            </a:r>
          </a:p>
          <a:p>
            <a:pPr lvl="2"/>
            <a:r>
              <a:rPr lang="pt-BR" dirty="0"/>
              <a:t>Isto corresponde a aplicações rodando sobre o que foi tradicionalmente chamado de camada de enlace de dados ou LAN.</a:t>
            </a:r>
          </a:p>
          <a:p>
            <a:pPr lvl="2"/>
            <a:r>
              <a:rPr lang="pt-BR" dirty="0"/>
              <a:t>Ok, mas o escopo é bem restrito:</a:t>
            </a:r>
          </a:p>
          <a:p>
            <a:pPr lvl="3"/>
            <a:r>
              <a:rPr lang="pt-BR" dirty="0"/>
              <a:t>Com o crescimento, as </a:t>
            </a:r>
            <a:r>
              <a:rPr lang="pt-BR" dirty="0" err="1"/>
              <a:t>LANs</a:t>
            </a:r>
            <a:r>
              <a:rPr lang="pt-BR" dirty="0"/>
              <a:t> ficam mais difíceis de ser gerenciadas</a:t>
            </a:r>
          </a:p>
          <a:p>
            <a:pPr lvl="2"/>
            <a:r>
              <a:rPr lang="pt-BR" dirty="0"/>
              <a:t>Tivemos dificuldade em lidar com congestionamento e alocação de recursos.</a:t>
            </a:r>
          </a:p>
          <a:p>
            <a:pPr lvl="3"/>
            <a:r>
              <a:rPr lang="pt-BR" dirty="0"/>
              <a:t>Isto não é uma surpresa pois tentamos gerenciar larguras de banda que ampliaram-se por seis ordens de magnitude com os mesmos protocolos e políticas!</a:t>
            </a:r>
          </a:p>
          <a:p>
            <a:pPr lvl="3"/>
            <a:r>
              <a:rPr lang="pt-BR" dirty="0"/>
              <a:t>E a única solução que demos foi usar mais hardware!</a:t>
            </a:r>
          </a:p>
        </p:txBody>
      </p:sp>
    </p:spTree>
    <p:extLst>
      <p:ext uri="{BB962C8B-B14F-4D97-AF65-F5344CB8AC3E}">
        <p14:creationId xmlns:p14="http://schemas.microsoft.com/office/powerpoint/2010/main" val="1252729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11098</TotalTime>
  <Words>7215</Words>
  <Application>Microsoft Macintosh PowerPoint</Application>
  <PresentationFormat>Widescreen</PresentationFormat>
  <Paragraphs>771</Paragraphs>
  <Slides>112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112</vt:i4>
      </vt:variant>
    </vt:vector>
  </HeadingPairs>
  <TitlesOfParts>
    <vt:vector size="118" baseType="lpstr">
      <vt:lpstr>Calibri</vt:lpstr>
      <vt:lpstr>Cambria Math</vt:lpstr>
      <vt:lpstr>Tw Cen MT</vt:lpstr>
      <vt:lpstr>Wingdings</vt:lpstr>
      <vt:lpstr>Wingdings 2</vt:lpstr>
      <vt:lpstr>Mediano</vt:lpstr>
      <vt:lpstr>Adivinhando as Camadas</vt:lpstr>
      <vt:lpstr>Apresentação do PowerPoint</vt:lpstr>
      <vt:lpstr>Introdução</vt:lpstr>
      <vt:lpstr>Preâmbulo</vt:lpstr>
      <vt:lpstr>Juntando os Protocolos</vt:lpstr>
      <vt:lpstr>O que nós vimos</vt:lpstr>
      <vt:lpstr>O que nós vimos</vt:lpstr>
      <vt:lpstr>Arquitetura Inicial de Redes</vt:lpstr>
      <vt:lpstr>Os Modelos Internet e OSI</vt:lpstr>
      <vt:lpstr>Problemas com a Implementação</vt:lpstr>
      <vt:lpstr>Divisão em Camadas</vt:lpstr>
      <vt:lpstr>Escutando o Problema</vt:lpstr>
      <vt:lpstr>Primeiros Passos</vt:lpstr>
      <vt:lpstr>Primeiros Passos</vt:lpstr>
      <vt:lpstr>Comunicação em um Mesmo Sistema</vt:lpstr>
      <vt:lpstr>API Simples e Genérica (APM ↔┬ IPC)</vt:lpstr>
      <vt:lpstr>Propriedades dos Elementos Principais</vt:lpstr>
      <vt:lpstr>Propriedades dos Elementos Principais</vt:lpstr>
      <vt:lpstr>Propriedades dos Elementos Principais</vt:lpstr>
      <vt:lpstr>Comunicação entre Dois Sistemas</vt:lpstr>
      <vt:lpstr>Novos Elementos Necessários para a Comunicação entre Dois Sistemas</vt:lpstr>
      <vt:lpstr>Comunicação entre  Dois Sistemas</vt:lpstr>
      <vt:lpstr>IAP:  IPC Access Protocol</vt:lpstr>
      <vt:lpstr>EFCP – Error and Flow  Control Protocol</vt:lpstr>
      <vt:lpstr>O IAP não deveria  fazer parte do EFCP?</vt:lpstr>
      <vt:lpstr>Hipóteses Invalidadas</vt:lpstr>
      <vt:lpstr>Hipóteses Invalidadas</vt:lpstr>
      <vt:lpstr>Novos Elementos</vt:lpstr>
      <vt:lpstr>Novos Elementos</vt:lpstr>
      <vt:lpstr>Novos Elementos</vt:lpstr>
      <vt:lpstr>Novos Elementos</vt:lpstr>
      <vt:lpstr>Novos Elementos</vt:lpstr>
      <vt:lpstr>Comunicação Simultânea entre Dois Sistemas</vt:lpstr>
      <vt:lpstr>Comunicação Simultânea entre Dois Sistemas</vt:lpstr>
      <vt:lpstr>Opções do Processo  IPC na Alocação</vt:lpstr>
      <vt:lpstr>Gerenciamento do Meio Físico  (mesmo recurso)</vt:lpstr>
      <vt:lpstr>Gerenciamento do Meio Físico  (mesmo recurso)</vt:lpstr>
      <vt:lpstr>Controles Disponíveis para QoS</vt:lpstr>
      <vt:lpstr>Tarefa de Gerenciamento do IPC</vt:lpstr>
      <vt:lpstr>Tarefa de  Gerenciamento do IPC</vt:lpstr>
      <vt:lpstr>Novos Elementos</vt:lpstr>
      <vt:lpstr>Comunicação com N Sistemas</vt:lpstr>
      <vt:lpstr>Comunicação com N Sistemas</vt:lpstr>
      <vt:lpstr>Diretório</vt:lpstr>
      <vt:lpstr>Diretório</vt:lpstr>
      <vt:lpstr>Diretório</vt:lpstr>
      <vt:lpstr>Escolha do Destino</vt:lpstr>
      <vt:lpstr>Cada Interface é gerenciada por uma tarefa de multiplexação e outra de gerenciamento de IPC</vt:lpstr>
      <vt:lpstr>Proliferação de Processos  IPC: Reorganização</vt:lpstr>
      <vt:lpstr>Proliferação de Processos  IPC: Reorganização</vt:lpstr>
      <vt:lpstr>Recurso IPC Distribuído  (DIF – Distributed IPC Facility)</vt:lpstr>
      <vt:lpstr>Novos Elementos</vt:lpstr>
      <vt:lpstr>Novos Elementos</vt:lpstr>
      <vt:lpstr>Comunicação mais barata entre N Sistemas</vt:lpstr>
      <vt:lpstr>Sistema IPC Dedicado</vt:lpstr>
      <vt:lpstr>Sistema IPC Dedicado</vt:lpstr>
      <vt:lpstr>Sistema IPC Dedicado</vt:lpstr>
      <vt:lpstr>Fase de Registro</vt:lpstr>
      <vt:lpstr>Endereços</vt:lpstr>
      <vt:lpstr>Pacotes fora de ordem e QoS</vt:lpstr>
      <vt:lpstr>Três Camadas de IPC</vt:lpstr>
      <vt:lpstr>Três Camadas de IPC</vt:lpstr>
      <vt:lpstr>Considerações</vt:lpstr>
      <vt:lpstr>Novos Elementos</vt:lpstr>
      <vt:lpstr>Conclusões Iniciais</vt:lpstr>
      <vt:lpstr>Conclusões Iniciais: Camadas</vt:lpstr>
      <vt:lpstr>Conclusões Iniciais: Relacionamento de Redes com SOs</vt:lpstr>
      <vt:lpstr>Conclusões Iniciais: Camadas Específicas</vt:lpstr>
      <vt:lpstr>Conclusões Iniciais: Separação das Camadas</vt:lpstr>
      <vt:lpstr>Conclusões Iniciais: A Camada de Rede</vt:lpstr>
      <vt:lpstr>Conclusões Iniciais: Fase de Registro</vt:lpstr>
      <vt:lpstr>Conclusões Iniciais: Endereços</vt:lpstr>
      <vt:lpstr>Conclusões Iniciais: Endereço</vt:lpstr>
      <vt:lpstr>Conclusões Iniciais: Como não vimos isto?</vt:lpstr>
      <vt:lpstr>Recapitulando</vt:lpstr>
      <vt:lpstr>Para que servem as camadas?</vt:lpstr>
      <vt:lpstr>Divisão em Camadas</vt:lpstr>
      <vt:lpstr>Padrões ou Invariantes da Organização dos Protocolos</vt:lpstr>
      <vt:lpstr>Camada como um DIF</vt:lpstr>
      <vt:lpstr>Alocação de Recursos</vt:lpstr>
      <vt:lpstr>O que são Camadas</vt:lpstr>
      <vt:lpstr>A Estrutura que estávamos buscando</vt:lpstr>
      <vt:lpstr>A Arquitetura IPC de Rede</vt:lpstr>
      <vt:lpstr>Funções das Camadas</vt:lpstr>
      <vt:lpstr>Mudança de Pensamento</vt:lpstr>
      <vt:lpstr>O que é uma camada</vt:lpstr>
      <vt:lpstr>Elementos de uma Camada (antigo)</vt:lpstr>
      <vt:lpstr>Elementos de uma Camada (novo)</vt:lpstr>
      <vt:lpstr>Elementos de  uma Camada</vt:lpstr>
      <vt:lpstr>Elementos de  uma Camada</vt:lpstr>
      <vt:lpstr>Elementos de  uma Camada</vt:lpstr>
      <vt:lpstr>Elementos de  uma Camada</vt:lpstr>
      <vt:lpstr>Elementos de  uma Camada</vt:lpstr>
      <vt:lpstr>Informações Necessárias para a Comunicação</vt:lpstr>
      <vt:lpstr>Segurança na Comunicação</vt:lpstr>
      <vt:lpstr>Segurança na Comunicação</vt:lpstr>
      <vt:lpstr>Organizando as Camadas</vt:lpstr>
      <vt:lpstr>Uso de uma Arquitetura</vt:lpstr>
      <vt:lpstr>Organização de Múltiplas Camadas</vt:lpstr>
      <vt:lpstr>Problemas de Escala</vt:lpstr>
      <vt:lpstr>Problemas de Escala</vt:lpstr>
      <vt:lpstr>Metáfora da Colina e do Vale</vt:lpstr>
      <vt:lpstr>Número de Camadas</vt:lpstr>
      <vt:lpstr>Número de Camadas</vt:lpstr>
      <vt:lpstr>Resumindo</vt:lpstr>
      <vt:lpstr>Exemplo de Empilhamento de Camadas</vt:lpstr>
      <vt:lpstr>A aplicação é a camada mais alta?</vt:lpstr>
      <vt:lpstr>Onde estão as aplicações de gerenciamento de redes?</vt:lpstr>
      <vt:lpstr>Conclusões</vt:lpstr>
      <vt:lpstr>O Nosso Modelo</vt:lpstr>
      <vt:lpstr>Vantagens do Modelo</vt:lpstr>
      <vt:lpstr>Conclusões</vt:lpstr>
    </vt:vector>
  </TitlesOfParts>
  <Company>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Nova Geração e Internet do Futuro perspectivas para a web, mercado e usuários</dc:title>
  <dc:creator>suruagy</dc:creator>
  <cp:lastModifiedBy>Jose Augusto Suruagy Monteiro</cp:lastModifiedBy>
  <cp:revision>341</cp:revision>
  <dcterms:created xsi:type="dcterms:W3CDTF">2011-04-04T18:50:32Z</dcterms:created>
  <dcterms:modified xsi:type="dcterms:W3CDTF">2020-07-18T14:26:58Z</dcterms:modified>
</cp:coreProperties>
</file>