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0"/>
  </p:notesMasterIdLst>
  <p:sldIdLst>
    <p:sldId id="259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96" r:id="rId24"/>
    <p:sldId id="283" r:id="rId25"/>
    <p:sldId id="284" r:id="rId26"/>
    <p:sldId id="285" r:id="rId27"/>
    <p:sldId id="286" r:id="rId28"/>
    <p:sldId id="287" r:id="rId29"/>
    <p:sldId id="297" r:id="rId30"/>
    <p:sldId id="298" r:id="rId31"/>
    <p:sldId id="288" r:id="rId32"/>
    <p:sldId id="289" r:id="rId33"/>
    <p:sldId id="290" r:id="rId34"/>
    <p:sldId id="292" r:id="rId35"/>
    <p:sldId id="291" r:id="rId36"/>
    <p:sldId id="293" r:id="rId37"/>
    <p:sldId id="299" r:id="rId38"/>
    <p:sldId id="300" r:id="rId39"/>
    <p:sldId id="301" r:id="rId40"/>
    <p:sldId id="302" r:id="rId41"/>
    <p:sldId id="303" r:id="rId42"/>
    <p:sldId id="294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295" r:id="rId55"/>
    <p:sldId id="315" r:id="rId56"/>
    <p:sldId id="316" r:id="rId57"/>
    <p:sldId id="317" r:id="rId58"/>
    <p:sldId id="318" r:id="rId5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ruagy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720" autoAdjust="0"/>
    <p:restoredTop sz="86359" autoAdjust="0"/>
  </p:normalViewPr>
  <p:slideViewPr>
    <p:cSldViewPr>
      <p:cViewPr varScale="1">
        <p:scale>
          <a:sx n="58" d="100"/>
          <a:sy n="58" d="100"/>
        </p:scale>
        <p:origin x="208" y="19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commentAuthors" Target="commentAuthor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DC6E5-0183-4ADD-A9DB-9577F13DBE6A}" type="datetimeFigureOut">
              <a:rPr lang="pt-BR" smtClean="0"/>
              <a:pPr/>
              <a:t>15/07/2020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7C6B7-ED7C-4CF7-8223-8D95AD7B45B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7687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3547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As</a:t>
            </a:r>
            <a:r>
              <a:rPr lang="pt-BR" baseline="0" dirty="0"/>
              <a:t> identidades dos objetos devem ser preservadas.</a:t>
            </a:r>
          </a:p>
          <a:p>
            <a:r>
              <a:rPr lang="pt-BR" baseline="0" dirty="0"/>
              <a:t>Seus nomes não devem se modificar com alguma mudança.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3706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Fig. 5.2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7216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Fig. 5.3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8985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Fig. 5-5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34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6444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/>
              <a:t>Fig</a:t>
            </a:r>
            <a:r>
              <a:rPr lang="pt-BR" dirty="0"/>
              <a:t> 5-6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41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4733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/>
              <a:t>Fig</a:t>
            </a:r>
            <a:r>
              <a:rPr lang="pt-BR" dirty="0"/>
              <a:t> 5-7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7C6B7-ED7C-4CF7-8223-8D95AD7B45BE}" type="slidenum">
              <a:rPr lang="pt-BR" smtClean="0"/>
              <a:pPr/>
              <a:t>48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136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tângulo 9"/>
          <p:cNvSpPr/>
          <p:nvPr/>
        </p:nvSpPr>
        <p:spPr>
          <a:xfrm>
            <a:off x="-12192" y="6053328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tângulo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101600" y="6068699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53853A5-4583-AE4C-BB99-A2F4D5C9BA19}" type="datetime1">
              <a:rPr lang="pt-BR" smtClean="0"/>
              <a:t>15/07/2020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780524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Arquiteturas de Rede (2019.1)</a:t>
            </a: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F2C42-E922-A648-9670-08DB489A6961}" type="datetime1">
              <a:rPr lang="pt-BR" smtClean="0"/>
              <a:t>15/07/2020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737600" y="6248403"/>
            <a:ext cx="2946400" cy="365125"/>
          </a:xfrm>
        </p:spPr>
        <p:txBody>
          <a:bodyPr/>
          <a:lstStyle/>
          <a:p>
            <a:fld id="{3CC9D781-E9D3-984F-B0B9-CBE702998CC0}" type="datetime1">
              <a:rPr lang="pt-BR" smtClean="0"/>
              <a:t>15/07/2020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609602" y="6248208"/>
            <a:ext cx="7431311" cy="365125"/>
          </a:xfrm>
        </p:spPr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8128424" y="0"/>
            <a:ext cx="42672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tângulo 7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tângulo 8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6"/>
            <a:ext cx="533400" cy="325968"/>
          </a:xfrm>
        </p:spPr>
        <p:txBody>
          <a:bodyPr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7A017-EDE5-024F-A840-8765143F4AA2}" type="datetime1">
              <a:rPr lang="pt-BR" smtClean="0"/>
              <a:t>15/07/2020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tângulo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4F1AF-3B7B-2A40-A3AE-8C0EBD6F6CDC}" type="datetime1">
              <a:rPr lang="pt-BR" smtClean="0"/>
              <a:t>15/07/2020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7272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0DD6BF0-E59E-4243-8746-C6295C92A278}" type="datetime1">
              <a:rPr lang="pt-BR" smtClean="0"/>
              <a:t>15/07/2020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/>
              <a:t>Arquiteturas de Rede (2019.1)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D238A74-63C3-FA48-9326-805D40E80414}" type="datetime1">
              <a:rPr lang="pt-BR" smtClean="0"/>
              <a:t>15/07/2020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pt-BR"/>
              <a:t>Arquiteturas de Rede (2019.1)</a:t>
            </a:r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E2E9-52F3-6840-B132-F789F54A5BF1}" type="datetime1">
              <a:rPr lang="pt-BR" smtClean="0"/>
              <a:t>15/07/2020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7A7C7-044A-174F-AE77-F26BBC2462D5}" type="datetime1">
              <a:rPr lang="pt-BR" smtClean="0"/>
              <a:t>15/07/2020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81F0D-081E-0647-A44F-2F26A31FA0C9}" type="datetime1">
              <a:rPr lang="pt-BR" smtClean="0"/>
              <a:t>15/07/2020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12192" y="4572000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tângulo 8"/>
          <p:cNvSpPr/>
          <p:nvPr/>
        </p:nvSpPr>
        <p:spPr>
          <a:xfrm>
            <a:off x="-12192" y="4663440"/>
            <a:ext cx="195072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tângulo 9"/>
          <p:cNvSpPr/>
          <p:nvPr/>
        </p:nvSpPr>
        <p:spPr>
          <a:xfrm>
            <a:off x="2060448" y="4654296"/>
            <a:ext cx="101315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930400" y="0"/>
            <a:ext cx="134112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/>
          <a:p>
            <a:fld id="{78A45332-5EDC-764E-9B21-F502049CB92F}" type="datetime1">
              <a:rPr lang="pt-BR" smtClean="0"/>
              <a:t>15/07/2020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9304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2133600" y="6248207"/>
            <a:ext cx="6096000" cy="365125"/>
          </a:xfrm>
        </p:spPr>
        <p:txBody>
          <a:bodyPr rtlCol="0"/>
          <a:lstStyle/>
          <a:p>
            <a:r>
              <a:rPr lang="pt-BR"/>
              <a:t>Arquiteturas de Rede (2019.1)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FC5C23E-152E-4D49-84E6-D3F66B3AA9DC}" type="datetime1">
              <a:rPr lang="pt-BR" smtClean="0"/>
              <a:t>15/07/2020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812801" y="6248207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t-BR"/>
              <a:t>Arquiteturas de Rede (2019.1)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tângulo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8E0F6E-D4AD-4C94-9837-746ECEE7C1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Nomeação e Endereçamento</a:t>
            </a:r>
          </a:p>
        </p:txBody>
      </p:sp>
      <p:sp>
        <p:nvSpPr>
          <p:cNvPr id="2" name="Espaço Reservado para Texto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/>
              <a:t>Capítulo 5</a:t>
            </a:r>
          </a:p>
          <a:p>
            <a:r>
              <a:rPr lang="pt-BR" dirty="0" err="1"/>
              <a:t>Patterns</a:t>
            </a:r>
            <a:r>
              <a:rPr lang="pt-BR" dirty="0"/>
              <a:t> in Network </a:t>
            </a:r>
            <a:r>
              <a:rPr lang="pt-BR" dirty="0" err="1"/>
              <a:t>Architecture</a:t>
            </a:r>
            <a:endParaRPr lang="pt-BR" dirty="0"/>
          </a:p>
        </p:txBody>
      </p:sp>
      <p:pic>
        <p:nvPicPr>
          <p:cNvPr id="67586" name="Picture 2" descr="Patterns in Network Architecture: A Return to Fundamenta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152" y="1052737"/>
            <a:ext cx="1524000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Evolução dos Endereços na ARPANET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Com o sucesso da ARPANET, o tamanho do endereço do NCP </a:t>
            </a:r>
            <a:r>
              <a:rPr lang="pt-BR" i="1" dirty="0"/>
              <a:t>(Network </a:t>
            </a:r>
            <a:r>
              <a:rPr lang="pt-BR" i="1" dirty="0" err="1"/>
              <a:t>Control</a:t>
            </a:r>
            <a:r>
              <a:rPr lang="pt-BR" i="1" dirty="0"/>
              <a:t> </a:t>
            </a:r>
            <a:r>
              <a:rPr lang="pt-BR" i="1" dirty="0" err="1"/>
              <a:t>Program</a:t>
            </a:r>
            <a:r>
              <a:rPr lang="pt-BR" i="1" dirty="0"/>
              <a:t>) </a:t>
            </a:r>
            <a:r>
              <a:rPr lang="pt-BR" dirty="0"/>
              <a:t>foi expandido no final dos anos 70 para 16 bits para acomodar o crescimento da rede.</a:t>
            </a:r>
          </a:p>
          <a:p>
            <a:r>
              <a:rPr lang="pt-BR" dirty="0"/>
              <a:t>Estava claro que necessitaríamos de algum tipo de diretório.</a:t>
            </a:r>
          </a:p>
          <a:p>
            <a:r>
              <a:rPr lang="pt-BR" dirty="0"/>
              <a:t>Na época havia apenas três aplicações (Telnet, FTP e RJE), e apenas uma delas em cada host.</a:t>
            </a:r>
          </a:p>
          <a:p>
            <a:pPr lvl="1"/>
            <a:r>
              <a:rPr lang="pt-BR" dirty="0"/>
              <a:t>A solução fácil foi declarar que cada um deveria usar o mesmo socket para cada aplicação.</a:t>
            </a:r>
          </a:p>
          <a:p>
            <a:pPr lvl="1"/>
            <a:r>
              <a:rPr lang="pt-BR" dirty="0"/>
              <a:t>Isto deveria resolver até que houvesse uma oportunidade para projetar e construir algo mais </a:t>
            </a:r>
            <a:r>
              <a:rPr lang="pt-BR" i="1" dirty="0"/>
              <a:t>clean</a:t>
            </a:r>
            <a:r>
              <a:rPr lang="pt-BR" dirty="0"/>
              <a:t>, mais geral.</a:t>
            </a:r>
          </a:p>
        </p:txBody>
      </p:sp>
    </p:spTree>
    <p:extLst>
      <p:ext uri="{BB962C8B-B14F-4D97-AF65-F5344CB8AC3E}">
        <p14:creationId xmlns:p14="http://schemas.microsoft.com/office/powerpoint/2010/main" val="2197862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Nomes e Endereços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A teoria de </a:t>
            </a:r>
            <a:r>
              <a:rPr lang="pt-BR" dirty="0" err="1"/>
              <a:t>SOs</a:t>
            </a:r>
            <a:r>
              <a:rPr lang="pt-BR" dirty="0"/>
              <a:t> da época traçou uma distinção entre nomes independentes de localização e os níveis lógico e físico dos endereços.</a:t>
            </a:r>
          </a:p>
          <a:p>
            <a:r>
              <a:rPr lang="pt-BR" dirty="0"/>
              <a:t>Esta distinção foi levada para redes e generalizada em dois níveis de nomes:</a:t>
            </a:r>
          </a:p>
          <a:p>
            <a:pPr marL="880110" lvl="1" indent="-514350">
              <a:buFont typeface="+mj-lt"/>
              <a:buAutoNum type="arabicPeriod"/>
            </a:pPr>
            <a:r>
              <a:rPr lang="pt-BR" dirty="0"/>
              <a:t>Nomes independentes de localização para aplicações e</a:t>
            </a:r>
          </a:p>
          <a:p>
            <a:pPr marL="880110" lvl="1" indent="-514350">
              <a:buFont typeface="+mj-lt"/>
              <a:buAutoNum type="arabicPeriod"/>
            </a:pPr>
            <a:r>
              <a:rPr lang="pt-BR" dirty="0"/>
              <a:t>Endereços dependentes de localização para hosts.</a:t>
            </a:r>
          </a:p>
        </p:txBody>
      </p:sp>
    </p:spTree>
    <p:extLst>
      <p:ext uri="{BB962C8B-B14F-4D97-AF65-F5344CB8AC3E}">
        <p14:creationId xmlns:p14="http://schemas.microsoft.com/office/powerpoint/2010/main" val="1208573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Hosts com Conexões Redundantes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Dado que os endereços dos hosts eram os números das portas do IMP (roteador)  na ARPANET, um host com conexões redundantes aparecia para a rede como dois hosts distintos.</a:t>
            </a:r>
          </a:p>
          <a:p>
            <a:r>
              <a:rPr lang="pt-BR" dirty="0"/>
              <a:t>O roteamento era incapaz de perceber que as duas linhas iam para o mesmo local.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590801"/>
            <a:ext cx="3162300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7640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i="1" dirty="0"/>
              <a:t>Background </a:t>
            </a:r>
            <a:r>
              <a:rPr lang="pt-BR" dirty="0"/>
              <a:t>em Nomeação e Endereçamento</a:t>
            </a:r>
            <a:endParaRPr lang="pt-BR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</p:spTree>
    <p:extLst>
      <p:ext uri="{BB962C8B-B14F-4D97-AF65-F5344CB8AC3E}">
        <p14:creationId xmlns:p14="http://schemas.microsoft.com/office/powerpoint/2010/main" val="4092117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Fundamentos da Matemática e Nomes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Os problemas de nomes e endereços têm uma tendência em se tornar filosóficos.</a:t>
            </a:r>
          </a:p>
          <a:p>
            <a:r>
              <a:rPr lang="pt-BR" dirty="0"/>
              <a:t>Questões a serem consideradas:</a:t>
            </a:r>
          </a:p>
          <a:p>
            <a:pPr lvl="1"/>
            <a:r>
              <a:rPr lang="pt-BR" dirty="0"/>
              <a:t>O que deve ser nomeado</a:t>
            </a:r>
          </a:p>
          <a:p>
            <a:pPr lvl="1"/>
            <a:r>
              <a:rPr lang="pt-BR" dirty="0"/>
              <a:t>A relação entre os diversos nomes e os objetos aos quais eles se referem.</a:t>
            </a:r>
          </a:p>
          <a:p>
            <a:pPr lvl="1"/>
            <a:r>
              <a:rPr lang="pt-BR" dirty="0"/>
              <a:t>A estrutura que estes nomes devem ter.</a:t>
            </a:r>
          </a:p>
          <a:p>
            <a:pPr lvl="1"/>
            <a:r>
              <a:rPr lang="pt-BR" dirty="0"/>
              <a:t>Que construções os nomes suportam.</a:t>
            </a:r>
          </a:p>
          <a:p>
            <a:r>
              <a:rPr lang="pt-BR" dirty="0"/>
              <a:t>As considerações modernas sobre nomeação derivam do trabalho dos fundamentos da matemática e da lógica simbólica.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5336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Círculo de Viena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136648" y="1600200"/>
            <a:ext cx="8153400" cy="4953000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Estavam preocupados com dois problemas:</a:t>
            </a:r>
          </a:p>
          <a:p>
            <a:pPr lvl="1"/>
            <a:r>
              <a:rPr lang="pt-BR" dirty="0"/>
              <a:t>Criar uma base estritamente axiomática para toda a matemática e</a:t>
            </a:r>
          </a:p>
          <a:p>
            <a:pPr lvl="1"/>
            <a:r>
              <a:rPr lang="pt-BR" dirty="0"/>
              <a:t>Os meios para criar uma linguagem puramente lógica para descrever o mundo.</a:t>
            </a:r>
          </a:p>
          <a:p>
            <a:r>
              <a:rPr lang="pt-BR" dirty="0"/>
              <a:t>Os dois projetos falharam:</a:t>
            </a:r>
          </a:p>
          <a:p>
            <a:pPr lvl="1"/>
            <a:r>
              <a:rPr lang="pt-BR" dirty="0"/>
              <a:t>O primeiro porque Gödel provou o “teorema da incompletude”</a:t>
            </a:r>
          </a:p>
          <a:p>
            <a:pPr lvl="1"/>
            <a:r>
              <a:rPr lang="pt-BR" dirty="0"/>
              <a:t>E o segundo porque Wittgenstein deixou claro de que tudo o que a filosofia falou nos últimos 2000 anos não poderia ser enunciado com precisão suficiente para provar nenhuma conclusão.</a:t>
            </a:r>
          </a:p>
          <a:p>
            <a:r>
              <a:rPr lang="pt-BR" dirty="0"/>
              <a:t>No processo de chegar a estas conclusões se chegou a diversas compreensões sobre a natureza da linguagem, fundamentos da matemática, lógica simbólica, etc.</a:t>
            </a:r>
          </a:p>
        </p:txBody>
      </p:sp>
    </p:spTree>
    <p:extLst>
      <p:ext uri="{BB962C8B-B14F-4D97-AF65-F5344CB8AC3E}">
        <p14:creationId xmlns:p14="http://schemas.microsoft.com/office/powerpoint/2010/main" val="1659133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Lógica e Computação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Os conceitos de nome primitivo, nomes simples e complexo, nomes completos e incompletos foram as fundações necessárias para construir as linguagens lógicas necessárias para os computadores.</a:t>
            </a:r>
          </a:p>
          <a:p>
            <a:r>
              <a:rPr lang="pt-BR" dirty="0"/>
              <a:t>Agora esta linguagens poderiam ser usadas em proposições que dizem algo real sobre um mundo virtual.</a:t>
            </a:r>
          </a:p>
          <a:p>
            <a:r>
              <a:rPr lang="pt-BR" dirty="0"/>
              <a:t>Provê também a base para uma teoria da nomeação para redes e sistemas distribuídos, mas provê pouca ajuda com algo de fundamental para endereçamento.</a:t>
            </a:r>
          </a:p>
        </p:txBody>
      </p:sp>
    </p:spTree>
    <p:extLst>
      <p:ext uri="{BB962C8B-B14F-4D97-AF65-F5344CB8AC3E}">
        <p14:creationId xmlns:p14="http://schemas.microsoft.com/office/powerpoint/2010/main" val="3882113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Nomeação e Endereçamento na Telefonia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Foi desenvolvido de baixo para cima.</a:t>
            </a:r>
          </a:p>
          <a:p>
            <a:r>
              <a:rPr lang="pt-BR" dirty="0"/>
              <a:t>Inicialmente os sistemas telefônicos eram ilhas isoladas.</a:t>
            </a:r>
          </a:p>
          <a:p>
            <a:pPr lvl="1"/>
            <a:r>
              <a:rPr lang="pt-BR" dirty="0"/>
              <a:t>Os números dos telefones correspondiam aos números na mesa de comutação...</a:t>
            </a:r>
          </a:p>
          <a:p>
            <a:pPr lvl="1"/>
            <a:r>
              <a:rPr lang="pt-BR" dirty="0"/>
              <a:t>O escopo do espaço de endereços estava limitado à ilha.</a:t>
            </a:r>
          </a:p>
          <a:p>
            <a:pPr lvl="1"/>
            <a:r>
              <a:rPr lang="pt-BR" dirty="0"/>
              <a:t>Telefones em diferentes áreas poderiam ter o mesmo número.</a:t>
            </a:r>
          </a:p>
          <a:p>
            <a:r>
              <a:rPr lang="pt-BR" dirty="0"/>
              <a:t>Com a criação de uma rede hierárquica, o número atribuído à central era acrescentado ao início do número do telefone: </a:t>
            </a:r>
            <a:r>
              <a:rPr lang="pt-BR" dirty="0">
                <a:solidFill>
                  <a:srgbClr val="FF0000"/>
                </a:solidFill>
              </a:rPr>
              <a:t>início do endereçamento hierárquico.</a:t>
            </a:r>
          </a:p>
        </p:txBody>
      </p:sp>
    </p:spTree>
    <p:extLst>
      <p:ext uri="{BB962C8B-B14F-4D97-AF65-F5344CB8AC3E}">
        <p14:creationId xmlns:p14="http://schemas.microsoft.com/office/powerpoint/2010/main" val="1414851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Nomeação e Endereçamento na Telefonia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Com o surgimento da discagem direta à distância foi necessário acrescentar um novo nível na hierarquia e foram criados os códigos de área.</a:t>
            </a:r>
          </a:p>
          <a:p>
            <a:r>
              <a:rPr lang="pt-BR" dirty="0"/>
              <a:t>Mas a semântica do número do telefone permaneceu a mesma: era o número do fio que ia dar no telefone.</a:t>
            </a:r>
          </a:p>
          <a:p>
            <a:r>
              <a:rPr lang="pt-BR" dirty="0"/>
              <a:t>A estrutura do espaço de endereços era praticamente geográfica.</a:t>
            </a:r>
          </a:p>
        </p:txBody>
      </p:sp>
    </p:spTree>
    <p:extLst>
      <p:ext uri="{BB962C8B-B14F-4D97-AF65-F5344CB8AC3E}">
        <p14:creationId xmlns:p14="http://schemas.microsoft.com/office/powerpoint/2010/main" val="1663708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Nomeação e Endereçamento na Telefonia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Com o tempo a semântica do número telefônico ficou confusa:</a:t>
            </a:r>
          </a:p>
          <a:p>
            <a:pPr lvl="1"/>
            <a:r>
              <a:rPr lang="pt-BR" dirty="0"/>
              <a:t>Números 0-800 são endereços de aplicação independentes de localização.</a:t>
            </a:r>
          </a:p>
          <a:p>
            <a:pPr lvl="1"/>
            <a:r>
              <a:rPr lang="pt-BR" dirty="0"/>
              <a:t>191, 192 e 193 são exemplos de números bem conhecidos para aplicações específicas.</a:t>
            </a:r>
          </a:p>
          <a:p>
            <a:r>
              <a:rPr lang="pt-BR" dirty="0"/>
              <a:t>Números de celulares eram apenas endereços nas redes, mas com o surgimento do </a:t>
            </a:r>
            <a:r>
              <a:rPr lang="pt-BR" i="1" dirty="0"/>
              <a:t>roaming</a:t>
            </a:r>
            <a:r>
              <a:rPr lang="pt-BR" dirty="0"/>
              <a:t>, se tornaram endereços de aplicações (independentes da localização!)</a:t>
            </a:r>
          </a:p>
        </p:txBody>
      </p:sp>
    </p:spTree>
    <p:extLst>
      <p:ext uri="{BB962C8B-B14F-4D97-AF65-F5344CB8AC3E}">
        <p14:creationId xmlns:p14="http://schemas.microsoft.com/office/powerpoint/2010/main" val="1005023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F98E0F6E-D4AD-4C94-9837-746ECEE7C125}" type="slidenum">
              <a:rPr lang="pt-BR" smtClean="0"/>
              <a:pPr/>
              <a:t>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</p:spTree>
    <p:extLst>
      <p:ext uri="{BB962C8B-B14F-4D97-AF65-F5344CB8AC3E}">
        <p14:creationId xmlns:p14="http://schemas.microsoft.com/office/powerpoint/2010/main" val="26057446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Nomes em Sistemas Operacionais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Quase tudo em ciência da computação é uma forma ou outra de endereçamento e não de nomeação.</a:t>
            </a:r>
          </a:p>
          <a:p>
            <a:r>
              <a:rPr lang="pt-BR" dirty="0"/>
              <a:t>Muito do trabalho foi bastante pragmático tentando resolver um problema específico.</a:t>
            </a:r>
          </a:p>
          <a:p>
            <a:r>
              <a:rPr lang="pt-BR" dirty="0"/>
              <a:t>Deste modo, temos uma ideia do que funciona em que condições ou o que não funciona, mas temos pouca ideia de se isto é o melhor que podemos fazer.</a:t>
            </a:r>
          </a:p>
        </p:txBody>
      </p:sp>
    </p:spTree>
    <p:extLst>
      <p:ext uri="{BB962C8B-B14F-4D97-AF65-F5344CB8AC3E}">
        <p14:creationId xmlns:p14="http://schemas.microsoft.com/office/powerpoint/2010/main" val="2697663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Conceitos de nomeação em </a:t>
            </a:r>
            <a:r>
              <a:rPr lang="pt-BR" dirty="0" err="1"/>
              <a:t>SOs</a:t>
            </a:r>
            <a:r>
              <a:rPr lang="pt-BR" dirty="0"/>
              <a:t>.</a:t>
            </a:r>
            <a:br>
              <a:rPr lang="pt-BR" dirty="0"/>
            </a:br>
            <a:r>
              <a:rPr lang="pt-BR" dirty="0"/>
              <a:t> [</a:t>
            </a:r>
            <a:r>
              <a:rPr lang="pt-BR" dirty="0" err="1"/>
              <a:t>Saltzer</a:t>
            </a:r>
            <a:r>
              <a:rPr lang="pt-BR" dirty="0"/>
              <a:t>, 1977]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dirty="0"/>
              <a:t>Um espaço de nomes que permite o compartilhamento entre programas com execução independentes.</a:t>
            </a:r>
          </a:p>
          <a:p>
            <a:pPr marL="834390" lvl="1" indent="-514350"/>
            <a:r>
              <a:rPr lang="pt-BR" dirty="0"/>
              <a:t>Escopo “universal”: todo o sistema computacional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Um espaço de nomes que permitem aos programas referenciar logicamente suas variáveis independentemente de onde estão na memória</a:t>
            </a:r>
          </a:p>
          <a:p>
            <a:pPr marL="834390" lvl="1" indent="-514350"/>
            <a:r>
              <a:rPr lang="pt-BR" dirty="0"/>
              <a:t>Permite ao programador construir logicamente os seus programas independentemente do tamanho e localização da memória 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Um espaço de nomes que representa o programa na memória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/>
              <a:t>Um caminho do processador até a memória.</a:t>
            </a:r>
          </a:p>
          <a:p>
            <a:pPr marL="834390" lvl="1" indent="-514350"/>
            <a:r>
              <a:rPr lang="pt-BR" dirty="0"/>
              <a:t>Abordagem hierárquica </a:t>
            </a:r>
            <a:r>
              <a:rPr lang="pt-BR" i="1" dirty="0"/>
              <a:t>(</a:t>
            </a:r>
            <a:r>
              <a:rPr lang="pt-BR" i="1" dirty="0" err="1"/>
              <a:t>pathname</a:t>
            </a:r>
            <a:r>
              <a:rPr lang="pt-BR" dirty="0"/>
              <a:t>)</a:t>
            </a:r>
            <a:r>
              <a:rPr lang="pt-BR" i="1" dirty="0"/>
              <a:t>:</a:t>
            </a:r>
            <a:r>
              <a:rPr lang="pt-BR" dirty="0"/>
              <a:t> diretório raiz, subdiretórios e nomes primitivos.</a:t>
            </a:r>
          </a:p>
        </p:txBody>
      </p:sp>
    </p:spTree>
    <p:extLst>
      <p:ext uri="{BB962C8B-B14F-4D97-AF65-F5344CB8AC3E}">
        <p14:creationId xmlns:p14="http://schemas.microsoft.com/office/powerpoint/2010/main" val="24860277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X.25 e o ITU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O X.25 tem a mesma semântica de um telefone.</a:t>
            </a:r>
          </a:p>
          <a:p>
            <a:r>
              <a:rPr lang="pt-BR" dirty="0"/>
              <a:t>A estrutura de um endereço X.25 é semelhante à dos telefones, consistindo de um código de país, seguido por um número da rede e o número do DTE </a:t>
            </a:r>
            <a:r>
              <a:rPr lang="pt-BR" i="1" dirty="0"/>
              <a:t>(host).</a:t>
            </a:r>
          </a:p>
          <a:p>
            <a:r>
              <a:rPr lang="pt-BR" dirty="0"/>
              <a:t>Mas as possibilidades de crescimento eram muito pequenas, permitindo apenas dez redes por país.</a:t>
            </a:r>
          </a:p>
          <a:p>
            <a:r>
              <a:rPr lang="pt-BR" dirty="0"/>
              <a:t>Um campo distinto “</a:t>
            </a:r>
            <a:r>
              <a:rPr lang="pt-BR" dirty="0" err="1"/>
              <a:t>group</a:t>
            </a:r>
            <a:r>
              <a:rPr lang="pt-BR" dirty="0"/>
              <a:t>-id” no cabeçalho do X.25 identifica conexões particulares a partir deste DCE.</a:t>
            </a:r>
          </a:p>
          <a:p>
            <a:r>
              <a:rPr lang="pt-BR" dirty="0"/>
              <a:t>O endereço é o nome da interface através da qual passam todas as conexões daquele DTE.</a:t>
            </a:r>
          </a:p>
        </p:txBody>
      </p:sp>
    </p:spTree>
    <p:extLst>
      <p:ext uri="{BB962C8B-B14F-4D97-AF65-F5344CB8AC3E}">
        <p14:creationId xmlns:p14="http://schemas.microsoft.com/office/powerpoint/2010/main" val="11828628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 Evolução do Endereçamento na Internet: IP inicial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F98E0F6E-D4AD-4C94-9837-746ECEE7C125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</p:spTree>
    <p:extLst>
      <p:ext uri="{BB962C8B-B14F-4D97-AF65-F5344CB8AC3E}">
        <p14:creationId xmlns:p14="http://schemas.microsoft.com/office/powerpoint/2010/main" val="5901288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Conceitos Iniciais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 origem da convenção da Internet de que os endereços nomeiam as interfaces derivam da implementação dos </a:t>
            </a:r>
            <a:r>
              <a:rPr lang="pt-BR" dirty="0" err="1"/>
              <a:t>IMPs</a:t>
            </a:r>
            <a:r>
              <a:rPr lang="pt-BR" dirty="0"/>
              <a:t> originais.</a:t>
            </a:r>
          </a:p>
          <a:p>
            <a:r>
              <a:rPr lang="pt-BR" dirty="0" err="1"/>
              <a:t>Schoch</a:t>
            </a:r>
            <a:r>
              <a:rPr lang="pt-BR" dirty="0"/>
              <a:t> (1978) identificou três conceitos:</a:t>
            </a:r>
          </a:p>
          <a:p>
            <a:pPr lvl="1"/>
            <a:r>
              <a:rPr lang="pt-BR" dirty="0"/>
              <a:t>Nomes (de aplicações que são independentes da localização): “o que procuramos”,</a:t>
            </a:r>
          </a:p>
          <a:p>
            <a:pPr lvl="1"/>
            <a:r>
              <a:rPr lang="pt-BR" dirty="0"/>
              <a:t>Endereços (dependentes da localização): “onde se encontra”,</a:t>
            </a:r>
          </a:p>
          <a:p>
            <a:pPr lvl="1"/>
            <a:r>
              <a:rPr lang="pt-BR" dirty="0"/>
              <a:t>Rotas (que são obviamente dependente das rotas), “como chegar ali”.</a:t>
            </a:r>
          </a:p>
        </p:txBody>
      </p:sp>
    </p:spTree>
    <p:extLst>
      <p:ext uri="{BB962C8B-B14F-4D97-AF65-F5344CB8AC3E}">
        <p14:creationId xmlns:p14="http://schemas.microsoft.com/office/powerpoint/2010/main" val="38227774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Objetos que precisam ser nomeados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err="1"/>
              <a:t>Saltzer</a:t>
            </a:r>
            <a:r>
              <a:rPr lang="pt-BR" dirty="0"/>
              <a:t> (1982) [RFC 1493] identificou quatro objetos que precisam ser nomeados pois aparecem em mais do que uma instância:</a:t>
            </a:r>
          </a:p>
          <a:p>
            <a:pPr lvl="1"/>
            <a:r>
              <a:rPr lang="pt-BR" dirty="0"/>
              <a:t>Serviços e usuários</a:t>
            </a:r>
          </a:p>
          <a:p>
            <a:pPr lvl="1"/>
            <a:r>
              <a:rPr lang="pt-BR" dirty="0"/>
              <a:t>Nós</a:t>
            </a:r>
          </a:p>
          <a:p>
            <a:pPr lvl="2"/>
            <a:r>
              <a:rPr lang="pt-BR" dirty="0"/>
              <a:t>Sem distinção entre clientes da rede e roteadores que proveem serviço de encaminhamento dos pacotes.</a:t>
            </a:r>
          </a:p>
          <a:p>
            <a:pPr lvl="1"/>
            <a:r>
              <a:rPr lang="pt-BR" dirty="0"/>
              <a:t>Pontos de conexão de redes</a:t>
            </a:r>
          </a:p>
          <a:p>
            <a:pPr lvl="2"/>
            <a:r>
              <a:rPr lang="pt-BR" dirty="0"/>
              <a:t>Locais onde os nós estão conectados</a:t>
            </a:r>
          </a:p>
          <a:p>
            <a:pPr lvl="2"/>
            <a:r>
              <a:rPr lang="pt-BR" dirty="0"/>
              <a:t>O termo “endereço” é um identificador de um ponto de conexão de rede.</a:t>
            </a:r>
          </a:p>
          <a:p>
            <a:pPr lvl="1"/>
            <a:r>
              <a:rPr lang="pt-BR" dirty="0"/>
              <a:t>Caminhos</a:t>
            </a:r>
          </a:p>
        </p:txBody>
      </p:sp>
    </p:spTree>
    <p:extLst>
      <p:ext uri="{BB962C8B-B14F-4D97-AF65-F5344CB8AC3E}">
        <p14:creationId xmlns:p14="http://schemas.microsoft.com/office/powerpoint/2010/main" val="7973049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Relacionamentos entre os objetos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 err="1"/>
              <a:t>Saltzer</a:t>
            </a:r>
            <a:r>
              <a:rPr lang="pt-BR" dirty="0"/>
              <a:t> (1982) – Relacionamentos entre estes quatro tipos de objetos:</a:t>
            </a:r>
          </a:p>
          <a:p>
            <a:pPr lvl="1"/>
            <a:r>
              <a:rPr lang="pt-BR" dirty="0"/>
              <a:t>Um dado serviço pode rodar em um ou mais nós, e pode necessitar se deslocar de um nó para outro sem perder a sua identidade enquanto serviço.</a:t>
            </a:r>
          </a:p>
          <a:p>
            <a:pPr lvl="1"/>
            <a:r>
              <a:rPr lang="pt-BR" dirty="0"/>
              <a:t>Um dado nó pode estar conectado a um ou mais pontos de conexão à rede, e pode necessitar se deslocar de um ponto de conexão a outro sem perder a sua identidade enquanto nó.</a:t>
            </a:r>
          </a:p>
          <a:p>
            <a:pPr lvl="1"/>
            <a:r>
              <a:rPr lang="pt-BR" dirty="0"/>
              <a:t>Um dado par de pontos de conexão podem ser conectados por um ou mais caminhos, e estes caminhos podem mudar com o tempo sem afetar a identidade dos pontos de conexão.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82405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Mapeamentos (</a:t>
            </a:r>
            <a:r>
              <a:rPr lang="pt-BR" i="1" dirty="0" err="1"/>
              <a:t>bindings</a:t>
            </a:r>
            <a:r>
              <a:rPr lang="pt-BR" dirty="0"/>
              <a:t>)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err="1"/>
              <a:t>Saltzer</a:t>
            </a:r>
            <a:r>
              <a:rPr lang="pt-BR" dirty="0"/>
              <a:t> (1982)</a:t>
            </a:r>
          </a:p>
          <a:p>
            <a:pPr lvl="1"/>
            <a:r>
              <a:rPr lang="pt-BR" dirty="0"/>
              <a:t>Mapeamentos </a:t>
            </a:r>
            <a:r>
              <a:rPr lang="pt-BR" i="1" dirty="0"/>
              <a:t>(</a:t>
            </a:r>
            <a:r>
              <a:rPr lang="pt-BR" i="1" dirty="0" err="1"/>
              <a:t>bindings</a:t>
            </a:r>
            <a:r>
              <a:rPr lang="pt-BR" i="1" dirty="0"/>
              <a:t>) </a:t>
            </a:r>
            <a:r>
              <a:rPr lang="pt-BR" dirty="0"/>
              <a:t>que devem ser descobertos para encaminhar um pacote de dados a um serviço:</a:t>
            </a:r>
          </a:p>
          <a:p>
            <a:pPr lvl="2"/>
            <a:r>
              <a:rPr lang="pt-BR" dirty="0"/>
              <a:t>Encontrar um nó onde o serviço desejado opera</a:t>
            </a:r>
          </a:p>
          <a:p>
            <a:pPr lvl="2"/>
            <a:r>
              <a:rPr lang="pt-BR" dirty="0"/>
              <a:t>Encontrar um ponto de conexão de rede ao qual este nó está conectado</a:t>
            </a:r>
          </a:p>
          <a:p>
            <a:pPr lvl="2"/>
            <a:r>
              <a:rPr lang="pt-BR" dirty="0"/>
              <a:t>Encontrar um caminho a partir deste ponto de conexão àquele ponto de conexão.</a:t>
            </a:r>
          </a:p>
          <a:p>
            <a:pPr lvl="1"/>
            <a:r>
              <a:rPr lang="pt-BR" dirty="0"/>
              <a:t>Para isto são necessários os seguintes serviços de mapeamento:</a:t>
            </a:r>
          </a:p>
          <a:p>
            <a:pPr marL="1154430" lvl="2" indent="-514350">
              <a:buFont typeface="+mj-lt"/>
              <a:buAutoNum type="arabicPeriod"/>
            </a:pPr>
            <a:r>
              <a:rPr lang="pt-BR" dirty="0"/>
              <a:t>Resolução de nomes de serviços, para identificar os nós que executam o serviço</a:t>
            </a:r>
          </a:p>
          <a:p>
            <a:pPr marL="1154430" lvl="2" indent="-514350">
              <a:buFont typeface="+mj-lt"/>
              <a:buAutoNum type="arabicPeriod"/>
            </a:pPr>
            <a:r>
              <a:rPr lang="pt-BR" dirty="0"/>
              <a:t>Localização do nome do nó, para identificar pontos de conexão que alcançam os nós encontrados em 1.</a:t>
            </a:r>
          </a:p>
          <a:p>
            <a:pPr marL="1154430" lvl="2" indent="-514350">
              <a:buFont typeface="+mj-lt"/>
              <a:buAutoNum type="arabicPeriod"/>
            </a:pPr>
            <a:r>
              <a:rPr lang="pt-BR" dirty="0"/>
              <a:t>Serviço de rota, para identificar os caminhos que levam do ponto de conexão do solicitante aos pontos de conexão encontrados em 2.</a:t>
            </a:r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963169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Endereços e Mapeamentos Necessários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>
          <a:xfrm>
            <a:off x="2136648" y="5029200"/>
            <a:ext cx="8153400" cy="1066800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Por causa da existência de múltiplos caminhos entre nós adjacentes, são necessários mapeamentos entre os endereços dos nós e os endereços de ponto de conexão.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360" y="1828800"/>
            <a:ext cx="8917441" cy="291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981200" y="1535668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Endereços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9144000" y="1524000"/>
            <a:ext cx="1483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Mapeamentos</a:t>
            </a:r>
          </a:p>
        </p:txBody>
      </p:sp>
    </p:spTree>
    <p:extLst>
      <p:ext uri="{BB962C8B-B14F-4D97-AF65-F5344CB8AC3E}">
        <p14:creationId xmlns:p14="http://schemas.microsoft.com/office/powerpoint/2010/main" val="40488869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Mapeamentos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Diretório:</a:t>
            </a:r>
          </a:p>
          <a:p>
            <a:pPr lvl="1"/>
            <a:r>
              <a:rPr lang="pt-BR" dirty="0"/>
              <a:t>Mapeamento dos nomes das aplicações para endereços de nós para encontrar onde está a aplicação.</a:t>
            </a:r>
          </a:p>
          <a:p>
            <a:r>
              <a:rPr lang="pt-BR" dirty="0"/>
              <a:t>Rotas:</a:t>
            </a:r>
          </a:p>
          <a:p>
            <a:pPr lvl="1"/>
            <a:r>
              <a:rPr lang="pt-BR" dirty="0"/>
              <a:t>Sequência de endereços de nós calculados pelos algoritmos de roteamento para gerar a próxima etapa.</a:t>
            </a:r>
          </a:p>
          <a:p>
            <a:r>
              <a:rPr lang="pt-BR" dirty="0"/>
              <a:t>Caminhos:</a:t>
            </a:r>
          </a:p>
          <a:p>
            <a:pPr lvl="1"/>
            <a:r>
              <a:rPr lang="pt-BR" dirty="0"/>
              <a:t>Selecionado do mapeamento dos endereços dos nós para o endereço do ponto de conexão dos vizinhos mais próximos (i.e., próximas etapas).</a:t>
            </a:r>
          </a:p>
        </p:txBody>
      </p:sp>
    </p:spTree>
    <p:extLst>
      <p:ext uri="{BB962C8B-B14F-4D97-AF65-F5344CB8AC3E}">
        <p14:creationId xmlns:p14="http://schemas.microsoft.com/office/powerpoint/2010/main" val="4287413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sz="quarter" idx="4294967295"/>
          </p:nvPr>
        </p:nvSpPr>
        <p:spPr>
          <a:xfrm>
            <a:off x="2514600" y="457200"/>
            <a:ext cx="7010400" cy="6248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i="1" dirty="0"/>
              <a:t>Did I ever tell you that Mrs. </a:t>
            </a:r>
            <a:r>
              <a:rPr lang="en-US" i="1" dirty="0" err="1"/>
              <a:t>McCave</a:t>
            </a:r>
            <a:endParaRPr lang="en-US" i="1" dirty="0"/>
          </a:p>
          <a:p>
            <a:pPr marL="0" indent="0">
              <a:buNone/>
            </a:pPr>
            <a:r>
              <a:rPr lang="en-US" i="1" dirty="0"/>
              <a:t>Had twenty-three sons and she named them all Dave?</a:t>
            </a:r>
          </a:p>
          <a:p>
            <a:pPr marL="0" indent="0">
              <a:buNone/>
            </a:pPr>
            <a:r>
              <a:rPr lang="en-US" i="1" dirty="0"/>
              <a:t>Well, she did. And that wasn’t a smart thing to do.</a:t>
            </a:r>
          </a:p>
          <a:p>
            <a:pPr marL="0" indent="0">
              <a:buNone/>
            </a:pPr>
            <a:r>
              <a:rPr lang="en-US" i="1" dirty="0"/>
              <a:t>You see, when she wants one and calls out, “Yoo-hoo!</a:t>
            </a:r>
          </a:p>
          <a:p>
            <a:pPr marL="0" indent="0">
              <a:buNone/>
            </a:pPr>
            <a:r>
              <a:rPr lang="en-US" i="1" dirty="0"/>
              <a:t>Come into the house, Dave!” she doesn’t get one.</a:t>
            </a:r>
          </a:p>
          <a:p>
            <a:pPr marL="0" indent="0">
              <a:buNone/>
            </a:pPr>
            <a:r>
              <a:rPr lang="en-US" i="1" dirty="0"/>
              <a:t>All twenty-three </a:t>
            </a:r>
            <a:r>
              <a:rPr lang="en-US" i="1" dirty="0" err="1"/>
              <a:t>Daves</a:t>
            </a:r>
            <a:r>
              <a:rPr lang="en-US" i="1" dirty="0"/>
              <a:t> of hers come on the run!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This makes things quite difficult at the </a:t>
            </a:r>
            <a:r>
              <a:rPr lang="en-US" i="1" dirty="0" err="1"/>
              <a:t>McCaves</a:t>
            </a:r>
            <a:r>
              <a:rPr lang="en-US" i="1" dirty="0"/>
              <a:t>’</a:t>
            </a:r>
          </a:p>
          <a:p>
            <a:pPr marL="0" indent="0">
              <a:buNone/>
            </a:pPr>
            <a:r>
              <a:rPr lang="en-US" i="1" dirty="0"/>
              <a:t>As you can imagine, with so many </a:t>
            </a:r>
            <a:r>
              <a:rPr lang="en-US" i="1" dirty="0" err="1"/>
              <a:t>Daves</a:t>
            </a:r>
            <a:r>
              <a:rPr lang="en-US" i="1" dirty="0"/>
              <a:t>.</a:t>
            </a:r>
          </a:p>
          <a:p>
            <a:pPr marL="0" indent="0">
              <a:buNone/>
            </a:pPr>
            <a:r>
              <a:rPr lang="en-US" i="1" dirty="0"/>
              <a:t>And often she wishes that, when they were born,</a:t>
            </a:r>
          </a:p>
          <a:p>
            <a:pPr marL="0" indent="0">
              <a:buNone/>
            </a:pPr>
            <a:r>
              <a:rPr lang="pt-BR" i="1" dirty="0" err="1"/>
              <a:t>She</a:t>
            </a:r>
            <a:r>
              <a:rPr lang="pt-BR" i="1" dirty="0"/>
              <a:t> </a:t>
            </a:r>
            <a:r>
              <a:rPr lang="pt-BR" i="1" dirty="0" err="1"/>
              <a:t>had</a:t>
            </a:r>
            <a:r>
              <a:rPr lang="pt-BR" i="1" dirty="0"/>
              <a:t> </a:t>
            </a:r>
            <a:r>
              <a:rPr lang="pt-BR" i="1" dirty="0" err="1"/>
              <a:t>named</a:t>
            </a:r>
            <a:r>
              <a:rPr lang="pt-BR" i="1" dirty="0"/>
              <a:t>….</a:t>
            </a:r>
          </a:p>
          <a:p>
            <a:pPr marL="0" indent="0">
              <a:buNone/>
            </a:pPr>
            <a:endParaRPr lang="pt-BR" i="1" dirty="0"/>
          </a:p>
          <a:p>
            <a:pPr marL="0" indent="0">
              <a:buNone/>
            </a:pPr>
            <a:r>
              <a:rPr lang="en-US" i="1" dirty="0"/>
              <a:t>[There follows a wonderful list of Dr. Seuss names she wishes she’d named</a:t>
            </a:r>
          </a:p>
          <a:p>
            <a:pPr marL="0" indent="0">
              <a:buNone/>
            </a:pPr>
            <a:r>
              <a:rPr lang="en-US" i="1" dirty="0"/>
              <a:t>them, and then concludes with this excellent advice.]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>
                <a:solidFill>
                  <a:srgbClr val="FF0000"/>
                </a:solidFill>
              </a:rPr>
              <a:t>But she didn’t do it and now it is too late.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1026" name="Picture 2" descr="*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0" y="5029201"/>
            <a:ext cx="121920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maggiewilliamswanderer.com/wp-content/uploads/2009/04/daves-150x1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0650" y="190500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28343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Endereços de Pontos de Conexão </a:t>
            </a:r>
            <a:br>
              <a:rPr lang="pt-BR" dirty="0"/>
            </a:br>
            <a:r>
              <a:rPr lang="pt-BR" dirty="0"/>
              <a:t>(</a:t>
            </a:r>
            <a:r>
              <a:rPr lang="pt-BR" dirty="0" err="1"/>
              <a:t>PoA</a:t>
            </a:r>
            <a:r>
              <a:rPr lang="pt-BR" dirty="0"/>
              <a:t> – </a:t>
            </a:r>
            <a:r>
              <a:rPr lang="pt-BR" i="1" dirty="0"/>
              <a:t>Point </a:t>
            </a:r>
            <a:r>
              <a:rPr lang="pt-BR" i="1" dirty="0" err="1"/>
              <a:t>of</a:t>
            </a:r>
            <a:r>
              <a:rPr lang="pt-BR" i="1" dirty="0"/>
              <a:t> </a:t>
            </a:r>
            <a:r>
              <a:rPr lang="pt-BR" i="1" dirty="0" err="1"/>
              <a:t>Attachment</a:t>
            </a:r>
            <a:r>
              <a:rPr lang="pt-BR" dirty="0"/>
              <a:t>)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Tradicionalmente um </a:t>
            </a:r>
            <a:r>
              <a:rPr lang="pt-BR" dirty="0" err="1"/>
              <a:t>PoA</a:t>
            </a:r>
            <a:r>
              <a:rPr lang="pt-BR" dirty="0"/>
              <a:t> corresponde a um endereço da camada de enlace.</a:t>
            </a:r>
          </a:p>
          <a:p>
            <a:r>
              <a:rPr lang="pt-BR" dirty="0"/>
              <a:t>Tudo o que os nós (roteadores) precisam é que os endereços </a:t>
            </a:r>
            <a:r>
              <a:rPr lang="pt-BR" dirty="0" err="1"/>
              <a:t>PoA</a:t>
            </a:r>
            <a:r>
              <a:rPr lang="pt-BR" dirty="0"/>
              <a:t> dos vizinhos mais próximos não sejam ambíguos.</a:t>
            </a:r>
          </a:p>
          <a:p>
            <a:r>
              <a:rPr lang="pt-BR" dirty="0"/>
              <a:t>Os endereços </a:t>
            </a:r>
            <a:r>
              <a:rPr lang="pt-BR" dirty="0" err="1"/>
              <a:t>PoA</a:t>
            </a:r>
            <a:r>
              <a:rPr lang="pt-BR" dirty="0"/>
              <a:t> não têm que vir do mesmo espaço de endereços e provavelmente não virão.</a:t>
            </a:r>
          </a:p>
          <a:p>
            <a:r>
              <a:rPr lang="pt-BR" dirty="0"/>
              <a:t>Quaisquer dois vizinhos mais próximos conectados terão endereços do mesmo espaço de endereçamento.</a:t>
            </a:r>
          </a:p>
        </p:txBody>
      </p:sp>
    </p:spTree>
    <p:extLst>
      <p:ext uri="{BB962C8B-B14F-4D97-AF65-F5344CB8AC3E}">
        <p14:creationId xmlns:p14="http://schemas.microsoft.com/office/powerpoint/2010/main" val="23928954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Endereços e Mapeamentos na Internet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31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>
          <a:xfrm>
            <a:off x="2136648" y="5029200"/>
            <a:ext cx="8153400" cy="1143000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A Internet tem apenas nomes de pontos de conexão (</a:t>
            </a:r>
            <a:r>
              <a:rPr lang="pt-BR" dirty="0" err="1"/>
              <a:t>PoA</a:t>
            </a:r>
            <a:r>
              <a:rPr lang="pt-BR" dirty="0"/>
              <a:t>) e rotas.</a:t>
            </a:r>
          </a:p>
          <a:p>
            <a:r>
              <a:rPr lang="pt-BR" dirty="0">
                <a:solidFill>
                  <a:srgbClr val="FF0000"/>
                </a:solidFill>
              </a:rPr>
              <a:t>Falta metade da arquitetura de endereçamento necessária!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360" y="1828800"/>
            <a:ext cx="8917441" cy="291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1981200" y="1535668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Endereços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9144000" y="1524000"/>
            <a:ext cx="1483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Mapeamentos</a:t>
            </a:r>
          </a:p>
        </p:txBody>
      </p:sp>
      <p:sp>
        <p:nvSpPr>
          <p:cNvPr id="2" name="Elipse 1"/>
          <p:cNvSpPr/>
          <p:nvPr/>
        </p:nvSpPr>
        <p:spPr>
          <a:xfrm>
            <a:off x="1529509" y="3810000"/>
            <a:ext cx="1678441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/>
          <p:cNvSpPr/>
          <p:nvPr/>
        </p:nvSpPr>
        <p:spPr>
          <a:xfrm>
            <a:off x="9752580" y="3124201"/>
            <a:ext cx="763021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77172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Mapeamento dos Conceitos de </a:t>
            </a:r>
            <a:r>
              <a:rPr lang="pt-BR" dirty="0" err="1"/>
              <a:t>Saltzer</a:t>
            </a:r>
            <a:r>
              <a:rPr lang="pt-BR" dirty="0"/>
              <a:t> à Internet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2136648" y="4876800"/>
            <a:ext cx="8153400" cy="1219200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Faltam nomes de aplicações e endereços de nós.</a:t>
            </a:r>
          </a:p>
          <a:p>
            <a:r>
              <a:rPr lang="pt-BR" dirty="0"/>
              <a:t>Os Pontos de Conexão possuem dois nomes (endereços IP e MAC)!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752601"/>
            <a:ext cx="8991600" cy="2783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16928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Formato (Original) do Endereço IP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33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>
          <a:xfrm>
            <a:off x="2136648" y="5029200"/>
            <a:ext cx="8153400" cy="1219200"/>
          </a:xfrm>
        </p:spPr>
        <p:txBody>
          <a:bodyPr>
            <a:normAutofit fontScale="70000" lnSpcReduction="20000"/>
          </a:bodyPr>
          <a:lstStyle/>
          <a:p>
            <a:r>
              <a:rPr lang="pt-BR" dirty="0"/>
              <a:t>A distribuição dos endereços foi feita por tamanho da rede e por ordem de solicitação:</a:t>
            </a:r>
          </a:p>
          <a:p>
            <a:pPr lvl="1"/>
            <a:r>
              <a:rPr lang="pt-BR" dirty="0"/>
              <a:t>128.89 poderia estar nos EUA e a 128.90 em Hong Kong</a:t>
            </a:r>
          </a:p>
          <a:p>
            <a:pPr lvl="1"/>
            <a:r>
              <a:rPr lang="pt-BR" dirty="0"/>
              <a:t>Estavam mais para nomes do que para endereços!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752600"/>
            <a:ext cx="7277100" cy="3170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99930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OSI: Entidades, </a:t>
            </a:r>
            <a:r>
              <a:rPr lang="pt-BR" dirty="0" err="1"/>
              <a:t>SAPs</a:t>
            </a:r>
            <a:r>
              <a:rPr lang="pt-BR" dirty="0"/>
              <a:t> e Identificadores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34</a:t>
            </a:fld>
            <a:endParaRPr lang="pt-B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246" y="1671638"/>
            <a:ext cx="8987555" cy="495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60216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OSI: Conexões e Associações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Uma </a:t>
            </a:r>
            <a:r>
              <a:rPr lang="pt-BR" b="1" dirty="0"/>
              <a:t>conexão-(N)</a:t>
            </a:r>
            <a:r>
              <a:rPr lang="pt-BR" dirty="0"/>
              <a:t> é definida como “uma associação solicitada por uma entidade-(N+1) para a transferência de dados entre duas ou mais entidades-(N+1).”</a:t>
            </a:r>
          </a:p>
          <a:p>
            <a:pPr lvl="1"/>
            <a:r>
              <a:rPr lang="pt-BR" dirty="0"/>
              <a:t>Esta era então a visão do X.25 que foi forçada pelos Europeus.</a:t>
            </a:r>
          </a:p>
          <a:p>
            <a:r>
              <a:rPr lang="pt-BR" dirty="0"/>
              <a:t>Posteriormente definiram uma </a:t>
            </a:r>
            <a:r>
              <a:rPr lang="pt-BR" b="1" dirty="0"/>
              <a:t>associação-(N)</a:t>
            </a:r>
            <a:r>
              <a:rPr lang="pt-BR" dirty="0"/>
              <a:t> como um relacionamento cooperativo entre invocações (instâncias) de entidades-(N).</a:t>
            </a:r>
          </a:p>
          <a:p>
            <a:r>
              <a:rPr lang="pt-BR" dirty="0">
                <a:solidFill>
                  <a:srgbClr val="FF0000"/>
                </a:solidFill>
              </a:rPr>
              <a:t>Ou seja, no OSI as associações são conexões e as conexões são os que as associações deveriam ser!</a:t>
            </a:r>
          </a:p>
        </p:txBody>
      </p:sp>
    </p:spTree>
    <p:extLst>
      <p:ext uri="{BB962C8B-B14F-4D97-AF65-F5344CB8AC3E}">
        <p14:creationId xmlns:p14="http://schemas.microsoft.com/office/powerpoint/2010/main" val="6303874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(N)-</a:t>
            </a:r>
            <a:r>
              <a:rPr lang="pt-BR" dirty="0" err="1"/>
              <a:t>SAPs</a:t>
            </a:r>
            <a:r>
              <a:rPr lang="pt-BR" dirty="0"/>
              <a:t> – [N]-</a:t>
            </a:r>
            <a:r>
              <a:rPr lang="pt-BR" i="1" dirty="0"/>
              <a:t>Service-Access-Point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Um SAP tenta ser uma porta ou interface.</a:t>
            </a:r>
          </a:p>
          <a:p>
            <a:r>
              <a:rPr lang="pt-BR" dirty="0"/>
              <a:t>Um (N)-SAP está ligado a uma e apenas uma entidade-(N) por vez.</a:t>
            </a:r>
          </a:p>
          <a:p>
            <a:r>
              <a:rPr lang="pt-BR" dirty="0"/>
              <a:t>O identificador de uma entidade-(N) é chamado de título-entidade-(N).</a:t>
            </a:r>
          </a:p>
          <a:p>
            <a:pPr lvl="1"/>
            <a:r>
              <a:rPr lang="pt-BR" dirty="0"/>
              <a:t>O termo </a:t>
            </a:r>
            <a:r>
              <a:rPr lang="pt-BR" i="1" dirty="0"/>
              <a:t>título </a:t>
            </a:r>
            <a:r>
              <a:rPr lang="pt-BR" dirty="0"/>
              <a:t>era usado para nomes independentes da localização.</a:t>
            </a:r>
          </a:p>
          <a:p>
            <a:r>
              <a:rPr lang="pt-BR" dirty="0"/>
              <a:t>Associado com um endereço-(N)-SAP havia um ou mais identificadores-</a:t>
            </a:r>
            <a:r>
              <a:rPr lang="pt-BR" dirty="0" err="1"/>
              <a:t>pontosfinais</a:t>
            </a:r>
            <a:r>
              <a:rPr lang="pt-BR" dirty="0"/>
              <a:t>-conexão-(N)</a:t>
            </a:r>
          </a:p>
          <a:p>
            <a:pPr lvl="1"/>
            <a:r>
              <a:rPr lang="pt-BR" dirty="0"/>
              <a:t>(N)-CEP = (N)-</a:t>
            </a:r>
            <a:r>
              <a:rPr lang="pt-BR" i="1" dirty="0"/>
              <a:t>connection-</a:t>
            </a:r>
            <a:r>
              <a:rPr lang="pt-BR" i="1" dirty="0" err="1"/>
              <a:t>endpoint</a:t>
            </a:r>
            <a:r>
              <a:rPr lang="pt-BR" i="1" dirty="0"/>
              <a:t>-</a:t>
            </a:r>
            <a:r>
              <a:rPr lang="pt-BR" i="1" dirty="0" err="1"/>
              <a:t>identifier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05892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Problema na Construção de Nomes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Inicialmente assumiu-se que um endereço-(N) seria formado a partir de um endereço-(N-1) e um sufixo-(N), permitindo que endereços de uma camada mais alta inferisse os endereços de camadas mais baixas.</a:t>
            </a:r>
          </a:p>
          <a:p>
            <a:r>
              <a:rPr lang="pt-BR" dirty="0"/>
              <a:t>Isto define um </a:t>
            </a:r>
            <a:r>
              <a:rPr lang="pt-BR" i="1" dirty="0"/>
              <a:t>caminho</a:t>
            </a:r>
            <a:r>
              <a:rPr lang="pt-BR" dirty="0"/>
              <a:t> (em </a:t>
            </a:r>
            <a:r>
              <a:rPr lang="pt-BR" dirty="0" err="1"/>
              <a:t>SOs</a:t>
            </a:r>
            <a:r>
              <a:rPr lang="pt-BR" dirty="0"/>
              <a:t>: </a:t>
            </a:r>
            <a:r>
              <a:rPr lang="pt-BR" i="1" dirty="0" err="1"/>
              <a:t>pathname</a:t>
            </a:r>
            <a:r>
              <a:rPr lang="pt-BR" dirty="0"/>
              <a:t>). Ou seja, um caminho estático dentro do sistema e até a aplicação, quando podem haver múltiplos caminhos que poderiam ser escolhidos dinamicamente.</a:t>
            </a:r>
          </a:p>
        </p:txBody>
      </p:sp>
    </p:spTree>
    <p:extLst>
      <p:ext uri="{BB962C8B-B14F-4D97-AF65-F5344CB8AC3E}">
        <p14:creationId xmlns:p14="http://schemas.microsoft.com/office/powerpoint/2010/main" val="11284871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IONL – </a:t>
            </a:r>
            <a:r>
              <a:rPr lang="pt-BR" i="1" dirty="0" err="1"/>
              <a:t>Internal</a:t>
            </a:r>
            <a:r>
              <a:rPr lang="pt-BR" i="1" dirty="0"/>
              <a:t> </a:t>
            </a:r>
            <a:r>
              <a:rPr lang="pt-BR" i="1" dirty="0" err="1"/>
              <a:t>Organization</a:t>
            </a:r>
            <a:r>
              <a:rPr lang="pt-BR" i="1" dirty="0"/>
              <a:t> </a:t>
            </a:r>
            <a:r>
              <a:rPr lang="pt-BR" i="1" dirty="0" err="1"/>
              <a:t>of</a:t>
            </a:r>
            <a:r>
              <a:rPr lang="pt-BR" i="1" dirty="0"/>
              <a:t> </a:t>
            </a:r>
            <a:r>
              <a:rPr lang="pt-BR" i="1" dirty="0" err="1"/>
              <a:t>the</a:t>
            </a:r>
            <a:r>
              <a:rPr lang="pt-BR" i="1" dirty="0"/>
              <a:t> Network </a:t>
            </a:r>
            <a:r>
              <a:rPr lang="pt-BR" i="1" dirty="0" err="1"/>
              <a:t>Layer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Tentativa de acomodar as visões sem conexão e com conexão das delegações americana e europeia, respectivamente.</a:t>
            </a:r>
          </a:p>
          <a:p>
            <a:r>
              <a:rPr lang="pt-BR" dirty="0"/>
              <a:t>Os europeus tiveram que admitir que o X.25 era apenas uma interface para a rede, e como tal apenas provia acesso a uma </a:t>
            </a:r>
            <a:r>
              <a:rPr lang="pt-BR" dirty="0" err="1"/>
              <a:t>subrede</a:t>
            </a:r>
            <a:r>
              <a:rPr lang="pt-BR" dirty="0"/>
              <a:t>.</a:t>
            </a:r>
          </a:p>
          <a:p>
            <a:r>
              <a:rPr lang="pt-BR" dirty="0"/>
              <a:t>Chegou-se então à conclusão de que a função principal da camada de rede era fazer a transição entre os protocolos dependentes da </a:t>
            </a:r>
            <a:r>
              <a:rPr lang="pt-BR" dirty="0" err="1"/>
              <a:t>subrede</a:t>
            </a:r>
            <a:r>
              <a:rPr lang="pt-BR" dirty="0"/>
              <a:t> e prover um serviço que fosse independente da tecnologia da </a:t>
            </a:r>
            <a:r>
              <a:rPr lang="pt-BR" dirty="0" err="1"/>
              <a:t>subrede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39830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IONL: Subcamadas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39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Um Protocolo de Acesso à </a:t>
            </a:r>
            <a:r>
              <a:rPr lang="pt-BR" dirty="0" err="1"/>
              <a:t>Subrede</a:t>
            </a:r>
            <a:r>
              <a:rPr lang="pt-BR" dirty="0"/>
              <a:t> (SNACP – </a:t>
            </a:r>
            <a:r>
              <a:rPr lang="pt-BR" i="1" dirty="0" err="1"/>
              <a:t>SubNetwork</a:t>
            </a:r>
            <a:r>
              <a:rPr lang="pt-BR" i="1" dirty="0"/>
              <a:t> </a:t>
            </a:r>
            <a:r>
              <a:rPr lang="pt-BR" i="1" dirty="0" err="1"/>
              <a:t>ACcess</a:t>
            </a:r>
            <a:r>
              <a:rPr lang="pt-BR" i="1" dirty="0"/>
              <a:t> </a:t>
            </a:r>
            <a:r>
              <a:rPr lang="pt-BR" i="1" dirty="0" err="1"/>
              <a:t>Protocol</a:t>
            </a:r>
            <a:r>
              <a:rPr lang="pt-BR" dirty="0"/>
              <a:t>):</a:t>
            </a:r>
          </a:p>
          <a:p>
            <a:pPr lvl="1"/>
            <a:r>
              <a:rPr lang="pt-BR" dirty="0"/>
              <a:t>Opera sob as restrições de uma </a:t>
            </a:r>
            <a:r>
              <a:rPr lang="pt-BR" dirty="0" err="1"/>
              <a:t>subrede</a:t>
            </a:r>
            <a:r>
              <a:rPr lang="pt-BR" dirty="0"/>
              <a:t> específica</a:t>
            </a:r>
          </a:p>
          <a:p>
            <a:pPr lvl="1"/>
            <a:r>
              <a:rPr lang="pt-BR" dirty="0"/>
              <a:t>Os serviços providos podem não coincidir com o serviço da camada de rede.</a:t>
            </a:r>
          </a:p>
          <a:p>
            <a:r>
              <a:rPr lang="pt-BR" dirty="0"/>
              <a:t>Um Protocolo de Convergência Dependente da </a:t>
            </a:r>
            <a:r>
              <a:rPr lang="pt-BR" dirty="0" err="1"/>
              <a:t>Subrede</a:t>
            </a:r>
            <a:r>
              <a:rPr lang="pt-BR" dirty="0"/>
              <a:t> (SNDCP – </a:t>
            </a:r>
            <a:r>
              <a:rPr lang="pt-BR" i="1" dirty="0" err="1"/>
              <a:t>SubNetwork</a:t>
            </a:r>
            <a:r>
              <a:rPr lang="pt-BR" i="1" dirty="0"/>
              <a:t> </a:t>
            </a:r>
            <a:r>
              <a:rPr lang="pt-BR" i="1" dirty="0" err="1"/>
              <a:t>Dependent</a:t>
            </a:r>
            <a:r>
              <a:rPr lang="pt-BR" i="1" dirty="0"/>
              <a:t> </a:t>
            </a:r>
            <a:r>
              <a:rPr lang="pt-BR" i="1" dirty="0" err="1"/>
              <a:t>Convergence</a:t>
            </a:r>
            <a:r>
              <a:rPr lang="pt-BR" i="1" dirty="0"/>
              <a:t> </a:t>
            </a:r>
            <a:r>
              <a:rPr lang="pt-BR" i="1" dirty="0" err="1"/>
              <a:t>Protocol</a:t>
            </a:r>
            <a:r>
              <a:rPr lang="pt-BR" dirty="0"/>
              <a:t>):</a:t>
            </a:r>
          </a:p>
          <a:p>
            <a:pPr lvl="1"/>
            <a:r>
              <a:rPr lang="pt-BR" dirty="0"/>
              <a:t>Opera sobre o protocolo de acesso à </a:t>
            </a:r>
            <a:r>
              <a:rPr lang="pt-BR" dirty="0" err="1"/>
              <a:t>subrede</a:t>
            </a:r>
            <a:r>
              <a:rPr lang="pt-BR" dirty="0"/>
              <a:t> e provê as capacitações assumidas pelo SNICP ou o serviço da camada de rede.</a:t>
            </a:r>
          </a:p>
          <a:p>
            <a:r>
              <a:rPr lang="pt-BR" dirty="0"/>
              <a:t>Um Protocolo Independente da </a:t>
            </a:r>
            <a:r>
              <a:rPr lang="pt-BR" dirty="0" err="1"/>
              <a:t>SubRede</a:t>
            </a:r>
            <a:r>
              <a:rPr lang="pt-BR" dirty="0"/>
              <a:t> (SNICP – </a:t>
            </a:r>
            <a:r>
              <a:rPr lang="pt-BR" i="1" dirty="0" err="1"/>
              <a:t>SubNetwork</a:t>
            </a:r>
            <a:r>
              <a:rPr lang="pt-BR" i="1" dirty="0"/>
              <a:t> </a:t>
            </a:r>
            <a:r>
              <a:rPr lang="pt-BR" i="1" dirty="0" err="1"/>
              <a:t>Independent</a:t>
            </a:r>
            <a:r>
              <a:rPr lang="pt-BR" i="1" dirty="0"/>
              <a:t> </a:t>
            </a:r>
            <a:r>
              <a:rPr lang="pt-BR" i="1" dirty="0" err="1"/>
              <a:t>Protocol</a:t>
            </a:r>
            <a:r>
              <a:rPr lang="pt-BR" dirty="0"/>
              <a:t>):</a:t>
            </a:r>
          </a:p>
          <a:p>
            <a:pPr lvl="1"/>
            <a:r>
              <a:rPr lang="pt-BR" dirty="0"/>
              <a:t>Opera para construir o serviço da camada de rede OSI e não precisa ser baseado nas características de serviço de nenhuma </a:t>
            </a:r>
            <a:r>
              <a:rPr lang="pt-BR" dirty="0" err="1"/>
              <a:t>subrede</a:t>
            </a:r>
            <a:r>
              <a:rPr lang="pt-BR" dirty="0"/>
              <a:t> particular.</a:t>
            </a:r>
          </a:p>
        </p:txBody>
      </p:sp>
    </p:spTree>
    <p:extLst>
      <p:ext uri="{BB962C8B-B14F-4D97-AF65-F5344CB8AC3E}">
        <p14:creationId xmlns:p14="http://schemas.microsoft.com/office/powerpoint/2010/main" val="2124308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Problema de Endereçamento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Nenhum outro problema é tão crucial para o sucesso de uma rede.</a:t>
            </a:r>
          </a:p>
          <a:p>
            <a:r>
              <a:rPr lang="pt-BR" dirty="0"/>
              <a:t>Uma vez definido, é difícil de ser mudado.</a:t>
            </a:r>
          </a:p>
          <a:p>
            <a:r>
              <a:rPr lang="pt-BR" dirty="0"/>
              <a:t>Se estiver errado e tiver que ser mudado, quanto mais se demorar para notar isto, mais doloroso (e custoso) será mudá-lo.</a:t>
            </a:r>
          </a:p>
          <a:p>
            <a:r>
              <a:rPr lang="pt-BR" dirty="0"/>
              <a:t>Se estiver realmente errado, o uso da rede se torna complicado e eventualmente inútil.</a:t>
            </a:r>
          </a:p>
          <a:p>
            <a:r>
              <a:rPr lang="pt-BR" dirty="0"/>
              <a:t>Mas, se estiver certo, muitas coisas se tornam fáceis, e você raramente percebe que está lá.</a:t>
            </a:r>
          </a:p>
        </p:txBody>
      </p:sp>
    </p:spTree>
    <p:extLst>
      <p:ext uri="{BB962C8B-B14F-4D97-AF65-F5344CB8AC3E}">
        <p14:creationId xmlns:p14="http://schemas.microsoft.com/office/powerpoint/2010/main" val="38290010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IONL: Nível de </a:t>
            </a:r>
            <a:r>
              <a:rPr lang="pt-BR" dirty="0" err="1"/>
              <a:t>Indireção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Havia um </a:t>
            </a:r>
            <a:r>
              <a:rPr lang="pt-BR" dirty="0" err="1"/>
              <a:t>PoA</a:t>
            </a:r>
            <a:r>
              <a:rPr lang="pt-BR" dirty="0"/>
              <a:t> da </a:t>
            </a:r>
            <a:r>
              <a:rPr lang="pt-BR" dirty="0" err="1"/>
              <a:t>subrede</a:t>
            </a:r>
            <a:r>
              <a:rPr lang="pt-BR" dirty="0"/>
              <a:t> (SNPA) que possuía um endereço com um escopo que abrangia apenas a </a:t>
            </a:r>
            <a:r>
              <a:rPr lang="pt-BR" dirty="0" err="1"/>
              <a:t>subrede</a:t>
            </a:r>
            <a:r>
              <a:rPr lang="pt-BR" dirty="0"/>
              <a:t> particular.</a:t>
            </a:r>
          </a:p>
          <a:p>
            <a:r>
              <a:rPr lang="pt-BR" dirty="0"/>
              <a:t>Um sistema poderia ter diversos </a:t>
            </a:r>
            <a:r>
              <a:rPr lang="pt-BR" dirty="0" err="1"/>
              <a:t>SNPAs</a:t>
            </a:r>
            <a:r>
              <a:rPr lang="pt-BR" dirty="0"/>
              <a:t> que mapeassem em um único endereço NSAP.</a:t>
            </a:r>
          </a:p>
          <a:p>
            <a:pPr lvl="1"/>
            <a:r>
              <a:rPr lang="pt-BR" dirty="0"/>
              <a:t>O endereço NSAP era, de fato, o (N)-</a:t>
            </a:r>
            <a:r>
              <a:rPr lang="pt-BR" i="1" dirty="0" err="1"/>
              <a:t>entity-title</a:t>
            </a:r>
            <a:r>
              <a:rPr lang="pt-BR" i="1" dirty="0"/>
              <a:t>.</a:t>
            </a:r>
          </a:p>
          <a:p>
            <a:r>
              <a:rPr lang="pt-BR" dirty="0"/>
              <a:t>O diretório-(N), ou neste caso o diretório-N (N de </a:t>
            </a:r>
            <a:r>
              <a:rPr lang="pt-BR" i="1" dirty="0"/>
              <a:t>network</a:t>
            </a:r>
            <a:r>
              <a:rPr lang="pt-BR" dirty="0"/>
              <a:t>) mantinha um mapeamento entre os endereços SNPA e o endereço-NSAP.</a:t>
            </a:r>
          </a:p>
          <a:p>
            <a:r>
              <a:rPr lang="pt-BR" dirty="0"/>
              <a:t>Este mapeamento provê um nível de </a:t>
            </a:r>
            <a:r>
              <a:rPr lang="pt-BR" dirty="0" err="1"/>
              <a:t>indireção</a:t>
            </a:r>
            <a:r>
              <a:rPr lang="pt-BR" dirty="0"/>
              <a:t> entre o endereçamento físico do fio e o endereçamento lógico da rede.</a:t>
            </a:r>
          </a:p>
        </p:txBody>
      </p:sp>
    </p:spTree>
    <p:extLst>
      <p:ext uri="{BB962C8B-B14F-4D97-AF65-F5344CB8AC3E}">
        <p14:creationId xmlns:p14="http://schemas.microsoft.com/office/powerpoint/2010/main" val="26146019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Endereçamento NSAP para os EUA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816864" y="2819400"/>
            <a:ext cx="10871200" cy="3276600"/>
          </a:xfrm>
        </p:spPr>
        <p:txBody>
          <a:bodyPr>
            <a:normAutofit fontScale="77500" lnSpcReduction="20000"/>
          </a:bodyPr>
          <a:lstStyle/>
          <a:p>
            <a:r>
              <a:rPr lang="pt-BR" dirty="0"/>
              <a:t>O “AFI” especifica o formato do “IDI” e a autoridade de endereçamento responsável pelo “IDI”.</a:t>
            </a:r>
          </a:p>
          <a:p>
            <a:pPr lvl="1"/>
            <a:r>
              <a:rPr lang="pt-BR" dirty="0"/>
              <a:t>X.121, ISO DCC. F.69 (telex), E.163 (PSTN), E.164 (ISDN), ISO 6523-ICD ou Local.</a:t>
            </a:r>
          </a:p>
          <a:p>
            <a:r>
              <a:rPr lang="pt-BR" dirty="0"/>
              <a:t>O “DFI” contém o código de país (padrão ISO).</a:t>
            </a:r>
          </a:p>
          <a:p>
            <a:r>
              <a:rPr lang="pt-BR" dirty="0"/>
              <a:t>“</a:t>
            </a:r>
            <a:r>
              <a:rPr lang="pt-BR" dirty="0" err="1"/>
              <a:t>Org</a:t>
            </a:r>
            <a:r>
              <a:rPr lang="pt-BR" dirty="0"/>
              <a:t>” é o identificador de organização (ANSI)</a:t>
            </a:r>
          </a:p>
          <a:p>
            <a:r>
              <a:rPr lang="pt-BR" dirty="0"/>
              <a:t>“</a:t>
            </a:r>
            <a:r>
              <a:rPr lang="pt-BR" dirty="0" err="1"/>
              <a:t>Routing</a:t>
            </a:r>
            <a:r>
              <a:rPr lang="pt-BR" dirty="0"/>
              <a:t> Domain” e “</a:t>
            </a:r>
            <a:r>
              <a:rPr lang="pt-BR" dirty="0" err="1"/>
              <a:t>Area</a:t>
            </a:r>
            <a:r>
              <a:rPr lang="pt-BR" dirty="0"/>
              <a:t>” são as informações de roteamento topológico</a:t>
            </a:r>
          </a:p>
          <a:p>
            <a:r>
              <a:rPr lang="pt-BR" dirty="0"/>
              <a:t>“System” possui 6 octetos: cabe um endereço Ethernet, embora o seu uso leve a uma identificação da interface e não do nó.</a:t>
            </a:r>
          </a:p>
          <a:p>
            <a:r>
              <a:rPr lang="pt-BR" dirty="0"/>
              <a:t>“</a:t>
            </a:r>
            <a:r>
              <a:rPr lang="pt-BR" dirty="0" err="1"/>
              <a:t>Sel</a:t>
            </a:r>
            <a:r>
              <a:rPr lang="pt-BR" dirty="0"/>
              <a:t>(</a:t>
            </a:r>
            <a:r>
              <a:rPr lang="pt-BR" dirty="0" err="1"/>
              <a:t>ector</a:t>
            </a:r>
            <a:r>
              <a:rPr lang="pt-BR" dirty="0"/>
              <a:t>)” identifica o protocolo na camada superior.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4550" y="1600201"/>
            <a:ext cx="824865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6324601" y="1600200"/>
            <a:ext cx="85106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pt-BR" dirty="0" err="1"/>
              <a:t>Routing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65550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Problemas com o NSAP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Este esquema assume que os domínios de roteamento estão abaixo do nível das organizações</a:t>
            </a:r>
          </a:p>
          <a:p>
            <a:r>
              <a:rPr lang="pt-BR" dirty="0"/>
              <a:t>Há também casos em que seria útil agregar diversos pequenos países em um único domínio regional.</a:t>
            </a:r>
          </a:p>
          <a:p>
            <a:r>
              <a:rPr lang="pt-BR" dirty="0"/>
              <a:t>Em outros seria interessante dividir um grande país em múltiplos domínios.</a:t>
            </a:r>
          </a:p>
          <a:p>
            <a:r>
              <a:rPr lang="pt-BR" dirty="0"/>
              <a:t>O que reflete um espaço de endereços independente do provedor?</a:t>
            </a:r>
          </a:p>
          <a:p>
            <a:pPr lvl="1"/>
            <a:r>
              <a:rPr lang="pt-BR" dirty="0"/>
              <a:t>Abordagem geográfica?</a:t>
            </a:r>
          </a:p>
          <a:p>
            <a:pPr lvl="1"/>
            <a:r>
              <a:rPr lang="pt-BR" dirty="0"/>
              <a:t>Não haveria outras não totalmente geográficas?</a:t>
            </a:r>
          </a:p>
        </p:txBody>
      </p:sp>
    </p:spTree>
    <p:extLst>
      <p:ext uri="{BB962C8B-B14F-4D97-AF65-F5344CB8AC3E}">
        <p14:creationId xmlns:p14="http://schemas.microsoft.com/office/powerpoint/2010/main" val="398891726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Endereçamento no IPv6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“Endereços IPv6 de todos os tipos são atribuídos a interfaces, não a nós”</a:t>
            </a:r>
          </a:p>
          <a:p>
            <a:r>
              <a:rPr lang="pt-BR" dirty="0"/>
              <a:t>“Um endereço </a:t>
            </a:r>
            <a:r>
              <a:rPr lang="pt-BR" i="1" dirty="0" err="1"/>
              <a:t>unicast</a:t>
            </a:r>
            <a:r>
              <a:rPr lang="pt-BR" dirty="0"/>
              <a:t> pode ser usado como um identificador para o nó”.</a:t>
            </a:r>
          </a:p>
          <a:p>
            <a:r>
              <a:rPr lang="pt-BR" dirty="0"/>
              <a:t>Tipos de endereços:</a:t>
            </a:r>
          </a:p>
          <a:p>
            <a:pPr lvl="1"/>
            <a:r>
              <a:rPr lang="pt-BR" i="1" dirty="0" err="1"/>
              <a:t>Unicast</a:t>
            </a:r>
            <a:r>
              <a:rPr lang="pt-BR" i="1" dirty="0"/>
              <a:t>: </a:t>
            </a:r>
            <a:r>
              <a:rPr lang="pt-BR" dirty="0"/>
              <a:t>um pacote enviado para um endereço </a:t>
            </a:r>
            <a:r>
              <a:rPr lang="pt-BR" i="1" dirty="0" err="1"/>
              <a:t>unicast</a:t>
            </a:r>
            <a:r>
              <a:rPr lang="pt-BR" dirty="0"/>
              <a:t> é entregue à interface identificada por este endereço;</a:t>
            </a:r>
            <a:endParaRPr lang="pt-BR" i="1" dirty="0"/>
          </a:p>
          <a:p>
            <a:pPr lvl="1"/>
            <a:r>
              <a:rPr lang="pt-BR" i="1" dirty="0" err="1"/>
              <a:t>Anycast</a:t>
            </a:r>
            <a:r>
              <a:rPr lang="pt-BR" i="1" dirty="0"/>
              <a:t>: </a:t>
            </a:r>
            <a:r>
              <a:rPr lang="pt-BR" dirty="0"/>
              <a:t>um pacote enviado a um endereço </a:t>
            </a:r>
            <a:r>
              <a:rPr lang="pt-BR" i="1" dirty="0" err="1"/>
              <a:t>anycast</a:t>
            </a:r>
            <a:r>
              <a:rPr lang="pt-BR" dirty="0"/>
              <a:t> é entregue a uma das interfaces identificadas por este endereço;</a:t>
            </a:r>
            <a:endParaRPr lang="pt-BR" i="1" dirty="0"/>
          </a:p>
          <a:p>
            <a:pPr lvl="1"/>
            <a:r>
              <a:rPr lang="pt-BR" i="1" dirty="0" err="1"/>
              <a:t>Multicast</a:t>
            </a:r>
            <a:r>
              <a:rPr lang="pt-BR" i="1" dirty="0"/>
              <a:t>: </a:t>
            </a:r>
            <a:r>
              <a:rPr lang="pt-BR" dirty="0"/>
              <a:t>um pacote enviado a um endereço </a:t>
            </a:r>
            <a:r>
              <a:rPr lang="pt-BR" i="1" dirty="0" err="1"/>
              <a:t>multicast</a:t>
            </a:r>
            <a:r>
              <a:rPr lang="pt-BR" dirty="0"/>
              <a:t> é entregue a todas as interfaces identificadas por este endereço.</a:t>
            </a:r>
            <a:endParaRPr lang="pt-BR" i="1" dirty="0"/>
          </a:p>
          <a:p>
            <a:pPr lvl="1"/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2146148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IPv6: Endereços </a:t>
            </a:r>
            <a:r>
              <a:rPr lang="pt-BR" i="1" dirty="0" err="1"/>
              <a:t>Anycast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44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Os nós aos quais as interfaces pertencem devem ser explicitamente configurados para estarem cientes disto (fase de registro).</a:t>
            </a:r>
          </a:p>
          <a:p>
            <a:r>
              <a:rPr lang="pt-BR" dirty="0"/>
              <a:t>Estes endereços não podem aparecer como endereços de origem em nenhum pacote IP </a:t>
            </a:r>
            <a:r>
              <a:rPr lang="pt-BR" dirty="0">
                <a:solidFill>
                  <a:srgbClr val="FF0000"/>
                </a:solidFill>
              </a:rPr>
              <a:t>(razoável)</a:t>
            </a:r>
            <a:r>
              <a:rPr lang="pt-BR" dirty="0"/>
              <a:t>.</a:t>
            </a:r>
          </a:p>
          <a:p>
            <a:r>
              <a:rPr lang="pt-BR" dirty="0"/>
              <a:t>Não podem ser atribuídos a </a:t>
            </a:r>
            <a:r>
              <a:rPr lang="pt-BR" i="1" dirty="0"/>
              <a:t>hosts</a:t>
            </a:r>
            <a:r>
              <a:rPr lang="pt-BR" dirty="0"/>
              <a:t>, apenas a roteadores </a:t>
            </a:r>
            <a:r>
              <a:rPr lang="pt-BR" dirty="0">
                <a:solidFill>
                  <a:srgbClr val="FF0000"/>
                </a:solidFill>
              </a:rPr>
              <a:t>(menos razoável: não dá para ser usado por aplicações!)</a:t>
            </a:r>
          </a:p>
          <a:p>
            <a:r>
              <a:rPr lang="pt-BR" dirty="0"/>
              <a:t>Não está definido o protocolo para a troca de informações de que interfaces pertencem ao mesmo endereço...</a:t>
            </a:r>
          </a:p>
          <a:p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33502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IPv6: Endereços Locais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Em 2003 houve um movimento dentro do IPv6 WG para deletar os endereços locais da especificação.</a:t>
            </a:r>
          </a:p>
          <a:p>
            <a:r>
              <a:rPr lang="pt-BR" dirty="0"/>
              <a:t>Espaço de endereços privados é uma parte natural de qualquer arquitetura completa e não apresenta nenhum perigo, mas pelo contrário, traz muitos benefícios.</a:t>
            </a:r>
          </a:p>
          <a:p>
            <a:r>
              <a:rPr lang="pt-BR" dirty="0"/>
              <a:t>A sua remoção pode representar um freio na adoção do IPv6 pelas empresas.</a:t>
            </a:r>
          </a:p>
        </p:txBody>
      </p:sp>
    </p:spTree>
    <p:extLst>
      <p:ext uri="{BB962C8B-B14F-4D97-AF65-F5344CB8AC3E}">
        <p14:creationId xmlns:p14="http://schemas.microsoft.com/office/powerpoint/2010/main" val="1636516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IPv6: Endereços </a:t>
            </a:r>
            <a:r>
              <a:rPr lang="pt-BR" i="1" dirty="0" err="1"/>
              <a:t>Unicast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Endereço </a:t>
            </a:r>
            <a:r>
              <a:rPr lang="pt-BR" i="1" dirty="0" err="1"/>
              <a:t>Unicast</a:t>
            </a:r>
            <a:r>
              <a:rPr lang="pt-BR" dirty="0"/>
              <a:t> agregável</a:t>
            </a:r>
          </a:p>
          <a:p>
            <a:r>
              <a:rPr lang="pt-BR" dirty="0"/>
              <a:t>O problema com o espaço de endereços IPv4 não é tanto a falta de espaço de endereços mas o crescimento das tabelas de roteamento.</a:t>
            </a:r>
          </a:p>
          <a:p>
            <a:r>
              <a:rPr lang="pt-BR" dirty="0"/>
              <a:t>A arquitetura Internet cobre apenas as camadas de rede e de transporte e tem a tendência de resolver tudo nestas camadas.</a:t>
            </a:r>
          </a:p>
          <a:p>
            <a:r>
              <a:rPr lang="pt-BR" dirty="0"/>
              <a:t>Foram escolhidos o formato do cabeçalho da PDU e o comprimento do campo de endereço anos antes de determinar com o que o endereço deveria parecer.</a:t>
            </a:r>
          </a:p>
        </p:txBody>
      </p:sp>
    </p:spTree>
    <p:extLst>
      <p:ext uri="{BB962C8B-B14F-4D97-AF65-F5344CB8AC3E}">
        <p14:creationId xmlns:p14="http://schemas.microsoft.com/office/powerpoint/2010/main" val="42654010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IPv6: Endereços </a:t>
            </a:r>
            <a:r>
              <a:rPr lang="pt-BR" i="1" dirty="0" err="1"/>
              <a:t>Unicast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Uma arquitetura de rede deve fazer uma transição de lógica para física pelo menos uma vez. Mas, a arquitetura da Internet não tem esta transição.</a:t>
            </a:r>
          </a:p>
          <a:p>
            <a:pPr lvl="1"/>
            <a:r>
              <a:rPr lang="pt-BR" dirty="0"/>
              <a:t>O OSI teve sorte de ter nas camadas inferiores o X.25 que forçou a separação do endereço físico da </a:t>
            </a:r>
            <a:r>
              <a:rPr lang="pt-BR" dirty="0" err="1"/>
              <a:t>subrede</a:t>
            </a:r>
            <a:r>
              <a:rPr lang="pt-BR" dirty="0"/>
              <a:t> do endereço de rede.</a:t>
            </a:r>
          </a:p>
          <a:p>
            <a:pPr lvl="1"/>
            <a:r>
              <a:rPr lang="pt-BR" dirty="0"/>
              <a:t>A Internet não tinha endereços abaixo da camada de rede.</a:t>
            </a:r>
          </a:p>
          <a:p>
            <a:pPr lvl="1"/>
            <a:r>
              <a:rPr lang="pt-BR" dirty="0"/>
              <a:t>E havia um clima político de oposição a tudo aquilo que tinha sido feito no OSI.</a:t>
            </a:r>
          </a:p>
        </p:txBody>
      </p:sp>
    </p:spTree>
    <p:extLst>
      <p:ext uri="{BB962C8B-B14F-4D97-AF65-F5344CB8AC3E}">
        <p14:creationId xmlns:p14="http://schemas.microsoft.com/office/powerpoint/2010/main" val="27397980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IPv6: Endereços Agregáveis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816864" y="2819400"/>
            <a:ext cx="10871200" cy="3276600"/>
          </a:xfrm>
        </p:spPr>
        <p:txBody>
          <a:bodyPr>
            <a:normAutofit fontScale="92500" lnSpcReduction="20000"/>
          </a:bodyPr>
          <a:lstStyle/>
          <a:p>
            <a:r>
              <a:rPr lang="pt-BR" dirty="0"/>
              <a:t>“FP”: Prefixo do formato</a:t>
            </a:r>
          </a:p>
          <a:p>
            <a:r>
              <a:rPr lang="pt-BR" dirty="0"/>
              <a:t>“TLA ID”: Identificador de agregação de alto nível</a:t>
            </a:r>
          </a:p>
          <a:p>
            <a:r>
              <a:rPr lang="pt-BR" dirty="0"/>
              <a:t>“Res”: Reservado</a:t>
            </a:r>
          </a:p>
          <a:p>
            <a:r>
              <a:rPr lang="pt-BR" dirty="0"/>
              <a:t>“NLA ID”: Identificador de agregação do próximo nível</a:t>
            </a:r>
          </a:p>
          <a:p>
            <a:r>
              <a:rPr lang="pt-BR" dirty="0"/>
              <a:t>“SLA ID”: Identificador de agregação a nível do site</a:t>
            </a:r>
          </a:p>
          <a:p>
            <a:r>
              <a:rPr lang="pt-BR" dirty="0"/>
              <a:t>“Interface ID”: Identificador da interface, provavelmente um identificador EUI-64</a:t>
            </a:r>
          </a:p>
          <a:p>
            <a:r>
              <a:rPr lang="pt-BR" dirty="0">
                <a:solidFill>
                  <a:srgbClr val="FF0000"/>
                </a:solidFill>
              </a:rPr>
              <a:t>Problema: ficou semelhante a um </a:t>
            </a:r>
            <a:r>
              <a:rPr lang="pt-BR" i="1" dirty="0" err="1">
                <a:solidFill>
                  <a:srgbClr val="FF0000"/>
                </a:solidFill>
              </a:rPr>
              <a:t>pathname</a:t>
            </a:r>
            <a:endParaRPr lang="pt-BR" dirty="0">
              <a:solidFill>
                <a:srgbClr val="FF00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7050" y="1676400"/>
            <a:ext cx="60579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41817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IPv6: Nova Olhada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49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Em 1999 o IAB criou um GT do IRTF para considerar questões relacionadas a espaço de nomes.</a:t>
            </a:r>
          </a:p>
          <a:p>
            <a:r>
              <a:rPr lang="pt-BR" dirty="0"/>
              <a:t>O esforço se concentrou na separação entre localizador/identificador:</a:t>
            </a:r>
          </a:p>
          <a:p>
            <a:pPr lvl="1"/>
            <a:r>
              <a:rPr lang="pt-BR" dirty="0"/>
              <a:t>Viam o problema de que a semântica do endereço IP estava sobrecarregada com significados de localização e identificação e acharam que bastaria separá-los para resolver o problema.</a:t>
            </a:r>
          </a:p>
          <a:p>
            <a:pPr lvl="1"/>
            <a:r>
              <a:rPr lang="pt-BR" dirty="0"/>
              <a:t>Não viram que nomear a interface com um endereço IP corresponde a nomear a mesma coisa que um endereço MAC.</a:t>
            </a:r>
          </a:p>
          <a:p>
            <a:pPr lvl="1"/>
            <a:r>
              <a:rPr lang="pt-BR" dirty="0"/>
              <a:t>Esta abordagem nos dará um nome para a aplicação e um endereço </a:t>
            </a:r>
            <a:r>
              <a:rPr lang="pt-BR" dirty="0" err="1"/>
              <a:t>PoA</a:t>
            </a:r>
            <a:r>
              <a:rPr lang="pt-BR" dirty="0"/>
              <a:t>.</a:t>
            </a:r>
          </a:p>
          <a:p>
            <a:pPr lvl="1"/>
            <a:r>
              <a:rPr lang="pt-BR" dirty="0"/>
              <a:t>Endereça o sintoma mas não o problema.</a:t>
            </a:r>
          </a:p>
        </p:txBody>
      </p:sp>
    </p:spTree>
    <p:extLst>
      <p:ext uri="{BB962C8B-B14F-4D97-AF65-F5344CB8AC3E}">
        <p14:creationId xmlns:p14="http://schemas.microsoft.com/office/powerpoint/2010/main" val="2723602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Por que precisamos de Nomeação e Endereçamento?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8E0F6E-D4AD-4C94-9837-746ECEE7C125}" type="slidenum">
              <a:rPr lang="pt-BR" smtClean="0"/>
              <a:pPr/>
              <a:t>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</p:spTree>
    <p:extLst>
      <p:ext uri="{BB962C8B-B14F-4D97-AF65-F5344CB8AC3E}">
        <p14:creationId xmlns:p14="http://schemas.microsoft.com/office/powerpoint/2010/main" val="336033165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IPv6: Nova Olhada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50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Muitos não acreditam na implantação em larga escala do IPv6</a:t>
            </a:r>
          </a:p>
          <a:p>
            <a:pPr lvl="1"/>
            <a:r>
              <a:rPr lang="pt-BR" dirty="0"/>
              <a:t>Oferece muito pouco para aqueles que têm que pagar pela sua adoção</a:t>
            </a:r>
          </a:p>
          <a:p>
            <a:pPr lvl="1"/>
            <a:r>
              <a:rPr lang="pt-BR" dirty="0"/>
              <a:t>A única nova capacidade provida pelo IPv6 são os endereços mais longos</a:t>
            </a:r>
          </a:p>
          <a:p>
            <a:pPr lvl="1"/>
            <a:r>
              <a:rPr lang="pt-BR" dirty="0"/>
              <a:t>Todos os demais recursos funcionam tão bem no IPv6 como no IPv4</a:t>
            </a:r>
          </a:p>
          <a:p>
            <a:r>
              <a:rPr lang="pt-BR" dirty="0"/>
              <a:t>O IPv6 pode acontecer mais porque o IETF não foi capaz de apresentar nada que resolva os problemas reais do que pelos seus próprios méritos.</a:t>
            </a:r>
          </a:p>
          <a:p>
            <a:r>
              <a:rPr lang="pt-BR" dirty="0"/>
              <a:t>O IPv6 não contribuiu muito para o nosso problema de ganhar uma maior compreensão sobre a natureza do endereçamento.</a:t>
            </a:r>
          </a:p>
        </p:txBody>
      </p:sp>
    </p:spTree>
    <p:extLst>
      <p:ext uri="{BB962C8B-B14F-4D97-AF65-F5344CB8AC3E}">
        <p14:creationId xmlns:p14="http://schemas.microsoft.com/office/powerpoint/2010/main" val="25586854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IPv6: Nova Olhada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51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A única coisa a ser aprendida da experiência IPv6 tem mais a ver com a dinâmica (ou falta) de consenso.</a:t>
            </a:r>
          </a:p>
          <a:p>
            <a:pPr lvl="1"/>
            <a:r>
              <a:rPr lang="pt-BR" dirty="0"/>
              <a:t>O velho paradigma nunca deve ser convidado a colaborar com o novo paradigma</a:t>
            </a:r>
          </a:p>
          <a:p>
            <a:pPr lvl="1"/>
            <a:r>
              <a:rPr lang="pt-BR" dirty="0"/>
              <a:t>A única vez em que um comitê fará algo inovador será quando a maioria tiver a percepção de que ele não seja importante!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545188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Endereçamento da “Camada Superior” ou Aplicação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52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ARPANET: </a:t>
            </a:r>
          </a:p>
          <a:p>
            <a:pPr lvl="1"/>
            <a:r>
              <a:rPr lang="pt-BR" i="1" dirty="0"/>
              <a:t>sockets</a:t>
            </a:r>
            <a:r>
              <a:rPr lang="pt-BR" dirty="0"/>
              <a:t> bem conhecidos como medida provisória</a:t>
            </a:r>
          </a:p>
          <a:p>
            <a:pPr lvl="1"/>
            <a:r>
              <a:rPr lang="pt-BR" dirty="0"/>
              <a:t>Havia a compreensão da necessidade de um diretório, mas havia outras prioridades.</a:t>
            </a:r>
          </a:p>
          <a:p>
            <a:pPr lvl="1"/>
            <a:r>
              <a:rPr lang="pt-BR" dirty="0"/>
              <a:t>Ímpeto surgiu da proliferação de nós e não de aplicações -&gt; DNS.</a:t>
            </a:r>
          </a:p>
          <a:p>
            <a:r>
              <a:rPr lang="pt-BR" i="1" dirty="0"/>
              <a:t>Sockets</a:t>
            </a:r>
            <a:r>
              <a:rPr lang="pt-BR" dirty="0"/>
              <a:t> bem conhecidos x </a:t>
            </a:r>
            <a:r>
              <a:rPr lang="pt-BR" dirty="0" err="1"/>
              <a:t>URLs</a:t>
            </a:r>
            <a:endParaRPr lang="pt-BR" dirty="0"/>
          </a:p>
          <a:p>
            <a:pPr lvl="1"/>
            <a:r>
              <a:rPr lang="pt-BR" i="1" dirty="0"/>
              <a:t>Sockets:</a:t>
            </a:r>
            <a:r>
              <a:rPr lang="pt-BR" dirty="0"/>
              <a:t> há uma hipótese implícita de que existe apenas uma instância de cada protocolo por host.</a:t>
            </a:r>
          </a:p>
          <a:p>
            <a:pPr lvl="1"/>
            <a:r>
              <a:rPr lang="pt-BR" dirty="0"/>
              <a:t>Uma URL identifica uma aplicação: é criada uma instância arbitrária para aquela aplicação.</a:t>
            </a:r>
          </a:p>
          <a:p>
            <a:r>
              <a:rPr lang="pt-BR" dirty="0"/>
              <a:t>OSI: interesse no endereçamento da camada de aplicação dado que não havia endereçamento nas camadas de sessão e apresentação.</a:t>
            </a:r>
          </a:p>
        </p:txBody>
      </p:sp>
    </p:spTree>
    <p:extLst>
      <p:ext uri="{BB962C8B-B14F-4D97-AF65-F5344CB8AC3E}">
        <p14:creationId xmlns:p14="http://schemas.microsoft.com/office/powerpoint/2010/main" val="420641192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Camada de Aplicação no OSI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53</a:t>
            </a:fld>
            <a:endParaRPr lang="pt-BR"/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>
          <a:xfrm>
            <a:off x="816864" y="3886200"/>
            <a:ext cx="10871200" cy="2209800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Aplicação Web é um AP, enquanto que o HTTP é uma AE.</a:t>
            </a:r>
          </a:p>
          <a:p>
            <a:r>
              <a:rPr lang="pt-BR" dirty="0"/>
              <a:t>Um AP pode ter múltiplas instâncias de </a:t>
            </a:r>
            <a:r>
              <a:rPr lang="pt-BR" dirty="0" err="1"/>
              <a:t>AEs</a:t>
            </a:r>
            <a:r>
              <a:rPr lang="pt-BR" dirty="0"/>
              <a:t> para as conexões HTTP simultâneas. Cada uma delas precisa ser identificada.</a:t>
            </a:r>
          </a:p>
          <a:p>
            <a:r>
              <a:rPr lang="pt-BR" dirty="0"/>
              <a:t>Uma aplicação (AP) pode ter associada a ela múltiplos protocolos (</a:t>
            </a:r>
            <a:r>
              <a:rPr lang="pt-BR" dirty="0" err="1"/>
              <a:t>AEs</a:t>
            </a:r>
            <a:r>
              <a:rPr lang="pt-BR" dirty="0"/>
              <a:t>).</a:t>
            </a:r>
          </a:p>
          <a:p>
            <a:r>
              <a:rPr lang="pt-BR" dirty="0"/>
              <a:t>Podem haver também múltiplas instâncias de um AP que utilizam uma única AE.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676401"/>
            <a:ext cx="4800600" cy="1990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8153400" y="1840468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AP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8839201" y="3364468"/>
            <a:ext cx="502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err="1">
                <a:solidFill>
                  <a:srgbClr val="FF0000"/>
                </a:solidFill>
              </a:rPr>
              <a:t>AEs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4898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Resumo da Nomeação de Aplicações OSI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54</a:t>
            </a:fld>
            <a:endParaRPr lang="pt-B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43460"/>
            <a:ext cx="8153400" cy="5138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293256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Observações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55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Muitas aplicações não precisam de quase nada disto.</a:t>
            </a:r>
          </a:p>
          <a:p>
            <a:pPr lvl="1"/>
            <a:r>
              <a:rPr lang="pt-BR" dirty="0"/>
              <a:t>Mas, há algumas que realmente precisam disto.</a:t>
            </a:r>
          </a:p>
          <a:p>
            <a:r>
              <a:rPr lang="pt-BR" dirty="0"/>
              <a:t>As formas complexas, quando necessárias, são geralmente necessárias por processos e não humanos.</a:t>
            </a:r>
          </a:p>
          <a:p>
            <a:r>
              <a:rPr lang="pt-BR" dirty="0"/>
              <a:t>Não está claro que alguma “nomeação” nesta camada tenha como objetivo o uso por humanos.</a:t>
            </a:r>
          </a:p>
        </p:txBody>
      </p:sp>
    </p:spTree>
    <p:extLst>
      <p:ext uri="{BB962C8B-B14F-4D97-AF65-F5344CB8AC3E}">
        <p14:creationId xmlns:p14="http://schemas.microsoft.com/office/powerpoint/2010/main" val="113569790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Observações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A estrutura dos nomes das aplicações é usada para </a:t>
            </a:r>
            <a:r>
              <a:rPr lang="pt-BR" i="1" dirty="0"/>
              <a:t>localizar</a:t>
            </a:r>
            <a:r>
              <a:rPr lang="pt-BR" dirty="0"/>
              <a:t> a aplicação no espaço das aplicações da mesma forma que a estrutura dos endereços de rede localizam no espaço de nomes da rede.</a:t>
            </a:r>
          </a:p>
          <a:p>
            <a:pPr lvl="1"/>
            <a:r>
              <a:rPr lang="pt-BR" dirty="0"/>
              <a:t>Isto está próximo do que alguns chamam da “Web Semântica”.</a:t>
            </a:r>
          </a:p>
          <a:p>
            <a:pPr lvl="1"/>
            <a:r>
              <a:rPr lang="pt-BR" dirty="0"/>
              <a:t>Levaram a propostas de estruturas de nomes hierárquicas.</a:t>
            </a:r>
          </a:p>
          <a:p>
            <a:pPr lvl="1"/>
            <a:r>
              <a:rPr lang="pt-BR" dirty="0"/>
              <a:t>Recentemente, têm sido desafiadas por uma abordagem de força bruta baseada em buscas.</a:t>
            </a:r>
          </a:p>
        </p:txBody>
      </p:sp>
    </p:spTree>
    <p:extLst>
      <p:ext uri="{BB962C8B-B14F-4D97-AF65-F5344CB8AC3E}">
        <p14:creationId xmlns:p14="http://schemas.microsoft.com/office/powerpoint/2010/main" val="21572553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dirty="0"/>
              <a:t>Endereçamento de Camadas Superiores na Internet: URI, URL, URN, etc.</a:t>
            </a: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Houve pouco trabalho no espaço da Internet na arquitetura das camadas superiores e, consequentemente, também em questões de nomeação e endereçamento nestas camadas.</a:t>
            </a:r>
          </a:p>
          <a:p>
            <a:pPr lvl="1"/>
            <a:r>
              <a:rPr lang="pt-BR" dirty="0"/>
              <a:t>Tudo deriva da convenção de nomeação de </a:t>
            </a:r>
            <a:r>
              <a:rPr lang="pt-BR" i="1" dirty="0"/>
              <a:t>hosts</a:t>
            </a:r>
          </a:p>
          <a:p>
            <a:r>
              <a:rPr lang="pt-BR" dirty="0"/>
              <a:t>Estrutura </a:t>
            </a:r>
            <a:r>
              <a:rPr lang="pt-BR" dirty="0" err="1"/>
              <a:t>multinível</a:t>
            </a:r>
            <a:r>
              <a:rPr lang="pt-BR" dirty="0"/>
              <a:t>:</a:t>
            </a:r>
          </a:p>
          <a:p>
            <a:pPr lvl="1"/>
            <a:r>
              <a:rPr lang="pt-BR" dirty="0"/>
              <a:t>&lt;local </a:t>
            </a:r>
            <a:r>
              <a:rPr lang="pt-BR" dirty="0" err="1"/>
              <a:t>domain</a:t>
            </a:r>
            <a:r>
              <a:rPr lang="pt-BR" dirty="0"/>
              <a:t>-id&gt;.+&lt;host/site </a:t>
            </a:r>
            <a:r>
              <a:rPr lang="pt-BR" dirty="0" err="1"/>
              <a:t>name</a:t>
            </a:r>
            <a:r>
              <a:rPr lang="pt-BR" dirty="0"/>
              <a:t>&gt;.&lt;TL-</a:t>
            </a:r>
            <a:r>
              <a:rPr lang="pt-BR" dirty="0" err="1"/>
              <a:t>domain</a:t>
            </a:r>
            <a:r>
              <a:rPr lang="pt-BR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47335369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URN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58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URN </a:t>
            </a:r>
            <a:r>
              <a:rPr lang="pt-BR" i="1" dirty="0"/>
              <a:t>(Universal </a:t>
            </a:r>
            <a:r>
              <a:rPr lang="pt-BR" i="1" dirty="0" err="1"/>
              <a:t>Resource</a:t>
            </a:r>
            <a:r>
              <a:rPr lang="pt-BR" i="1" dirty="0"/>
              <a:t> </a:t>
            </a:r>
            <a:r>
              <a:rPr lang="pt-BR" i="1" dirty="0" err="1"/>
              <a:t>Name</a:t>
            </a:r>
            <a:r>
              <a:rPr lang="pt-BR" i="1" dirty="0"/>
              <a:t>)</a:t>
            </a:r>
            <a:r>
              <a:rPr lang="pt-BR" dirty="0"/>
              <a:t>:</a:t>
            </a:r>
          </a:p>
          <a:p>
            <a:r>
              <a:rPr lang="pt-BR" dirty="0"/>
              <a:t>Define uma sintaxe para os nomes dos recursos e suas interações com uma base de dados definindo diversos mecanismos para realizar busca na base e retornar um registro.</a:t>
            </a:r>
          </a:p>
          <a:p>
            <a:r>
              <a:rPr lang="pt-BR" dirty="0"/>
              <a:t>O que está contido no registro é deixado para o projetista da URN específica.</a:t>
            </a:r>
          </a:p>
          <a:p>
            <a:r>
              <a:rPr lang="pt-BR" dirty="0"/>
              <a:t>A sintaxe define o nível superior de uma hierarquia e convenções da notação permitindo que comunidades específicas definam a sintaxe específica de acordo com suas aplicações.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5825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Por que precisamos de Nomeação e Endereçamento?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Resposta curta: para saber aonde enviar os dados.</a:t>
            </a:r>
          </a:p>
          <a:p>
            <a:r>
              <a:rPr lang="pt-BR" dirty="0"/>
              <a:t>Uma das maiores eficiências das redes é que cada fonte não precisa estar diretamente conectada a cada destino.</a:t>
            </a:r>
          </a:p>
          <a:p>
            <a:r>
              <a:rPr lang="pt-BR" dirty="0"/>
              <a:t>Ao permitir que os nós de uma rede sirvam como intermediários para repassar as mensagens de suas fontes para os destinos, devemos distingui-los com nomes.</a:t>
            </a:r>
          </a:p>
        </p:txBody>
      </p:sp>
    </p:spTree>
    <p:extLst>
      <p:ext uri="{BB962C8B-B14F-4D97-AF65-F5344CB8AC3E}">
        <p14:creationId xmlns:p14="http://schemas.microsoft.com/office/powerpoint/2010/main" val="406043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Problemas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7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Que objetos precisamos nomear para possibilitar a comunicação?</a:t>
            </a:r>
          </a:p>
          <a:p>
            <a:r>
              <a:rPr lang="pt-BR" dirty="0"/>
              <a:t>Qual deve ser a natureza dos nomes e dos endereços usados para rotular estes objetos?</a:t>
            </a:r>
          </a:p>
        </p:txBody>
      </p:sp>
    </p:spTree>
    <p:extLst>
      <p:ext uri="{BB962C8B-B14F-4D97-AF65-F5344CB8AC3E}">
        <p14:creationId xmlns:p14="http://schemas.microsoft.com/office/powerpoint/2010/main" val="3496731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Como surgiu o Problema?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F98E0F6E-D4AD-4C94-9837-746ECEE7C125}" type="slidenum">
              <a:rPr lang="pt-BR" smtClean="0"/>
              <a:pPr/>
              <a:t>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</p:spTree>
    <p:extLst>
      <p:ext uri="{BB962C8B-B14F-4D97-AF65-F5344CB8AC3E}">
        <p14:creationId xmlns:p14="http://schemas.microsoft.com/office/powerpoint/2010/main" val="3958548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Como surgiu o problema?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Arquiteturas de Rede (2019.1)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F98E0F6E-D4AD-4C94-9837-746ECEE7C125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Redes mais simples ou hierárquicas, podem ser endereçadas através de numeração.</a:t>
            </a:r>
          </a:p>
          <a:p>
            <a:r>
              <a:rPr lang="pt-BR" dirty="0"/>
              <a:t>Na ARPANET ninguém esperava que a rede crescesse tanto que o endereçamento pudesse se um problema. Havia questões mais importantes a serem resolvidas!</a:t>
            </a:r>
          </a:p>
          <a:p>
            <a:r>
              <a:rPr lang="pt-BR" dirty="0"/>
              <a:t>Havia apenas 8 bits de endereço nos </a:t>
            </a:r>
            <a:r>
              <a:rPr lang="pt-BR" dirty="0" err="1"/>
              <a:t>IMPs</a:t>
            </a:r>
            <a:r>
              <a:rPr lang="pt-BR" dirty="0"/>
              <a:t>:</a:t>
            </a:r>
          </a:p>
          <a:p>
            <a:pPr lvl="1"/>
            <a:r>
              <a:rPr lang="pt-BR" dirty="0"/>
              <a:t>Endereço do Host = Número do IMP (6 bits) + número da porta (2 bits)</a:t>
            </a:r>
          </a:p>
          <a:p>
            <a:pPr lvl="1"/>
            <a:r>
              <a:rPr lang="pt-BR" dirty="0"/>
              <a:t>Número dos </a:t>
            </a:r>
            <a:r>
              <a:rPr lang="pt-BR" dirty="0" err="1"/>
              <a:t>IMPs</a:t>
            </a:r>
            <a:r>
              <a:rPr lang="pt-BR" dirty="0"/>
              <a:t> eram atribuídos sequencialmente na ordem de instalação.</a:t>
            </a:r>
          </a:p>
        </p:txBody>
      </p:sp>
    </p:spTree>
    <p:extLst>
      <p:ext uri="{BB962C8B-B14F-4D97-AF65-F5344CB8AC3E}">
        <p14:creationId xmlns:p14="http://schemas.microsoft.com/office/powerpoint/2010/main" val="38023339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14713</TotalTime>
  <Words>4443</Words>
  <Application>Microsoft Macintosh PowerPoint</Application>
  <PresentationFormat>Widescreen</PresentationFormat>
  <Paragraphs>436</Paragraphs>
  <Slides>58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58</vt:i4>
      </vt:variant>
    </vt:vector>
  </HeadingPairs>
  <TitlesOfParts>
    <vt:vector size="63" baseType="lpstr">
      <vt:lpstr>Calibri</vt:lpstr>
      <vt:lpstr>Tw Cen MT</vt:lpstr>
      <vt:lpstr>Wingdings</vt:lpstr>
      <vt:lpstr>Wingdings 2</vt:lpstr>
      <vt:lpstr>Mediano</vt:lpstr>
      <vt:lpstr>Nomeação e Endereçamento</vt:lpstr>
      <vt:lpstr>Introdução</vt:lpstr>
      <vt:lpstr>Apresentação do PowerPoint</vt:lpstr>
      <vt:lpstr>O Problema de Endereçamento</vt:lpstr>
      <vt:lpstr>Por que precisamos de Nomeação e Endereçamento?</vt:lpstr>
      <vt:lpstr>Por que precisamos de Nomeação e Endereçamento?</vt:lpstr>
      <vt:lpstr>Problemas</vt:lpstr>
      <vt:lpstr>Como surgiu o Problema?</vt:lpstr>
      <vt:lpstr>Como surgiu o problema?</vt:lpstr>
      <vt:lpstr>Evolução dos Endereços na ARPANET</vt:lpstr>
      <vt:lpstr>Nomes e Endereços</vt:lpstr>
      <vt:lpstr>Hosts com Conexões Redundantes</vt:lpstr>
      <vt:lpstr>Background em Nomeação e Endereçamento</vt:lpstr>
      <vt:lpstr>Fundamentos da Matemática e Nomes</vt:lpstr>
      <vt:lpstr>O Círculo de Viena</vt:lpstr>
      <vt:lpstr>Lógica e Computação</vt:lpstr>
      <vt:lpstr>Nomeação e Endereçamento na Telefonia</vt:lpstr>
      <vt:lpstr>Nomeação e Endereçamento na Telefonia</vt:lpstr>
      <vt:lpstr>Nomeação e Endereçamento na Telefonia</vt:lpstr>
      <vt:lpstr>Nomes em Sistemas Operacionais</vt:lpstr>
      <vt:lpstr>Conceitos de nomeação em SOs.  [Saltzer, 1977]</vt:lpstr>
      <vt:lpstr>X.25 e o ITU</vt:lpstr>
      <vt:lpstr>A Evolução do Endereçamento na Internet: IP inicial</vt:lpstr>
      <vt:lpstr>Conceitos Iniciais</vt:lpstr>
      <vt:lpstr>Objetos que precisam ser nomeados</vt:lpstr>
      <vt:lpstr>Relacionamentos entre os objetos</vt:lpstr>
      <vt:lpstr>Mapeamentos (bindings)</vt:lpstr>
      <vt:lpstr>Endereços e Mapeamentos Necessários</vt:lpstr>
      <vt:lpstr>Mapeamentos</vt:lpstr>
      <vt:lpstr>Endereços de Pontos de Conexão  (PoA – Point of Attachment)</vt:lpstr>
      <vt:lpstr>Endereços e Mapeamentos na Internet</vt:lpstr>
      <vt:lpstr>Mapeamento dos Conceitos de Saltzer à Internet</vt:lpstr>
      <vt:lpstr>Formato (Original) do Endereço IP</vt:lpstr>
      <vt:lpstr>OSI: Entidades, SAPs e Identificadores</vt:lpstr>
      <vt:lpstr>OSI: Conexões e Associações</vt:lpstr>
      <vt:lpstr>(N)-SAPs – [N]-Service-Access-Point</vt:lpstr>
      <vt:lpstr>Problema na Construção de Nomes</vt:lpstr>
      <vt:lpstr>IONL – Internal Organization of the Network Layer</vt:lpstr>
      <vt:lpstr>IONL: Subcamadas</vt:lpstr>
      <vt:lpstr>IONL: Nível de Indireção</vt:lpstr>
      <vt:lpstr>Endereçamento NSAP para os EUA</vt:lpstr>
      <vt:lpstr>Problemas com o NSAP</vt:lpstr>
      <vt:lpstr>Endereçamento no IPv6</vt:lpstr>
      <vt:lpstr>IPv6: Endereços Anycast</vt:lpstr>
      <vt:lpstr>IPv6: Endereços Locais</vt:lpstr>
      <vt:lpstr>IPv6: Endereços Unicast</vt:lpstr>
      <vt:lpstr>IPv6: Endereços Unicast</vt:lpstr>
      <vt:lpstr>IPv6: Endereços Agregáveis</vt:lpstr>
      <vt:lpstr>IPv6: Nova Olhada</vt:lpstr>
      <vt:lpstr>IPv6: Nova Olhada</vt:lpstr>
      <vt:lpstr>IPv6: Nova Olhada</vt:lpstr>
      <vt:lpstr>Endereçamento da “Camada Superior” ou Aplicação</vt:lpstr>
      <vt:lpstr>Camada de Aplicação no OSI</vt:lpstr>
      <vt:lpstr>Resumo da Nomeação de Aplicações OSI</vt:lpstr>
      <vt:lpstr>Observações</vt:lpstr>
      <vt:lpstr>Observações</vt:lpstr>
      <vt:lpstr>Endereçamento de Camadas Superiores na Internet: URI, URL, URN, etc.</vt:lpstr>
      <vt:lpstr>URN</vt:lpstr>
    </vt:vector>
  </TitlesOfParts>
  <Company>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Nova Geração e Internet do Futuro perspectivas para a web, mercado e usuários</dc:title>
  <dc:creator>suruagy</dc:creator>
  <cp:lastModifiedBy>Jose Augusto Suruagy Monteiro</cp:lastModifiedBy>
  <cp:revision>231</cp:revision>
  <dcterms:created xsi:type="dcterms:W3CDTF">2011-04-04T18:50:32Z</dcterms:created>
  <dcterms:modified xsi:type="dcterms:W3CDTF">2020-07-15T17:46:55Z</dcterms:modified>
</cp:coreProperties>
</file>