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5"/>
  </p:notesMasterIdLst>
  <p:sldIdLst>
    <p:sldId id="259" r:id="rId2"/>
    <p:sldId id="262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7" r:id="rId19"/>
    <p:sldId id="276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25" r:id="rId68"/>
    <p:sldId id="326" r:id="rId69"/>
    <p:sldId id="327" r:id="rId70"/>
    <p:sldId id="328" r:id="rId71"/>
    <p:sldId id="329" r:id="rId72"/>
    <p:sldId id="330" r:id="rId73"/>
    <p:sldId id="331" r:id="rId74"/>
    <p:sldId id="332" r:id="rId75"/>
    <p:sldId id="333" r:id="rId76"/>
    <p:sldId id="334" r:id="rId77"/>
    <p:sldId id="335" r:id="rId78"/>
    <p:sldId id="336" r:id="rId79"/>
    <p:sldId id="337" r:id="rId80"/>
    <p:sldId id="338" r:id="rId81"/>
    <p:sldId id="339" r:id="rId82"/>
    <p:sldId id="340" r:id="rId83"/>
    <p:sldId id="341" r:id="rId8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uagy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78" autoAdjust="0"/>
    <p:restoredTop sz="86335" autoAdjust="0"/>
  </p:normalViewPr>
  <p:slideViewPr>
    <p:cSldViewPr>
      <p:cViewPr varScale="1">
        <p:scale>
          <a:sx n="160" d="100"/>
          <a:sy n="160" d="100"/>
        </p:scale>
        <p:origin x="1528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39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DC6E5-0183-4ADD-A9DB-9577F13DBE6A}" type="datetimeFigureOut">
              <a:rPr lang="pt-BR" smtClean="0"/>
              <a:pPr/>
              <a:t>08/07/2020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7C6B7-ED7C-4CF7-8223-8D95AD7B45B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687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OSIE = OSI </a:t>
            </a:r>
            <a:r>
              <a:rPr lang="pt-BR" dirty="0" err="1"/>
              <a:t>Environment</a:t>
            </a:r>
            <a:r>
              <a:rPr lang="pt-BR" dirty="0"/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1061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tângulo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tângulo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F28BE97-2219-4D98-AF77-7DEADCCAF609}" type="datetime1">
              <a:rPr lang="pt-BR" smtClean="0"/>
              <a:t>08/07/2020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Arquiteturas de Rede (2016.1)</a:t>
            </a: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7B4D-33BD-4665-8DA3-7B31E99F7F48}" type="datetime1">
              <a:rPr lang="pt-BR" smtClean="0"/>
              <a:t>08/07/2020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FC1F8D7F-A0A3-4AA2-81CE-FEE38B32869F}" type="datetime1">
              <a:rPr lang="pt-BR" smtClean="0"/>
              <a:t>08/07/2020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tângulo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65E7-F7EA-42E7-AAB7-1309D85C1CE3}" type="datetime1">
              <a:rPr lang="pt-BR" smtClean="0"/>
              <a:t>08/07/2020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12804-9BFD-4309-A198-02B9411A68FE}" type="datetime1">
              <a:rPr lang="pt-BR" smtClean="0"/>
              <a:t>08/07/2020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6F9631-DE03-4549-9EA5-4ED45A294EAC}" type="datetime1">
              <a:rPr lang="pt-BR" smtClean="0"/>
              <a:t>08/07/2020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/>
              <a:t>Arquiteturas de Rede (2016.1)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2224607-A8E3-4982-8D91-1ABCA1EC5E32}" type="datetime1">
              <a:rPr lang="pt-BR" smtClean="0"/>
              <a:t>08/07/2020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/>
              <a:t>Arquiteturas de Rede (2016.1)</a:t>
            </a:r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1FF9-12D5-423D-8AB2-748A585420E7}" type="datetime1">
              <a:rPr lang="pt-BR" smtClean="0"/>
              <a:t>08/07/2020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AA6E-5181-4675-8AE8-AE512528755F}" type="datetime1">
              <a:rPr lang="pt-BR" smtClean="0"/>
              <a:t>08/07/2020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99C9-D3F3-4C49-B18B-03BA519FD76C}" type="datetime1">
              <a:rPr lang="pt-BR" smtClean="0"/>
              <a:t>08/07/2020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tângulo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4B32FB39-5C40-4C5E-9A02-3331E13782ED}" type="datetime1">
              <a:rPr lang="pt-BR" smtClean="0"/>
              <a:t>08/07/2020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r>
              <a:rPr lang="pt-BR"/>
              <a:t>Arquiteturas de Rede (2016.1)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F38A7F6-05E4-497A-B898-74D529DE4E18}" type="datetime1">
              <a:rPr lang="pt-BR" smtClean="0"/>
              <a:t>08/07/2020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t-BR"/>
              <a:t>Arquiteturas de Rede (2016.1)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Perseguindo a Arquitetura das Camadas mais Altas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Capítulo 4</a:t>
            </a:r>
          </a:p>
          <a:p>
            <a:r>
              <a:rPr lang="pt-BR" dirty="0" err="1"/>
              <a:t>Patterns</a:t>
            </a:r>
            <a:r>
              <a:rPr lang="pt-BR" dirty="0"/>
              <a:t> in Network </a:t>
            </a:r>
            <a:r>
              <a:rPr lang="pt-BR" dirty="0" err="1"/>
              <a:t>Architecture</a:t>
            </a:r>
            <a:endParaRPr lang="pt-BR" dirty="0"/>
          </a:p>
        </p:txBody>
      </p:sp>
      <p:pic>
        <p:nvPicPr>
          <p:cNvPr id="67586" name="Picture 2" descr="Patterns in Network Architecture: A Return to Fundamenta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152" y="1052737"/>
            <a:ext cx="1524000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ARPANET: Diversidade das máquinas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Comprimento das palavras (em bits):</a:t>
            </a:r>
          </a:p>
          <a:p>
            <a:pPr lvl="1"/>
            <a:r>
              <a:rPr lang="pt-BR" dirty="0"/>
              <a:t>16, 18, 24, 32, 36 (dois tipos), 48, 64, etc.</a:t>
            </a:r>
          </a:p>
          <a:p>
            <a:r>
              <a:rPr lang="pt-BR" dirty="0"/>
              <a:t>Sistemas operacionais:</a:t>
            </a:r>
          </a:p>
          <a:p>
            <a:pPr lvl="1"/>
            <a:r>
              <a:rPr lang="pt-BR" dirty="0"/>
              <a:t>Pelo menos uma dúzia com modelos bem distintos para E/S, processos, sistemas de arquivos, proteção, etc.</a:t>
            </a:r>
          </a:p>
          <a:p>
            <a:pPr lvl="1"/>
            <a:endParaRPr lang="pt-BR" dirty="0"/>
          </a:p>
          <a:p>
            <a:r>
              <a:rPr lang="pt-BR" dirty="0"/>
              <a:t>Diretriz inicial: prover acesso através da rede a cada um destes sistemas como se fosse um usuário local.</a:t>
            </a:r>
          </a:p>
          <a:p>
            <a:pPr lvl="1"/>
            <a:r>
              <a:rPr lang="pt-BR" dirty="0"/>
              <a:t>Primeiras aplicações: acesso a terminal, transferência de arquivos, submissão de </a:t>
            </a:r>
            <a:r>
              <a:rPr lang="pt-BR" i="1" dirty="0" err="1"/>
              <a:t>jobs</a:t>
            </a:r>
            <a:r>
              <a:rPr lang="pt-BR" dirty="0"/>
              <a:t> para execução. </a:t>
            </a:r>
          </a:p>
        </p:txBody>
      </p:sp>
    </p:spTree>
    <p:extLst>
      <p:ext uri="{BB962C8B-B14F-4D97-AF65-F5344CB8AC3E}">
        <p14:creationId xmlns:p14="http://schemas.microsoft.com/office/powerpoint/2010/main" val="1960540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800" dirty="0"/>
              <a:t>Telnet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Foi o primeiro protocolo de terminal virtual.</a:t>
            </a:r>
          </a:p>
          <a:p>
            <a:r>
              <a:rPr lang="pt-BR" dirty="0"/>
              <a:t>Não era uma aplicação de </a:t>
            </a:r>
            <a:r>
              <a:rPr lang="pt-BR" dirty="0" err="1"/>
              <a:t>login</a:t>
            </a:r>
            <a:r>
              <a:rPr lang="pt-BR" dirty="0"/>
              <a:t> remoto, mas um protocolo de driver de terminal.</a:t>
            </a:r>
          </a:p>
          <a:p>
            <a:r>
              <a:rPr lang="pt-BR" dirty="0"/>
              <a:t>O </a:t>
            </a:r>
            <a:r>
              <a:rPr lang="pt-BR" dirty="0" err="1"/>
              <a:t>login</a:t>
            </a:r>
            <a:r>
              <a:rPr lang="pt-BR" dirty="0"/>
              <a:t> remoto é uma aplicação construída usando o Telnet.</a:t>
            </a:r>
          </a:p>
          <a:p>
            <a:r>
              <a:rPr lang="pt-BR" dirty="0"/>
              <a:t>Os projetistas perceberam que ele não era apenas um protocolo para conectar </a:t>
            </a:r>
            <a:r>
              <a:rPr lang="pt-BR" i="1" dirty="0"/>
              <a:t>hosts</a:t>
            </a:r>
            <a:r>
              <a:rPr lang="pt-BR" dirty="0"/>
              <a:t> a terminais, mas que poderia ser usado também como um mecanismo de comunicação entre processos orientado a caractere: </a:t>
            </a:r>
            <a:r>
              <a:rPr lang="pt-BR" i="1" dirty="0"/>
              <a:t>middleware.</a:t>
            </a:r>
          </a:p>
          <a:p>
            <a:r>
              <a:rPr lang="pt-BR" dirty="0"/>
              <a:t>Poderia ser usado para conectar duas aplicações que tivessem sido escritas para interagir com humanos.</a:t>
            </a:r>
          </a:p>
        </p:txBody>
      </p:sp>
    </p:spTree>
    <p:extLst>
      <p:ext uri="{BB962C8B-B14F-4D97-AF65-F5344CB8AC3E}">
        <p14:creationId xmlns:p14="http://schemas.microsoft.com/office/powerpoint/2010/main" val="1961973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Telnet: NVT (</a:t>
            </a:r>
            <a:r>
              <a:rPr lang="pt-BR" i="1" dirty="0"/>
              <a:t>Network Virtual Terminal</a:t>
            </a:r>
            <a:r>
              <a:rPr lang="pt-BR" dirty="0"/>
              <a:t>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136648" y="1600200"/>
            <a:ext cx="8153400" cy="2044824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Representação canônica de um terminal básico.</a:t>
            </a:r>
          </a:p>
          <a:p>
            <a:r>
              <a:rPr lang="pt-BR" dirty="0"/>
              <a:t>Definia um terminal rudimentar modo “rolagem” com pouquíssimos atributos.</a:t>
            </a:r>
          </a:p>
          <a:p>
            <a:r>
              <a:rPr lang="pt-BR" dirty="0"/>
              <a:t>O terminal e o </a:t>
            </a:r>
            <a:r>
              <a:rPr lang="pt-BR" i="1" dirty="0"/>
              <a:t>host</a:t>
            </a:r>
            <a:r>
              <a:rPr lang="pt-BR" dirty="0"/>
              <a:t> convertem suas representações locais para a representação usada pelo NVT e vice versa.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066" y="4077072"/>
            <a:ext cx="7124700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4938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Telnet: Mecanismo de Negociação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Mecanismo simétrico: permitia que a solicitação de um fosse a resposta ao outro.</a:t>
            </a:r>
          </a:p>
          <a:p>
            <a:r>
              <a:rPr lang="pt-BR" dirty="0"/>
              <a:t>No estabelecimento da conexão cada lado anuncia o que pretende e o que não pretende fazer (WILL/WONT),</a:t>
            </a:r>
          </a:p>
          <a:p>
            <a:r>
              <a:rPr lang="pt-BR" dirty="0"/>
              <a:t>E aquilo que espera que o outro lado faça ou deixe de fazer (DO/DONT).</a:t>
            </a:r>
          </a:p>
        </p:txBody>
      </p:sp>
    </p:spTree>
    <p:extLst>
      <p:ext uri="{BB962C8B-B14F-4D97-AF65-F5344CB8AC3E}">
        <p14:creationId xmlns:p14="http://schemas.microsoft.com/office/powerpoint/2010/main" val="697061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Telnet: Modo de Funcionamento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No caso de terminais </a:t>
            </a:r>
            <a:r>
              <a:rPr lang="pt-BR" i="1" dirty="0" err="1"/>
              <a:t>half</a:t>
            </a:r>
            <a:r>
              <a:rPr lang="pt-BR" i="1" dirty="0"/>
              <a:t>-duplex</a:t>
            </a:r>
            <a:r>
              <a:rPr lang="pt-BR" dirty="0"/>
              <a:t>:</a:t>
            </a:r>
          </a:p>
          <a:p>
            <a:pPr lvl="1"/>
            <a:r>
              <a:rPr lang="pt-BR" dirty="0"/>
              <a:t>Apenas a interface entre o protocolo e o usuário remoto seria </a:t>
            </a:r>
            <a:r>
              <a:rPr lang="pt-BR" i="1" dirty="0" err="1"/>
              <a:t>half</a:t>
            </a:r>
            <a:r>
              <a:rPr lang="pt-BR" i="1" dirty="0"/>
              <a:t>-duplex</a:t>
            </a:r>
            <a:r>
              <a:rPr lang="pt-BR" dirty="0"/>
              <a:t>.</a:t>
            </a:r>
          </a:p>
          <a:p>
            <a:pPr lvl="1"/>
            <a:r>
              <a:rPr lang="pt-BR" dirty="0"/>
              <a:t>O protocolo operaria como </a:t>
            </a:r>
            <a:r>
              <a:rPr lang="pt-BR" i="1" dirty="0" err="1"/>
              <a:t>full</a:t>
            </a:r>
            <a:r>
              <a:rPr lang="pt-BR" i="1" dirty="0"/>
              <a:t>-duplex</a:t>
            </a:r>
            <a:r>
              <a:rPr lang="pt-BR" dirty="0"/>
              <a:t>.</a:t>
            </a:r>
          </a:p>
          <a:p>
            <a:r>
              <a:rPr lang="pt-BR" dirty="0"/>
              <a:t>Modelo fluxo (</a:t>
            </a:r>
            <a:r>
              <a:rPr lang="pt-BR" i="1" dirty="0" err="1"/>
              <a:t>stream</a:t>
            </a:r>
            <a:r>
              <a:rPr lang="pt-BR" dirty="0"/>
              <a:t>):</a:t>
            </a:r>
          </a:p>
          <a:p>
            <a:pPr lvl="1"/>
            <a:r>
              <a:rPr lang="pt-BR" dirty="0"/>
              <a:t>O uso do modelo fluxo implicou na necessidade de análise de cada caractere para identificar se seria um caractere de comando.</a:t>
            </a:r>
          </a:p>
          <a:p>
            <a:pPr lvl="1"/>
            <a:r>
              <a:rPr lang="pt-BR" dirty="0"/>
              <a:t>Se tivessem colocado os comandos Telnet e os dados do terminal em “registros” separados, teriam reduzido grandemente a sobrecarga.</a:t>
            </a:r>
          </a:p>
        </p:txBody>
      </p:sp>
    </p:spTree>
    <p:extLst>
      <p:ext uri="{BB962C8B-B14F-4D97-AF65-F5344CB8AC3E}">
        <p14:creationId xmlns:p14="http://schemas.microsoft.com/office/powerpoint/2010/main" val="3813956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FTP </a:t>
            </a:r>
            <a:r>
              <a:rPr lang="pt-BR" i="1" dirty="0"/>
              <a:t>(File </a:t>
            </a:r>
            <a:r>
              <a:rPr lang="pt-BR" i="1" dirty="0" err="1"/>
              <a:t>Transfer</a:t>
            </a:r>
            <a:r>
              <a:rPr lang="pt-BR" i="1" dirty="0"/>
              <a:t> </a:t>
            </a:r>
            <a:r>
              <a:rPr lang="pt-BR" i="1" dirty="0" err="1"/>
              <a:t>Protocol</a:t>
            </a:r>
            <a:r>
              <a:rPr lang="pt-BR" i="1" dirty="0"/>
              <a:t>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Foi construído sobre o Telnet, parte por razões arquiteturais e parte por razões pragmáticas.</a:t>
            </a:r>
          </a:p>
          <a:p>
            <a:r>
              <a:rPr lang="pt-BR" dirty="0"/>
              <a:t>Usa uma conexão Telnet para enviar os seus comandos de quatro caracteres seguidos normalmente por um único parâmetro terminado por um CRLF.</a:t>
            </a:r>
          </a:p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4149081"/>
            <a:ext cx="66675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8800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FTP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razão arquitetural para separar os fluxos de comandos e de dados era para que os comandos, em particular pedidos de interrupção (</a:t>
            </a:r>
            <a:r>
              <a:rPr lang="pt-BR" i="1" dirty="0" err="1"/>
              <a:t>abort</a:t>
            </a:r>
            <a:r>
              <a:rPr lang="pt-BR" dirty="0"/>
              <a:t>) não ficassem presos atrás de uma transferência de arquivo grande.</a:t>
            </a:r>
          </a:p>
          <a:p>
            <a:r>
              <a:rPr lang="pt-BR" dirty="0"/>
              <a:t>O FTP definiu um sistema de arquivos rudimentar chamado de NVFS (</a:t>
            </a:r>
            <a:r>
              <a:rPr lang="pt-BR" i="1" dirty="0"/>
              <a:t>Network Virtual File System</a:t>
            </a:r>
            <a:r>
              <a:rPr lang="pt-BR" dirty="0"/>
              <a:t>) e os comandos básicos para realizar as transferências de arquivos e consulta ao sistema de arquivo remoto.</a:t>
            </a:r>
          </a:p>
          <a:p>
            <a:r>
              <a:rPr lang="pt-BR" dirty="0"/>
              <a:t>Inicialmente correio eram dois comandos no FTP. Demorou um pouco para ser separado num protocolo distinto.</a:t>
            </a:r>
          </a:p>
        </p:txBody>
      </p:sp>
    </p:spTree>
    <p:extLst>
      <p:ext uri="{BB962C8B-B14F-4D97-AF65-F5344CB8AC3E}">
        <p14:creationId xmlns:p14="http://schemas.microsoft.com/office/powerpoint/2010/main" val="2491173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RJE </a:t>
            </a:r>
            <a:r>
              <a:rPr lang="pt-BR" i="1" dirty="0"/>
              <a:t>(Remote </a:t>
            </a:r>
            <a:r>
              <a:rPr lang="pt-BR" i="1" dirty="0" err="1"/>
              <a:t>Job</a:t>
            </a:r>
            <a:r>
              <a:rPr lang="pt-BR" i="1" dirty="0"/>
              <a:t> </a:t>
            </a:r>
            <a:r>
              <a:rPr lang="pt-BR" i="1" dirty="0" err="1"/>
              <a:t>Entry</a:t>
            </a:r>
            <a:r>
              <a:rPr lang="pt-BR" i="1" dirty="0"/>
              <a:t>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136648" y="1600201"/>
            <a:ext cx="8153400" cy="1569293"/>
          </a:xfrm>
        </p:spPr>
        <p:txBody>
          <a:bodyPr/>
          <a:lstStyle/>
          <a:p>
            <a:r>
              <a:rPr lang="pt-BR" dirty="0"/>
              <a:t>Permitia a submissão de um programa para rodar numa máquina remota e recuperar a saída (normalmente um arquivo de impressão).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3169494"/>
            <a:ext cx="78105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500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ARPANET: Arquitetura das Camadas Superiores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18</a:t>
            </a:fld>
            <a:endParaRPr lang="pt-B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1" y="2157414"/>
            <a:ext cx="7138293" cy="3575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6979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ARPANET: Lições Aprendidas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Por mais rudimentar que fosse, provou que as aplicações poderiam ser construídas e podiam ser muito úteis.</a:t>
            </a:r>
          </a:p>
          <a:p>
            <a:r>
              <a:rPr lang="pt-BR" dirty="0"/>
              <a:t>Ganhamos experiência valiosa com sistemas distribuídos.</a:t>
            </a:r>
          </a:p>
          <a:p>
            <a:r>
              <a:rPr lang="pt-BR" dirty="0"/>
              <a:t>Aprendemos a dificuldade de lidar com diferenças sutis na semântica dos diversos sistemas para o que pareciam conceitos muito similares.</a:t>
            </a:r>
          </a:p>
          <a:p>
            <a:r>
              <a:rPr lang="pt-BR" dirty="0"/>
              <a:t>Aprendemos a necessidade de encontrar um equilíbrio entre </a:t>
            </a:r>
            <a:r>
              <a:rPr lang="pt-BR" dirty="0" err="1"/>
              <a:t>super</a:t>
            </a:r>
            <a:r>
              <a:rPr lang="pt-BR" dirty="0"/>
              <a:t> especificação e manutenção da utilidade.</a:t>
            </a:r>
          </a:p>
        </p:txBody>
      </p:sp>
    </p:spTree>
    <p:extLst>
      <p:ext uri="{BB962C8B-B14F-4D97-AF65-F5344CB8AC3E}">
        <p14:creationId xmlns:p14="http://schemas.microsoft.com/office/powerpoint/2010/main" val="3482154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F98E0F6E-D4AD-4C94-9837-746ECEE7C125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</p:spTree>
    <p:extLst>
      <p:ext uri="{BB962C8B-B14F-4D97-AF65-F5344CB8AC3E}">
        <p14:creationId xmlns:p14="http://schemas.microsoft.com/office/powerpoint/2010/main" val="26057446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ARPANET: Lições Aprendidas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Qual a estrutura necessária para uma rede de compartilhamento de recursos?</a:t>
            </a:r>
          </a:p>
          <a:p>
            <a:r>
              <a:rPr lang="pt-BR" dirty="0"/>
              <a:t>Um grupo de interessados formou um grupo de interesse de usuários (USING) para desenvolver os protocolos necessários:</a:t>
            </a:r>
          </a:p>
          <a:p>
            <a:pPr lvl="1"/>
            <a:r>
              <a:rPr lang="pt-BR" dirty="0"/>
              <a:t>Linguagem de comando comum</a:t>
            </a:r>
          </a:p>
          <a:p>
            <a:pPr lvl="1"/>
            <a:r>
              <a:rPr lang="pt-BR" dirty="0"/>
              <a:t>Editor de rede</a:t>
            </a:r>
          </a:p>
          <a:p>
            <a:pPr lvl="1"/>
            <a:r>
              <a:rPr lang="pt-BR" dirty="0"/>
              <a:t>Protocolo comum de cobrança (para usar os hosts)</a:t>
            </a:r>
          </a:p>
          <a:p>
            <a:pPr lvl="1"/>
            <a:r>
              <a:rPr lang="pt-BR" dirty="0"/>
              <a:t>FTP melhorado</a:t>
            </a:r>
          </a:p>
          <a:p>
            <a:pPr lvl="1"/>
            <a:r>
              <a:rPr lang="pt-BR" dirty="0"/>
              <a:t>Protocolo gráfico.</a:t>
            </a:r>
          </a:p>
          <a:p>
            <a:r>
              <a:rPr lang="pt-BR" dirty="0"/>
              <a:t>Mas a ARPA não gostou muito de perder o controle e cortou o financiamento do grupo...</a:t>
            </a:r>
          </a:p>
        </p:txBody>
      </p:sp>
    </p:spTree>
    <p:extLst>
      <p:ext uri="{BB962C8B-B14F-4D97-AF65-F5344CB8AC3E}">
        <p14:creationId xmlns:p14="http://schemas.microsoft.com/office/powerpoint/2010/main" val="601818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ARPANET: Lições Aprendidas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21</a:t>
            </a:fld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ço Reservado para Conteúdo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pt-BR" dirty="0"/>
                  <a:t>Os protocolos de camada superior da ARPANET deram uma maior contribuição para a nossa compreensão do projeto de protocolos do que para a arquitetura das camadas superiores.</a:t>
                </a:r>
              </a:p>
              <a:p>
                <a:pPr lvl="1"/>
                <a:r>
                  <a:rPr lang="pt-BR" dirty="0"/>
                  <a:t>Mas isto era compreensível, pois o desenvolvimento de aplicações distribuídas não era a motivação principal para o projeto.</a:t>
                </a:r>
              </a:p>
              <a:p>
                <a:r>
                  <a:rPr lang="pt-BR" dirty="0"/>
                  <a:t>O uso da forma canônica (ex.: NVT) foi uma grande inovação teórica e prática. Permitiu a redução de um problema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𝑂</m:t>
                    </m:r>
                    <m:r>
                      <a:rPr lang="pt-BR" i="1" dirty="0" smtClean="0">
                        <a:latin typeface="Cambria Math"/>
                      </a:rPr>
                      <m:t>(</m:t>
                    </m:r>
                    <m:r>
                      <a:rPr lang="pt-BR" i="1" dirty="0" smtClean="0">
                        <a:latin typeface="Cambria Math"/>
                      </a:rPr>
                      <m:t>𝑛</m:t>
                    </m:r>
                    <m:r>
                      <a:rPr lang="pt-BR" i="1" baseline="30000" dirty="0" smtClean="0">
                        <a:latin typeface="Cambria Math"/>
                      </a:rPr>
                      <m:t>2</m:t>
                    </m:r>
                    <m:r>
                      <a:rPr lang="pt-BR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pt-BR" dirty="0"/>
                  <a:t> para um problema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𝑂</m:t>
                    </m:r>
                    <m:r>
                      <a:rPr lang="pt-BR" i="1" dirty="0" smtClean="0">
                        <a:latin typeface="Cambria Math"/>
                      </a:rPr>
                      <m:t>(</m:t>
                    </m:r>
                    <m:r>
                      <a:rPr lang="pt-BR" i="1" dirty="0" smtClean="0">
                        <a:latin typeface="Cambria Math"/>
                      </a:rPr>
                      <m:t>𝑛</m:t>
                    </m:r>
                    <m:r>
                      <a:rPr lang="pt-BR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pt-BR" dirty="0"/>
                  <a:t> evitando a tradução para cada par de sistemas distintos.</a:t>
                </a:r>
              </a:p>
            </p:txBody>
          </p:sp>
        </mc:Choice>
        <mc:Fallback xmlns="">
          <p:sp>
            <p:nvSpPr>
              <p:cNvPr id="5" name="Espaço Reservado para Conteúd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233" t="-1408" r="-4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9823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ARPANET: Lições Aprendidas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As </a:t>
            </a:r>
            <a:r>
              <a:rPr lang="pt-BR" dirty="0" err="1"/>
              <a:t>MIBs</a:t>
            </a:r>
            <a:r>
              <a:rPr lang="pt-BR" dirty="0"/>
              <a:t> </a:t>
            </a:r>
            <a:r>
              <a:rPr lang="pt-BR" i="1" dirty="0"/>
              <a:t>(Management </a:t>
            </a:r>
            <a:r>
              <a:rPr lang="pt-BR" i="1" dirty="0" err="1"/>
              <a:t>Information</a:t>
            </a:r>
            <a:r>
              <a:rPr lang="pt-BR" i="1" dirty="0"/>
              <a:t> Bases)</a:t>
            </a:r>
            <a:r>
              <a:rPr lang="pt-BR" dirty="0"/>
              <a:t> são formas canônicas atuais.</a:t>
            </a:r>
          </a:p>
          <a:p>
            <a:r>
              <a:rPr lang="pt-BR" dirty="0"/>
              <a:t>A experiência da ARPANET mostrou que há vantagens em fazer errado da primeira vez: a nova versão do Telnet ficou muito melhor a partir de uma síntese de mecanismos conflitantes.</a:t>
            </a:r>
          </a:p>
          <a:p>
            <a:r>
              <a:rPr lang="pt-BR" dirty="0"/>
              <a:t>Mas tem que ser muito errado, caso contrário são feitos apenas pequenos remendos, como foi o caso do FTP.</a:t>
            </a:r>
          </a:p>
        </p:txBody>
      </p:sp>
    </p:spTree>
    <p:extLst>
      <p:ext uri="{BB962C8B-B14F-4D97-AF65-F5344CB8AC3E}">
        <p14:creationId xmlns:p14="http://schemas.microsoft.com/office/powerpoint/2010/main" val="2190123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ARPANET: Lições Aprendidas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elegância não deve ser levada muito adiante:</a:t>
            </a:r>
          </a:p>
          <a:p>
            <a:pPr lvl="1"/>
            <a:r>
              <a:rPr lang="pt-BR" dirty="0"/>
              <a:t>RJE usando FTP e FTP e RJE usando Telnet levou a uma solução impraticável.</a:t>
            </a:r>
          </a:p>
        </p:txBody>
      </p:sp>
    </p:spTree>
    <p:extLst>
      <p:ext uri="{BB962C8B-B14F-4D97-AF65-F5344CB8AC3E}">
        <p14:creationId xmlns:p14="http://schemas.microsoft.com/office/powerpoint/2010/main" val="24132836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tentativa do OSI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Começando em 1978, OSI foi a primeira tentativa dos grupos de padronização de fazer algo rápido e o primeiro a aprender que seria difícil senão impossível chegar a um acordo com um conjunto de interesses tão diferentes.</a:t>
            </a:r>
          </a:p>
          <a:p>
            <a:r>
              <a:rPr lang="pt-BR" dirty="0"/>
              <a:t>Adotaram 7 camadas a partir de uma arquitetura proposta pela </a:t>
            </a:r>
            <a:r>
              <a:rPr lang="pt-BR" dirty="0" err="1"/>
              <a:t>Honeywell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0879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OSI: Arquitetura das Camadas Superiores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>
          <a:xfrm>
            <a:off x="6023993" y="1589567"/>
            <a:ext cx="4231109" cy="457200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Questões:</a:t>
            </a:r>
          </a:p>
          <a:p>
            <a:pPr lvl="1"/>
            <a:r>
              <a:rPr lang="pt-BR" dirty="0"/>
              <a:t>Quais partes dos protocolos existentes pertenceriam às camadas de sessão e apresentação?</a:t>
            </a:r>
          </a:p>
          <a:p>
            <a:pPr lvl="1"/>
            <a:r>
              <a:rPr lang="pt-BR" dirty="0"/>
              <a:t>Que outras funções pertenceriam a estas camadas?</a:t>
            </a:r>
          </a:p>
          <a:p>
            <a:r>
              <a:rPr lang="pt-BR" dirty="0"/>
              <a:t>Não houve muito consenso e o desacordo correspondia a </a:t>
            </a:r>
            <a:r>
              <a:rPr lang="pt-BR" dirty="0" err="1"/>
              <a:t>PTTs</a:t>
            </a:r>
            <a:r>
              <a:rPr lang="pt-BR" dirty="0"/>
              <a:t> x indústria de computadores.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942" y="1772817"/>
            <a:ext cx="3351003" cy="4365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6781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Pressão das </a:t>
            </a:r>
            <a:r>
              <a:rPr lang="pt-BR" dirty="0" err="1"/>
              <a:t>PTTs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Interesse em colocar como OSI dois produtos que já tinham:</a:t>
            </a:r>
          </a:p>
          <a:p>
            <a:pPr lvl="1"/>
            <a:r>
              <a:rPr lang="pt-BR" dirty="0" err="1"/>
              <a:t>Teletexto</a:t>
            </a:r>
            <a:r>
              <a:rPr lang="pt-BR" dirty="0"/>
              <a:t> e</a:t>
            </a:r>
          </a:p>
          <a:p>
            <a:pPr lvl="1"/>
            <a:r>
              <a:rPr lang="pt-BR" dirty="0"/>
              <a:t>Videotexto.</a:t>
            </a:r>
          </a:p>
        </p:txBody>
      </p:sp>
    </p:spTree>
    <p:extLst>
      <p:ext uri="{BB962C8B-B14F-4D97-AF65-F5344CB8AC3E}">
        <p14:creationId xmlns:p14="http://schemas.microsoft.com/office/powerpoint/2010/main" val="35037253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Camada de Sessão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Controle de diálogo e</a:t>
            </a:r>
          </a:p>
          <a:p>
            <a:r>
              <a:rPr lang="pt-BR" dirty="0"/>
              <a:t>Primitivas de sincronização</a:t>
            </a:r>
          </a:p>
          <a:p>
            <a:endParaRPr lang="pt-BR" dirty="0"/>
          </a:p>
          <a:p>
            <a:r>
              <a:rPr lang="pt-BR" dirty="0"/>
              <a:t>Ou seja, não tem nada a ver com o estabelecimento de sessões, </a:t>
            </a:r>
            <a:r>
              <a:rPr lang="pt-BR" dirty="0" err="1"/>
              <a:t>login</a:t>
            </a:r>
            <a:r>
              <a:rPr lang="pt-BR" dirty="0"/>
              <a:t>, segurança e funções associadas!</a:t>
            </a:r>
          </a:p>
        </p:txBody>
      </p:sp>
    </p:spTree>
    <p:extLst>
      <p:ext uri="{BB962C8B-B14F-4D97-AF65-F5344CB8AC3E}">
        <p14:creationId xmlns:p14="http://schemas.microsoft.com/office/powerpoint/2010/main" val="15472258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Camada de Aplicação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A camada de aplicação não contém dados dos usuários.</a:t>
            </a:r>
          </a:p>
          <a:p>
            <a:r>
              <a:rPr lang="pt-BR" dirty="0"/>
              <a:t>Ou melhor, as </a:t>
            </a:r>
            <a:r>
              <a:rPr lang="pt-BR" dirty="0" err="1"/>
              <a:t>PDUs</a:t>
            </a:r>
            <a:r>
              <a:rPr lang="pt-BR" dirty="0"/>
              <a:t> contêm apenas informações compreensíveis pelo protocolo que interpreta a PDU. Não contém dados a serem interpretados por uma camada acima...</a:t>
            </a:r>
          </a:p>
          <a:p>
            <a:r>
              <a:rPr lang="pt-BR" dirty="0"/>
              <a:t>Foi emprestado o conceito de “esquema conceitual” do mundo de bancos de dados:</a:t>
            </a:r>
          </a:p>
          <a:p>
            <a:pPr lvl="1"/>
            <a:r>
              <a:rPr lang="pt-BR" dirty="0"/>
              <a:t>Para que duas aplicações troquem informações, precisam de “um esquema conceitual no seu universo de discurso”.</a:t>
            </a:r>
          </a:p>
          <a:p>
            <a:pPr lvl="1"/>
            <a:r>
              <a:rPr lang="pt-BR" dirty="0"/>
              <a:t>Generalização do conceito de forma canônica desenvolvido para os protocolos da ARPANET.</a:t>
            </a:r>
          </a:p>
        </p:txBody>
      </p:sp>
    </p:spTree>
    <p:extLst>
      <p:ext uri="{BB962C8B-B14F-4D97-AF65-F5344CB8AC3E}">
        <p14:creationId xmlns:p14="http://schemas.microsoft.com/office/powerpoint/2010/main" val="22077317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OSI: Camadas de Aplicação e de Apresentação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Se a camada de aplicação cuida da semântica (esquemas conceituais), então a camada de apresentação deve cuidar da sintaxe.</a:t>
            </a:r>
          </a:p>
          <a:p>
            <a:r>
              <a:rPr lang="pt-BR" dirty="0"/>
              <a:t>A camada de apresentação deve apenas negociar a sintaxe utilizada pela aplicação.</a:t>
            </a:r>
          </a:p>
        </p:txBody>
      </p:sp>
    </p:spTree>
    <p:extLst>
      <p:ext uri="{BB962C8B-B14F-4D97-AF65-F5344CB8AC3E}">
        <p14:creationId xmlns:p14="http://schemas.microsoft.com/office/powerpoint/2010/main" val="3055188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Citações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i="1" dirty="0"/>
              <a:t>Você tem Telnet e FTP. O que mais você precisa?</a:t>
            </a:r>
          </a:p>
          <a:p>
            <a:pPr marL="365760" lvl="1" indent="0">
              <a:buNone/>
            </a:pPr>
            <a:r>
              <a:rPr lang="pt-BR" i="1" dirty="0"/>
              <a:t>				– </a:t>
            </a:r>
            <a:r>
              <a:rPr lang="pt-BR" dirty="0"/>
              <a:t>Alex </a:t>
            </a:r>
            <a:r>
              <a:rPr lang="pt-BR" dirty="0" err="1"/>
              <a:t>McKenzie</a:t>
            </a:r>
            <a:r>
              <a:rPr lang="pt-BR" dirty="0"/>
              <a:t>, 1975</a:t>
            </a:r>
          </a:p>
          <a:p>
            <a:r>
              <a:rPr lang="pt-BR" i="1" dirty="0"/>
              <a:t>Se o Terminal Virtual está na camada de apresentação, onde está  a fonte de alimentação?</a:t>
            </a:r>
          </a:p>
          <a:p>
            <a:pPr marL="365760" lvl="1" indent="0">
              <a:buNone/>
            </a:pPr>
            <a:r>
              <a:rPr lang="pt-BR" i="1" dirty="0"/>
              <a:t>					– Al </a:t>
            </a:r>
            <a:r>
              <a:rPr lang="pt-BR" i="1" dirty="0" err="1"/>
              <a:t>Reska</a:t>
            </a:r>
            <a:r>
              <a:rPr lang="pt-BR" i="1" dirty="0"/>
              <a:t>, 1979</a:t>
            </a:r>
          </a:p>
          <a:p>
            <a:pPr marL="365760" lvl="1" indent="0">
              <a:buNone/>
            </a:pPr>
            <a:endParaRPr lang="pt-BR" i="1" dirty="0"/>
          </a:p>
          <a:p>
            <a:r>
              <a:rPr lang="pt-BR" dirty="0"/>
              <a:t>Estas citações revelam que as camadas superiores sempre foram misteriosas e não muito claras.</a:t>
            </a:r>
          </a:p>
          <a:p>
            <a:pPr marL="365760" lvl="1" indent="0">
              <a:buNone/>
            </a:pP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3166672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Sintaxes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30</a:t>
            </a:fld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9" y="2204865"/>
            <a:ext cx="8635795" cy="3473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8423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Protocolos de Aplicação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FTAM – </a:t>
            </a:r>
            <a:r>
              <a:rPr lang="pt-BR" i="1" dirty="0"/>
              <a:t>File </a:t>
            </a:r>
            <a:r>
              <a:rPr lang="pt-BR" i="1" dirty="0" err="1"/>
              <a:t>Transfer</a:t>
            </a:r>
            <a:r>
              <a:rPr lang="pt-BR" i="1" dirty="0"/>
              <a:t> Access </a:t>
            </a:r>
            <a:r>
              <a:rPr lang="pt-BR" i="1" dirty="0" err="1"/>
              <a:t>Method</a:t>
            </a:r>
            <a:endParaRPr lang="pt-BR" i="1" dirty="0"/>
          </a:p>
          <a:p>
            <a:pPr lvl="1"/>
            <a:r>
              <a:rPr lang="pt-BR" dirty="0"/>
              <a:t>Baseado em protocolo Britânico</a:t>
            </a:r>
          </a:p>
          <a:p>
            <a:r>
              <a:rPr lang="pt-BR" dirty="0"/>
              <a:t>JTM – </a:t>
            </a:r>
            <a:r>
              <a:rPr lang="pt-BR" i="1" dirty="0" err="1"/>
              <a:t>Job</a:t>
            </a:r>
            <a:r>
              <a:rPr lang="pt-BR" i="1" dirty="0"/>
              <a:t> </a:t>
            </a:r>
            <a:r>
              <a:rPr lang="pt-BR" i="1" dirty="0" err="1"/>
              <a:t>Transfer</a:t>
            </a:r>
            <a:r>
              <a:rPr lang="pt-BR" i="1" dirty="0"/>
              <a:t> </a:t>
            </a:r>
            <a:r>
              <a:rPr lang="pt-BR" i="1" dirty="0" err="1"/>
              <a:t>and</a:t>
            </a:r>
            <a:r>
              <a:rPr lang="pt-BR" i="1" dirty="0"/>
              <a:t> </a:t>
            </a:r>
            <a:r>
              <a:rPr lang="pt-BR" i="1" dirty="0" err="1"/>
              <a:t>Manipulation</a:t>
            </a:r>
            <a:endParaRPr lang="pt-BR" i="1" dirty="0"/>
          </a:p>
          <a:p>
            <a:pPr lvl="1"/>
            <a:r>
              <a:rPr lang="pt-BR" dirty="0"/>
              <a:t>Baseado em protocolo Britânico</a:t>
            </a:r>
            <a:endParaRPr lang="pt-BR" i="1" dirty="0"/>
          </a:p>
          <a:p>
            <a:r>
              <a:rPr lang="pt-BR" dirty="0"/>
              <a:t>VTP – </a:t>
            </a:r>
            <a:r>
              <a:rPr lang="pt-BR" i="1" dirty="0"/>
              <a:t>Virtual </a:t>
            </a:r>
            <a:r>
              <a:rPr lang="pt-BR" i="1" dirty="0" err="1"/>
              <a:t>Transfer</a:t>
            </a:r>
            <a:r>
              <a:rPr lang="pt-BR" i="1" dirty="0"/>
              <a:t> </a:t>
            </a:r>
            <a:r>
              <a:rPr lang="pt-BR" i="1" dirty="0" err="1"/>
              <a:t>Protocol</a:t>
            </a:r>
            <a:endParaRPr lang="pt-BR" i="1" dirty="0"/>
          </a:p>
          <a:p>
            <a:pPr lvl="1"/>
            <a:r>
              <a:rPr lang="pt-BR" dirty="0"/>
              <a:t>Baseado numa combinação de propostas da DEC e pesquisadores europeus</a:t>
            </a:r>
          </a:p>
          <a:p>
            <a:pPr lvl="1"/>
            <a:endParaRPr lang="pt-BR" dirty="0"/>
          </a:p>
          <a:p>
            <a:r>
              <a:rPr lang="pt-BR" dirty="0"/>
              <a:t>Apesar de incluir mais funcionalidades que as versões anteriores da ARPANET, não trouxeram nenhuma inovação na arquitetura.</a:t>
            </a:r>
          </a:p>
        </p:txBody>
      </p:sp>
    </p:spTree>
    <p:extLst>
      <p:ext uri="{BB962C8B-B14F-4D97-AF65-F5344CB8AC3E}">
        <p14:creationId xmlns:p14="http://schemas.microsoft.com/office/powerpoint/2010/main" val="6135821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Novos desenvolvimentos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CCR – </a:t>
            </a:r>
            <a:r>
              <a:rPr lang="pt-BR" i="1" dirty="0" err="1"/>
              <a:t>Commitment</a:t>
            </a:r>
            <a:r>
              <a:rPr lang="pt-BR" i="1" dirty="0"/>
              <a:t>, </a:t>
            </a:r>
            <a:r>
              <a:rPr lang="pt-BR" i="1" dirty="0" err="1"/>
              <a:t>concurrency</a:t>
            </a:r>
            <a:r>
              <a:rPr lang="pt-BR" i="1" dirty="0"/>
              <a:t>, </a:t>
            </a:r>
            <a:r>
              <a:rPr lang="pt-BR" i="1" dirty="0" err="1"/>
              <a:t>and</a:t>
            </a:r>
            <a:r>
              <a:rPr lang="pt-BR" i="1" dirty="0"/>
              <a:t> </a:t>
            </a:r>
            <a:r>
              <a:rPr lang="pt-BR" i="1" dirty="0" err="1"/>
              <a:t>recovery</a:t>
            </a:r>
            <a:endParaRPr lang="pt-BR" i="1" dirty="0"/>
          </a:p>
          <a:p>
            <a:pPr lvl="1"/>
            <a:r>
              <a:rPr lang="pt-BR" dirty="0"/>
              <a:t>Um protocolo de </a:t>
            </a:r>
            <a:r>
              <a:rPr lang="pt-BR" i="1" dirty="0" err="1"/>
              <a:t>commit</a:t>
            </a:r>
            <a:r>
              <a:rPr lang="pt-BR" dirty="0"/>
              <a:t> em duas fases como um componente </a:t>
            </a:r>
            <a:r>
              <a:rPr lang="pt-BR" dirty="0" err="1"/>
              <a:t>reusável</a:t>
            </a:r>
            <a:endParaRPr lang="pt-BR" dirty="0"/>
          </a:p>
          <a:p>
            <a:r>
              <a:rPr lang="pt-BR" dirty="0"/>
              <a:t>TP – </a:t>
            </a:r>
            <a:r>
              <a:rPr lang="pt-BR" i="1" dirty="0" err="1"/>
              <a:t>Transaction</a:t>
            </a:r>
            <a:r>
              <a:rPr lang="pt-BR" i="1" dirty="0"/>
              <a:t> </a:t>
            </a:r>
            <a:r>
              <a:rPr lang="pt-BR" i="1" dirty="0" err="1"/>
              <a:t>Processing</a:t>
            </a:r>
            <a:endParaRPr lang="pt-BR" i="1" dirty="0"/>
          </a:p>
          <a:p>
            <a:r>
              <a:rPr lang="pt-BR" dirty="0"/>
              <a:t>RDA – </a:t>
            </a:r>
            <a:r>
              <a:rPr lang="pt-BR" i="1" dirty="0"/>
              <a:t>Remote </a:t>
            </a:r>
            <a:r>
              <a:rPr lang="pt-BR" i="1" dirty="0" err="1"/>
              <a:t>Database</a:t>
            </a:r>
            <a:r>
              <a:rPr lang="pt-BR" i="1" dirty="0"/>
              <a:t> Access</a:t>
            </a:r>
          </a:p>
          <a:p>
            <a:r>
              <a:rPr lang="pt-BR" dirty="0"/>
              <a:t>RPC – </a:t>
            </a:r>
            <a:r>
              <a:rPr lang="pt-BR" i="1" dirty="0"/>
              <a:t>Remote Procedure </a:t>
            </a:r>
            <a:r>
              <a:rPr lang="pt-BR" i="1" dirty="0" err="1"/>
              <a:t>Call</a:t>
            </a:r>
            <a:endParaRPr lang="pt-BR" i="1" dirty="0"/>
          </a:p>
          <a:p>
            <a:r>
              <a:rPr lang="pt-BR" dirty="0"/>
              <a:t>X.500 – Diretório </a:t>
            </a:r>
          </a:p>
          <a:p>
            <a:r>
              <a:rPr lang="pt-BR" dirty="0"/>
              <a:t>Protocolo de Gerência: </a:t>
            </a:r>
          </a:p>
          <a:p>
            <a:pPr lvl="1"/>
            <a:r>
              <a:rPr lang="pt-BR" dirty="0"/>
              <a:t>CMIP – </a:t>
            </a:r>
            <a:r>
              <a:rPr lang="pt-BR" i="1" dirty="0"/>
              <a:t>Common Management </a:t>
            </a:r>
            <a:r>
              <a:rPr lang="pt-BR" i="1" dirty="0" err="1"/>
              <a:t>Information</a:t>
            </a:r>
            <a:r>
              <a:rPr lang="pt-BR" i="1" dirty="0"/>
              <a:t> </a:t>
            </a:r>
            <a:r>
              <a:rPr lang="pt-BR" i="1" dirty="0" err="1"/>
              <a:t>Protocol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60676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CCITT: Protocolo de Correio (X.400)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Na ARPANET as mensagens eram trocadas diretamente entre os computadores.</a:t>
            </a:r>
          </a:p>
          <a:p>
            <a:r>
              <a:rPr lang="pt-BR" dirty="0"/>
              <a:t>À época das discussões que levaram ao X.400, muitos sistemas eram estações de trabalho ou PCs.</a:t>
            </a:r>
          </a:p>
          <a:p>
            <a:pPr lvl="1"/>
            <a:r>
              <a:rPr lang="pt-BR" dirty="0"/>
              <a:t>Isto levou à distinção de servidores que recebiam mensagens em nome de seus usuários</a:t>
            </a:r>
          </a:p>
          <a:p>
            <a:pPr lvl="1"/>
            <a:r>
              <a:rPr lang="pt-BR" dirty="0"/>
              <a:t>Conceitos:</a:t>
            </a:r>
          </a:p>
          <a:p>
            <a:pPr lvl="2"/>
            <a:r>
              <a:rPr lang="pt-BR" dirty="0"/>
              <a:t>MTA – </a:t>
            </a:r>
            <a:r>
              <a:rPr lang="pt-BR" i="1" dirty="0" err="1"/>
              <a:t>Message</a:t>
            </a:r>
            <a:r>
              <a:rPr lang="pt-BR" i="1" dirty="0"/>
              <a:t> </a:t>
            </a:r>
            <a:r>
              <a:rPr lang="pt-BR" i="1" dirty="0" err="1"/>
              <a:t>Transfer</a:t>
            </a:r>
            <a:r>
              <a:rPr lang="pt-BR" i="1" dirty="0"/>
              <a:t> </a:t>
            </a:r>
            <a:r>
              <a:rPr lang="pt-BR" i="1" dirty="0" err="1"/>
              <a:t>Agents</a:t>
            </a:r>
            <a:r>
              <a:rPr lang="pt-BR" i="1" dirty="0"/>
              <a:t> e</a:t>
            </a:r>
          </a:p>
          <a:p>
            <a:pPr lvl="2"/>
            <a:r>
              <a:rPr lang="pt-BR" dirty="0"/>
              <a:t>Servidores de mensagens</a:t>
            </a:r>
          </a:p>
        </p:txBody>
      </p:sp>
    </p:spTree>
    <p:extLst>
      <p:ext uri="{BB962C8B-B14F-4D97-AF65-F5344CB8AC3E}">
        <p14:creationId xmlns:p14="http://schemas.microsoft.com/office/powerpoint/2010/main" val="26361600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OSI: Mecanismo Comum de Estabelecimento de Conexão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ACSE – </a:t>
            </a:r>
            <a:r>
              <a:rPr lang="pt-BR" i="1" dirty="0" err="1"/>
              <a:t>Association</a:t>
            </a:r>
            <a:r>
              <a:rPr lang="pt-BR" i="1" dirty="0"/>
              <a:t> </a:t>
            </a:r>
            <a:r>
              <a:rPr lang="pt-BR" i="1" dirty="0" err="1"/>
              <a:t>Control</a:t>
            </a:r>
            <a:r>
              <a:rPr lang="pt-BR" i="1" dirty="0"/>
              <a:t> Service </a:t>
            </a:r>
            <a:r>
              <a:rPr lang="pt-BR" i="1" dirty="0" err="1"/>
              <a:t>Element</a:t>
            </a:r>
            <a:endParaRPr lang="pt-BR" dirty="0"/>
          </a:p>
          <a:p>
            <a:r>
              <a:rPr lang="pt-BR" dirty="0"/>
              <a:t>Provê mecanismos para:</a:t>
            </a:r>
          </a:p>
          <a:p>
            <a:pPr lvl="1"/>
            <a:r>
              <a:rPr lang="pt-BR" dirty="0"/>
              <a:t>Endereçamento na camada de aplicação</a:t>
            </a:r>
          </a:p>
          <a:p>
            <a:pPr lvl="1"/>
            <a:r>
              <a:rPr lang="pt-BR" dirty="0"/>
              <a:t>Negociação de contexto da aplicação</a:t>
            </a:r>
          </a:p>
          <a:p>
            <a:pPr lvl="1"/>
            <a:r>
              <a:rPr lang="pt-BR" dirty="0"/>
              <a:t>Autenticação </a:t>
            </a:r>
          </a:p>
          <a:p>
            <a:r>
              <a:rPr lang="pt-BR" dirty="0"/>
              <a:t>As aplicações definidas pela OSI (CCR, TP, transferência de arquivos, etc.) essencialmente apenas definem o comportamento da fase de transferência de dados.</a:t>
            </a:r>
          </a:p>
          <a:p>
            <a:r>
              <a:rPr lang="pt-BR" dirty="0"/>
              <a:t>O ACSE provê a fase de estabelecimento</a:t>
            </a:r>
          </a:p>
        </p:txBody>
      </p:sp>
    </p:spTree>
    <p:extLst>
      <p:ext uri="{BB962C8B-B14F-4D97-AF65-F5344CB8AC3E}">
        <p14:creationId xmlns:p14="http://schemas.microsoft.com/office/powerpoint/2010/main" val="7274698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OSI: Natureza do Processo de Aplicação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Grande contribuição do OSI para as camadas superiores.</a:t>
            </a:r>
          </a:p>
          <a:p>
            <a:r>
              <a:rPr lang="pt-BR" dirty="0"/>
              <a:t>Protocolos de aplicação (</a:t>
            </a:r>
            <a:r>
              <a:rPr lang="pt-BR" i="1" dirty="0" err="1"/>
              <a:t>application</a:t>
            </a:r>
            <a:r>
              <a:rPr lang="pt-BR" i="1" dirty="0"/>
              <a:t> </a:t>
            </a:r>
            <a:r>
              <a:rPr lang="pt-BR" i="1" dirty="0" err="1"/>
              <a:t>entities</a:t>
            </a:r>
            <a:r>
              <a:rPr lang="pt-BR" dirty="0"/>
              <a:t>) fazem parte do processo da aplicação, mas há uma parte que fora do ambiente OSI (OSIE).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4" y="3616028"/>
            <a:ext cx="7191375" cy="298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50254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OSI: Natureza do Processo de Aplicação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Na abordagem da ARPANET não havia praticamente nada do processo de aplicação (AP) fora das entidades de aplicação (</a:t>
            </a:r>
            <a:r>
              <a:rPr lang="pt-BR" dirty="0" err="1"/>
              <a:t>AEs</a:t>
            </a:r>
            <a:r>
              <a:rPr lang="pt-BR" dirty="0"/>
              <a:t>).</a:t>
            </a:r>
          </a:p>
          <a:p>
            <a:r>
              <a:rPr lang="pt-BR" dirty="0"/>
              <a:t>Queremos acessar a cnn.com (AP) e não o HTTP (AE).</a:t>
            </a:r>
          </a:p>
          <a:p>
            <a:r>
              <a:rPr lang="pt-BR" dirty="0"/>
              <a:t>OSI:</a:t>
            </a:r>
          </a:p>
          <a:p>
            <a:pPr lvl="1"/>
            <a:r>
              <a:rPr lang="pt-BR" dirty="0"/>
              <a:t>Distinção entre protocolos de aplicação da aplicação</a:t>
            </a:r>
          </a:p>
          <a:p>
            <a:pPr lvl="1"/>
            <a:r>
              <a:rPr lang="pt-BR" dirty="0"/>
              <a:t>Ao mesmo tempo reconhecendo que nomear o protocolo de aplicação antes requer nomear a aplicação.</a:t>
            </a:r>
          </a:p>
        </p:txBody>
      </p:sp>
    </p:spTree>
    <p:extLst>
      <p:ext uri="{BB962C8B-B14F-4D97-AF65-F5344CB8AC3E}">
        <p14:creationId xmlns:p14="http://schemas.microsoft.com/office/powerpoint/2010/main" val="25816780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Boa Engenharia de Software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Abordagem OSI permitia que os protocolos de aplicação fossem construídos a partir de módulos reutilizáveis, os </a:t>
            </a:r>
            <a:r>
              <a:rPr lang="pt-BR" dirty="0" err="1"/>
              <a:t>ASEs</a:t>
            </a:r>
            <a:r>
              <a:rPr lang="pt-BR" dirty="0"/>
              <a:t> </a:t>
            </a:r>
            <a:r>
              <a:rPr lang="pt-BR" i="1" dirty="0"/>
              <a:t>(</a:t>
            </a:r>
            <a:r>
              <a:rPr lang="pt-BR" i="1" dirty="0" err="1"/>
              <a:t>Application</a:t>
            </a:r>
            <a:r>
              <a:rPr lang="pt-BR" i="1" dirty="0"/>
              <a:t> Service </a:t>
            </a:r>
            <a:r>
              <a:rPr lang="pt-BR" i="1" dirty="0" err="1"/>
              <a:t>Elements</a:t>
            </a:r>
            <a:r>
              <a:rPr lang="pt-BR" i="1" dirty="0"/>
              <a:t>).</a:t>
            </a:r>
          </a:p>
          <a:p>
            <a:r>
              <a:rPr lang="pt-BR" dirty="0"/>
              <a:t>Composição de um protocolo de aplicação:</a:t>
            </a:r>
          </a:p>
          <a:p>
            <a:pPr lvl="1"/>
            <a:r>
              <a:rPr lang="pt-BR" dirty="0"/>
              <a:t>ACSE e um ou mais </a:t>
            </a:r>
            <a:r>
              <a:rPr lang="pt-BR" dirty="0" err="1"/>
              <a:t>ASEs</a:t>
            </a:r>
            <a:r>
              <a:rPr lang="pt-BR" dirty="0"/>
              <a:t> ligados por uma função de controle (CF).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654252"/>
            <a:ext cx="64008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0086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Problemas com a Estrutura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Em 1983 já estava claro que cada sessão e conexão de apresentação suportavam uma única conexão de aplicação.</a:t>
            </a:r>
          </a:p>
          <a:p>
            <a:r>
              <a:rPr lang="pt-BR" dirty="0"/>
              <a:t>Não havia multiplexação acima da camada de transporte e não havia necessidade de endereçamento nas camadas de sessão e apresentação.</a:t>
            </a:r>
          </a:p>
          <a:p>
            <a:r>
              <a:rPr lang="pt-BR" dirty="0"/>
              <a:t>Portanto, não havia necessidade para que as camadas de sessão e apresentação estabelecessem conexões de forma serial por conta da sobrecarga.</a:t>
            </a:r>
          </a:p>
        </p:txBody>
      </p:sp>
    </p:spTree>
    <p:extLst>
      <p:ext uri="{BB962C8B-B14F-4D97-AF65-F5344CB8AC3E}">
        <p14:creationId xmlns:p14="http://schemas.microsoft.com/office/powerpoint/2010/main" val="33905328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Problemas com a Estrutura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Estava claro que:</a:t>
            </a:r>
          </a:p>
          <a:p>
            <a:pPr lvl="1"/>
            <a:r>
              <a:rPr lang="pt-BR" dirty="0"/>
              <a:t>A implementação da fase de estabelecimento das camadas de sessão, apresentação e aplicação deveriam ser consideradas como uma única máquina de estados.</a:t>
            </a:r>
          </a:p>
          <a:p>
            <a:pPr lvl="1"/>
            <a:r>
              <a:rPr lang="pt-BR" dirty="0"/>
              <a:t>E que as unidades funcionais de sessão (i.e. as primitivas de controle e sincronização) deveriam ser vistas como bibliotecas a serem incluídas caso necessário.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720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Estrutura Geral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Será que existe alguma estrutura geral para organizar as funções das camadas superiores, como existem para as camadas inferiores?</a:t>
            </a:r>
          </a:p>
          <a:p>
            <a:r>
              <a:rPr lang="pt-BR" dirty="0"/>
              <a:t>As camadas inferiores se organizaram muito mais rapidamente:</a:t>
            </a:r>
          </a:p>
          <a:p>
            <a:pPr lvl="1"/>
            <a:r>
              <a:rPr lang="pt-BR" dirty="0"/>
              <a:t>Em 1975 já era comum ouvir falar nas camadas de transporte, rede, enlace de dados e física.</a:t>
            </a:r>
          </a:p>
          <a:p>
            <a:pPr lvl="1"/>
            <a:r>
              <a:rPr lang="pt-BR" dirty="0"/>
              <a:t>As duas camadas inferiores são dependentes do meio físico e as duas superiores (ou do meio) são independentes do meio físico e fim-a-fim.</a:t>
            </a:r>
          </a:p>
        </p:txBody>
      </p:sp>
    </p:spTree>
    <p:extLst>
      <p:ext uri="{BB962C8B-B14F-4D97-AF65-F5344CB8AC3E}">
        <p14:creationId xmlns:p14="http://schemas.microsoft.com/office/powerpoint/2010/main" val="12429654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Problemas mais fundamentais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2200" dirty="0"/>
              <a:t>Se uma aplicação necessitasse mudar o contexto de apresentação durante o tempo de vida da conexão, ela informaria a camada de apresentação, que efetuaria a mudança renegociando-o.</a:t>
            </a:r>
          </a:p>
          <a:p>
            <a:r>
              <a:rPr lang="pt-BR" sz="2200" dirty="0"/>
              <a:t>Diferentes partes de uma aplicação poderia requerer uma sintaxe diferente a ser usada em tempos diferentes numa conexão.</a:t>
            </a:r>
          </a:p>
          <a:p>
            <a:r>
              <a:rPr lang="pt-BR" sz="2200" dirty="0"/>
              <a:t>Mas, como o protocolo de aplicação poderia invocar primitivas de sincronização de sessão para retornar a um ponto anterior do fluxo, a camada de apresentação deveria ter o registro do pedido do protocolo de aplicação para garantir que a sintaxe correta fosse usada para o fluxo de dados no ponto para o qual se retornou...</a:t>
            </a:r>
          </a:p>
          <a:p>
            <a:r>
              <a:rPr lang="pt-BR" sz="2200" dirty="0"/>
              <a:t>As funções de sincronização deveriam estar acima da apresentação e não embaixo dela!</a:t>
            </a:r>
          </a:p>
        </p:txBody>
      </p:sp>
    </p:spTree>
    <p:extLst>
      <p:ext uri="{BB962C8B-B14F-4D97-AF65-F5344CB8AC3E}">
        <p14:creationId xmlns:p14="http://schemas.microsoft.com/office/powerpoint/2010/main" val="21105565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Problemas mais fundamentais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41</a:t>
            </a:fld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Conflito no uso da camada de sessão:</a:t>
            </a:r>
          </a:p>
          <a:p>
            <a:pPr lvl="1"/>
            <a:r>
              <a:rPr lang="pt-BR" dirty="0"/>
              <a:t>O protocolo de processamento de transações (TP) usou CCR para um </a:t>
            </a:r>
            <a:r>
              <a:rPr lang="pt-BR" i="1" dirty="0" err="1"/>
              <a:t>commit</a:t>
            </a:r>
            <a:r>
              <a:rPr lang="pt-BR" dirty="0"/>
              <a:t> de duas fases, mas também fazia o seu próprio uso de primitivas de sessão necessárias, na mesma sessão de conexão.</a:t>
            </a:r>
          </a:p>
          <a:p>
            <a:pPr lvl="1"/>
            <a:r>
              <a:rPr lang="pt-BR" dirty="0"/>
              <a:t>A sessão não tinha meios de distinguir estes dois usos, e não havia garantias de não interferência entre elas.</a:t>
            </a:r>
          </a:p>
        </p:txBody>
      </p:sp>
    </p:spTree>
    <p:extLst>
      <p:ext uri="{BB962C8B-B14F-4D97-AF65-F5344CB8AC3E}">
        <p14:creationId xmlns:p14="http://schemas.microsoft.com/office/powerpoint/2010/main" val="3477306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Problemas mais fundamentais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42</a:t>
            </a:fld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Repasse de mensagens X.400:</a:t>
            </a:r>
          </a:p>
          <a:p>
            <a:pPr lvl="1"/>
            <a:r>
              <a:rPr lang="pt-BR" dirty="0"/>
              <a:t>Conexões entre aplicações eram a origem e o destino dos dados.</a:t>
            </a:r>
          </a:p>
          <a:p>
            <a:pPr lvl="1"/>
            <a:r>
              <a:rPr lang="pt-BR" dirty="0"/>
              <a:t>Mas, o modelo de referência (RM) permitia explicitamente o repasse na camada de aplicação.</a:t>
            </a:r>
          </a:p>
          <a:p>
            <a:pPr lvl="1"/>
            <a:r>
              <a:rPr lang="pt-BR" dirty="0"/>
              <a:t>Portanto, enquanto a sintaxe do “envelope” tinha que ser entendido por todos os intermediários da camada de aplicação, a sintaxe da “carta” deveria se entendido apenas pelo remetente e pelo destinatário da carta.</a:t>
            </a:r>
          </a:p>
        </p:txBody>
      </p:sp>
    </p:spTree>
    <p:extLst>
      <p:ext uri="{BB962C8B-B14F-4D97-AF65-F5344CB8AC3E}">
        <p14:creationId xmlns:p14="http://schemas.microsoft.com/office/powerpoint/2010/main" val="7986381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Problemas mais fundamentais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43</a:t>
            </a:fld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Repasse de mensagens X.400 (cont.):</a:t>
            </a:r>
          </a:p>
          <a:p>
            <a:pPr lvl="1"/>
            <a:r>
              <a:rPr lang="pt-BR" dirty="0"/>
              <a:t>A arquitetura exigia que o intermediário suportasse todas as sintaxes necessárias não só para o envelope, mas também para a </a:t>
            </a:r>
            <a:r>
              <a:rPr lang="pt-BR" i="1" dirty="0"/>
              <a:t>carta</a:t>
            </a:r>
            <a:r>
              <a:rPr lang="pt-BR" dirty="0"/>
              <a:t>, mesmo se apenas o remetente e o destinatário precisariam interpretar a sua sintaxe.</a:t>
            </a:r>
          </a:p>
          <a:p>
            <a:pPr lvl="1"/>
            <a:r>
              <a:rPr lang="pt-BR" dirty="0"/>
              <a:t>O SMTP evitou este problema por um acidente histórico, pois a única sintaxe era ASCII, e posteriormente bastou acrescentar o MIME </a:t>
            </a:r>
            <a:r>
              <a:rPr lang="pt-BR" i="1" dirty="0"/>
              <a:t>(</a:t>
            </a:r>
            <a:r>
              <a:rPr lang="pt-BR" i="1" dirty="0" err="1"/>
              <a:t>Multipurpose</a:t>
            </a:r>
            <a:r>
              <a:rPr lang="pt-BR" i="1" dirty="0"/>
              <a:t> Internet Mail </a:t>
            </a:r>
            <a:r>
              <a:rPr lang="pt-BR" i="1" dirty="0" err="1"/>
              <a:t>Extensions</a:t>
            </a:r>
            <a:r>
              <a:rPr lang="pt-BR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925713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Lições Aprendidas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O OSI fez grandes progressos em ampliar o nosso conhecimento das camadas superiores, mas sofreu com problemas causados por interesses conflitantes:</a:t>
            </a:r>
          </a:p>
          <a:p>
            <a:pPr lvl="1"/>
            <a:r>
              <a:rPr lang="pt-BR" dirty="0"/>
              <a:t>Interesses econômicos</a:t>
            </a:r>
          </a:p>
          <a:p>
            <a:pPr lvl="1"/>
            <a:r>
              <a:rPr lang="pt-BR" dirty="0"/>
              <a:t>Modelo “furado”.</a:t>
            </a:r>
          </a:p>
          <a:p>
            <a:r>
              <a:rPr lang="pt-BR" dirty="0"/>
              <a:t>Funções da ACSE na camada de aplicação são conceitos associados com sessões, mas a camada de sessão foi roubada pelas </a:t>
            </a:r>
            <a:r>
              <a:rPr lang="pt-BR" dirty="0" err="1"/>
              <a:t>PTTs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57399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Lições Aprendidas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fato de não existir multiplexação nas camadas de sessão e apresentação é um forte indício de que apesar de existirem funções de sessão e apresentação, elas não constituem camadas distintas.</a:t>
            </a:r>
          </a:p>
          <a:p>
            <a:r>
              <a:rPr lang="pt-BR" dirty="0"/>
              <a:t>A negociação da sintaxe de apresentação deveria ser uma função do estabelecimento da conexão da aplicação.</a:t>
            </a:r>
          </a:p>
          <a:p>
            <a:r>
              <a:rPr lang="pt-BR" dirty="0"/>
              <a:t>Precisamos de uma arquitetura de camada de aplicação que suporte a combinação de módulos em protocolos.</a:t>
            </a:r>
          </a:p>
        </p:txBody>
      </p:sp>
    </p:spTree>
    <p:extLst>
      <p:ext uri="{BB962C8B-B14F-4D97-AF65-F5344CB8AC3E}">
        <p14:creationId xmlns:p14="http://schemas.microsoft.com/office/powerpoint/2010/main" val="19375018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Lições Aprendidas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No caso de repasses de mensagens (como as de correio) necessitamos de duas camadas para as conexões de aplicação de modo a separar:</a:t>
            </a:r>
          </a:p>
          <a:p>
            <a:pPr lvl="1"/>
            <a:r>
              <a:rPr lang="pt-BR" dirty="0"/>
              <a:t>A sintaxe fim-a-fim da carta e</a:t>
            </a:r>
          </a:p>
          <a:p>
            <a:pPr lvl="1"/>
            <a:r>
              <a:rPr lang="pt-BR" dirty="0"/>
              <a:t>A sintaxe etapa-a-etapa do envelope.</a:t>
            </a:r>
          </a:p>
          <a:p>
            <a:r>
              <a:rPr lang="pt-BR" dirty="0"/>
              <a:t>Devemos esperar que as aplicações possam ser usadas como base para a construção de aplicações mais complexas.</a:t>
            </a:r>
          </a:p>
        </p:txBody>
      </p:sp>
    </p:spTree>
    <p:extLst>
      <p:ext uri="{BB962C8B-B14F-4D97-AF65-F5344CB8AC3E}">
        <p14:creationId xmlns:p14="http://schemas.microsoft.com/office/powerpoint/2010/main" val="2303532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Lições Aprendidas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Reconhecimento dos papéis da sintaxe e da semântica nos protocolos de aplicação.</a:t>
            </a:r>
          </a:p>
          <a:p>
            <a:r>
              <a:rPr lang="pt-BR" dirty="0"/>
              <a:t>Distinção entre sintaxes abstrata e concreta.</a:t>
            </a:r>
          </a:p>
          <a:p>
            <a:r>
              <a:rPr lang="pt-BR" dirty="0"/>
              <a:t>Reconhecimento de que os contextos de aplicação e apresentação eram casos específicos de uma propriedade geral dos protocolos (política de negociação).</a:t>
            </a:r>
          </a:p>
          <a:p>
            <a:r>
              <a:rPr lang="pt-BR" dirty="0"/>
              <a:t>Percepção de que o campo nos protocolos inferiores para identificar o protocolo acima era realmente uma forma degenerada de contexto da apresentação e não um elemento de endereçamento.</a:t>
            </a:r>
          </a:p>
        </p:txBody>
      </p:sp>
    </p:spTree>
    <p:extLst>
      <p:ext uri="{BB962C8B-B14F-4D97-AF65-F5344CB8AC3E}">
        <p14:creationId xmlns:p14="http://schemas.microsoft.com/office/powerpoint/2010/main" val="12674423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Lições Aprendidas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OSI ficou preso cedo demais numa estrutura particular de camadas.</a:t>
            </a:r>
          </a:p>
          <a:p>
            <a:r>
              <a:rPr lang="pt-BR" dirty="0"/>
              <a:t>Se a ACSE tivesse sido a camada de sessão, o resultado poderia ainda não ser o mais correto, mas estaria perto o bastante do resto </a:t>
            </a:r>
            <a:r>
              <a:rPr lang="pt-BR"/>
              <a:t>da solução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08186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Gerenciamento de Redes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49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 ARPANET possuía excelentes capacidades de gerenciamento de redes, mas eram internas à BBN.</a:t>
            </a:r>
          </a:p>
          <a:p>
            <a:pPr lvl="1"/>
            <a:r>
              <a:rPr lang="pt-BR" dirty="0"/>
              <a:t>Toda a rede podia ser observada e depurada (na maioria das vezes) a partir do centro de gerenciamento em Cambridge, MA.</a:t>
            </a:r>
          </a:p>
          <a:p>
            <a:r>
              <a:rPr lang="pt-BR" dirty="0"/>
              <a:t>Em 1984 teve início um grande esforço de desenvolvimento de gerenciamento de redes para automação de escritórios e de fábrica: MAP/TOP – GM </a:t>
            </a:r>
            <a:r>
              <a:rPr lang="pt-BR" i="1" dirty="0"/>
              <a:t>Manufacturing Automation </a:t>
            </a:r>
            <a:r>
              <a:rPr lang="pt-BR" i="1" dirty="0" err="1"/>
              <a:t>Protocol</a:t>
            </a:r>
            <a:r>
              <a:rPr lang="pt-BR" i="1" dirty="0"/>
              <a:t>/</a:t>
            </a:r>
            <a:r>
              <a:rPr lang="pt-BR" i="1" dirty="0" err="1"/>
              <a:t>Technical</a:t>
            </a:r>
            <a:r>
              <a:rPr lang="pt-BR" i="1" dirty="0"/>
              <a:t> </a:t>
            </a:r>
            <a:r>
              <a:rPr lang="pt-BR" i="1" dirty="0" err="1"/>
              <a:t>and</a:t>
            </a:r>
            <a:r>
              <a:rPr lang="pt-BR" i="1" dirty="0"/>
              <a:t> Office </a:t>
            </a:r>
            <a:r>
              <a:rPr lang="pt-BR" i="1" dirty="0" err="1"/>
              <a:t>Protocols</a:t>
            </a:r>
            <a:r>
              <a:rPr lang="pt-BR" dirty="0"/>
              <a:t>).</a:t>
            </a:r>
          </a:p>
          <a:p>
            <a:r>
              <a:rPr lang="pt-BR" dirty="0"/>
              <a:t>Protocolo de Gerência 802.1 em uso já em 1985 baseado apenas numa estrutura de pedido/resposta (set, </a:t>
            </a:r>
            <a:r>
              <a:rPr lang="pt-BR" dirty="0" err="1"/>
              <a:t>get</a:t>
            </a:r>
            <a:r>
              <a:rPr lang="pt-BR" dirty="0"/>
              <a:t>, operações de ação e um evento assíncrono).</a:t>
            </a:r>
          </a:p>
        </p:txBody>
      </p:sp>
    </p:spTree>
    <p:extLst>
      <p:ext uri="{BB962C8B-B14F-4D97-AF65-F5344CB8AC3E}">
        <p14:creationId xmlns:p14="http://schemas.microsoft.com/office/powerpoint/2010/main" val="312054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Dificuldade em Estruturar as Camadas Superiores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Aparentemente nenhuma estrutura ou decomposição parece se aplicar.</a:t>
            </a:r>
          </a:p>
          <a:p>
            <a:r>
              <a:rPr lang="pt-BR" dirty="0"/>
              <a:t>Parte disto foi devido à ausência de aplicações e, em um certo sentido, em muitas aplicações!</a:t>
            </a:r>
          </a:p>
          <a:p>
            <a:r>
              <a:rPr lang="pt-BR" dirty="0"/>
              <a:t>No início havia poucas aplicações (3-4) acessadas através de “</a:t>
            </a:r>
            <a:r>
              <a:rPr lang="pt-BR" i="1" dirty="0"/>
              <a:t>sockets</a:t>
            </a:r>
            <a:r>
              <a:rPr lang="pt-BR" dirty="0"/>
              <a:t> bem conhecidos”. Embora desde cedo tenha sido reconhecida a necessidade de algum tipo de diretório.</a:t>
            </a:r>
          </a:p>
          <a:p>
            <a:r>
              <a:rPr lang="pt-BR" dirty="0"/>
              <a:t>Mas, no geral os protocolos de aplicação eram produtos pontuais, com características únicas para cada aplicação.</a:t>
            </a:r>
          </a:p>
        </p:txBody>
      </p:sp>
    </p:spTree>
    <p:extLst>
      <p:ext uri="{BB962C8B-B14F-4D97-AF65-F5344CB8AC3E}">
        <p14:creationId xmlns:p14="http://schemas.microsoft.com/office/powerpoint/2010/main" val="24458368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Gerenciamento de Redes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50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O protocolo do IEEE foi generalizado para o que se tornou o CMIP </a:t>
            </a:r>
            <a:r>
              <a:rPr lang="pt-BR" i="1" dirty="0"/>
              <a:t>(Common Management </a:t>
            </a:r>
            <a:r>
              <a:rPr lang="pt-BR" i="1" dirty="0" err="1"/>
              <a:t>Information</a:t>
            </a:r>
            <a:r>
              <a:rPr lang="pt-BR" i="1" dirty="0"/>
              <a:t> </a:t>
            </a:r>
            <a:r>
              <a:rPr lang="pt-BR" i="1" dirty="0" err="1"/>
              <a:t>Protocol</a:t>
            </a:r>
            <a:r>
              <a:rPr lang="pt-BR" i="1" dirty="0"/>
              <a:t>) </a:t>
            </a:r>
            <a:r>
              <a:rPr lang="pt-BR" dirty="0"/>
              <a:t>com as seguintes novas características:</a:t>
            </a:r>
          </a:p>
          <a:p>
            <a:pPr lvl="1"/>
            <a:r>
              <a:rPr lang="pt-BR" dirty="0" err="1"/>
              <a:t>MIBs</a:t>
            </a:r>
            <a:r>
              <a:rPr lang="pt-BR" dirty="0"/>
              <a:t> orientadas a objetos</a:t>
            </a:r>
          </a:p>
          <a:p>
            <a:pPr lvl="1"/>
            <a:r>
              <a:rPr lang="pt-BR" dirty="0"/>
              <a:t>Inclusão dos conceitos de escopo e filtro.</a:t>
            </a:r>
          </a:p>
          <a:p>
            <a:r>
              <a:rPr lang="pt-BR" dirty="0"/>
              <a:t>Pouco depois mas em paralelo, o IETF começou a trabalhar em gerência de redes.</a:t>
            </a:r>
          </a:p>
          <a:p>
            <a:pPr lvl="1"/>
            <a:r>
              <a:rPr lang="pt-BR" dirty="0"/>
              <a:t>Havia dois esforços: SNMP (</a:t>
            </a:r>
            <a:r>
              <a:rPr lang="pt-BR" i="1" dirty="0" err="1"/>
              <a:t>Simple</a:t>
            </a:r>
            <a:r>
              <a:rPr lang="pt-BR" i="1" dirty="0"/>
              <a:t> Network Management </a:t>
            </a:r>
            <a:r>
              <a:rPr lang="pt-BR" i="1" dirty="0" err="1"/>
              <a:t>Protocol</a:t>
            </a:r>
            <a:r>
              <a:rPr lang="pt-BR" i="1" dirty="0"/>
              <a:t>) </a:t>
            </a:r>
            <a:r>
              <a:rPr lang="pt-BR" dirty="0"/>
              <a:t>equivalente ao IEEE 802) e o HEMS </a:t>
            </a:r>
            <a:r>
              <a:rPr lang="pt-BR" i="1" dirty="0"/>
              <a:t>(High-</a:t>
            </a:r>
            <a:r>
              <a:rPr lang="pt-BR" i="1" dirty="0" err="1"/>
              <a:t>Level</a:t>
            </a:r>
            <a:r>
              <a:rPr lang="pt-BR" i="1" dirty="0"/>
              <a:t> </a:t>
            </a:r>
            <a:r>
              <a:rPr lang="pt-BR" i="1" dirty="0" err="1"/>
              <a:t>Entity</a:t>
            </a:r>
            <a:r>
              <a:rPr lang="pt-BR" i="1" dirty="0"/>
              <a:t> Management System) </a:t>
            </a:r>
            <a:r>
              <a:rPr lang="pt-BR" dirty="0"/>
              <a:t>que era uma abordagem inovadora.</a:t>
            </a:r>
          </a:p>
          <a:p>
            <a:pPr lvl="1"/>
            <a:r>
              <a:rPr lang="pt-BR" dirty="0"/>
              <a:t>Por alguma razão inexplicável o IETF decidiu adotar o SNMP que é </a:t>
            </a:r>
            <a:r>
              <a:rPr lang="pt-BR" i="1" dirty="0"/>
              <a:t>simples </a:t>
            </a:r>
            <a:r>
              <a:rPr lang="pt-BR" dirty="0"/>
              <a:t>apenas no nome!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15328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Crítica ao SNMP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As implementações do CMIP e do HEMS são menores.</a:t>
            </a:r>
          </a:p>
          <a:p>
            <a:r>
              <a:rPr lang="pt-BR" dirty="0"/>
              <a:t>O SNMP aderiu ao dogma de que “tudo deve ser sem conexão”.</a:t>
            </a:r>
          </a:p>
          <a:p>
            <a:pPr lvl="1"/>
            <a:r>
              <a:rPr lang="pt-BR" dirty="0"/>
              <a:t>Isto limitou a quantidade de informação a ser recuperada complicando o acesso mesmo a pequenas tabelas.</a:t>
            </a:r>
          </a:p>
          <a:p>
            <a:r>
              <a:rPr lang="pt-BR" dirty="0"/>
              <a:t>Limita a natureza de eventos não solicitados de modo que os dispositivos precisam ser consultados (</a:t>
            </a:r>
            <a:r>
              <a:rPr lang="pt-BR" i="1" dirty="0" err="1"/>
              <a:t>polled</a:t>
            </a:r>
            <a:r>
              <a:rPr lang="pt-BR" dirty="0"/>
              <a:t>).</a:t>
            </a:r>
          </a:p>
          <a:p>
            <a:r>
              <a:rPr lang="pt-BR" dirty="0"/>
              <a:t>Com medo de que a padronização tornasse os roteadores intercambiáveis, alguns fabricantes se apressaram em dizer que SNMP era bom para monitoração mas não para controle por que a segurança era fraca.</a:t>
            </a:r>
          </a:p>
          <a:p>
            <a:pPr lvl="1"/>
            <a:r>
              <a:rPr lang="pt-BR" dirty="0"/>
              <a:t>Isto era verdade, mas a conexão de controle Telnet em ASCII com senhas enviadas sem criptografia também não era segura.</a:t>
            </a:r>
          </a:p>
          <a:p>
            <a:pPr lvl="1"/>
            <a:r>
              <a:rPr lang="pt-BR" dirty="0"/>
              <a:t>E todas as máquinas tinham Telnet enquanto pouquíssimas tinham um interpretador ASN.1</a:t>
            </a:r>
          </a:p>
        </p:txBody>
      </p:sp>
    </p:spTree>
    <p:extLst>
      <p:ext uri="{BB962C8B-B14F-4D97-AF65-F5344CB8AC3E}">
        <p14:creationId xmlns:p14="http://schemas.microsoft.com/office/powerpoint/2010/main" val="16142148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Proliferação de </a:t>
            </a:r>
            <a:r>
              <a:rPr lang="pt-BR" dirty="0" err="1"/>
              <a:t>MIBs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Poderia ter sido criada apenas uma MIB por camada.</a:t>
            </a:r>
          </a:p>
          <a:p>
            <a:r>
              <a:rPr lang="pt-BR" dirty="0"/>
              <a:t>Mas, no IETF, houve uma proliferação de </a:t>
            </a:r>
            <a:r>
              <a:rPr lang="pt-BR" dirty="0" err="1"/>
              <a:t>MIBs</a:t>
            </a:r>
            <a:r>
              <a:rPr lang="pt-BR" dirty="0"/>
              <a:t> uma para cada tecnologia, protocolo e, em alguns casos, até tipos diferentes de dispositivos.</a:t>
            </a:r>
          </a:p>
          <a:p>
            <a:r>
              <a:rPr lang="pt-BR" dirty="0"/>
              <a:t>A chave para simplificar redes deve ser criando algo mais comum e consistente entre as </a:t>
            </a:r>
            <a:r>
              <a:rPr lang="pt-BR" dirty="0" err="1"/>
              <a:t>MIBs</a:t>
            </a:r>
            <a:r>
              <a:rPr lang="pt-BR" dirty="0"/>
              <a:t>.</a:t>
            </a:r>
          </a:p>
          <a:p>
            <a:pPr lvl="1"/>
            <a:r>
              <a:rPr lang="pt-BR" dirty="0"/>
              <a:t>Mas isto não é de interesse dos fabricantes.</a:t>
            </a:r>
          </a:p>
          <a:p>
            <a:pPr lvl="1"/>
            <a:r>
              <a:rPr lang="pt-BR" dirty="0"/>
              <a:t>Deveria fazer parte da arquitetura.</a:t>
            </a:r>
          </a:p>
        </p:txBody>
      </p:sp>
    </p:spTree>
    <p:extLst>
      <p:ext uri="{BB962C8B-B14F-4D97-AF65-F5344CB8AC3E}">
        <p14:creationId xmlns:p14="http://schemas.microsoft.com/office/powerpoint/2010/main" val="10408492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 que a Gerência de Redes nos diz sobre as camadas superiores?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As demais aplicações requerem um protocolo para cada aplicação.</a:t>
            </a:r>
          </a:p>
          <a:p>
            <a:r>
              <a:rPr lang="pt-BR" dirty="0"/>
              <a:t>No gerenciamento de redes a variedade está nos modelos dos objetos.</a:t>
            </a:r>
          </a:p>
          <a:p>
            <a:r>
              <a:rPr lang="pt-BR" dirty="0"/>
              <a:t>Não apenas os protocolos de gerência são aplicáveis a outros sistemas “tipo-rede” (rede elétrica, gás, distribuição de água, empresas aéreas) mas também diversas outras aplicações podem usar o mesmo protocolo básico orientado a objetos para realizar ações a distância.</a:t>
            </a:r>
          </a:p>
        </p:txBody>
      </p:sp>
    </p:spTree>
    <p:extLst>
      <p:ext uri="{BB962C8B-B14F-4D97-AF65-F5344CB8AC3E}">
        <p14:creationId xmlns:p14="http://schemas.microsoft.com/office/powerpoint/2010/main" val="23924224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Nova visão para os protocolos de aplicação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Muitos protocolos de aplicação podem ser vistos como um número limitado de operações (protocolo) em uma grande variedade de modelos de objeto (operandos ou atributos).</a:t>
            </a:r>
          </a:p>
          <a:p>
            <a:pPr lvl="1"/>
            <a:r>
              <a:rPr lang="pt-BR" dirty="0"/>
              <a:t>Operadores: set/</a:t>
            </a:r>
            <a:r>
              <a:rPr lang="pt-BR" dirty="0" err="1"/>
              <a:t>get</a:t>
            </a:r>
            <a:r>
              <a:rPr lang="pt-BR" dirty="0"/>
              <a:t>, </a:t>
            </a:r>
            <a:r>
              <a:rPr lang="pt-BR" dirty="0" err="1"/>
              <a:t>create</a:t>
            </a:r>
            <a:r>
              <a:rPr lang="pt-BR" dirty="0"/>
              <a:t>/delete, start/stop, e evento</a:t>
            </a:r>
          </a:p>
          <a:p>
            <a:pPr lvl="1"/>
            <a:r>
              <a:rPr lang="pt-BR" dirty="0"/>
              <a:t>Protocolos na forma:</a:t>
            </a:r>
          </a:p>
          <a:p>
            <a:pPr lvl="2"/>
            <a:r>
              <a:rPr lang="pt-BR" dirty="0" err="1"/>
              <a:t>Request</a:t>
            </a:r>
            <a:r>
              <a:rPr lang="pt-BR" dirty="0"/>
              <a:t>/response</a:t>
            </a:r>
          </a:p>
          <a:p>
            <a:pPr lvl="2"/>
            <a:r>
              <a:rPr lang="pt-BR" dirty="0" err="1"/>
              <a:t>Notify</a:t>
            </a:r>
            <a:r>
              <a:rPr lang="pt-BR" dirty="0"/>
              <a:t>/</a:t>
            </a:r>
            <a:r>
              <a:rPr lang="pt-BR" dirty="0" err="1"/>
              <a:t>confirm</a:t>
            </a:r>
            <a:r>
              <a:rPr lang="pt-BR" dirty="0"/>
              <a:t> (pode ser simétrico)</a:t>
            </a:r>
          </a:p>
          <a:p>
            <a:r>
              <a:rPr lang="pt-BR" dirty="0"/>
              <a:t>Portanto, parece que Alex estava bem próximo do número de protocolos de aplicação; só que eles não eram Telnet e FTP!	</a:t>
            </a:r>
          </a:p>
        </p:txBody>
      </p:sp>
    </p:spTree>
    <p:extLst>
      <p:ext uri="{BB962C8B-B14F-4D97-AF65-F5344CB8AC3E}">
        <p14:creationId xmlns:p14="http://schemas.microsoft.com/office/powerpoint/2010/main" val="139016304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Problema de operações demasiado elementares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Infelizmente não exploramos o que viria com o uso do HEMS, pois poderia ser um meio termo entre os protocolos com estrutura elementares (do tipo máquina de Turing) e as linguagens com uma estrutura de controle completa, como Java, Perl ou XML.</a:t>
            </a:r>
          </a:p>
          <a:p>
            <a:r>
              <a:rPr lang="pt-BR" dirty="0"/>
              <a:t>Esta é uma área que necessita uma maior exploração!</a:t>
            </a:r>
          </a:p>
        </p:txBody>
      </p:sp>
    </p:spTree>
    <p:extLst>
      <p:ext uri="{BB962C8B-B14F-4D97-AF65-F5344CB8AC3E}">
        <p14:creationId xmlns:p14="http://schemas.microsoft.com/office/powerpoint/2010/main" val="31965981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HTTP e a Web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O protocolo de aplicação que teve o maior impacto na Internet veio de uma outra comunidade!</a:t>
            </a:r>
          </a:p>
          <a:p>
            <a:r>
              <a:rPr lang="pt-BR" dirty="0"/>
              <a:t>A Web foi um sucesso tão grande que para a maior parte das pessoas ela é sinônimo da Internet.</a:t>
            </a:r>
          </a:p>
          <a:p>
            <a:r>
              <a:rPr lang="pt-BR" dirty="0"/>
              <a:t>Novas estruturas e requisitos para a Internet:</a:t>
            </a:r>
          </a:p>
          <a:p>
            <a:pPr lvl="1"/>
            <a:r>
              <a:rPr lang="pt-BR" dirty="0"/>
              <a:t>Necessidade de distinguir a aplicação do protocolo de aplicação</a:t>
            </a:r>
          </a:p>
          <a:p>
            <a:pPr lvl="1"/>
            <a:r>
              <a:rPr lang="pt-BR" dirty="0"/>
              <a:t>Os efeitos de muitas conexões de transporte curtas no tráfego da rede</a:t>
            </a:r>
          </a:p>
          <a:p>
            <a:pPr lvl="1"/>
            <a:r>
              <a:rPr lang="pt-BR" dirty="0"/>
              <a:t>(relacionada à primeira) Novos requisitos para endereçamento provindos da necessidade de lidar com a carga gerada por muitos usuários acessando as mesmas páginas.</a:t>
            </a:r>
          </a:p>
        </p:txBody>
      </p:sp>
    </p:spTree>
    <p:extLst>
      <p:ext uri="{BB962C8B-B14F-4D97-AF65-F5344CB8AC3E}">
        <p14:creationId xmlns:p14="http://schemas.microsoft.com/office/powerpoint/2010/main" val="13424035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Funcionamento da Web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Digita uma URL </a:t>
            </a:r>
            <a:r>
              <a:rPr lang="pt-BR" i="1" dirty="0"/>
              <a:t>(Universal </a:t>
            </a:r>
            <a:r>
              <a:rPr lang="pt-BR" i="1" dirty="0" err="1"/>
              <a:t>Resource</a:t>
            </a:r>
            <a:r>
              <a:rPr lang="pt-BR" i="1" dirty="0"/>
              <a:t> </a:t>
            </a:r>
            <a:r>
              <a:rPr lang="pt-BR" i="1" dirty="0" err="1"/>
              <a:t>Locator</a:t>
            </a:r>
            <a:r>
              <a:rPr lang="pt-BR" i="1" dirty="0"/>
              <a:t>)</a:t>
            </a:r>
            <a:r>
              <a:rPr lang="pt-BR" dirty="0"/>
              <a:t> em um cliente HTTP (ou navegador)</a:t>
            </a:r>
          </a:p>
          <a:p>
            <a:r>
              <a:rPr lang="pt-BR" dirty="0"/>
              <a:t>O DNS é usado para traduzir a URL em um endereço IP</a:t>
            </a:r>
          </a:p>
          <a:p>
            <a:r>
              <a:rPr lang="pt-BR" dirty="0"/>
              <a:t>A URL (solicitação) é então enviada usando o protocolo HTTP através do TCP para o servidor HTTP.</a:t>
            </a:r>
          </a:p>
          <a:p>
            <a:r>
              <a:rPr lang="pt-BR" dirty="0"/>
              <a:t>A resposta contém uma página com texto formatado e gráficos e contendo muitas </a:t>
            </a:r>
            <a:r>
              <a:rPr lang="pt-BR" dirty="0" err="1"/>
              <a:t>URLs</a:t>
            </a:r>
            <a:r>
              <a:rPr lang="pt-BR" dirty="0"/>
              <a:t> para outros objetos na página.</a:t>
            </a:r>
          </a:p>
          <a:p>
            <a:r>
              <a:rPr lang="pt-BR" dirty="0"/>
              <a:t>Todas estas </a:t>
            </a:r>
            <a:r>
              <a:rPr lang="pt-BR" dirty="0" err="1"/>
              <a:t>URLs</a:t>
            </a:r>
            <a:r>
              <a:rPr lang="pt-BR" dirty="0"/>
              <a:t> podem apontar para informações em sistemas diferentes.</a:t>
            </a:r>
          </a:p>
          <a:p>
            <a:r>
              <a:rPr lang="pt-BR" dirty="0"/>
              <a:t>O navegador então acessa cada URL através de uma solicitação sobre uma nova conexão TCP</a:t>
            </a:r>
          </a:p>
          <a:p>
            <a:r>
              <a:rPr lang="pt-BR" dirty="0"/>
              <a:t>Cada resposta provê </a:t>
            </a:r>
            <a:r>
              <a:rPr lang="pt-BR"/>
              <a:t>mais um objeto </a:t>
            </a:r>
            <a:r>
              <a:rPr lang="pt-BR" dirty="0"/>
              <a:t>para popular a página Web, assim como </a:t>
            </a:r>
            <a:r>
              <a:rPr lang="pt-BR" dirty="0" err="1"/>
              <a:t>URLs</a:t>
            </a:r>
            <a:r>
              <a:rPr lang="pt-BR" dirty="0"/>
              <a:t>, que podem ser selecionadas para acessar novas páginas.</a:t>
            </a:r>
          </a:p>
        </p:txBody>
      </p:sp>
    </p:spTree>
    <p:extLst>
      <p:ext uri="{BB962C8B-B14F-4D97-AF65-F5344CB8AC3E}">
        <p14:creationId xmlns:p14="http://schemas.microsoft.com/office/powerpoint/2010/main" val="373270548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Web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Um usuário Web acessa uma aplicação Web.</a:t>
            </a:r>
          </a:p>
          <a:p>
            <a:r>
              <a:rPr lang="pt-BR" dirty="0"/>
              <a:t>Podem haver milhares de sites Web no mesmo host todos usando HTTP.</a:t>
            </a:r>
          </a:p>
          <a:p>
            <a:r>
              <a:rPr lang="pt-BR" dirty="0"/>
              <a:t>HTTP é apenas o veículo para que duas partes da aplicação se comuniquem.</a:t>
            </a:r>
          </a:p>
          <a:p>
            <a:pPr lvl="1"/>
            <a:r>
              <a:rPr lang="pt-BR" dirty="0"/>
              <a:t>Primeiro exemplo na Internet da distinção entre AP e AE que o OSI achou necessária.</a:t>
            </a:r>
          </a:p>
        </p:txBody>
      </p:sp>
    </p:spTree>
    <p:extLst>
      <p:ext uri="{BB962C8B-B14F-4D97-AF65-F5344CB8AC3E}">
        <p14:creationId xmlns:p14="http://schemas.microsoft.com/office/powerpoint/2010/main" val="33758188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Falta de um espaço de nomes para a Internet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Foi preciso criar as </a:t>
            </a:r>
            <a:r>
              <a:rPr lang="pt-BR" dirty="0" err="1"/>
              <a:t>URLs</a:t>
            </a:r>
            <a:endParaRPr lang="pt-BR" dirty="0"/>
          </a:p>
          <a:p>
            <a:r>
              <a:rPr lang="pt-BR" dirty="0"/>
              <a:t>Parte da URL contém o nome do domínio do </a:t>
            </a:r>
            <a:r>
              <a:rPr lang="pt-BR" i="1" dirty="0"/>
              <a:t>host</a:t>
            </a:r>
            <a:r>
              <a:rPr lang="pt-BR" dirty="0"/>
              <a:t>.</a:t>
            </a:r>
          </a:p>
          <a:p>
            <a:r>
              <a:rPr lang="pt-BR" dirty="0"/>
              <a:t>Mas, e se quisermos que o servidor Web seja mudado para um outro servidor?</a:t>
            </a:r>
          </a:p>
          <a:p>
            <a:pPr lvl="1"/>
            <a:r>
              <a:rPr lang="pt-BR" dirty="0"/>
              <a:t>Redirecionamento: funciona mas traz uma carga desnecessária e causa atrasos para o usuário.</a:t>
            </a:r>
          </a:p>
          <a:p>
            <a:pPr lvl="1"/>
            <a:r>
              <a:rPr lang="pt-BR" dirty="0"/>
              <a:t>As </a:t>
            </a:r>
            <a:r>
              <a:rPr lang="pt-BR" dirty="0" err="1"/>
              <a:t>URLs</a:t>
            </a:r>
            <a:r>
              <a:rPr lang="pt-BR" dirty="0"/>
              <a:t> deveriam ser suportadas diretamente pelo DNS, mas o DNS não foi projetado para este tipo de uso.</a:t>
            </a:r>
          </a:p>
        </p:txBody>
      </p:sp>
    </p:spTree>
    <p:extLst>
      <p:ext uri="{BB962C8B-B14F-4D97-AF65-F5344CB8AC3E}">
        <p14:creationId xmlns:p14="http://schemas.microsoft.com/office/powerpoint/2010/main" val="1261983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Modelo OSI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O trabalho para o OSI enfrentou o problema e por um tempo parecia que tivesse feito progresso.</a:t>
            </a:r>
          </a:p>
          <a:p>
            <a:r>
              <a:rPr lang="pt-BR" dirty="0"/>
              <a:t>Mas, embora tenham identificado alguns elementos de uma estrutura geral, alguns passos errados na arquitetura tornaram o projeto das aplicações obscuros e um excesso de generalidade que requeria implementações complexas para as aplicações mais simples.</a:t>
            </a:r>
          </a:p>
          <a:p>
            <a:r>
              <a:rPr lang="pt-BR" dirty="0"/>
              <a:t>Porém, foram divisões internas que mataram o OSI.</a:t>
            </a:r>
          </a:p>
        </p:txBody>
      </p:sp>
    </p:spTree>
    <p:extLst>
      <p:ext uri="{BB962C8B-B14F-4D97-AF65-F5344CB8AC3E}">
        <p14:creationId xmlns:p14="http://schemas.microsoft.com/office/powerpoint/2010/main" val="387284829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Grande Número de Conexões TCP</a:t>
            </a:r>
            <a:br>
              <a:rPr lang="pt-BR" dirty="0"/>
            </a:br>
            <a:r>
              <a:rPr lang="pt-BR" dirty="0"/>
              <a:t>e Volume de Dados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TCP foi projetado baseado nas hipóteses de que:</a:t>
            </a:r>
          </a:p>
          <a:p>
            <a:pPr lvl="1"/>
            <a:r>
              <a:rPr lang="pt-BR" dirty="0"/>
              <a:t>As conexões seriam curtas (poucos minutos ou segundos) ou muito longas (algumas horas)</a:t>
            </a:r>
          </a:p>
          <a:p>
            <a:pPr lvl="1"/>
            <a:r>
              <a:rPr lang="pt-BR" dirty="0"/>
              <a:t>Os hosts estabeleceriam novas conexões numa média de algumas centenas de conexões por hora.</a:t>
            </a:r>
          </a:p>
          <a:p>
            <a:r>
              <a:rPr lang="pt-BR" dirty="0"/>
              <a:t>Não tinham sido previstas conexões que durassem milissegundos a uma taxa de milhares por minuto!</a:t>
            </a:r>
          </a:p>
          <a:p>
            <a:r>
              <a:rPr lang="pt-BR" dirty="0"/>
              <a:t>O HTTP abre muitas conexões curtas e envia apenas alguns bytes de dados, embora o conteúdo total de dados para uma página seja equivalente a uma transferência de dados de tamanho razoável.</a:t>
            </a:r>
          </a:p>
        </p:txBody>
      </p:sp>
    </p:spTree>
    <p:extLst>
      <p:ext uri="{BB962C8B-B14F-4D97-AF65-F5344CB8AC3E}">
        <p14:creationId xmlns:p14="http://schemas.microsoft.com/office/powerpoint/2010/main" val="17899838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Problema dos Elefantes e dos Ratos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Cada conexão TCP nunca envia dados suficientes para ser submetido ao controle de congestionamento do TCP, ao contrário de outros tráfegos com conexões mais duradouras.</a:t>
            </a:r>
          </a:p>
          <a:p>
            <a:r>
              <a:rPr lang="pt-BR" dirty="0"/>
              <a:t>Isto faz com que o tráfego HTTP capture uma porção injusta da largura de banda.</a:t>
            </a:r>
          </a:p>
          <a:p>
            <a:r>
              <a:rPr lang="pt-BR" dirty="0"/>
              <a:t>O uso de conexões persistentes (HTTP 1.1) aliviou este problema.</a:t>
            </a:r>
          </a:p>
        </p:txBody>
      </p:sp>
    </p:spTree>
    <p:extLst>
      <p:ext uri="{BB962C8B-B14F-4D97-AF65-F5344CB8AC3E}">
        <p14:creationId xmlns:p14="http://schemas.microsoft.com/office/powerpoint/2010/main" val="298327043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Uso de Caches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Dado que as páginas Web seguem a lei de </a:t>
            </a:r>
            <a:r>
              <a:rPr lang="pt-BR" dirty="0" err="1"/>
              <a:t>Zipf</a:t>
            </a:r>
            <a:r>
              <a:rPr lang="pt-BR" dirty="0"/>
              <a:t>, as mesmas páginas são recuperadas por muitos usuários.</a:t>
            </a:r>
          </a:p>
          <a:p>
            <a:r>
              <a:rPr lang="pt-BR" dirty="0"/>
              <a:t>Isto motiva o uso de caches Web no cliente, na </a:t>
            </a:r>
            <a:r>
              <a:rPr lang="pt-BR" dirty="0" err="1"/>
              <a:t>subrede</a:t>
            </a:r>
            <a:r>
              <a:rPr lang="pt-BR" dirty="0"/>
              <a:t> do cliente, no ISP ou por um serviço de hospedagem Web.</a:t>
            </a:r>
          </a:p>
          <a:p>
            <a:r>
              <a:rPr lang="pt-BR" dirty="0"/>
              <a:t>O cliente HTTP é modificado para enviar todos os pedidos para um site de cache independentemente do que está indicado na URL.</a:t>
            </a:r>
          </a:p>
          <a:p>
            <a:pPr lvl="1"/>
            <a:r>
              <a:rPr lang="pt-BR" dirty="0"/>
              <a:t>Caso não encontre o conteúdo desejado será redirecionado para uma outra cache ou para o site indicado pela URL.</a:t>
            </a:r>
          </a:p>
        </p:txBody>
      </p:sp>
    </p:spTree>
    <p:extLst>
      <p:ext uri="{BB962C8B-B14F-4D97-AF65-F5344CB8AC3E}">
        <p14:creationId xmlns:p14="http://schemas.microsoft.com/office/powerpoint/2010/main" val="333097181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Web: Qual a lição?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No caso da Web as estruturas existentes foram remendadas para atender as suas necessidades.</a:t>
            </a:r>
          </a:p>
          <a:p>
            <a:r>
              <a:rPr lang="pt-BR" dirty="0"/>
              <a:t>É preciso encontrar uma ajuda (</a:t>
            </a:r>
            <a:r>
              <a:rPr lang="pt-BR" i="1" dirty="0" err="1"/>
              <a:t>band-aid</a:t>
            </a:r>
            <a:r>
              <a:rPr lang="pt-BR" dirty="0"/>
              <a:t>) para a próxima aplicação?</a:t>
            </a:r>
          </a:p>
          <a:p>
            <a:r>
              <a:rPr lang="pt-BR" dirty="0"/>
              <a:t>Quantas aplicações não estão sendo desenvolvidas porque não há estruturas para suportá-las?</a:t>
            </a:r>
          </a:p>
          <a:p>
            <a:r>
              <a:rPr lang="pt-BR" dirty="0"/>
              <a:t>Quando estes remendos vão interferir uns com os outros?</a:t>
            </a:r>
          </a:p>
          <a:p>
            <a:r>
              <a:rPr lang="pt-BR" dirty="0"/>
              <a:t>Qual é a forma correta de acomodar o balanceamento de carga e migrar aplicações na rede?</a:t>
            </a:r>
          </a:p>
          <a:p>
            <a:r>
              <a:rPr lang="pt-BR" dirty="0"/>
              <a:t>Todos estes problemas encontraremos com outras aplicações.</a:t>
            </a:r>
          </a:p>
          <a:p>
            <a:r>
              <a:rPr lang="pt-BR" dirty="0"/>
              <a:t>Eles foram resolvidos para a Web, mas não os resolvemos para toda a Internet.</a:t>
            </a:r>
          </a:p>
          <a:p>
            <a:r>
              <a:rPr lang="pt-BR" dirty="0"/>
              <a:t>Ou como a imprensa acredita, a Internet seria a Web?</a:t>
            </a:r>
          </a:p>
        </p:txBody>
      </p:sp>
    </p:spTree>
    <p:extLst>
      <p:ext uri="{BB962C8B-B14F-4D97-AF65-F5344CB8AC3E}">
        <p14:creationId xmlns:p14="http://schemas.microsoft.com/office/powerpoint/2010/main" val="389060721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Diretórios ou Protocolos de Resolução de Nomes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Outra classe interessante de aplicações distribuídas.</a:t>
            </a:r>
          </a:p>
          <a:p>
            <a:r>
              <a:rPr lang="pt-BR" dirty="0"/>
              <a:t>Para a construção de uma rede de compartilhamento de recursos necessitamos um meio para encontrar os recursos!</a:t>
            </a:r>
          </a:p>
          <a:p>
            <a:r>
              <a:rPr lang="pt-BR" dirty="0"/>
              <a:t>Dado que os </a:t>
            </a:r>
            <a:r>
              <a:rPr lang="pt-BR" dirty="0" err="1"/>
              <a:t>SOs</a:t>
            </a:r>
            <a:r>
              <a:rPr lang="pt-BR" dirty="0"/>
              <a:t> eram a metáfora do início, a solução era algum tipo de “diretório”: um serviço que diria ao usuário onde estão as coisas.</a:t>
            </a:r>
          </a:p>
          <a:p>
            <a:r>
              <a:rPr lang="pt-BR" dirty="0"/>
              <a:t>Exemplos:</a:t>
            </a:r>
          </a:p>
          <a:p>
            <a:pPr lvl="1"/>
            <a:r>
              <a:rPr lang="pt-BR" dirty="0"/>
              <a:t>Sistema </a:t>
            </a:r>
            <a:r>
              <a:rPr lang="pt-BR" dirty="0" err="1"/>
              <a:t>Grapevine</a:t>
            </a:r>
            <a:r>
              <a:rPr lang="pt-BR" dirty="0"/>
              <a:t> XNS (final dos anos 70)</a:t>
            </a:r>
          </a:p>
          <a:p>
            <a:pPr lvl="1"/>
            <a:r>
              <a:rPr lang="pt-BR" dirty="0"/>
              <a:t>Estendido em 1983</a:t>
            </a:r>
          </a:p>
          <a:p>
            <a:pPr lvl="1"/>
            <a:r>
              <a:rPr lang="pt-BR" dirty="0"/>
              <a:t>Outros: DNS, X.500, Napster, </a:t>
            </a:r>
            <a:r>
              <a:rPr lang="pt-BR" dirty="0" err="1"/>
              <a:t>Gnutella</a:t>
            </a:r>
            <a:r>
              <a:rPr lang="pt-BR" dirty="0"/>
              <a:t>, DHT (</a:t>
            </a:r>
            <a:r>
              <a:rPr lang="pt-BR" i="1" dirty="0" err="1"/>
              <a:t>Distributed</a:t>
            </a:r>
            <a:r>
              <a:rPr lang="pt-BR" i="1" dirty="0"/>
              <a:t> </a:t>
            </a:r>
            <a:r>
              <a:rPr lang="pt-BR" i="1" dirty="0" err="1"/>
              <a:t>Hash</a:t>
            </a:r>
            <a:r>
              <a:rPr lang="pt-BR" i="1" dirty="0"/>
              <a:t> </a:t>
            </a:r>
            <a:r>
              <a:rPr lang="pt-BR" i="1" dirty="0" err="1"/>
              <a:t>Table</a:t>
            </a:r>
            <a:r>
              <a:rPr lang="pt-BR" dirty="0"/>
              <a:t>)</a:t>
            </a:r>
          </a:p>
          <a:p>
            <a:r>
              <a:rPr lang="pt-BR" dirty="0"/>
              <a:t>Todas com os mesmos elementos básicos e a mesma estrutura com pequenas variações.</a:t>
            </a:r>
          </a:p>
        </p:txBody>
      </p:sp>
    </p:spTree>
    <p:extLst>
      <p:ext uri="{BB962C8B-B14F-4D97-AF65-F5344CB8AC3E}">
        <p14:creationId xmlns:p14="http://schemas.microsoft.com/office/powerpoint/2010/main" val="231075392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 de Resolução de Nomes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Um NRS (</a:t>
            </a:r>
            <a:r>
              <a:rPr lang="pt-BR" i="1" dirty="0" err="1"/>
              <a:t>Name</a:t>
            </a:r>
            <a:r>
              <a:rPr lang="pt-BR" i="1" dirty="0"/>
              <a:t> </a:t>
            </a:r>
            <a:r>
              <a:rPr lang="pt-BR" i="1" dirty="0" err="1"/>
              <a:t>Resolution</a:t>
            </a:r>
            <a:r>
              <a:rPr lang="pt-BR" i="1" dirty="0"/>
              <a:t> System) </a:t>
            </a:r>
            <a:r>
              <a:rPr lang="pt-BR" dirty="0"/>
              <a:t>consiste de uma base de dados, normalmente distribuída, que é consultada pelo usuário.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844" y="2133600"/>
            <a:ext cx="3732156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574777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 de Resolução de Nomes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base de dados mantém o mapeamento entre dois espaços de nomes: um que nomeia o que deve ser localizado e um outro que nomeia onde o objeto se encontra.</a:t>
            </a:r>
          </a:p>
          <a:p>
            <a:r>
              <a:rPr lang="pt-BR" dirty="0"/>
              <a:t>O quê = “nomes”</a:t>
            </a:r>
          </a:p>
          <a:p>
            <a:r>
              <a:rPr lang="pt-BR" dirty="0"/>
              <a:t>Onde = “endereços”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738" y="2514600"/>
            <a:ext cx="3447263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915660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Estruturas de um NRS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67</a:t>
            </a:fld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banco de dados para um NRS pode ser: centralizado, </a:t>
            </a:r>
            <a:r>
              <a:rPr lang="pt-BR" i="1" dirty="0" err="1"/>
              <a:t>cached</a:t>
            </a:r>
            <a:r>
              <a:rPr lang="pt-BR" dirty="0"/>
              <a:t>, hierárquico ou uma combinação do </a:t>
            </a:r>
            <a:r>
              <a:rPr lang="pt-BR" i="1" dirty="0" err="1"/>
              <a:t>cached</a:t>
            </a:r>
            <a:r>
              <a:rPr lang="pt-BR" dirty="0"/>
              <a:t> e do hierárquico (normalmente dependendo do tamanho e do grau de atualização desejado).</a:t>
            </a:r>
          </a:p>
          <a:p>
            <a:pPr lvl="1"/>
            <a:r>
              <a:rPr lang="pt-BR" dirty="0"/>
              <a:t>Centralizado: bases de dados pequenas ou não críticas</a:t>
            </a:r>
          </a:p>
          <a:p>
            <a:pPr lvl="1"/>
            <a:r>
              <a:rPr lang="pt-BR" i="1" dirty="0" err="1"/>
              <a:t>Cached</a:t>
            </a:r>
            <a:r>
              <a:rPr lang="pt-BR" dirty="0"/>
              <a:t>: cache local para melhorar o desempenho e reduzir a sobrecarga ao preço de uma replicação parcial.</a:t>
            </a:r>
          </a:p>
          <a:p>
            <a:pPr lvl="1"/>
            <a:r>
              <a:rPr lang="pt-BR" dirty="0"/>
              <a:t>Grandes bases: explora-se a estrutura hierárquica do espaço de nomes para criar sub-bases de dados responsáveis por subconjuntos da base de dados.</a:t>
            </a:r>
          </a:p>
        </p:txBody>
      </p:sp>
    </p:spTree>
    <p:extLst>
      <p:ext uri="{BB962C8B-B14F-4D97-AF65-F5344CB8AC3E}">
        <p14:creationId xmlns:p14="http://schemas.microsoft.com/office/powerpoint/2010/main" val="43457643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NRS: Protocolos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Protocolo de consulta/resposta</a:t>
            </a:r>
          </a:p>
          <a:p>
            <a:r>
              <a:rPr lang="pt-BR" dirty="0"/>
              <a:t>Um protocolo para distribuir as atualizações da base de dados, se for distribuída.</a:t>
            </a:r>
          </a:p>
        </p:txBody>
      </p:sp>
    </p:spTree>
    <p:extLst>
      <p:ext uri="{BB962C8B-B14F-4D97-AF65-F5344CB8AC3E}">
        <p14:creationId xmlns:p14="http://schemas.microsoft.com/office/powerpoint/2010/main" val="58803129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Protocolo de Consulta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O usuário envia uma consulta a um membro do NRS.</a:t>
            </a:r>
          </a:p>
          <a:p>
            <a:r>
              <a:rPr lang="pt-BR" dirty="0"/>
              <a:t>Se o membro puder satisfazer a consulta, ele retorna uma resposta para o usuário.</a:t>
            </a:r>
          </a:p>
          <a:p>
            <a:r>
              <a:rPr lang="pt-BR" dirty="0"/>
              <a:t>Caso contrário um NRS pode ser designado para responder ao usuário passando para um outro banco de dados no sistema ou encaminhando a consulta a outra base de dados do NRS</a:t>
            </a:r>
          </a:p>
          <a:p>
            <a:r>
              <a:rPr lang="pt-BR" dirty="0"/>
              <a:t>A depender do nível de confiabilidade, a base de dados que encaminha a solicitação pode agir como um intermediário </a:t>
            </a:r>
            <a:r>
              <a:rPr lang="pt-BR" i="1" dirty="0"/>
              <a:t>(proxy) </a:t>
            </a:r>
            <a:r>
              <a:rPr lang="pt-BR" dirty="0"/>
              <a:t>para o usuário, ou a base de dados para a qual foi repassada a consulta pode responder diretamente ao usuário.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902999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Roteiro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Este capítulo procura juntar o entendimento recente do que torna característico estes protocolos.</a:t>
            </a:r>
          </a:p>
          <a:p>
            <a:r>
              <a:rPr lang="pt-BR" dirty="0"/>
              <a:t>Todos os problemas estão resolvidos?</a:t>
            </a:r>
          </a:p>
          <a:p>
            <a:r>
              <a:rPr lang="pt-BR" dirty="0"/>
              <a:t>Longe disto, mas com o arcabouço a ser apresentado teremos uma visão mais clara e a possibilidade de avançarmos.</a:t>
            </a:r>
          </a:p>
          <a:p>
            <a:r>
              <a:rPr lang="pt-BR" dirty="0"/>
              <a:t>Relacionamento entre redes e sistemas distribuídos.</a:t>
            </a:r>
          </a:p>
          <a:p>
            <a:r>
              <a:rPr lang="pt-BR" dirty="0"/>
              <a:t>Redes não é “tudo” e não pode ser considerado que inclua toda a computação distribuída.</a:t>
            </a:r>
          </a:p>
          <a:p>
            <a:r>
              <a:rPr lang="pt-BR" dirty="0"/>
              <a:t>Temos que entender bem a fronteira e o relacionamento entre elas.</a:t>
            </a:r>
          </a:p>
        </p:txBody>
      </p:sp>
    </p:spTree>
    <p:extLst>
      <p:ext uri="{BB962C8B-B14F-4D97-AF65-F5344CB8AC3E}">
        <p14:creationId xmlns:p14="http://schemas.microsoft.com/office/powerpoint/2010/main" val="46652528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Atualização das Cópias Replicadas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A atualização pode ser iniciada:</a:t>
            </a:r>
          </a:p>
          <a:p>
            <a:pPr lvl="1"/>
            <a:r>
              <a:rPr lang="pt-BR" dirty="0"/>
              <a:t>pela cópia (forma de solicitação)</a:t>
            </a:r>
          </a:p>
          <a:p>
            <a:pPr lvl="1"/>
            <a:r>
              <a:rPr lang="pt-BR" dirty="0"/>
              <a:t>pelo membro quando ocorre uma mudança (forma de notificação)</a:t>
            </a:r>
          </a:p>
          <a:p>
            <a:r>
              <a:rPr lang="pt-BR" dirty="0"/>
              <a:t>A frequência das atualizações variam dependendo:</a:t>
            </a:r>
          </a:p>
          <a:p>
            <a:pPr lvl="1"/>
            <a:r>
              <a:rPr lang="pt-BR" dirty="0"/>
              <a:t>Da frequência de mudanças e</a:t>
            </a:r>
          </a:p>
          <a:p>
            <a:pPr lvl="1"/>
            <a:r>
              <a:rPr lang="pt-BR" dirty="0"/>
              <a:t>Do grau de atualidade necessário.</a:t>
            </a:r>
          </a:p>
        </p:txBody>
      </p:sp>
    </p:spTree>
    <p:extLst>
      <p:ext uri="{BB962C8B-B14F-4D97-AF65-F5344CB8AC3E}">
        <p14:creationId xmlns:p14="http://schemas.microsoft.com/office/powerpoint/2010/main" val="58126691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Características dos </a:t>
            </a:r>
            <a:r>
              <a:rPr lang="pt-BR" dirty="0" err="1"/>
              <a:t>NRSs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Organização da Base de Dados:</a:t>
            </a:r>
          </a:p>
          <a:p>
            <a:pPr lvl="1"/>
            <a:r>
              <a:rPr lang="pt-BR" dirty="0"/>
              <a:t>Centralizada</a:t>
            </a:r>
          </a:p>
          <a:p>
            <a:pPr lvl="1"/>
            <a:r>
              <a:rPr lang="pt-BR" dirty="0"/>
              <a:t>Hierárquica</a:t>
            </a:r>
          </a:p>
          <a:p>
            <a:pPr lvl="1"/>
            <a:r>
              <a:rPr lang="pt-BR" dirty="0"/>
              <a:t>Cache</a:t>
            </a:r>
          </a:p>
          <a:p>
            <a:pPr lvl="1"/>
            <a:r>
              <a:rPr lang="pt-BR" dirty="0"/>
              <a:t>Cache/Hierarquia</a:t>
            </a:r>
          </a:p>
          <a:p>
            <a:r>
              <a:rPr lang="pt-BR" dirty="0"/>
              <a:t>Consulta:</a:t>
            </a:r>
          </a:p>
          <a:p>
            <a:pPr lvl="1"/>
            <a:r>
              <a:rPr lang="pt-BR" dirty="0"/>
              <a:t>Referência</a:t>
            </a:r>
          </a:p>
          <a:p>
            <a:pPr lvl="1"/>
            <a:r>
              <a:rPr lang="pt-BR" dirty="0"/>
              <a:t>Encaminhamento</a:t>
            </a:r>
          </a:p>
          <a:p>
            <a:pPr lvl="1"/>
            <a:r>
              <a:rPr lang="pt-BR" dirty="0"/>
              <a:t>Intermediário (</a:t>
            </a:r>
            <a:r>
              <a:rPr lang="pt-BR" i="1" dirty="0"/>
              <a:t>Proxy</a:t>
            </a:r>
            <a:r>
              <a:rPr lang="pt-BR" dirty="0"/>
              <a:t>)</a:t>
            </a:r>
          </a:p>
          <a:p>
            <a:r>
              <a:rPr lang="pt-BR" dirty="0"/>
              <a:t>Atualização</a:t>
            </a:r>
          </a:p>
          <a:p>
            <a:pPr lvl="1"/>
            <a:r>
              <a:rPr lang="pt-BR" dirty="0"/>
              <a:t>Periódica</a:t>
            </a:r>
          </a:p>
          <a:p>
            <a:pPr lvl="1"/>
            <a:r>
              <a:rPr lang="pt-BR" dirty="0"/>
              <a:t>Disparada por eventos</a:t>
            </a:r>
          </a:p>
          <a:p>
            <a:pPr lvl="1"/>
            <a:r>
              <a:rPr lang="pt-BR" dirty="0"/>
              <a:t>Combinação</a:t>
            </a:r>
          </a:p>
        </p:txBody>
      </p:sp>
    </p:spTree>
    <p:extLst>
      <p:ext uri="{BB962C8B-B14F-4D97-AF65-F5344CB8AC3E}">
        <p14:creationId xmlns:p14="http://schemas.microsoft.com/office/powerpoint/2010/main" val="340276044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Atualizações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Quando um novo site entre no ar:</a:t>
            </a:r>
          </a:p>
          <a:p>
            <a:pPr lvl="1"/>
            <a:r>
              <a:rPr lang="pt-BR" dirty="0"/>
              <a:t>Registra sua informação com um serviço local ou quase local</a:t>
            </a:r>
          </a:p>
          <a:p>
            <a:pPr lvl="1"/>
            <a:r>
              <a:rPr lang="pt-BR" dirty="0"/>
              <a:t>Propaga a partir de lá na medida do necessário</a:t>
            </a:r>
          </a:p>
          <a:p>
            <a:r>
              <a:rPr lang="pt-BR" dirty="0"/>
              <a:t>Quando um site sai do ar ou um recurso muda de local:</a:t>
            </a:r>
          </a:p>
          <a:p>
            <a:pPr lvl="1"/>
            <a:r>
              <a:rPr lang="pt-BR" dirty="0"/>
              <a:t>Muda o conteúdo da base de dados</a:t>
            </a:r>
          </a:p>
          <a:p>
            <a:pPr lvl="1"/>
            <a:r>
              <a:rPr lang="pt-BR" dirty="0"/>
              <a:t>Estas mudanças devem ser propagadas.</a:t>
            </a:r>
          </a:p>
          <a:p>
            <a:r>
              <a:rPr lang="pt-BR" dirty="0"/>
              <a:t>Isto é feito das seguintes formas:</a:t>
            </a:r>
          </a:p>
          <a:p>
            <a:pPr lvl="1"/>
            <a:r>
              <a:rPr lang="pt-BR" dirty="0"/>
              <a:t>Por um serviço filho que solicita uma atualização periódica ou</a:t>
            </a:r>
          </a:p>
          <a:p>
            <a:pPr lvl="1"/>
            <a:r>
              <a:rPr lang="pt-BR" dirty="0"/>
              <a:t>Por uma base de dados afetada que avisa aos seus vizinhos das mudanças.</a:t>
            </a:r>
          </a:p>
        </p:txBody>
      </p:sp>
    </p:spTree>
    <p:extLst>
      <p:ext uri="{BB962C8B-B14F-4D97-AF65-F5344CB8AC3E}">
        <p14:creationId xmlns:p14="http://schemas.microsoft.com/office/powerpoint/2010/main" val="175422214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DNS, X.500 ou </a:t>
            </a:r>
            <a:r>
              <a:rPr lang="pt-BR" dirty="0" err="1"/>
              <a:t>Grapevine</a:t>
            </a:r>
            <a:r>
              <a:rPr lang="pt-BR" dirty="0"/>
              <a:t> são estruturadas como descrito, escolhendo políticas específicas para consultar, organização da base de dados e atualizações.</a:t>
            </a:r>
          </a:p>
          <a:p>
            <a:r>
              <a:rPr lang="pt-BR" dirty="0"/>
              <a:t>Napster (centralizado) e </a:t>
            </a:r>
            <a:r>
              <a:rPr lang="pt-BR" dirty="0" err="1"/>
              <a:t>Gnutella</a:t>
            </a:r>
            <a:r>
              <a:rPr lang="pt-BR" dirty="0"/>
              <a:t> </a:t>
            </a:r>
            <a:r>
              <a:rPr lang="pt-BR" i="1" dirty="0"/>
              <a:t>(</a:t>
            </a:r>
            <a:r>
              <a:rPr lang="pt-BR" i="1" dirty="0" err="1"/>
              <a:t>cached</a:t>
            </a:r>
            <a:r>
              <a:rPr lang="pt-BR" i="1" dirty="0"/>
              <a:t>) </a:t>
            </a:r>
            <a:r>
              <a:rPr lang="pt-BR" dirty="0"/>
              <a:t>basicamente fazem a mesma coisa para encontrar arquivos ao invés de aplicações ou </a:t>
            </a:r>
            <a:r>
              <a:rPr lang="pt-BR" i="1" dirty="0"/>
              <a:t>hosts</a:t>
            </a:r>
            <a:r>
              <a:rPr lang="pt-BR" dirty="0"/>
              <a:t>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46985719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DHTs</a:t>
            </a:r>
            <a:r>
              <a:rPr lang="pt-BR" dirty="0"/>
              <a:t> (</a:t>
            </a:r>
            <a:r>
              <a:rPr lang="pt-BR" i="1" dirty="0" err="1"/>
              <a:t>Distributed</a:t>
            </a:r>
            <a:r>
              <a:rPr lang="pt-BR" i="1" dirty="0"/>
              <a:t> </a:t>
            </a:r>
            <a:r>
              <a:rPr lang="pt-BR" i="1" dirty="0" err="1"/>
              <a:t>Hash</a:t>
            </a:r>
            <a:r>
              <a:rPr lang="pt-BR" i="1" dirty="0"/>
              <a:t> </a:t>
            </a:r>
            <a:r>
              <a:rPr lang="pt-BR" i="1" dirty="0" err="1"/>
              <a:t>Tables</a:t>
            </a:r>
            <a:r>
              <a:rPr lang="pt-BR" dirty="0"/>
              <a:t>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Esta abordagem difere da anterior apenas em como é gerado o espaço hierárquico de nomes das aplicações.</a:t>
            </a:r>
          </a:p>
          <a:p>
            <a:r>
              <a:rPr lang="pt-BR" dirty="0"/>
              <a:t>Com </a:t>
            </a:r>
            <a:r>
              <a:rPr lang="pt-BR" dirty="0" err="1"/>
              <a:t>DHTs</a:t>
            </a:r>
            <a:r>
              <a:rPr lang="pt-BR" dirty="0"/>
              <a:t>, é aplicada uma função de </a:t>
            </a:r>
            <a:r>
              <a:rPr lang="pt-BR" i="1" dirty="0" err="1"/>
              <a:t>hash</a:t>
            </a:r>
            <a:r>
              <a:rPr lang="pt-BR" dirty="0"/>
              <a:t> ao nome do recurso, normalmente uma URL.</a:t>
            </a:r>
          </a:p>
          <a:p>
            <a:r>
              <a:rPr lang="pt-BR" dirty="0"/>
              <a:t>Isto pode ser interessante em termos de balanceamento de carga, mas destrói qualquer localidade que podia estar embutida no nome original e permitiria aos sites fazer algum esquema de cache inteligente.</a:t>
            </a:r>
          </a:p>
        </p:txBody>
      </p:sp>
    </p:spTree>
    <p:extLst>
      <p:ext uri="{BB962C8B-B14F-4D97-AF65-F5344CB8AC3E}">
        <p14:creationId xmlns:p14="http://schemas.microsoft.com/office/powerpoint/2010/main" val="321972047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 que distingue as Camadas Superiores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75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</p:spTree>
    <p:extLst>
      <p:ext uri="{BB962C8B-B14F-4D97-AF65-F5344CB8AC3E}">
        <p14:creationId xmlns:p14="http://schemas.microsoft.com/office/powerpoint/2010/main" val="169400743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Distinção das Camadas Superiores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76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Sempre foi difícil encontrar um conjunto de características que fossem melhor do que: “aquilo que está acima da camada de transporte”.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282040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Primeira Característica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Nas camadas superiores o processamento ocorre em unidades que possuem significado semântico para a aplicação (provocam a menor sobrecarga/esforço de processamento para a aplicação).</a:t>
            </a:r>
          </a:p>
          <a:p>
            <a:pPr lvl="1"/>
            <a:r>
              <a:rPr lang="pt-BR" dirty="0"/>
              <a:t>Nas camadas intermediárias o processamento é realizado em unidades mais adequadas aos requisitos de alocação de recursos; e</a:t>
            </a:r>
          </a:p>
          <a:p>
            <a:pPr lvl="1"/>
            <a:r>
              <a:rPr lang="pt-BR" dirty="0"/>
              <a:t>Nas camadas inferiores, dominam as características do meio de comunicação ou da tecnologia de rede.</a:t>
            </a:r>
          </a:p>
        </p:txBody>
      </p:sp>
    </p:spTree>
    <p:extLst>
      <p:ext uri="{BB962C8B-B14F-4D97-AF65-F5344CB8AC3E}">
        <p14:creationId xmlns:p14="http://schemas.microsoft.com/office/powerpoint/2010/main" val="317072043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Segunda Característica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Nas camadas superiores o endereçamento é independente da localização.</a:t>
            </a:r>
          </a:p>
          <a:p>
            <a:r>
              <a:rPr lang="pt-BR" dirty="0"/>
              <a:t>Ou melhor, enquanto que o endereçamento das camadas inferiores são baseados na topologia da rede, o endereçamento das camada superiores é normalmente baseado numa espécie de topologia “semântica”</a:t>
            </a:r>
          </a:p>
          <a:p>
            <a:pPr lvl="1"/>
            <a:r>
              <a:rPr lang="pt-BR" dirty="0"/>
              <a:t>Por exemplo, todas as aplicações de acesso à rede, todas as aplicações de desenvolvimento de software, etc.</a:t>
            </a:r>
          </a:p>
        </p:txBody>
      </p:sp>
    </p:spTree>
    <p:extLst>
      <p:ext uri="{BB962C8B-B14F-4D97-AF65-F5344CB8AC3E}">
        <p14:creationId xmlns:p14="http://schemas.microsoft.com/office/powerpoint/2010/main" val="80308895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Significado Semântico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Nas camadas inferiores os limites da mensagem ou PDU são escolhidos para acomodar as restrições do meio ou da tecnologia de rede.</a:t>
            </a:r>
          </a:p>
          <a:p>
            <a:pPr lvl="1"/>
            <a:r>
              <a:rPr lang="pt-BR" dirty="0"/>
              <a:t>Os requisitos das aplicações são raramente percebidos.</a:t>
            </a:r>
          </a:p>
          <a:p>
            <a:r>
              <a:rPr lang="pt-BR" dirty="0"/>
              <a:t>Isto muda nas camada superiores onde os limites do “registro” ou “transação” da aplicação se tornam importantes.</a:t>
            </a:r>
          </a:p>
        </p:txBody>
      </p:sp>
    </p:spTree>
    <p:extLst>
      <p:ext uri="{BB962C8B-B14F-4D97-AF65-F5344CB8AC3E}">
        <p14:creationId xmlns:p14="http://schemas.microsoft.com/office/powerpoint/2010/main" val="1474539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Um Pouco de História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</p:spTree>
    <p:extLst>
      <p:ext uri="{BB962C8B-B14F-4D97-AF65-F5344CB8AC3E}">
        <p14:creationId xmlns:p14="http://schemas.microsoft.com/office/powerpoint/2010/main" val="97725020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Independência de Localização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80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Desde 1972 se havia reconhecido que seria altamente desejável que as aplicações pudessem migrar de </a:t>
            </a:r>
            <a:r>
              <a:rPr lang="pt-BR" i="1" dirty="0"/>
              <a:t>host </a:t>
            </a:r>
            <a:r>
              <a:rPr lang="pt-BR" dirty="0"/>
              <a:t>para </a:t>
            </a:r>
            <a:r>
              <a:rPr lang="pt-BR" i="1" dirty="0"/>
              <a:t>host</a:t>
            </a:r>
            <a:r>
              <a:rPr lang="pt-BR" dirty="0"/>
              <a:t>.</a:t>
            </a:r>
          </a:p>
          <a:p>
            <a:r>
              <a:rPr lang="pt-BR" dirty="0"/>
              <a:t>E, para acomodar esta migração seria necessário que as aplicações fossem nomeadas de modo que os seus nomes fossem independentes de sua localização (i.e., do </a:t>
            </a:r>
            <a:r>
              <a:rPr lang="pt-BR" i="1" dirty="0"/>
              <a:t>host</a:t>
            </a:r>
            <a:r>
              <a:rPr lang="pt-BR" dirty="0"/>
              <a:t> no qual se encontram).</a:t>
            </a:r>
          </a:p>
        </p:txBody>
      </p:sp>
    </p:spTree>
    <p:extLst>
      <p:ext uri="{BB962C8B-B14F-4D97-AF65-F5344CB8AC3E}">
        <p14:creationId xmlns:p14="http://schemas.microsoft.com/office/powerpoint/2010/main" val="16669466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Endereços e Topologias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81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Apesar de um endereço ser um nome, um nome não é necessariamente um endereço.</a:t>
            </a:r>
          </a:p>
          <a:p>
            <a:r>
              <a:rPr lang="pt-BR" dirty="0"/>
              <a:t>Atribuímos endereços a objetos de modo que seja fácil encontrá-los.</a:t>
            </a:r>
          </a:p>
          <a:p>
            <a:r>
              <a:rPr lang="pt-BR" dirty="0"/>
              <a:t>Os algoritmos para atribuir endereços a objetos definem uma topologia (em muitos casos, uma topologia métrica).</a:t>
            </a:r>
          </a:p>
          <a:p>
            <a:r>
              <a:rPr lang="pt-BR" dirty="0"/>
              <a:t>Portanto, endereços sempre representam pontos numa topologia, enquanto que os nomes são apenas rótulos.</a:t>
            </a:r>
          </a:p>
        </p:txBody>
      </p:sp>
    </p:spTree>
    <p:extLst>
      <p:ext uri="{BB962C8B-B14F-4D97-AF65-F5344CB8AC3E}">
        <p14:creationId xmlns:p14="http://schemas.microsoft.com/office/powerpoint/2010/main" val="212163949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Endereços e Localização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82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Nas camadas inferiores são usadas características geográficas ou de topologia da rede como princípio para localizar objetos.</a:t>
            </a:r>
          </a:p>
          <a:p>
            <a:r>
              <a:rPr lang="pt-BR" dirty="0"/>
              <a:t>Nas camadas superiores são usadas outras características para localizar aplicações que são raramente relacionadas com a localização.</a:t>
            </a:r>
          </a:p>
          <a:p>
            <a:r>
              <a:rPr lang="pt-BR" dirty="0"/>
              <a:t>Infelizmente, ao contrário das camadas inferiores, ainda não emergiu um conjunto de características claras para organizar o espaço de endereços e respectivos esquemas para as aplicações.</a:t>
            </a:r>
          </a:p>
        </p:txBody>
      </p:sp>
    </p:spTree>
    <p:extLst>
      <p:ext uri="{BB962C8B-B14F-4D97-AF65-F5344CB8AC3E}">
        <p14:creationId xmlns:p14="http://schemas.microsoft.com/office/powerpoint/2010/main" val="322418399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Endereços de Aplicações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83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Os endereços de aplicações são organizados mais pelo “que” ou “quem” do que pelo “onde”.</a:t>
            </a:r>
          </a:p>
          <a:p>
            <a:r>
              <a:rPr lang="pt-BR" dirty="0"/>
              <a:t>Em alguns casos houve um retorno a características dependentes de localização. Mas, estes esquemas excluem a possibilidade da migração transparente ao usuário da migração das aplicações.</a:t>
            </a:r>
          </a:p>
        </p:txBody>
      </p:sp>
    </p:spTree>
    <p:extLst>
      <p:ext uri="{BB962C8B-B14F-4D97-AF65-F5344CB8AC3E}">
        <p14:creationId xmlns:p14="http://schemas.microsoft.com/office/powerpoint/2010/main" val="2721252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As Camadas Superiores da ARPANET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(2016.1)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Preocupação inicial não era com as aplicações e sim em:</a:t>
            </a:r>
          </a:p>
          <a:p>
            <a:pPr lvl="1"/>
            <a:r>
              <a:rPr lang="pt-BR" dirty="0"/>
              <a:t>Construir a rede e </a:t>
            </a:r>
          </a:p>
          <a:p>
            <a:pPr lvl="1"/>
            <a:r>
              <a:rPr lang="pt-BR" dirty="0"/>
              <a:t>Identificar o que daria para ser feito com computadores com arquiteturas tão diferentes!</a:t>
            </a:r>
          </a:p>
          <a:p>
            <a:pPr lvl="1"/>
            <a:r>
              <a:rPr lang="pt-BR" dirty="0"/>
              <a:t>Como colocar software de rede relativamente complexo em sistemas com os recursos já bastante limitados?</a:t>
            </a:r>
          </a:p>
        </p:txBody>
      </p:sp>
    </p:spTree>
    <p:extLst>
      <p:ext uri="{BB962C8B-B14F-4D97-AF65-F5344CB8AC3E}">
        <p14:creationId xmlns:p14="http://schemas.microsoft.com/office/powerpoint/2010/main" val="30776933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4597</TotalTime>
  <Words>5910</Words>
  <Application>Microsoft Macintosh PowerPoint</Application>
  <PresentationFormat>Widescreen</PresentationFormat>
  <Paragraphs>575</Paragraphs>
  <Slides>83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83</vt:i4>
      </vt:variant>
    </vt:vector>
  </HeadingPairs>
  <TitlesOfParts>
    <vt:vector size="89" baseType="lpstr">
      <vt:lpstr>Calibri</vt:lpstr>
      <vt:lpstr>Cambria Math</vt:lpstr>
      <vt:lpstr>Tw Cen MT</vt:lpstr>
      <vt:lpstr>Wingdings</vt:lpstr>
      <vt:lpstr>Wingdings 2</vt:lpstr>
      <vt:lpstr>Mediano</vt:lpstr>
      <vt:lpstr>Perseguindo a Arquitetura das Camadas mais Altas</vt:lpstr>
      <vt:lpstr>Introdução</vt:lpstr>
      <vt:lpstr>Citações</vt:lpstr>
      <vt:lpstr>Estrutura Geral</vt:lpstr>
      <vt:lpstr>Dificuldade em Estruturar as Camadas Superiores</vt:lpstr>
      <vt:lpstr>O Modelo OSI</vt:lpstr>
      <vt:lpstr>Roteiro</vt:lpstr>
      <vt:lpstr>Um Pouco de História</vt:lpstr>
      <vt:lpstr>As Camadas Superiores da ARPANET</vt:lpstr>
      <vt:lpstr>ARPANET: Diversidade das máquinas</vt:lpstr>
      <vt:lpstr>Telnet</vt:lpstr>
      <vt:lpstr>Telnet: NVT (Network Virtual Terminal)</vt:lpstr>
      <vt:lpstr>Telnet: Mecanismo de Negociação</vt:lpstr>
      <vt:lpstr>Telnet: Modo de Funcionamento</vt:lpstr>
      <vt:lpstr>FTP (File Transfer Protocol)</vt:lpstr>
      <vt:lpstr>FTP</vt:lpstr>
      <vt:lpstr>RJE (Remote Job Entry)</vt:lpstr>
      <vt:lpstr>ARPANET: Arquitetura das Camadas Superiores</vt:lpstr>
      <vt:lpstr>ARPANET: Lições Aprendidas</vt:lpstr>
      <vt:lpstr>ARPANET: Lições Aprendidas</vt:lpstr>
      <vt:lpstr>ARPANET: Lições Aprendidas</vt:lpstr>
      <vt:lpstr>ARPANET: Lições Aprendidas</vt:lpstr>
      <vt:lpstr>ARPANET: Lições Aprendidas</vt:lpstr>
      <vt:lpstr>A tentativa do OSI</vt:lpstr>
      <vt:lpstr>OSI: Arquitetura das Camadas Superiores</vt:lpstr>
      <vt:lpstr>OSI: Pressão das PTTs</vt:lpstr>
      <vt:lpstr>OSI: Camada de Sessão</vt:lpstr>
      <vt:lpstr>OSI: Camada de Aplicação</vt:lpstr>
      <vt:lpstr>OSI: Camadas de Aplicação e de Apresentação</vt:lpstr>
      <vt:lpstr>OSI: Sintaxes</vt:lpstr>
      <vt:lpstr>OSI: Protocolos de Aplicação</vt:lpstr>
      <vt:lpstr>OSI: Novos desenvolvimentos</vt:lpstr>
      <vt:lpstr>CCITT: Protocolo de Correio (X.400)</vt:lpstr>
      <vt:lpstr>OSI: Mecanismo Comum de Estabelecimento de Conexão</vt:lpstr>
      <vt:lpstr>OSI: Natureza do Processo de Aplicação</vt:lpstr>
      <vt:lpstr>OSI: Natureza do Processo de Aplicação</vt:lpstr>
      <vt:lpstr>OSI: Boa Engenharia de Software</vt:lpstr>
      <vt:lpstr>OSI: Problemas com a Estrutura</vt:lpstr>
      <vt:lpstr>OSI: Problemas com a Estrutura</vt:lpstr>
      <vt:lpstr>OSI: Problemas mais fundamentais</vt:lpstr>
      <vt:lpstr>OSI: Problemas mais fundamentais</vt:lpstr>
      <vt:lpstr>OSI: Problemas mais fundamentais</vt:lpstr>
      <vt:lpstr>OSI: Problemas mais fundamentais</vt:lpstr>
      <vt:lpstr>OSI: Lições Aprendidas</vt:lpstr>
      <vt:lpstr>OSI: Lições Aprendidas</vt:lpstr>
      <vt:lpstr>OSI: Lições Aprendidas</vt:lpstr>
      <vt:lpstr>OSI: Lições Aprendidas</vt:lpstr>
      <vt:lpstr>OSI: Lições Aprendidas</vt:lpstr>
      <vt:lpstr>Gerenciamento de Redes</vt:lpstr>
      <vt:lpstr>Gerenciamento de Redes</vt:lpstr>
      <vt:lpstr>Crítica ao SNMP</vt:lpstr>
      <vt:lpstr>Proliferação de MIBs</vt:lpstr>
      <vt:lpstr>O que a Gerência de Redes nos diz sobre as camadas superiores?</vt:lpstr>
      <vt:lpstr>Nova visão para os protocolos de aplicação</vt:lpstr>
      <vt:lpstr>Problema de operações demasiado elementares</vt:lpstr>
      <vt:lpstr>HTTP e a Web</vt:lpstr>
      <vt:lpstr>Funcionamento da Web</vt:lpstr>
      <vt:lpstr>A Web</vt:lpstr>
      <vt:lpstr>Falta de um espaço de nomes para a Internet</vt:lpstr>
      <vt:lpstr>Grande Número de Conexões TCP e Volume de Dados</vt:lpstr>
      <vt:lpstr>Problema dos Elefantes e dos Ratos</vt:lpstr>
      <vt:lpstr>Uso de Caches</vt:lpstr>
      <vt:lpstr>Web: Qual a lição?</vt:lpstr>
      <vt:lpstr>Diretórios ou Protocolos de Resolução de Nomes</vt:lpstr>
      <vt:lpstr>Sistema de Resolução de Nomes</vt:lpstr>
      <vt:lpstr>Sistema de Resolução de Nomes</vt:lpstr>
      <vt:lpstr>Estruturas de um NRS</vt:lpstr>
      <vt:lpstr>NRS: Protocolos</vt:lpstr>
      <vt:lpstr>Protocolo de Consulta</vt:lpstr>
      <vt:lpstr>Atualização das Cópias Replicadas</vt:lpstr>
      <vt:lpstr>Características dos NRSs</vt:lpstr>
      <vt:lpstr>Atualizações</vt:lpstr>
      <vt:lpstr>Exemplos</vt:lpstr>
      <vt:lpstr>DHTs (Distributed Hash Tables)</vt:lpstr>
      <vt:lpstr>O que distingue as Camadas Superiores</vt:lpstr>
      <vt:lpstr>Distinção das Camadas Superiores</vt:lpstr>
      <vt:lpstr>Primeira Característica</vt:lpstr>
      <vt:lpstr>Segunda Característica</vt:lpstr>
      <vt:lpstr>Significado Semântico</vt:lpstr>
      <vt:lpstr>Independência de Localização</vt:lpstr>
      <vt:lpstr>Endereços e Topologias</vt:lpstr>
      <vt:lpstr>Endereços e Localização</vt:lpstr>
      <vt:lpstr>Endereços de Aplicações</vt:lpstr>
    </vt:vector>
  </TitlesOfParts>
  <Company>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Nova Geração e Internet do Futuro perspectivas para a web, mercado e usuários</dc:title>
  <dc:creator>suruagy</dc:creator>
  <cp:lastModifiedBy>Jose Augusto Suruagy Monteiro</cp:lastModifiedBy>
  <cp:revision>171</cp:revision>
  <dcterms:created xsi:type="dcterms:W3CDTF">2011-04-04T18:50:32Z</dcterms:created>
  <dcterms:modified xsi:type="dcterms:W3CDTF">2020-07-08T20:07:04Z</dcterms:modified>
</cp:coreProperties>
</file>