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2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1" r:id="rId43"/>
    <p:sldId id="302" r:id="rId44"/>
    <p:sldId id="300" r:id="rId45"/>
    <p:sldId id="304" r:id="rId46"/>
    <p:sldId id="305" r:id="rId47"/>
    <p:sldId id="306" r:id="rId48"/>
    <p:sldId id="307" r:id="rId49"/>
    <p:sldId id="308" r:id="rId50"/>
    <p:sldId id="309" r:id="rId51"/>
    <p:sldId id="303" r:id="rId52"/>
    <p:sldId id="315" r:id="rId53"/>
    <p:sldId id="316" r:id="rId54"/>
    <p:sldId id="314" r:id="rId55"/>
    <p:sldId id="313" r:id="rId56"/>
    <p:sldId id="312" r:id="rId57"/>
    <p:sldId id="311" r:id="rId58"/>
    <p:sldId id="317" r:id="rId59"/>
    <p:sldId id="318" r:id="rId60"/>
    <p:sldId id="319" r:id="rId61"/>
    <p:sldId id="320" r:id="rId62"/>
    <p:sldId id="321" r:id="rId63"/>
    <p:sldId id="322" r:id="rId64"/>
    <p:sldId id="323" r:id="rId65"/>
    <p:sldId id="324" r:id="rId66"/>
    <p:sldId id="325" r:id="rId67"/>
    <p:sldId id="326" r:id="rId68"/>
    <p:sldId id="327" r:id="rId69"/>
    <p:sldId id="328" r:id="rId70"/>
    <p:sldId id="329" r:id="rId7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ruagy" initials="s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578" autoAdjust="0"/>
    <p:restoredTop sz="86335" autoAdjust="0"/>
  </p:normalViewPr>
  <p:slideViewPr>
    <p:cSldViewPr>
      <p:cViewPr varScale="1">
        <p:scale>
          <a:sx n="105" d="100"/>
          <a:sy n="105" d="100"/>
        </p:scale>
        <p:origin x="1096" y="2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4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EDC6E5-0183-4ADD-A9DB-9577F13DBE6A}" type="datetimeFigureOut">
              <a:rPr lang="pt-BR" smtClean="0"/>
              <a:pPr/>
              <a:t>01/07/2020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7C6B7-ED7C-4CF7-8223-8D95AD7B45B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7687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tângulo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tângulo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0E47EDB-C008-3540-AC10-05CB0E47E766}" type="datetime1">
              <a:rPr lang="pt-BR" smtClean="0"/>
              <a:t>01/07/2020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Arquiteturas de Redes (2020.1)</a:t>
            </a:r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C936-24D3-C247-8441-892363B71413}" type="datetime1">
              <a:rPr lang="pt-BR" smtClean="0"/>
              <a:t>01/07/2020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517CC9A6-061F-F345-866A-D7EEEA97A645}" type="datetime1">
              <a:rPr lang="pt-BR" smtClean="0"/>
              <a:t>01/07/2020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tângulo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tângulo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041BF-C386-4144-BE38-A052F424AEFD}" type="datetime1">
              <a:rPr lang="pt-BR" smtClean="0"/>
              <a:t>01/07/2020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tângulo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BD3A7-CE94-704C-A59E-704438F5698C}" type="datetime1">
              <a:rPr lang="pt-BR" smtClean="0"/>
              <a:t>01/07/2020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4A25F3-1019-F144-A156-AD891167DC93}" type="datetime1">
              <a:rPr lang="pt-BR" smtClean="0"/>
              <a:t>01/07/2020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pt-BR"/>
              <a:t>Arquiteturas de Redes (2020.1)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90838A3-4B6F-2A45-B523-F39770028843}" type="datetime1">
              <a:rPr lang="pt-BR" smtClean="0"/>
              <a:t>01/07/2020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pt-BR"/>
              <a:t>Arquiteturas de Redes (2020.1)</a:t>
            </a:r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9E8F-9251-9949-805F-B8063106F9F5}" type="datetime1">
              <a:rPr lang="pt-BR" smtClean="0"/>
              <a:t>01/07/2020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18A02-91BD-B64E-8695-85BA300E2CF9}" type="datetime1">
              <a:rPr lang="pt-BR" smtClean="0"/>
              <a:t>01/07/2020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416C9-D383-654F-BEE5-E25A06D17338}" type="datetime1">
              <a:rPr lang="pt-BR" smtClean="0"/>
              <a:t>01/07/2020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tângulo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tângulo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7A04F0F2-69F3-AC4E-AE93-549744D19485}" type="datetime1">
              <a:rPr lang="pt-BR" smtClean="0"/>
              <a:t>01/07/2020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r>
              <a:rPr lang="pt-BR"/>
              <a:t>Arquiteturas de Redes (2020.1)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1A0D02-3AA7-3547-8A71-649DB2190C39}" type="datetime1">
              <a:rPr lang="pt-BR" smtClean="0"/>
              <a:t>01/07/2020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pt-BR"/>
              <a:t>Arquiteturas de Redes (2020.1)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tângulo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Capítulo 3</a:t>
            </a:r>
          </a:p>
          <a:p>
            <a:r>
              <a:rPr lang="pt-BR" dirty="0" err="1"/>
              <a:t>Patterns</a:t>
            </a:r>
            <a:r>
              <a:rPr lang="pt-BR" dirty="0"/>
              <a:t> in Network </a:t>
            </a:r>
            <a:r>
              <a:rPr lang="pt-BR" dirty="0" err="1"/>
              <a:t>Architecture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Padrões em Protocolos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pic>
        <p:nvPicPr>
          <p:cNvPr id="67586" name="Picture 2" descr="Patterns in Network Architecture: A Return to Fundamenta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576" y="4077073"/>
            <a:ext cx="1524000" cy="201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Modelo de Camadas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sz="3400" dirty="0"/>
              <a:t>As principais redes de computadores (ARPANET, CYCLADES e </a:t>
            </a:r>
            <a:r>
              <a:rPr lang="pt-BR" sz="3400" dirty="0" err="1"/>
              <a:t>NPLnet</a:t>
            </a:r>
            <a:r>
              <a:rPr lang="pt-BR" sz="3400" dirty="0"/>
              <a:t>) foram construídas por especialistas em computação (em particular, sistemas operacionais) e não especialistas em comunicações.</a:t>
            </a:r>
          </a:p>
          <a:p>
            <a:r>
              <a:rPr lang="pt-BR" sz="3400" dirty="0"/>
              <a:t>Em 1970 a engenharia de software ainda era muito jovem e os sistemas operacionais eram os programas mais complicados da época.</a:t>
            </a:r>
          </a:p>
          <a:p>
            <a:r>
              <a:rPr lang="pt-BR" sz="3400" dirty="0"/>
              <a:t>Não é, portanto, uma surpresa que o artigo de </a:t>
            </a:r>
            <a:r>
              <a:rPr lang="pt-BR" sz="3400" dirty="0" err="1"/>
              <a:t>Dijkstra</a:t>
            </a:r>
            <a:r>
              <a:rPr lang="pt-BR" sz="3400" dirty="0"/>
              <a:t> sobre o projeto elegante e simples do sistema operacional THE e o </a:t>
            </a:r>
            <a:r>
              <a:rPr lang="pt-BR" sz="3400" dirty="0" err="1"/>
              <a:t>Multics</a:t>
            </a:r>
            <a:r>
              <a:rPr lang="pt-BR" sz="3400" dirty="0"/>
              <a:t> tenha influenciado as tentativas iniciais de encontrar uma estrutura para as novas redes.</a:t>
            </a:r>
          </a:p>
          <a:p>
            <a:r>
              <a:rPr lang="pt-BR" sz="3400" dirty="0"/>
              <a:t>Isto combinado com a justificativa de que a ARPANET era uma rede de compartilhamento de recursos serviu para receber uma grande influência dos sistemas operacionais.</a:t>
            </a:r>
          </a:p>
          <a:p>
            <a:r>
              <a:rPr lang="pt-BR" sz="3400" dirty="0"/>
              <a:t>As primeiras aplicações foram modeladas como provendo as funções principais de um sistema operacional numa rede.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4256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Finalidade das camadas de </a:t>
            </a:r>
            <a:r>
              <a:rPr lang="pt-BR" dirty="0" err="1"/>
              <a:t>Dijkstra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As mesmas de qualquer abordagem de “caixa preta”:</a:t>
            </a:r>
          </a:p>
          <a:p>
            <a:pPr lvl="1"/>
            <a:r>
              <a:rPr lang="pt-BR" dirty="0"/>
              <a:t>Prover uma abstração das funções de baixo e isolar os usuários das funções mais específicas de como a função era implementada ou detalhes específicos do hardware.</a:t>
            </a:r>
          </a:p>
          <a:p>
            <a:pPr lvl="1"/>
            <a:r>
              <a:rPr lang="pt-BR" dirty="0"/>
              <a:t>Camadas mais altas proviam maiores abstrações.</a:t>
            </a:r>
          </a:p>
          <a:p>
            <a:pPr lvl="1"/>
            <a:r>
              <a:rPr lang="pt-BR" dirty="0"/>
              <a:t>Isto permitia a modificação das funções de uma camada sem afetar as camadas acima ou abaixo.</a:t>
            </a:r>
          </a:p>
          <a:p>
            <a:pPr lvl="1"/>
            <a:r>
              <a:rPr lang="pt-BR" dirty="0"/>
              <a:t>Por outro lado as restrições de recursos levaram </a:t>
            </a:r>
            <a:r>
              <a:rPr lang="pt-BR" dirty="0" err="1"/>
              <a:t>Dijkstra</a:t>
            </a:r>
            <a:r>
              <a:rPr lang="pt-BR" dirty="0"/>
              <a:t> a acreditar que não havia motivo para que as funções fossem repetidas.</a:t>
            </a:r>
          </a:p>
          <a:p>
            <a:pPr lvl="1"/>
            <a:r>
              <a:rPr lang="pt-BR" dirty="0"/>
              <a:t>Modelo adequado especialmente para redes de compartilhamento de recursos distribuídos.</a:t>
            </a:r>
          </a:p>
        </p:txBody>
      </p:sp>
    </p:spTree>
    <p:extLst>
      <p:ext uri="{BB962C8B-B14F-4D97-AF65-F5344CB8AC3E}">
        <p14:creationId xmlns:p14="http://schemas.microsoft.com/office/powerpoint/2010/main" val="2723355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Arquitetura de Cinco Camadas (1974)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12</a:t>
            </a:fld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576" y="2276872"/>
            <a:ext cx="7504698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2791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Arquitetura de Cinco Camadas (1974)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/>
              <a:t>Uma camada física consistindo dos fios conectando os computadores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Uma camada de enlace fornecendo controle de erro e de fluxo nas linhas que conectam os computadores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Uma camada de repasse para encaminhar o tráfego para o destino correto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Uma camada de transporte responsável pelos controles de erro fim-a-fim e de fluxo.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Uma camada de aplicação para realizar o trabalho realmente.</a:t>
            </a:r>
          </a:p>
        </p:txBody>
      </p:sp>
    </p:spTree>
    <p:extLst>
      <p:ext uri="{BB962C8B-B14F-4D97-AF65-F5344CB8AC3E}">
        <p14:creationId xmlns:p14="http://schemas.microsoft.com/office/powerpoint/2010/main" val="4215440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O Modelo de “Contas em um Cordão”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2136648" y="3140968"/>
            <a:ext cx="8153400" cy="2955032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Reflete o ambiente único ocupado pelas empresas de telecomunicações.</a:t>
            </a:r>
          </a:p>
          <a:p>
            <a:r>
              <a:rPr lang="pt-BR" dirty="0"/>
              <a:t>Principal objetivo: definir quem possui o que.</a:t>
            </a:r>
          </a:p>
          <a:p>
            <a:r>
              <a:rPr lang="pt-BR" dirty="0"/>
              <a:t>Primeira diferença com o modelo de camada: definição de interface.</a:t>
            </a:r>
          </a:p>
          <a:p>
            <a:pPr lvl="1"/>
            <a:r>
              <a:rPr lang="pt-BR" dirty="0"/>
              <a:t>Camadas: interface entre duas camadas internas ao sistema</a:t>
            </a:r>
          </a:p>
          <a:p>
            <a:pPr lvl="1"/>
            <a:r>
              <a:rPr lang="pt-BR" dirty="0"/>
              <a:t>Contas em um cordão: interface entre duas caixas.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2247082" y="1916833"/>
            <a:ext cx="7953375" cy="866775"/>
            <a:chOff x="723081" y="1916832"/>
            <a:chExt cx="7953375" cy="86677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081" y="1916832"/>
              <a:ext cx="7953375" cy="866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CaixaDeTexto 5"/>
            <p:cNvSpPr txBox="1"/>
            <p:nvPr/>
          </p:nvSpPr>
          <p:spPr>
            <a:xfrm>
              <a:off x="1066800" y="2150164"/>
              <a:ext cx="564578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pt-BR" sz="2000" dirty="0"/>
                <a:t>DTE</a:t>
              </a:r>
              <a:endParaRPr lang="en-US" sz="2000" dirty="0"/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7772400" y="2162949"/>
              <a:ext cx="564578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pt-BR" sz="2000" dirty="0"/>
                <a:t>DTE</a:t>
              </a:r>
              <a:endParaRPr lang="en-US" sz="2000" dirty="0"/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3352800" y="2162949"/>
              <a:ext cx="60785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pt-BR" sz="2000" dirty="0"/>
                <a:t>DCE</a:t>
              </a:r>
              <a:endParaRPr lang="en-US" sz="2000" dirty="0"/>
            </a:p>
          </p:txBody>
        </p:sp>
        <p:sp>
          <p:nvSpPr>
            <p:cNvPr id="10" name="CaixaDeTexto 9"/>
            <p:cNvSpPr txBox="1"/>
            <p:nvPr/>
          </p:nvSpPr>
          <p:spPr>
            <a:xfrm>
              <a:off x="5716741" y="2190690"/>
              <a:ext cx="607859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pt-BR" sz="2000" dirty="0"/>
                <a:t>DCE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93566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Visões diferentes da mesma coisa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15</a:t>
            </a:fld>
            <a:endParaRPr lang="pt-B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825" y="1917924"/>
            <a:ext cx="889635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55296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Visões diferentes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Empresas de telecomunicações:</a:t>
            </a:r>
          </a:p>
          <a:p>
            <a:pPr lvl="1"/>
            <a:r>
              <a:rPr lang="pt-BR" dirty="0"/>
              <a:t>Viram uma oportunidade para redes de valor adicionado</a:t>
            </a:r>
          </a:p>
          <a:p>
            <a:pPr lvl="1"/>
            <a:r>
              <a:rPr lang="pt-BR" dirty="0"/>
              <a:t>Nos EUA viram a oportunidade de entrar no mercado de computação.</a:t>
            </a:r>
          </a:p>
          <a:p>
            <a:pPr lvl="1"/>
            <a:r>
              <a:rPr lang="pt-BR" dirty="0"/>
              <a:t>Mas, não gostaram da ideia de competição ou de empresas criando suas próprias redes.</a:t>
            </a:r>
          </a:p>
          <a:p>
            <a:pPr lvl="1"/>
            <a:r>
              <a:rPr lang="pt-BR" dirty="0"/>
              <a:t>Não gostaram do modelo de camadas pois ficariam relegados a um mercado de </a:t>
            </a:r>
            <a:r>
              <a:rPr lang="pt-BR" i="1" dirty="0"/>
              <a:t>commodities</a:t>
            </a:r>
            <a:r>
              <a:rPr lang="pt-BR" dirty="0"/>
              <a:t>.</a:t>
            </a:r>
          </a:p>
          <a:p>
            <a:r>
              <a:rPr lang="pt-BR" dirty="0"/>
              <a:t>Tendência: “contas em faixas” (Internet atual)</a:t>
            </a:r>
          </a:p>
        </p:txBody>
      </p:sp>
    </p:spTree>
    <p:extLst>
      <p:ext uri="{BB962C8B-B14F-4D97-AF65-F5344CB8AC3E}">
        <p14:creationId xmlns:p14="http://schemas.microsoft.com/office/powerpoint/2010/main" val="21835514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Debate Sem Conexão/Conexão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“Contas em um cordão” é naturalmente associada com a abordagem orientada a conexões.</a:t>
            </a:r>
          </a:p>
          <a:p>
            <a:r>
              <a:rPr lang="pt-BR" dirty="0"/>
              <a:t>Modelo de camadas é geralmente associado a tecnologias sem conexão</a:t>
            </a:r>
          </a:p>
          <a:p>
            <a:r>
              <a:rPr lang="pt-BR" dirty="0"/>
              <a:t>Mas há também mistura das duas...</a:t>
            </a:r>
          </a:p>
        </p:txBody>
      </p:sp>
    </p:spTree>
    <p:extLst>
      <p:ext uri="{BB962C8B-B14F-4D97-AF65-F5344CB8AC3E}">
        <p14:creationId xmlns:p14="http://schemas.microsoft.com/office/powerpoint/2010/main" val="2998745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História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 ARPANET, baseada em ideias de Paul Baran, foi precursora de redes orientadas a conexões como a X.25 dos anos 1970s:</a:t>
            </a:r>
          </a:p>
          <a:p>
            <a:pPr lvl="1"/>
            <a:r>
              <a:rPr lang="pt-BR" dirty="0"/>
              <a:t>Em caso de falhas os pacotes seriam automaticamente </a:t>
            </a:r>
            <a:r>
              <a:rPr lang="pt-BR" dirty="0" err="1"/>
              <a:t>rerroteados</a:t>
            </a:r>
            <a:r>
              <a:rPr lang="pt-BR" dirty="0"/>
              <a:t> ao redor da falha, com erros corrigidos a cada etapa.</a:t>
            </a:r>
          </a:p>
          <a:p>
            <a:r>
              <a:rPr lang="pt-BR" dirty="0"/>
              <a:t>CYCLADES (França): dado que os hosts não iriam nunca confiar na rede e iriam verificar os erros, a rede não precisaria ser perfeitamente confiável e, portanto, poderia ser menos cara e mais econômica. Rede </a:t>
            </a:r>
            <a:r>
              <a:rPr lang="pt-BR" dirty="0" err="1"/>
              <a:t>datagrama</a:t>
            </a:r>
            <a:r>
              <a:rPr lang="pt-BR" dirty="0"/>
              <a:t> ou sem conexão.</a:t>
            </a:r>
          </a:p>
          <a:p>
            <a:r>
              <a:rPr lang="pt-BR" dirty="0"/>
              <a:t>Logo após, a ARPANET adicionou um modo sem conexão.</a:t>
            </a:r>
          </a:p>
        </p:txBody>
      </p:sp>
    </p:spTree>
    <p:extLst>
      <p:ext uri="{BB962C8B-B14F-4D97-AF65-F5344CB8AC3E}">
        <p14:creationId xmlns:p14="http://schemas.microsoft.com/office/powerpoint/2010/main" val="38190933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Guerra religiosa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Sem conexões (</a:t>
            </a:r>
            <a:r>
              <a:rPr lang="pt-BR" dirty="0" err="1"/>
              <a:t>Datagramas</a:t>
            </a:r>
            <a:r>
              <a:rPr lang="pt-BR" dirty="0"/>
              <a:t>):</a:t>
            </a:r>
          </a:p>
          <a:p>
            <a:pPr lvl="1"/>
            <a:r>
              <a:rPr lang="pt-BR" dirty="0"/>
              <a:t>A comunidade de ciência da computação abraçou a elegância e simplicidade do conceito (e sua compatibilidade com computadores)</a:t>
            </a:r>
          </a:p>
          <a:p>
            <a:r>
              <a:rPr lang="pt-BR" dirty="0"/>
              <a:t>A guerra sem conexão/conexão tem sido uma Guerra de Trinta Anos (quase tão ruim como a primeira).</a:t>
            </a:r>
          </a:p>
          <a:p>
            <a:r>
              <a:rPr lang="pt-BR" dirty="0"/>
              <a:t>As </a:t>
            </a:r>
            <a:r>
              <a:rPr lang="pt-BR" dirty="0" err="1"/>
              <a:t>PTTs</a:t>
            </a:r>
            <a:r>
              <a:rPr lang="pt-BR" dirty="0"/>
              <a:t> foram incapazes de conceber (ao menos, como muitos debateram em muitas reuniões) a existência de comunicação sem uma conexão.</a:t>
            </a:r>
          </a:p>
          <a:p>
            <a:r>
              <a:rPr lang="pt-BR" dirty="0"/>
              <a:t>Os “protestantes” da comunidade Internet, concluíram que tudo deveria ser sem conexões...</a:t>
            </a:r>
          </a:p>
        </p:txBody>
      </p:sp>
    </p:spTree>
    <p:extLst>
      <p:ext uri="{BB962C8B-B14F-4D97-AF65-F5344CB8AC3E}">
        <p14:creationId xmlns:p14="http://schemas.microsoft.com/office/powerpoint/2010/main" val="1052445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Neste capítulo, começamos a encontrar padrões nas arquiteturas de redes.</a:t>
            </a:r>
          </a:p>
          <a:p>
            <a:r>
              <a:rPr lang="pt-BR" dirty="0"/>
              <a:t>Padrões que nos ajudem a fazer previsões ou que provejam novas compreensões (</a:t>
            </a:r>
            <a:r>
              <a:rPr lang="pt-BR" i="1" dirty="0"/>
              <a:t>insights</a:t>
            </a:r>
            <a:r>
              <a:rPr lang="pt-BR" dirty="0"/>
              <a:t>).</a:t>
            </a:r>
          </a:p>
          <a:p>
            <a:r>
              <a:rPr lang="pt-BR" dirty="0"/>
              <a:t>A tarefa é mais difícil pois “construímos o que medimos”. Ou seja, é difícil distinguir entre que padrões são fundamentais e aqueles que são apenas artefatos daquilo que construímos.</a:t>
            </a:r>
          </a:p>
          <a:p>
            <a:r>
              <a:rPr lang="pt-BR" dirty="0"/>
              <a:t>Encontrar o problema no núcleo de um conjunto de problemas nem sempre é óbvio.</a:t>
            </a:r>
          </a:p>
        </p:txBody>
      </p:sp>
    </p:spTree>
    <p:extLst>
      <p:ext uri="{BB962C8B-B14F-4D97-AF65-F5344CB8AC3E}">
        <p14:creationId xmlns:p14="http://schemas.microsoft.com/office/powerpoint/2010/main" val="2713729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Primeira Batalha: X.25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X.25: as tropas sem conexão tardaram em descobrir este avanço feito pelas companhias de telefonia em redes de dados.</a:t>
            </a:r>
          </a:p>
          <a:p>
            <a:r>
              <a:rPr lang="pt-BR" dirty="0"/>
              <a:t>Não estavam preparados para as táticas do processo de padronização do CCITT (</a:t>
            </a:r>
            <a:r>
              <a:rPr lang="pt-BR" i="1" dirty="0"/>
              <a:t>Comité </a:t>
            </a:r>
            <a:r>
              <a:rPr lang="pt-BR" i="1" dirty="0" err="1"/>
              <a:t>Consultatif</a:t>
            </a:r>
            <a:r>
              <a:rPr lang="pt-BR" i="1" dirty="0"/>
              <a:t> </a:t>
            </a:r>
            <a:r>
              <a:rPr lang="pt-BR" i="1" dirty="0" err="1"/>
              <a:t>International</a:t>
            </a:r>
            <a:r>
              <a:rPr lang="pt-BR" i="1" dirty="0"/>
              <a:t> de </a:t>
            </a:r>
            <a:r>
              <a:rPr lang="pt-BR" i="1" dirty="0" err="1"/>
              <a:t>Télegraphie</a:t>
            </a:r>
            <a:r>
              <a:rPr lang="pt-BR" i="1" dirty="0"/>
              <a:t> et </a:t>
            </a:r>
            <a:r>
              <a:rPr lang="pt-BR" i="1" dirty="0" err="1"/>
              <a:t>Téléphonie</a:t>
            </a:r>
            <a:r>
              <a:rPr lang="pt-BR" dirty="0"/>
              <a:t>) [Hoje, ITU-T]</a:t>
            </a:r>
          </a:p>
          <a:p>
            <a:r>
              <a:rPr lang="pt-BR" dirty="0"/>
              <a:t>X.25 definia uma interface para a rede e não o modo de funcionamento interno da rede.</a:t>
            </a:r>
          </a:p>
          <a:p>
            <a:r>
              <a:rPr lang="pt-BR" dirty="0"/>
              <a:t>Serviço </a:t>
            </a:r>
            <a:r>
              <a:rPr lang="pt-BR" dirty="0" err="1"/>
              <a:t>datagrama</a:t>
            </a:r>
            <a:r>
              <a:rPr lang="pt-BR" dirty="0"/>
              <a:t>: </a:t>
            </a:r>
          </a:p>
          <a:p>
            <a:pPr lvl="1"/>
            <a:r>
              <a:rPr lang="pt-BR" i="1" dirty="0" err="1"/>
              <a:t>Fast</a:t>
            </a:r>
            <a:r>
              <a:rPr lang="pt-BR" i="1" dirty="0"/>
              <a:t> </a:t>
            </a:r>
            <a:r>
              <a:rPr lang="pt-BR" i="1" dirty="0" err="1"/>
              <a:t>Select</a:t>
            </a:r>
            <a:r>
              <a:rPr lang="pt-BR" dirty="0"/>
              <a:t>: pacote que abria, transferia os dados e fechava a conexão.</a:t>
            </a:r>
          </a:p>
          <a:p>
            <a:pPr lvl="1"/>
            <a:r>
              <a:rPr lang="pt-BR" dirty="0"/>
              <a:t>Apesar de ter sido incluído foi raramente usado.</a:t>
            </a:r>
          </a:p>
        </p:txBody>
      </p:sp>
    </p:spTree>
    <p:extLst>
      <p:ext uri="{BB962C8B-B14F-4D97-AF65-F5344CB8AC3E}">
        <p14:creationId xmlns:p14="http://schemas.microsoft.com/office/powerpoint/2010/main" val="11305557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Primeira Batalha: X.25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Primeiro foco do debate X.25:</a:t>
            </a:r>
          </a:p>
          <a:p>
            <a:pPr lvl="1"/>
            <a:r>
              <a:rPr lang="pt-BR" dirty="0"/>
              <a:t>O controle de erro etapa por etapa seria tão confiável como um controle de erro fim-a-fim ou um protocolo de transporte como o TCP seria sempre necessário?</a:t>
            </a:r>
          </a:p>
          <a:p>
            <a:pPr lvl="1"/>
            <a:r>
              <a:rPr lang="pt-BR" dirty="0"/>
              <a:t>Algum diretor de TI que quisesse manter o seu emprego iria simplesmente assumir que a rede nunca perderia nada? Claro que não!</a:t>
            </a:r>
          </a:p>
          <a:p>
            <a:pPr lvl="1"/>
            <a:r>
              <a:rPr lang="pt-BR" dirty="0"/>
              <a:t>Portanto, se os hosts estavam fazendo verificação de erro fim-a-fim, a rede poderia fazer menos verificação de erros.</a:t>
            </a:r>
          </a:p>
        </p:txBody>
      </p:sp>
    </p:spTree>
    <p:extLst>
      <p:ext uri="{BB962C8B-B14F-4D97-AF65-F5344CB8AC3E}">
        <p14:creationId xmlns:p14="http://schemas.microsoft.com/office/powerpoint/2010/main" val="20956213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Segundo Problema (para as empresas de telecomunicações)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2136648" y="5229200"/>
            <a:ext cx="8153400" cy="866800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A camada de transporte isola a rede das aplicações com grandes margens de lucro.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1972" y="1772816"/>
            <a:ext cx="6394388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19570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Segunda Batalha: OSI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Trabalho do OSI (</a:t>
            </a:r>
            <a:r>
              <a:rPr lang="pt-BR" i="1" dirty="0"/>
              <a:t>Open Systems </a:t>
            </a:r>
            <a:r>
              <a:rPr lang="pt-BR" i="1" dirty="0" err="1"/>
              <a:t>Interconnection</a:t>
            </a:r>
            <a:r>
              <a:rPr lang="pt-BR" dirty="0"/>
              <a:t>)</a:t>
            </a:r>
          </a:p>
          <a:p>
            <a:r>
              <a:rPr lang="pt-BR" dirty="0"/>
              <a:t>A delegação europeia capitulou sob a influência das </a:t>
            </a:r>
            <a:r>
              <a:rPr lang="pt-BR" dirty="0" err="1"/>
              <a:t>PTTs</a:t>
            </a:r>
            <a:r>
              <a:rPr lang="pt-BR" dirty="0"/>
              <a:t>.</a:t>
            </a:r>
          </a:p>
          <a:p>
            <a:r>
              <a:rPr lang="pt-BR" dirty="0"/>
              <a:t>As empresas de computação da Europa não quiseram adotar nada feito nos EUA, para não dar-lhes uma vantagem no mercado.</a:t>
            </a:r>
          </a:p>
          <a:p>
            <a:r>
              <a:rPr lang="pt-BR" dirty="0"/>
              <a:t>Os europeus tinham um bom protocolo de transporte (desenvolvido para a CYCLADES), que havia sido selecionado pela IFIP como uma proposta para um protocolo de transporte fim-a-fim internacional que foi aceito como a base para o protocolo de transporte OSI (Classe 4).</a:t>
            </a:r>
          </a:p>
        </p:txBody>
      </p:sp>
    </p:spTree>
    <p:extLst>
      <p:ext uri="{BB962C8B-B14F-4D97-AF65-F5344CB8AC3E}">
        <p14:creationId xmlns:p14="http://schemas.microsoft.com/office/powerpoint/2010/main" val="20477823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Segunda Batalha: OSI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Os europeus insistiram no X.25 como o protocolo de redes orientado a conexões.</a:t>
            </a:r>
          </a:p>
          <a:p>
            <a:r>
              <a:rPr lang="pt-BR" dirty="0"/>
              <a:t>Após uma batalha amarga, os EUA conseguiram inserir o paradigma sem conexão na arquitetura, mas tiveram que aceitar restrições que impediam a interoperação entre elas.</a:t>
            </a:r>
          </a:p>
          <a:p>
            <a:r>
              <a:rPr lang="pt-BR" dirty="0"/>
              <a:t>Apesar de não ser um problema tão sério, levou os EUA a desenvolver roteamento e protocolos de transferência de dados sem conexão.</a:t>
            </a:r>
          </a:p>
        </p:txBody>
      </p:sp>
    </p:spTree>
    <p:extLst>
      <p:ext uri="{BB962C8B-B14F-4D97-AF65-F5344CB8AC3E}">
        <p14:creationId xmlns:p14="http://schemas.microsoft.com/office/powerpoint/2010/main" val="27697261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O debate conexão/sem conexão entre EUA e Europa; e</a:t>
            </a:r>
          </a:p>
          <a:p>
            <a:r>
              <a:rPr lang="pt-BR" dirty="0"/>
              <a:t>As divisões dentro dos EUA para dominar a direção do OSI (DEC, IBM, COS, NIST, MAP, etc.)</a:t>
            </a:r>
          </a:p>
          <a:p>
            <a:r>
              <a:rPr lang="pt-BR" dirty="0"/>
              <a:t>Terminaram autodestruindo o OSI.</a:t>
            </a:r>
          </a:p>
          <a:p>
            <a:endParaRPr lang="pt-BR" dirty="0"/>
          </a:p>
          <a:p>
            <a:r>
              <a:rPr lang="pt-BR" dirty="0"/>
              <a:t>A Internet, uma rede de pesquisa, se tornou uma rede de produção sem nunca ter se tornado um produto!</a:t>
            </a:r>
          </a:p>
        </p:txBody>
      </p:sp>
    </p:spTree>
    <p:extLst>
      <p:ext uri="{BB962C8B-B14F-4D97-AF65-F5344CB8AC3E}">
        <p14:creationId xmlns:p14="http://schemas.microsoft.com/office/powerpoint/2010/main" val="25262425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Encontrando uma Síntese:</a:t>
            </a:r>
            <a:br>
              <a:rPr lang="pt-BR" dirty="0"/>
            </a:br>
            <a:r>
              <a:rPr lang="pt-BR" dirty="0"/>
              <a:t>A Parte Fácil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Qualquer solução deveria resolver dois problemas:</a:t>
            </a:r>
          </a:p>
          <a:p>
            <a:pPr marL="880110" lvl="1" indent="-514350">
              <a:buFont typeface="+mj-lt"/>
              <a:buAutoNum type="arabicPeriod"/>
            </a:pPr>
            <a:r>
              <a:rPr lang="pt-BR" dirty="0"/>
              <a:t>Uma abordagem unificada do serviço. (A visão externa de “caixa preta” deveria ser a mesma.)</a:t>
            </a:r>
          </a:p>
          <a:p>
            <a:pPr marL="880110" lvl="1" indent="-514350">
              <a:buFont typeface="+mj-lt"/>
              <a:buAutoNum type="arabicPeriod"/>
            </a:pPr>
            <a:r>
              <a:rPr lang="pt-BR" dirty="0"/>
              <a:t>Uma abordagem unificada para a função, um único mecanismo que incluísse os dois extremos.</a:t>
            </a:r>
          </a:p>
        </p:txBody>
      </p:sp>
    </p:spTree>
    <p:extLst>
      <p:ext uri="{BB962C8B-B14F-4D97-AF65-F5344CB8AC3E}">
        <p14:creationId xmlns:p14="http://schemas.microsoft.com/office/powerpoint/2010/main" val="19582762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Modelo Unificado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Para que a comunicação sem conexão seja possível, o transmissor deve ter alguma razão para acreditar que haverá uma instância do protocolo associada ao endereço de destino que irá entender a mensagem quando ela for recebida, e que haja alguma ligação com um usuário do protocolo no destino de modo que os dados sejam entregues a alguém.</a:t>
            </a:r>
          </a:p>
          <a:p>
            <a:r>
              <a:rPr lang="pt-BR" dirty="0"/>
              <a:t>Tanto a abordagem com ou sem conexão necessita de algum tipo de inicialização.</a:t>
            </a:r>
          </a:p>
          <a:p>
            <a:r>
              <a:rPr lang="pt-BR" dirty="0"/>
              <a:t>Ambos requerem que antes os endereços nos quais desejam se comunicar sejam conhecidos. Isto é feito na fase de registro.</a:t>
            </a:r>
          </a:p>
        </p:txBody>
      </p:sp>
    </p:spTree>
    <p:extLst>
      <p:ext uri="{BB962C8B-B14F-4D97-AF65-F5344CB8AC3E}">
        <p14:creationId xmlns:p14="http://schemas.microsoft.com/office/powerpoint/2010/main" val="24640518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Modelo Unificado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Quando o usuário estiver pronto para enviar ou receber dados, devem ser alocados recursos para dar suporte à comunicação e devem ser criadas associações entre uma aplicação e a máquina de protocolo abaixo.</a:t>
            </a:r>
          </a:p>
          <a:p>
            <a:r>
              <a:rPr lang="pt-BR" dirty="0"/>
              <a:t>A única forma de ter uma interface comum seria se ambas apresentassem o mesmo comportamento para o usuário.</a:t>
            </a:r>
          </a:p>
          <a:p>
            <a:r>
              <a:rPr lang="pt-BR" dirty="0"/>
              <a:t>Quanto mais estado compartilhado for mantido, mais orientada a conexão será a comunicação.</a:t>
            </a:r>
          </a:p>
          <a:p>
            <a:r>
              <a:rPr lang="pt-BR" dirty="0"/>
              <a:t>O usuário do serviço não tem necessidade de saber quais mecanismos são usados pelas máquinas de protocolo, precisa apenas conhecer as características resultantes vistas pelo usuário.</a:t>
            </a:r>
          </a:p>
        </p:txBody>
      </p:sp>
    </p:spTree>
    <p:extLst>
      <p:ext uri="{BB962C8B-B14F-4D97-AF65-F5344CB8AC3E}">
        <p14:creationId xmlns:p14="http://schemas.microsoft.com/office/powerpoint/2010/main" val="3051003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Modelo Unificado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É necessário um comportamento comum na interface:</a:t>
            </a:r>
          </a:p>
          <a:p>
            <a:pPr lvl="1"/>
            <a:r>
              <a:rPr lang="pt-BR" dirty="0"/>
              <a:t>Parecido com o comportamento da interface de conexão: criar, enviar/receber, deletar.</a:t>
            </a:r>
          </a:p>
          <a:p>
            <a:pPr lvl="1"/>
            <a:r>
              <a:rPr lang="pt-BR" dirty="0"/>
              <a:t>Como não criam conexões, termos como </a:t>
            </a:r>
            <a:r>
              <a:rPr lang="pt-BR" i="1" dirty="0"/>
              <a:t>conecte</a:t>
            </a:r>
            <a:r>
              <a:rPr lang="pt-BR" dirty="0"/>
              <a:t> e </a:t>
            </a:r>
            <a:r>
              <a:rPr lang="pt-BR" i="1" dirty="0"/>
              <a:t>estabeleça</a:t>
            </a:r>
            <a:r>
              <a:rPr lang="pt-BR" dirty="0"/>
              <a:t> não estão corretos.</a:t>
            </a:r>
          </a:p>
          <a:p>
            <a:r>
              <a:rPr lang="pt-BR" dirty="0"/>
              <a:t>Conceito mais neutro:</a:t>
            </a:r>
          </a:p>
          <a:p>
            <a:pPr lvl="1"/>
            <a:r>
              <a:rPr lang="pt-BR" dirty="0"/>
              <a:t>O usuário solicita ao serviço abaixo que “aloque” recursos de comunicação. Alocar não implica na existência de conexões.</a:t>
            </a:r>
          </a:p>
          <a:p>
            <a:pPr lvl="1"/>
            <a:r>
              <a:rPr lang="pt-BR" dirty="0"/>
              <a:t>A camada deve decidir se utilizará uma conexão e não o usuário da camada!</a:t>
            </a:r>
          </a:p>
          <a:p>
            <a:pPr lvl="1"/>
            <a:r>
              <a:rPr lang="pt-BR" dirty="0"/>
              <a:t>O usuário deve apenas escolher as características que os recursos a ser alocados devem ter. </a:t>
            </a:r>
          </a:p>
        </p:txBody>
      </p:sp>
    </p:spTree>
    <p:extLst>
      <p:ext uri="{BB962C8B-B14F-4D97-AF65-F5344CB8AC3E}">
        <p14:creationId xmlns:p14="http://schemas.microsoft.com/office/powerpoint/2010/main" val="3416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problema das balas de canhão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Um dos mais problemas do século XVI era prever onde as balas de canhão iriam cair.</a:t>
            </a:r>
          </a:p>
          <a:p>
            <a:r>
              <a:rPr lang="pt-BR" dirty="0"/>
              <a:t>Ao invés de propor um projeto elaborado e caro para explorar exaustivamente o comportamento das balas com uma coleção altamente instrumentada de canhões de diversos fabricantes, calibres e quantidade de pólvora e a partir destes dados determinar as equações que iriam prever o caminho das balas de canhão, Galileu teve a compreensão de que a resposta não estaria em disparar canhões mas em pensar muito em uma abstração simples que estivesse no núcleo do problema.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055612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Modelo Unificado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 usuário deve solicitar recursos de comunicação com certas características: largura de banda, atraso, taxa de erros, etc.</a:t>
            </a:r>
          </a:p>
          <a:p>
            <a:r>
              <a:rPr lang="pt-BR" dirty="0"/>
              <a:t>É tarefa da camada determinar como satisfará o pedido, dadas as características do serviço que lhe dá suporte e todos os demais pedidos.</a:t>
            </a:r>
          </a:p>
          <a:p>
            <a:r>
              <a:rPr lang="pt-BR" dirty="0"/>
              <a:t>Como ele faz não deveria ser uma preocupação do usuário.</a:t>
            </a:r>
          </a:p>
          <a:p>
            <a:r>
              <a:rPr lang="pt-BR" dirty="0"/>
              <a:t>A escolha é um compromisso entre a alocação estática ou dinâmica dos recursos.</a:t>
            </a:r>
          </a:p>
        </p:txBody>
      </p:sp>
    </p:spTree>
    <p:extLst>
      <p:ext uri="{BB962C8B-B14F-4D97-AF65-F5344CB8AC3E}">
        <p14:creationId xmlns:p14="http://schemas.microsoft.com/office/powerpoint/2010/main" val="10091771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Modelo Unificado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i="1" dirty="0"/>
              <a:t>Quanto mais determinístico for o tráfego (menor variância), mais a alocação de recursos será tipo conexão e estática;</a:t>
            </a:r>
          </a:p>
          <a:p>
            <a:r>
              <a:rPr lang="pt-BR" i="1" dirty="0"/>
              <a:t>Quanto menos determinístico for o tráfego (maior variância), mais a alocação de recursos será sem conexão e dinâmica.</a:t>
            </a:r>
          </a:p>
          <a:p>
            <a:endParaRPr lang="pt-BR" i="1" dirty="0"/>
          </a:p>
          <a:p>
            <a:r>
              <a:rPr lang="pt-BR" dirty="0"/>
              <a:t>Insistir que uma das duas seria a melhor em todos os casos é loucura.</a:t>
            </a:r>
          </a:p>
        </p:txBody>
      </p:sp>
    </p:spTree>
    <p:extLst>
      <p:ext uri="{BB962C8B-B14F-4D97-AF65-F5344CB8AC3E}">
        <p14:creationId xmlns:p14="http://schemas.microsoft.com/office/powerpoint/2010/main" val="40151571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Os Tipos de Mecanismos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32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</p:spTree>
    <p:extLst>
      <p:ext uri="{BB962C8B-B14F-4D97-AF65-F5344CB8AC3E}">
        <p14:creationId xmlns:p14="http://schemas.microsoft.com/office/powerpoint/2010/main" val="19022735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Tipos de Campos da PCI associadas com os Mecanismos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b="1" dirty="0"/>
              <a:t>Campos fortemente acoplados: </a:t>
            </a:r>
            <a:r>
              <a:rPr lang="pt-BR" dirty="0"/>
              <a:t>aqueles que estão associados aos dados do usuário.</a:t>
            </a:r>
          </a:p>
          <a:p>
            <a:pPr lvl="1"/>
            <a:r>
              <a:rPr lang="pt-BR" dirty="0"/>
              <a:t>Ex.: números de sequência para ordenação, CRC para a detecção de corrupção dos dados.</a:t>
            </a:r>
          </a:p>
          <a:p>
            <a:r>
              <a:rPr lang="pt-BR" b="1" dirty="0"/>
              <a:t>Campos fracamente acoplados: </a:t>
            </a:r>
            <a:r>
              <a:rPr lang="pt-BR" dirty="0"/>
              <a:t>aqueles que não estão associados aos dados do usuário</a:t>
            </a:r>
          </a:p>
          <a:p>
            <a:pPr lvl="1"/>
            <a:r>
              <a:rPr lang="pt-BR" dirty="0"/>
              <a:t>Ex.: associados com sincronização, controle de fluxo, reconhecimentos que podem ser, mas não têm que estar associados à PDU de transferência.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83300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Acoplamento de Mecanismos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Mecanismo fortemente acoplado: </a:t>
            </a:r>
          </a:p>
          <a:p>
            <a:pPr lvl="1"/>
            <a:r>
              <a:rPr lang="pt-BR" dirty="0"/>
              <a:t>mecanismo que é função apenas de campos fortemente acoplados.</a:t>
            </a:r>
          </a:p>
          <a:p>
            <a:r>
              <a:rPr lang="pt-BR" dirty="0"/>
              <a:t>Mecanismo fracamente acoplado: </a:t>
            </a:r>
          </a:p>
          <a:p>
            <a:pPr lvl="1"/>
            <a:r>
              <a:rPr lang="pt-BR" dirty="0"/>
              <a:t>mecanismo que é função de pelo menos um campo fracamente acoplado.</a:t>
            </a:r>
          </a:p>
        </p:txBody>
      </p:sp>
    </p:spTree>
    <p:extLst>
      <p:ext uri="{BB962C8B-B14F-4D97-AF65-F5344CB8AC3E}">
        <p14:creationId xmlns:p14="http://schemas.microsoft.com/office/powerpoint/2010/main" val="701918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Quantas </a:t>
            </a:r>
            <a:r>
              <a:rPr lang="pt-BR" dirty="0" err="1"/>
              <a:t>PDUs</a:t>
            </a:r>
            <a:r>
              <a:rPr lang="pt-BR" dirty="0"/>
              <a:t> deve ter um protocolo?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Uma das principais decisões a serem tomadas no projeto de um protocolo é o número e formato das </a:t>
            </a:r>
            <a:r>
              <a:rPr lang="pt-BR" dirty="0" err="1"/>
              <a:t>PDUs</a:t>
            </a:r>
            <a:r>
              <a:rPr lang="pt-BR" dirty="0"/>
              <a:t>.</a:t>
            </a:r>
          </a:p>
          <a:p>
            <a:r>
              <a:rPr lang="pt-BR" dirty="0"/>
              <a:t>Deve haver pelo menos uma PDU para transportar os dados do usuário [</a:t>
            </a:r>
            <a:r>
              <a:rPr lang="pt-BR" dirty="0">
                <a:solidFill>
                  <a:srgbClr val="FF0000"/>
                </a:solidFill>
              </a:rPr>
              <a:t>PDU de Transferência</a:t>
            </a:r>
            <a:r>
              <a:rPr lang="pt-BR" dirty="0"/>
              <a:t>]</a:t>
            </a:r>
          </a:p>
          <a:p>
            <a:r>
              <a:rPr lang="pt-BR" dirty="0"/>
              <a:t>Um princípio de projeto  frequentemente citado recomenda que o controle seja separado dos dados.</a:t>
            </a:r>
          </a:p>
          <a:p>
            <a:r>
              <a:rPr lang="pt-BR" dirty="0"/>
              <a:t>Associar mais e mais funcionalidades a uma única PDU corresponde a “sobrecarregar o operador”.</a:t>
            </a:r>
          </a:p>
          <a:p>
            <a:pPr lvl="1"/>
            <a:r>
              <a:rPr lang="pt-BR" dirty="0"/>
              <a:t>Ex.: TCP</a:t>
            </a:r>
          </a:p>
        </p:txBody>
      </p:sp>
    </p:spTree>
    <p:extLst>
      <p:ext uri="{BB962C8B-B14F-4D97-AF65-F5344CB8AC3E}">
        <p14:creationId xmlns:p14="http://schemas.microsoft.com/office/powerpoint/2010/main" val="1947820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Quantas </a:t>
            </a:r>
            <a:r>
              <a:rPr lang="pt-BR" dirty="0" err="1"/>
              <a:t>PDUs</a:t>
            </a:r>
            <a:r>
              <a:rPr lang="pt-BR" dirty="0"/>
              <a:t> deve ter um protocolo?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36</a:t>
            </a:fld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Espaço Reservado para Conteúdo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pt-BR" dirty="0"/>
                  <a:t>Para protocolos de transferência de dados:</a:t>
                </a:r>
              </a:p>
              <a:p>
                <a:pPr lvl="1"/>
                <a:r>
                  <a:rPr lang="pt-BR" dirty="0"/>
                  <a:t>Número mínimo de tipos de </a:t>
                </a:r>
                <a:r>
                  <a:rPr lang="pt-BR" dirty="0" err="1"/>
                  <a:t>PDUs</a:t>
                </a:r>
                <a:r>
                  <a:rPr lang="pt-BR" dirty="0"/>
                  <a:t> é um.</a:t>
                </a:r>
              </a:p>
              <a:p>
                <a:pPr lvl="1"/>
                <a:r>
                  <a:rPr lang="pt-BR" dirty="0"/>
                  <a:t>Número máximo parece ser 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/>
                      </a:rPr>
                      <m:t>𝑂</m:t>
                    </m:r>
                    <m:r>
                      <a:rPr lang="pt-BR" i="1" dirty="0" smtClean="0">
                        <a:latin typeface="Cambria Math"/>
                      </a:rPr>
                      <m:t>(</m:t>
                    </m:r>
                    <m:r>
                      <a:rPr lang="pt-BR" i="1" dirty="0" smtClean="0">
                        <a:latin typeface="Cambria Math"/>
                      </a:rPr>
                      <m:t>𝑚</m:t>
                    </m:r>
                    <m:r>
                      <a:rPr lang="pt-BR" i="1" dirty="0" smtClean="0">
                        <a:latin typeface="Cambria Math"/>
                      </a:rPr>
                      <m:t>+1)</m:t>
                    </m:r>
                  </m:oMath>
                </a14:m>
                <a:r>
                  <a:rPr lang="pt-BR" dirty="0"/>
                  <a:t>:</a:t>
                </a:r>
              </a:p>
              <a:p>
                <a:pPr lvl="2"/>
                <a:r>
                  <a:rPr lang="pt-BR" dirty="0"/>
                  <a:t>Uma PDU de transferência e 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/>
                      </a:rPr>
                      <m:t>𝑚</m:t>
                    </m:r>
                  </m:oMath>
                </a14:m>
                <a:r>
                  <a:rPr lang="pt-BR" dirty="0"/>
                  <a:t> outros tipos, um para cada mecanismo fracamente acoplado.</a:t>
                </a:r>
              </a:p>
              <a:p>
                <a:pPr lvl="1"/>
                <a:r>
                  <a:rPr lang="pt-BR" dirty="0"/>
                  <a:t>Para protocolos assimétricos o máximo pode ser 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/>
                      </a:rPr>
                      <m:t>𝑂</m:t>
                    </m:r>
                    <m:r>
                      <a:rPr lang="pt-BR" i="1" dirty="0" smtClean="0">
                        <a:latin typeface="Cambria Math"/>
                      </a:rPr>
                      <m:t>(2</m:t>
                    </m:r>
                    <m:r>
                      <a:rPr lang="pt-BR" i="1" dirty="0" smtClean="0">
                        <a:latin typeface="Cambria Math"/>
                      </a:rPr>
                      <m:t>𝑚</m:t>
                    </m:r>
                    <m:r>
                      <a:rPr lang="pt-BR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pt-BR" dirty="0"/>
                  <a:t>, porque muitas funções consistem de </a:t>
                </a:r>
                <a:r>
                  <a:rPr lang="pt-BR" dirty="0" err="1"/>
                  <a:t>PDUs</a:t>
                </a:r>
                <a:r>
                  <a:rPr lang="pt-BR" dirty="0"/>
                  <a:t> de Pedido e Resposta.</a:t>
                </a:r>
              </a:p>
              <a:p>
                <a:pPr lvl="1"/>
                <a:r>
                  <a:rPr lang="pt-BR" dirty="0"/>
                  <a:t>Protocolos simétricos têm 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/>
                      </a:rPr>
                      <m:t>𝑂</m:t>
                    </m:r>
                    <m:r>
                      <a:rPr lang="pt-BR" i="1" dirty="0" smtClean="0">
                        <a:latin typeface="Cambria Math"/>
                      </a:rPr>
                      <m:t>(</m:t>
                    </m:r>
                    <m:r>
                      <a:rPr lang="pt-BR" i="1" dirty="0" smtClean="0">
                        <a:latin typeface="Cambria Math"/>
                      </a:rPr>
                      <m:t>𝑚</m:t>
                    </m:r>
                    <m:r>
                      <a:rPr lang="pt-BR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pt-BR" dirty="0"/>
                  <a:t> tipos de </a:t>
                </a:r>
                <a:r>
                  <a:rPr lang="pt-BR" dirty="0" err="1"/>
                  <a:t>PDUs</a:t>
                </a:r>
                <a:endParaRPr lang="pt-BR" dirty="0"/>
              </a:p>
            </p:txBody>
          </p:sp>
        </mc:Choice>
        <mc:Fallback xmlns="">
          <p:sp>
            <p:nvSpPr>
              <p:cNvPr id="5" name="Espaço Reservado para Conteúdo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449" t="-135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73248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Os Tipos dos Protocolos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Há mecanismos que podem aparecer em qualquer protocolo.</a:t>
            </a:r>
          </a:p>
          <a:p>
            <a:pPr lvl="1"/>
            <a:r>
              <a:rPr lang="pt-BR" dirty="0"/>
              <a:t>Ex.: delimitação, alocação, negociação de política, detecção de dados corrompidos, etc.</a:t>
            </a:r>
          </a:p>
          <a:p>
            <a:r>
              <a:rPr lang="pt-BR" dirty="0"/>
              <a:t>Semelhanças entre protocolos de transporte e protocolos de camada de enlace:</a:t>
            </a:r>
          </a:p>
          <a:p>
            <a:pPr lvl="1"/>
            <a:r>
              <a:rPr lang="pt-BR" dirty="0"/>
              <a:t>Se preocupam primariamente com controle de erro fim-a-fim e controle de fluxo.</a:t>
            </a:r>
          </a:p>
          <a:p>
            <a:pPr lvl="1"/>
            <a:r>
              <a:rPr lang="pt-BR" dirty="0"/>
              <a:t>A diferença é que os “fins” estão em lugares diferentes. Possuem diferentes </a:t>
            </a:r>
            <a:r>
              <a:rPr lang="pt-BR" i="1" dirty="0"/>
              <a:t>escopos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86243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Os Tipos dos Protocolos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Os protocolos de rede e MAC são semelhantes enquanto lidam primariamente com o repasse e a multiplexação.</a:t>
            </a:r>
          </a:p>
          <a:p>
            <a:r>
              <a:rPr lang="pt-BR" dirty="0"/>
              <a:t>Nos protocolos de repasse e multiplexação, a política é sempre imposta pelo transmissor.</a:t>
            </a:r>
          </a:p>
          <a:p>
            <a:r>
              <a:rPr lang="pt-BR" dirty="0"/>
              <a:t>Nos protocolos com controles de erro e de fluxo, a política é sempre imposta pelo receptor: são mecanismos de realimentação.</a:t>
            </a:r>
          </a:p>
          <a:p>
            <a:r>
              <a:rPr lang="pt-BR" dirty="0"/>
              <a:t>A distinção entre estado compartilhado fracamente ou fortemente acoplados depende da presença de realimentação.</a:t>
            </a:r>
          </a:p>
          <a:p>
            <a:r>
              <a:rPr lang="pt-BR" dirty="0"/>
              <a:t>Estes dois tipos de protocolos tendem a se alternar nas arquiteturas...</a:t>
            </a:r>
          </a:p>
        </p:txBody>
      </p:sp>
    </p:spTree>
    <p:extLst>
      <p:ext uri="{BB962C8B-B14F-4D97-AF65-F5344CB8AC3E}">
        <p14:creationId xmlns:p14="http://schemas.microsoft.com/office/powerpoint/2010/main" val="19013463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Observações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 repasse sempre cria a oportunidade para que </a:t>
            </a:r>
            <a:r>
              <a:rPr lang="pt-BR" dirty="0" err="1"/>
              <a:t>PDUs</a:t>
            </a:r>
            <a:r>
              <a:rPr lang="pt-BR" dirty="0"/>
              <a:t> sejam perdidas. Portanto, para garantir confiabilidade deve sempre haver um protocolo de controle de erro sobre um protocolo de repasse.</a:t>
            </a:r>
          </a:p>
          <a:p>
            <a:r>
              <a:rPr lang="pt-BR" dirty="0"/>
              <a:t>Isto indica que há praticamente apenas três tipos fundamentais de protocolos:</a:t>
            </a:r>
          </a:p>
          <a:p>
            <a:pPr lvl="1">
              <a:buFont typeface="Courier New" pitchFamily="49" charset="0"/>
              <a:buChar char="o"/>
            </a:pPr>
            <a:r>
              <a:rPr lang="pt-BR" dirty="0"/>
              <a:t>Dois protocolos de transferência de dados com diferentes políticas:</a:t>
            </a:r>
          </a:p>
          <a:p>
            <a:pPr marL="1154430" lvl="2" indent="-514350"/>
            <a:r>
              <a:rPr lang="pt-BR" dirty="0"/>
              <a:t>Protocolos de repasse e multiplexação e</a:t>
            </a:r>
          </a:p>
          <a:p>
            <a:pPr marL="1154430" lvl="2" indent="-514350"/>
            <a:r>
              <a:rPr lang="pt-BR" dirty="0"/>
              <a:t>Protocolos com controle de erro e de fluxo.</a:t>
            </a:r>
          </a:p>
          <a:p>
            <a:pPr lvl="1">
              <a:buFont typeface="Courier New" pitchFamily="49" charset="0"/>
              <a:buChar char="o"/>
            </a:pPr>
            <a:r>
              <a:rPr lang="pt-BR" dirty="0"/>
              <a:t>Protocolos de Aplicação.</a:t>
            </a:r>
          </a:p>
        </p:txBody>
      </p:sp>
    </p:spTree>
    <p:extLst>
      <p:ext uri="{BB962C8B-B14F-4D97-AF65-F5344CB8AC3E}">
        <p14:creationId xmlns:p14="http://schemas.microsoft.com/office/powerpoint/2010/main" val="3279688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problema das balas de canhão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sz="3100" dirty="0"/>
              <a:t>A chave para Galileu foi romper com Aristóteles e imaginar algo que nunca tinha sido visto ou que ninguém teria nenhuma razão para acreditar que existisse: </a:t>
            </a:r>
            <a:r>
              <a:rPr lang="pt-BR" sz="3100" i="1" dirty="0"/>
              <a:t>movimento sem atrito.</a:t>
            </a:r>
          </a:p>
          <a:p>
            <a:r>
              <a:rPr lang="pt-BR" sz="3100" dirty="0"/>
              <a:t>E a partir daí formular o que hoje conhecemos como a primeira lei do movimento: “Um corpo em repouso ou em movimento tenderá a permanecer em repouso ou em movimento...”.</a:t>
            </a:r>
          </a:p>
          <a:p>
            <a:r>
              <a:rPr lang="pt-BR" sz="3100" dirty="0"/>
              <a:t>Imaginem o quão absurdo e idealista esta construção deve ter parecido para os seus colegas.</a:t>
            </a:r>
          </a:p>
          <a:p>
            <a:r>
              <a:rPr lang="pt-BR" sz="3100" dirty="0"/>
              <a:t>Devemos também procurar o modelo no núcleo do nosso problema e encontrar os conceitos que reúnam tudo. E como Galileu iremos descobrir que pensar bastante é mais produtivo e menos caro!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23019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Alternância dos Protocolos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pt-BR" dirty="0"/>
              <a:t>Os protocolos de repasse e os de controle de erro devem se alternar na arquitetura (para não duplicar esforços). Se não se alternam, é provavelmente um acidente da história.</a:t>
            </a:r>
          </a:p>
          <a:p>
            <a:pPr>
              <a:buFont typeface="Courier New" pitchFamily="49" charset="0"/>
              <a:buChar char="o"/>
            </a:pPr>
            <a:r>
              <a:rPr lang="pt-BR" dirty="0"/>
              <a:t>Os protocolos de repasse trabalham normalmente na fronteira do congestionamento e </a:t>
            </a:r>
            <a:r>
              <a:rPr lang="pt-BR" dirty="0" err="1"/>
              <a:t>PDUs</a:t>
            </a:r>
            <a:r>
              <a:rPr lang="pt-BR" dirty="0"/>
              <a:t> são descartadas quando não se consegue evitar o congestionamento.</a:t>
            </a:r>
          </a:p>
          <a:p>
            <a:pPr>
              <a:buFont typeface="Courier New" pitchFamily="49" charset="0"/>
              <a:buChar char="o"/>
            </a:pPr>
            <a:r>
              <a:rPr lang="pt-BR" dirty="0"/>
              <a:t>Em geral é prudente recuperar erros numa camada menos abrangente. Mas, se a probabilidade de erros for baixa, o protocolo de controle pode ser omitido.</a:t>
            </a:r>
          </a:p>
          <a:p>
            <a:pPr marL="640080" lvl="2" indent="0">
              <a:buNone/>
            </a:pPr>
            <a:r>
              <a:rPr lang="pt-BR" dirty="0"/>
              <a:t>	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89957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 Arquitetura de PMs de Transferência de Dados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41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</p:spTree>
    <p:extLst>
      <p:ext uri="{BB962C8B-B14F-4D97-AF65-F5344CB8AC3E}">
        <p14:creationId xmlns:p14="http://schemas.microsoft.com/office/powerpoint/2010/main" val="20799311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Arquitetura das PMs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42</a:t>
            </a:fld>
            <a:endParaRPr lang="pt-B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337" y="1772816"/>
            <a:ext cx="5848350" cy="421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1572552" y="3164776"/>
            <a:ext cx="17151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Fragmentação/ remontagem</a:t>
            </a:r>
          </a:p>
          <a:p>
            <a:r>
              <a:rPr lang="pt-BR" dirty="0">
                <a:solidFill>
                  <a:srgbClr val="FF0000"/>
                </a:solidFill>
              </a:rPr>
              <a:t>Ordenação</a:t>
            </a:r>
          </a:p>
          <a:p>
            <a:r>
              <a:rPr lang="pt-BR" dirty="0">
                <a:solidFill>
                  <a:srgbClr val="FF0000"/>
                </a:solidFill>
              </a:rPr>
              <a:t>Enfileiramento</a:t>
            </a:r>
          </a:p>
          <a:p>
            <a:endParaRPr lang="pt-BR" dirty="0">
              <a:solidFill>
                <a:srgbClr val="FF0000"/>
              </a:solidFill>
            </a:endParaRPr>
          </a:p>
          <a:p>
            <a:r>
              <a:rPr lang="pt-BR" dirty="0"/>
              <a:t>(praticamente sem políticas)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8832304" y="2996953"/>
            <a:ext cx="17151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Alocação</a:t>
            </a:r>
          </a:p>
          <a:p>
            <a:r>
              <a:rPr lang="pt-BR" dirty="0">
                <a:solidFill>
                  <a:srgbClr val="FF0000"/>
                </a:solidFill>
              </a:rPr>
              <a:t>Controle de fluxo</a:t>
            </a:r>
          </a:p>
          <a:p>
            <a:r>
              <a:rPr lang="pt-BR" dirty="0">
                <a:solidFill>
                  <a:srgbClr val="FF0000"/>
                </a:solidFill>
              </a:rPr>
              <a:t>Reconhecimentos</a:t>
            </a:r>
          </a:p>
          <a:p>
            <a:endParaRPr lang="pt-BR" dirty="0">
              <a:solidFill>
                <a:srgbClr val="FF0000"/>
              </a:solidFill>
            </a:endParaRPr>
          </a:p>
          <a:p>
            <a:r>
              <a:rPr lang="pt-BR" dirty="0"/>
              <a:t>(todo baseado em políticas)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1712096" y="6093297"/>
            <a:ext cx="31511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rgbClr val="00B050"/>
                </a:solidFill>
              </a:rPr>
              <a:t>Os dois lados são praticamente </a:t>
            </a:r>
          </a:p>
          <a:p>
            <a:r>
              <a:rPr lang="pt-BR" dirty="0">
                <a:solidFill>
                  <a:srgbClr val="00B050"/>
                </a:solidFill>
              </a:rPr>
              <a:t>independentes!</a:t>
            </a:r>
          </a:p>
        </p:txBody>
      </p:sp>
    </p:spTree>
    <p:extLst>
      <p:ext uri="{BB962C8B-B14F-4D97-AF65-F5344CB8AC3E}">
        <p14:creationId xmlns:p14="http://schemas.microsoft.com/office/powerpoint/2010/main" val="17912349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Consequências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43</a:t>
            </a:fld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Se olharmos o formato de uma PDU de transferência apenas com mecanismos fortemente acoplados, vemos que possui uma grande semelhança com protocolos como o UDP.</a:t>
            </a:r>
          </a:p>
          <a:p>
            <a:r>
              <a:rPr lang="pt-BR" dirty="0"/>
              <a:t>Podemos então pensar numa única estrutura de protocolo que acomode toda a faixa de protocolos desde puramente sem conexão a completamente com conexão, meramente mudando a política!</a:t>
            </a:r>
          </a:p>
        </p:txBody>
      </p:sp>
    </p:spTree>
    <p:extLst>
      <p:ext uri="{BB962C8B-B14F-4D97-AF65-F5344CB8AC3E}">
        <p14:creationId xmlns:p14="http://schemas.microsoft.com/office/powerpoint/2010/main" val="120458623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Encontrando uma Síntese:</a:t>
            </a:r>
            <a:br>
              <a:rPr lang="pt-BR" dirty="0"/>
            </a:br>
            <a:r>
              <a:rPr lang="pt-BR" dirty="0"/>
              <a:t>A Parte Difícil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Para o modelo de serviço/interface, abstraímos o problema num modelo de alocação de recursos e exigimos que o usuário especificasse os parâmetros da comunicação que estava sendo solicitada dentro da caixa preta.</a:t>
            </a:r>
          </a:p>
          <a:p>
            <a:r>
              <a:rPr lang="pt-BR" dirty="0"/>
              <a:t>Agora temos que encontrar um modelo comum para as funções de conexão e sem conexão!</a:t>
            </a:r>
          </a:p>
        </p:txBody>
      </p:sp>
    </p:spTree>
    <p:extLst>
      <p:ext uri="{BB962C8B-B14F-4D97-AF65-F5344CB8AC3E}">
        <p14:creationId xmlns:p14="http://schemas.microsoft.com/office/powerpoint/2010/main" val="146958500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Diferenças entre com e sem conexão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Quantidade de estado compartilhado e grau de consistência (o quão fortemente acoplado deve ser o estado para a sua correta operação?)</a:t>
            </a:r>
          </a:p>
          <a:p>
            <a:r>
              <a:rPr lang="pt-BR" dirty="0"/>
              <a:t>Com e sem conexão são extremos num contínuo entre estados de fracamente acoplados a mais fortemente acoplados.</a:t>
            </a:r>
          </a:p>
          <a:p>
            <a:r>
              <a:rPr lang="pt-BR" dirty="0"/>
              <a:t>Se esta hipótese for verdadeira então devem haver outros pontos de operação ao longo deste contínuo.</a:t>
            </a:r>
          </a:p>
        </p:txBody>
      </p:sp>
    </p:spTree>
    <p:extLst>
      <p:ext uri="{BB962C8B-B14F-4D97-AF65-F5344CB8AC3E}">
        <p14:creationId xmlns:p14="http://schemas.microsoft.com/office/powerpoint/2010/main" val="303740120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Outros Pontos de Operação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Análise de </a:t>
            </a:r>
            <a:r>
              <a:rPr lang="pt-BR" sz="3200" dirty="0" err="1"/>
              <a:t>Belnes</a:t>
            </a:r>
            <a:r>
              <a:rPr lang="pt-BR" sz="3200" dirty="0"/>
              <a:t> (1976):</a:t>
            </a:r>
          </a:p>
          <a:p>
            <a:pPr lvl="1"/>
            <a:r>
              <a:rPr lang="pt-BR" sz="2800" dirty="0"/>
              <a:t>Requisitos para a entrega confiável de uma mensagem:</a:t>
            </a:r>
          </a:p>
          <a:p>
            <a:pPr lvl="2"/>
            <a:r>
              <a:rPr lang="pt-BR" sz="2400" dirty="0"/>
              <a:t>Troca em 5 vias entregará confiavelmente uma mensagem mesmo que um dos hosts reinicialize.</a:t>
            </a:r>
          </a:p>
          <a:p>
            <a:pPr lvl="2"/>
            <a:r>
              <a:rPr lang="pt-BR" sz="2400" dirty="0"/>
              <a:t>Uma troca em 4 vias é suficiente desde que nenhum dos hosts reinicialize.</a:t>
            </a:r>
          </a:p>
          <a:p>
            <a:pPr lvl="2"/>
            <a:r>
              <a:rPr lang="pt-BR" sz="2400" dirty="0"/>
              <a:t>Isto dá uma ideia da quantidade de estado compartilhado necessário para uma entrega confiável.</a:t>
            </a:r>
          </a:p>
        </p:txBody>
      </p:sp>
    </p:spTree>
    <p:extLst>
      <p:ext uri="{BB962C8B-B14F-4D97-AF65-F5344CB8AC3E}">
        <p14:creationId xmlns:p14="http://schemas.microsoft.com/office/powerpoint/2010/main" val="5955900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Outros Pontos de Operação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Abordagem baseada no tempo (Watson, 1981):</a:t>
            </a:r>
          </a:p>
          <a:p>
            <a:pPr lvl="1"/>
            <a:r>
              <a:rPr lang="pt-BR" dirty="0"/>
              <a:t>Para um protocolo de transporte</a:t>
            </a:r>
          </a:p>
          <a:p>
            <a:pPr lvl="1"/>
            <a:r>
              <a:rPr lang="pt-BR" dirty="0"/>
              <a:t>Baseado na perspectiva de que todas as conexões existem e sempre existiram. </a:t>
            </a:r>
          </a:p>
          <a:p>
            <a:pPr lvl="1"/>
            <a:r>
              <a:rPr lang="pt-BR" dirty="0"/>
              <a:t>As informações a seu respeito são mantidas numa cache apenas quando estiverem ativas.</a:t>
            </a:r>
          </a:p>
          <a:p>
            <a:pPr lvl="1"/>
            <a:r>
              <a:rPr lang="pt-BR" dirty="0"/>
              <a:t>A troca de </a:t>
            </a:r>
            <a:r>
              <a:rPr lang="pt-BR" dirty="0" err="1"/>
              <a:t>PDUs</a:t>
            </a:r>
            <a:r>
              <a:rPr lang="pt-BR" dirty="0"/>
              <a:t> serve apenas para refrescar a cache.</a:t>
            </a:r>
          </a:p>
          <a:p>
            <a:pPr lvl="1"/>
            <a:r>
              <a:rPr lang="pt-BR" dirty="0"/>
              <a:t>Watson provou que os temporizadores no protocolo </a:t>
            </a:r>
            <a:r>
              <a:rPr lang="pt-BR" dirty="0" err="1"/>
              <a:t>delta-t</a:t>
            </a:r>
            <a:r>
              <a:rPr lang="pt-BR" dirty="0"/>
              <a:t> eram necessários e suficientes.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965250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Outros Pontos de Operação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Problema dos Generais Bizantinos (</a:t>
            </a:r>
            <a:r>
              <a:rPr lang="pt-BR" dirty="0" err="1"/>
              <a:t>Lamport</a:t>
            </a:r>
            <a:r>
              <a:rPr lang="pt-BR" dirty="0"/>
              <a:t>, 1982):</a:t>
            </a:r>
          </a:p>
          <a:p>
            <a:pPr lvl="1"/>
            <a:r>
              <a:rPr lang="pt-BR" dirty="0"/>
              <a:t>Para redes, o resultado desta análise é que dentro de um único protocolo funcionando num meio não confiável, é impossível determinar se a última mensagem chegou ao seu destino.</a:t>
            </a:r>
          </a:p>
          <a:p>
            <a:pPr lvl="1"/>
            <a:r>
              <a:rPr lang="pt-BR" dirty="0"/>
              <a:t>Numa arquitetura apropriada de camadas com o estabelecimento e liberação tanto na camada de aplicação como na de transporte, os generais saberiam em que estado terminou sua conversa, mas não seriam capazes de saber se o canal de comunicação confiável foi terminado corretamente.</a:t>
            </a:r>
          </a:p>
          <a:p>
            <a:pPr lvl="2"/>
            <a:r>
              <a:rPr lang="pt-BR" dirty="0"/>
              <a:t>A última mensagem do general não é a última mensagem transmitida!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102317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Outros Pontos de Operação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err="1"/>
              <a:t>Spector</a:t>
            </a:r>
            <a:r>
              <a:rPr lang="pt-BR" dirty="0"/>
              <a:t> (1982) considerou o mesmo problema que </a:t>
            </a:r>
            <a:r>
              <a:rPr lang="pt-BR" dirty="0" err="1"/>
              <a:t>Belnes</a:t>
            </a:r>
            <a:r>
              <a:rPr lang="pt-BR" dirty="0"/>
              <a:t> de outra perspectiva:</a:t>
            </a:r>
          </a:p>
          <a:p>
            <a:pPr lvl="1"/>
            <a:r>
              <a:rPr lang="pt-BR" dirty="0"/>
              <a:t>Dada uma troca em particular, o que podemos afirmar sobre se a operação ocorreu?</a:t>
            </a:r>
          </a:p>
          <a:p>
            <a:pPr lvl="1"/>
            <a:r>
              <a:rPr lang="pt-BR" dirty="0"/>
              <a:t>Considerou a perspectiva de </a:t>
            </a:r>
            <a:r>
              <a:rPr lang="pt-BR" dirty="0" err="1"/>
              <a:t>PDUs</a:t>
            </a:r>
            <a:r>
              <a:rPr lang="pt-BR" dirty="0"/>
              <a:t> de pedido/resposta para aplicações cliente/servidor</a:t>
            </a:r>
          </a:p>
          <a:p>
            <a:pPr lvl="1"/>
            <a:r>
              <a:rPr lang="pt-BR" dirty="0"/>
              <a:t>Semântica das operações remotas na presença de mensagens perdidas:</a:t>
            </a:r>
          </a:p>
          <a:p>
            <a:pPr lvl="2"/>
            <a:r>
              <a:rPr lang="pt-BR" dirty="0"/>
              <a:t>“Talvez”, uma única PDU sem resposta</a:t>
            </a:r>
          </a:p>
          <a:p>
            <a:pPr lvl="2"/>
            <a:r>
              <a:rPr lang="pt-BR" dirty="0"/>
              <a:t>“Pelo menos uma vez”, uma pergunta e uma resposta</a:t>
            </a:r>
          </a:p>
          <a:p>
            <a:pPr lvl="2"/>
            <a:r>
              <a:rPr lang="pt-BR" dirty="0"/>
              <a:t>“Apenas uma vez”, saudação em três vias</a:t>
            </a:r>
          </a:p>
        </p:txBody>
      </p:sp>
    </p:spTree>
    <p:extLst>
      <p:ext uri="{BB962C8B-B14F-4D97-AF65-F5344CB8AC3E}">
        <p14:creationId xmlns:p14="http://schemas.microsoft.com/office/powerpoint/2010/main" val="2850792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Orientações dos princípios de Newton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sz="3100" dirty="0"/>
              <a:t>A natureza é essencialmente simples. Portanto, não devemos introduzir mais hipóteses do que aquelas suficientes e necessárias para explicar os fatos observados. </a:t>
            </a:r>
            <a:r>
              <a:rPr lang="pt-BR" sz="3100" dirty="0">
                <a:solidFill>
                  <a:srgbClr val="FF0000"/>
                </a:solidFill>
              </a:rPr>
              <a:t>[Regra da simplicidade]</a:t>
            </a:r>
          </a:p>
          <a:p>
            <a:r>
              <a:rPr lang="pt-BR" sz="3100" dirty="0"/>
              <a:t>Portanto, até onde for possível, devemos atribuir efeitos similares às mesmas causas. </a:t>
            </a:r>
            <a:r>
              <a:rPr lang="pt-BR" sz="3100" dirty="0">
                <a:solidFill>
                  <a:srgbClr val="FF0000"/>
                </a:solidFill>
              </a:rPr>
              <a:t>[Princípio da uniformidade da natureza]</a:t>
            </a:r>
          </a:p>
          <a:p>
            <a:r>
              <a:rPr lang="pt-BR" sz="3100" dirty="0"/>
              <a:t>As propriedades comuns a todos os corpos ao alcance dos nossos experimentos são assumidos (ao menos tentativamente) como pertencentes a todos os corpos em geral.</a:t>
            </a:r>
          </a:p>
          <a:p>
            <a:r>
              <a:rPr lang="pt-BR" sz="3100" dirty="0"/>
              <a:t>Proposições em ciência obtidas através de indução devem ser consideradas exatas ou aproximadamente verdadeiras até que fenômenos ou experimentos mostrem que devem ser corrigidas ou estejam sujeitas a exceções.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395332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Outros Pontos de Operação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Clark (1988) caracteriza o problema do estado compartilhado em termos mais qualitativos de estados macios x duros e se as falhas estão sujeitas a “compartilhamento do destino”.</a:t>
            </a:r>
          </a:p>
          <a:p>
            <a:r>
              <a:rPr lang="pt-BR" dirty="0"/>
              <a:t>A abstração que ele considerou para contrastar foi a natureza </a:t>
            </a:r>
            <a:r>
              <a:rPr lang="pt-BR" i="1" dirty="0"/>
              <a:t>hop-</a:t>
            </a:r>
            <a:r>
              <a:rPr lang="pt-BR" i="1" dirty="0" err="1"/>
              <a:t>by</a:t>
            </a:r>
            <a:r>
              <a:rPr lang="pt-BR" i="1" dirty="0"/>
              <a:t>-hop</a:t>
            </a:r>
            <a:r>
              <a:rPr lang="pt-BR" dirty="0"/>
              <a:t> do X.25 com o controle de erros fim-a-fim do TCP.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04266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Estados Macios </a:t>
            </a:r>
            <a:r>
              <a:rPr lang="pt-BR" i="1" dirty="0"/>
              <a:t>(Soft </a:t>
            </a:r>
            <a:r>
              <a:rPr lang="pt-BR" i="1" dirty="0" err="1"/>
              <a:t>States</a:t>
            </a:r>
            <a:r>
              <a:rPr lang="pt-BR" i="1" dirty="0"/>
              <a:t>)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err="1"/>
              <a:t>Ping</a:t>
            </a:r>
            <a:r>
              <a:rPr lang="pt-BR" dirty="0"/>
              <a:t> et al. (2003) descrevem cinco casos de “dureza” crescente de um estado puramente macio a um estado duro:</a:t>
            </a:r>
          </a:p>
          <a:p>
            <a:pPr lvl="1"/>
            <a:r>
              <a:rPr lang="pt-BR" dirty="0"/>
              <a:t>Estado macio puro (</a:t>
            </a:r>
            <a:r>
              <a:rPr lang="pt-BR" dirty="0" err="1"/>
              <a:t>ss</a:t>
            </a:r>
            <a:r>
              <a:rPr lang="pt-BR" dirty="0"/>
              <a:t>)</a:t>
            </a:r>
          </a:p>
          <a:p>
            <a:pPr lvl="1"/>
            <a:r>
              <a:rPr lang="pt-BR" dirty="0"/>
              <a:t>Estado macio com remoção explícita (</a:t>
            </a:r>
            <a:r>
              <a:rPr lang="pt-BR" dirty="0" err="1"/>
              <a:t>ss+er</a:t>
            </a:r>
            <a:r>
              <a:rPr lang="pt-BR" dirty="0"/>
              <a:t>)</a:t>
            </a:r>
          </a:p>
          <a:p>
            <a:pPr lvl="1"/>
            <a:r>
              <a:rPr lang="pt-BR" dirty="0"/>
              <a:t>(</a:t>
            </a:r>
            <a:r>
              <a:rPr lang="pt-BR" dirty="0" err="1"/>
              <a:t>ss+rt</a:t>
            </a:r>
            <a:r>
              <a:rPr lang="pt-BR" dirty="0"/>
              <a:t>) – </a:t>
            </a:r>
            <a:r>
              <a:rPr lang="pt-BR" dirty="0" err="1"/>
              <a:t>rt</a:t>
            </a:r>
            <a:r>
              <a:rPr lang="pt-BR" dirty="0"/>
              <a:t> = </a:t>
            </a:r>
            <a:r>
              <a:rPr lang="pt-BR" i="1" dirty="0" err="1"/>
              <a:t>reliable</a:t>
            </a:r>
            <a:r>
              <a:rPr lang="pt-BR" i="1" dirty="0"/>
              <a:t> trigger</a:t>
            </a:r>
            <a:endParaRPr lang="pt-BR" dirty="0"/>
          </a:p>
          <a:p>
            <a:pPr lvl="1"/>
            <a:r>
              <a:rPr lang="pt-BR" dirty="0"/>
              <a:t>(</a:t>
            </a:r>
            <a:r>
              <a:rPr lang="pt-BR" dirty="0" err="1"/>
              <a:t>ss+rtr</a:t>
            </a:r>
            <a:r>
              <a:rPr lang="pt-BR" dirty="0"/>
              <a:t>) – </a:t>
            </a:r>
            <a:r>
              <a:rPr lang="pt-BR" dirty="0" err="1"/>
              <a:t>rtr</a:t>
            </a:r>
            <a:r>
              <a:rPr lang="pt-BR" dirty="0"/>
              <a:t> = </a:t>
            </a:r>
            <a:r>
              <a:rPr lang="pt-BR" i="1" dirty="0" err="1"/>
              <a:t>reliable</a:t>
            </a:r>
            <a:r>
              <a:rPr lang="pt-BR" i="1" dirty="0"/>
              <a:t> trigger/</a:t>
            </a:r>
            <a:r>
              <a:rPr lang="pt-BR" i="1" dirty="0" err="1"/>
              <a:t>removal</a:t>
            </a:r>
            <a:endParaRPr lang="pt-BR" i="1" dirty="0"/>
          </a:p>
          <a:p>
            <a:pPr lvl="1"/>
            <a:r>
              <a:rPr lang="pt-BR" dirty="0"/>
              <a:t>Estado duro (</a:t>
            </a:r>
            <a:r>
              <a:rPr lang="pt-BR" dirty="0" err="1"/>
              <a:t>hs</a:t>
            </a:r>
            <a:r>
              <a:rPr lang="pt-B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4974742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pt-BR" sz="5400" dirty="0"/>
              <a:t>Estado macio puro (</a:t>
            </a:r>
            <a:r>
              <a:rPr lang="pt-BR" sz="5400" dirty="0" err="1"/>
              <a:t>ss</a:t>
            </a:r>
            <a:r>
              <a:rPr lang="pt-BR" sz="5400" dirty="0"/>
              <a:t>)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 transmissor envia uma PDU de disparo ao receptor</a:t>
            </a:r>
          </a:p>
          <a:p>
            <a:r>
              <a:rPr lang="pt-BR" dirty="0"/>
              <a:t>O transmissor inicia um temporizador e refresca o estado sempre que o temporizador expirar, enviando o valor atual da informação de estado em uma nova PDU de disparo.</a:t>
            </a:r>
          </a:p>
          <a:p>
            <a:r>
              <a:rPr lang="pt-BR" dirty="0"/>
              <a:t>O receptor grava o conteúdo da PDU de disparo quando ela chega e inicia o seu próprio temporizador que é reiniciado sempre que chegar novas mensagens.</a:t>
            </a:r>
          </a:p>
          <a:p>
            <a:r>
              <a:rPr lang="pt-BR" dirty="0"/>
              <a:t>Se o temporizador do receptor estourar, ele deleta o estado.</a:t>
            </a:r>
          </a:p>
        </p:txBody>
      </p:sp>
    </p:spTree>
    <p:extLst>
      <p:ext uri="{BB962C8B-B14F-4D97-AF65-F5344CB8AC3E}">
        <p14:creationId xmlns:p14="http://schemas.microsoft.com/office/powerpoint/2010/main" val="424789784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pt-BR" sz="5400" dirty="0"/>
              <a:t>Estado macio puro (</a:t>
            </a:r>
            <a:r>
              <a:rPr lang="pt-BR" sz="5400" dirty="0" err="1"/>
              <a:t>ss</a:t>
            </a:r>
            <a:r>
              <a:rPr lang="pt-BR" sz="5400" dirty="0"/>
              <a:t>)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err="1"/>
              <a:t>Ping</a:t>
            </a:r>
            <a:r>
              <a:rPr lang="pt-BR" dirty="0"/>
              <a:t> distingue um estado de “falsa remoção” de estado quando o temporizador do receptor estoura antes da chegada de uma nova PDU de disparo.</a:t>
            </a:r>
          </a:p>
          <a:p>
            <a:r>
              <a:rPr lang="pt-BR" dirty="0"/>
              <a:t>Como podemos saber a intenção do transmissor?</a:t>
            </a:r>
          </a:p>
          <a:p>
            <a:pPr lvl="1"/>
            <a:r>
              <a:rPr lang="pt-BR" dirty="0"/>
              <a:t>Talvez tenha havido uma mudança de estado por lá.</a:t>
            </a:r>
          </a:p>
          <a:p>
            <a:pPr lvl="1"/>
            <a:r>
              <a:rPr lang="pt-BR" dirty="0"/>
              <a:t>Como o transmissor sabe que o estado está sendo descartado? Ele se importa com isto?</a:t>
            </a:r>
          </a:p>
          <a:p>
            <a:pPr lvl="1"/>
            <a:r>
              <a:rPr lang="pt-BR" dirty="0"/>
              <a:t>Do ponto de vista do transmissor ou do receptor, não há “falsa remoção”.</a:t>
            </a:r>
          </a:p>
          <a:p>
            <a:pPr lvl="1"/>
            <a:r>
              <a:rPr lang="pt-BR" dirty="0"/>
              <a:t>As ações das PMs devem se basear apenas nas entradas que ele recebe.</a:t>
            </a:r>
          </a:p>
          <a:p>
            <a:pPr lvl="1"/>
            <a:r>
              <a:rPr lang="pt-BR" dirty="0"/>
              <a:t>Nenhuma hipótese pode ser feita ou deve ser assumida sobre o que gerou estas entradas.</a:t>
            </a:r>
          </a:p>
        </p:txBody>
      </p:sp>
    </p:spTree>
    <p:extLst>
      <p:ext uri="{BB962C8B-B14F-4D97-AF65-F5344CB8AC3E}">
        <p14:creationId xmlns:p14="http://schemas.microsoft.com/office/powerpoint/2010/main" val="70508012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pt-BR" dirty="0"/>
              <a:t>Estado macio com remoção explícita (</a:t>
            </a:r>
            <a:r>
              <a:rPr lang="pt-BR" dirty="0" err="1"/>
              <a:t>ss+er</a:t>
            </a:r>
            <a:r>
              <a:rPr lang="pt-BR" dirty="0"/>
              <a:t>)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Uma PDU de remoção de estado explícita (ER) é enviada pelo receptor quando estourar o seu temporizador.</a:t>
            </a:r>
          </a:p>
          <a:p>
            <a:r>
              <a:rPr lang="pt-BR" dirty="0"/>
              <a:t>Forma fraca de “pelo menos uma vez”: Se uma ER for recebida, o transmissor saberá que pelo menos uma das suas </a:t>
            </a:r>
            <a:r>
              <a:rPr lang="pt-BR" dirty="0" err="1"/>
              <a:t>PDUs</a:t>
            </a:r>
            <a:r>
              <a:rPr lang="pt-BR" dirty="0"/>
              <a:t> de disparo foi recebida.</a:t>
            </a:r>
          </a:p>
          <a:p>
            <a:r>
              <a:rPr lang="pt-BR" dirty="0"/>
              <a:t>A PDU de ER não seria necessária pois o transmissor irá enviar uma PDU quando estourar o seu temporizador.</a:t>
            </a:r>
          </a:p>
        </p:txBody>
      </p:sp>
    </p:spTree>
    <p:extLst>
      <p:ext uri="{BB962C8B-B14F-4D97-AF65-F5344CB8AC3E}">
        <p14:creationId xmlns:p14="http://schemas.microsoft.com/office/powerpoint/2010/main" val="58509207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t-BR" dirty="0"/>
              <a:t>Estado macio com disparo confiável </a:t>
            </a:r>
            <a:br>
              <a:rPr lang="pt-BR" dirty="0"/>
            </a:br>
            <a:r>
              <a:rPr lang="pt-BR" dirty="0"/>
              <a:t>(e remoção explícita) (</a:t>
            </a:r>
            <a:r>
              <a:rPr lang="pt-BR" dirty="0" err="1"/>
              <a:t>ss+rt</a:t>
            </a:r>
            <a:r>
              <a:rPr lang="pt-BR" dirty="0"/>
              <a:t>)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 receptor envia um </a:t>
            </a:r>
            <a:r>
              <a:rPr lang="pt-BR" i="1" dirty="0" err="1"/>
              <a:t>ack</a:t>
            </a:r>
            <a:r>
              <a:rPr lang="pt-BR" dirty="0"/>
              <a:t> para cada disparo:</a:t>
            </a:r>
          </a:p>
          <a:p>
            <a:pPr lvl="1"/>
            <a:r>
              <a:rPr lang="pt-BR" dirty="0"/>
              <a:t>O transmissor inicia um temporizador de retransmissão quando a PDU de disparo for enviada.</a:t>
            </a:r>
          </a:p>
          <a:p>
            <a:pPr lvl="1"/>
            <a:r>
              <a:rPr lang="pt-BR" dirty="0"/>
              <a:t>Se expirar o temporizador do transmissor sem que tenha sido recebido um </a:t>
            </a:r>
            <a:r>
              <a:rPr lang="pt-BR" i="1" dirty="0" err="1"/>
              <a:t>ack</a:t>
            </a:r>
            <a:r>
              <a:rPr lang="pt-BR" i="1" dirty="0"/>
              <a:t>,</a:t>
            </a:r>
            <a:r>
              <a:rPr lang="pt-BR" dirty="0"/>
              <a:t> este retransmite a mesma PDU de disparo.</a:t>
            </a:r>
          </a:p>
          <a:p>
            <a:pPr lvl="1"/>
            <a:r>
              <a:rPr lang="pt-BR" dirty="0"/>
              <a:t>A remoção de estado é explícita como no segundo caso.</a:t>
            </a:r>
          </a:p>
          <a:p>
            <a:pPr lvl="1"/>
            <a:r>
              <a:rPr lang="pt-BR" dirty="0"/>
              <a:t>Corresponde a uma forma forte do caso “pelo menos uma vez” ou a uma forma fraca do “apenas uma vez” de </a:t>
            </a:r>
            <a:r>
              <a:rPr lang="pt-BR" dirty="0" err="1"/>
              <a:t>Spector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720087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t-BR" dirty="0"/>
              <a:t>Estado macio com disparo/remoção confiável (</a:t>
            </a:r>
            <a:r>
              <a:rPr lang="pt-BR" dirty="0" err="1"/>
              <a:t>ss+rtr</a:t>
            </a:r>
            <a:r>
              <a:rPr lang="pt-BR" dirty="0"/>
              <a:t>)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Uso de mensagens confiáveis para lidar não apenas com estabelecimento/atualização de estado mas também com remoção de estado.</a:t>
            </a:r>
          </a:p>
          <a:p>
            <a:r>
              <a:rPr lang="pt-BR" dirty="0"/>
              <a:t>Semelhante ao caso anterior:</a:t>
            </a:r>
          </a:p>
          <a:p>
            <a:pPr lvl="1"/>
            <a:r>
              <a:rPr lang="pt-BR" dirty="0"/>
              <a:t>A única informação que o ER adiciona à semântica é o conhecimento de que pelo menos um disparo foi recebido, e não há indicação de que o transmissor necessita desta informação.</a:t>
            </a:r>
          </a:p>
        </p:txBody>
      </p:sp>
    </p:spTree>
    <p:extLst>
      <p:ext uri="{BB962C8B-B14F-4D97-AF65-F5344CB8AC3E}">
        <p14:creationId xmlns:p14="http://schemas.microsoft.com/office/powerpoint/2010/main" val="15114386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t-BR" dirty="0"/>
              <a:t>Estado duro (</a:t>
            </a:r>
            <a:r>
              <a:rPr lang="pt-BR" dirty="0" err="1"/>
              <a:t>hs</a:t>
            </a:r>
            <a:r>
              <a:rPr lang="pt-BR" dirty="0"/>
              <a:t>)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Uso de </a:t>
            </a:r>
            <a:r>
              <a:rPr lang="pt-BR" dirty="0" err="1"/>
              <a:t>PDUs</a:t>
            </a:r>
            <a:r>
              <a:rPr lang="pt-BR" dirty="0"/>
              <a:t> confiáveis para estabelecer, atualizar e remover o estado, mas sem especificar como ele é tornado confiável.</a:t>
            </a:r>
          </a:p>
          <a:p>
            <a:r>
              <a:rPr lang="pt-BR" dirty="0"/>
              <a:t>Um problema significativo com estado duro é a remoção de estados órfãos e a dependência de sinais externos para a sua remoção.</a:t>
            </a:r>
          </a:p>
        </p:txBody>
      </p:sp>
    </p:spTree>
    <p:extLst>
      <p:ext uri="{BB962C8B-B14F-4D97-AF65-F5344CB8AC3E}">
        <p14:creationId xmlns:p14="http://schemas.microsoft.com/office/powerpoint/2010/main" val="194360790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Análise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Há basicamente três casos para os protocolos de transferência de dados:</a:t>
            </a:r>
          </a:p>
          <a:p>
            <a:pPr lvl="1"/>
            <a:r>
              <a:rPr lang="pt-BR" dirty="0"/>
              <a:t>(talvez) um protocolo sem conexões puro</a:t>
            </a:r>
          </a:p>
          <a:p>
            <a:pPr lvl="1"/>
            <a:r>
              <a:rPr lang="pt-BR" dirty="0"/>
              <a:t>Um protocolo com apenas mecanismos fortemente acoplados requerendo apenas uma saudação em duas vias para sincronização</a:t>
            </a:r>
          </a:p>
          <a:p>
            <a:pPr lvl="1"/>
            <a:r>
              <a:rPr lang="pt-BR" dirty="0"/>
              <a:t>Um protocolo com mecanismos fracamente acoplados fornecendo realimentação (pelo menos uma vez) e requerendo uma saudação de três vias para a sincronização (apenas uma vez).</a:t>
            </a:r>
          </a:p>
          <a:p>
            <a:r>
              <a:rPr lang="pt-BR" dirty="0"/>
              <a:t>Mas, três pontos não caracterizam um contínuo.</a:t>
            </a:r>
          </a:p>
        </p:txBody>
      </p:sp>
    </p:spTree>
    <p:extLst>
      <p:ext uri="{BB962C8B-B14F-4D97-AF65-F5344CB8AC3E}">
        <p14:creationId xmlns:p14="http://schemas.microsoft.com/office/powerpoint/2010/main" val="295803718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Enigma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Sem conexão sempre foi associado a um serviço de “melhor esforço”.</a:t>
            </a:r>
          </a:p>
          <a:p>
            <a:r>
              <a:rPr lang="pt-BR" dirty="0"/>
              <a:t>Tem crescido a necessidade de níveis de serviço além do “melhor esforço”.</a:t>
            </a:r>
          </a:p>
          <a:p>
            <a:r>
              <a:rPr lang="pt-BR" dirty="0"/>
              <a:t>Superdimensionamento não é uma solução de longo prazo para esta questão.</a:t>
            </a:r>
          </a:p>
          <a:p>
            <a:r>
              <a:rPr lang="pt-BR" dirty="0"/>
              <a:t>Isto nos leva ao modelo com conexões?</a:t>
            </a:r>
          </a:p>
          <a:p>
            <a:r>
              <a:rPr lang="pt-BR" dirty="0"/>
              <a:t>Não haveria uma síntese?</a:t>
            </a:r>
          </a:p>
          <a:p>
            <a:r>
              <a:rPr lang="pt-BR" dirty="0"/>
              <a:t>E há também problemas conhecidos do modelo com conexão:</a:t>
            </a:r>
          </a:p>
          <a:p>
            <a:pPr lvl="1"/>
            <a:r>
              <a:rPr lang="pt-BR" dirty="0"/>
              <a:t>Alocação estática de recursos, problemas de complexidade e escalabilidade.</a:t>
            </a:r>
          </a:p>
        </p:txBody>
      </p:sp>
    </p:spTree>
    <p:extLst>
      <p:ext uri="{BB962C8B-B14F-4D97-AF65-F5344CB8AC3E}">
        <p14:creationId xmlns:p14="http://schemas.microsoft.com/office/powerpoint/2010/main" val="804926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Advertências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Assumiremos que o que os outros fizeram teve um bom motivo e oferecem dicas para padrões que podem ter permanecido obscuros.</a:t>
            </a:r>
          </a:p>
          <a:p>
            <a:r>
              <a:rPr lang="pt-BR" dirty="0"/>
              <a:t>Mas, teremos que pensar bastante!</a:t>
            </a:r>
          </a:p>
          <a:p>
            <a:r>
              <a:rPr lang="pt-BR" dirty="0"/>
              <a:t>Devemos colocar de lado noções preconcebidas para vermos aonde nos leva um novo caminho; e algumas coisas que pensávamos que fossem fatos, eram artefatos da nossa forma antiga de pensar.</a:t>
            </a:r>
          </a:p>
          <a:p>
            <a:r>
              <a:rPr lang="pt-BR" dirty="0"/>
              <a:t>Não é que as formas antigas estavam erradas. Foram necessárias em grande parte para que progredíssemos.</a:t>
            </a:r>
          </a:p>
          <a:p>
            <a:r>
              <a:rPr lang="pt-BR" dirty="0"/>
              <a:t>Tínhamos que ver como o problema se comportava para ter uma melhor compreensão dos princípios que o governava.</a:t>
            </a:r>
          </a:p>
        </p:txBody>
      </p:sp>
    </p:spTree>
    <p:extLst>
      <p:ext uri="{BB962C8B-B14F-4D97-AF65-F5344CB8AC3E}">
        <p14:creationId xmlns:p14="http://schemas.microsoft.com/office/powerpoint/2010/main" val="405002228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Grau de Estado Compartilhado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Como identificamos apenas três casos, esta é uma indicação de que o grau de estado compartilhado </a:t>
            </a:r>
            <a:r>
              <a:rPr lang="pt-BR" dirty="0">
                <a:solidFill>
                  <a:srgbClr val="FF0000"/>
                </a:solidFill>
              </a:rPr>
              <a:t>não</a:t>
            </a:r>
            <a:r>
              <a:rPr lang="pt-BR" dirty="0"/>
              <a:t> seja uma abordagem que levará à síntese que estamos buscando.</a:t>
            </a:r>
          </a:p>
        </p:txBody>
      </p:sp>
    </p:spTree>
    <p:extLst>
      <p:ext uri="{BB962C8B-B14F-4D97-AF65-F5344CB8AC3E}">
        <p14:creationId xmlns:p14="http://schemas.microsoft.com/office/powerpoint/2010/main" val="427760009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Retorno à caracterização de Clark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Problema com o estado duro: “por conta da natureza distribuída da replicação (de estados), </a:t>
            </a:r>
          </a:p>
          <a:p>
            <a:pPr lvl="1"/>
            <a:r>
              <a:rPr lang="pt-BR" dirty="0"/>
              <a:t>algoritmos para garantir a replicação robusta são eles mesmos difíceis de construir, e </a:t>
            </a:r>
          </a:p>
          <a:p>
            <a:pPr lvl="1"/>
            <a:r>
              <a:rPr lang="pt-BR" dirty="0"/>
              <a:t>poucas redes com informação de estado distribuída provê algum tipo de proteção contra falhas”.</a:t>
            </a:r>
          </a:p>
          <a:p>
            <a:r>
              <a:rPr lang="pt-BR" dirty="0"/>
              <a:t>A replicação está principalmente associada à alocação de recursos e controle de fluxo.</a:t>
            </a:r>
          </a:p>
          <a:p>
            <a:r>
              <a:rPr lang="pt-BR" dirty="0"/>
              <a:t>Temos que olhar todo o problema: devem ser incluídos também a sinalização e o “plano de controle”.</a:t>
            </a:r>
          </a:p>
        </p:txBody>
      </p:sp>
    </p:spTree>
    <p:extLst>
      <p:ext uri="{BB962C8B-B14F-4D97-AF65-F5344CB8AC3E}">
        <p14:creationId xmlns:p14="http://schemas.microsoft.com/office/powerpoint/2010/main" val="410884371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Paradoxo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 abordagem orientada a conexão tenta minimizar a quantidade de estado compartilhado!</a:t>
            </a:r>
          </a:p>
          <a:p>
            <a:pPr lvl="1"/>
            <a:r>
              <a:rPr lang="pt-BR" dirty="0"/>
              <a:t>A fragilidade vem da sua inabilidade em responder às falhas.</a:t>
            </a:r>
          </a:p>
          <a:p>
            <a:pPr lvl="1"/>
            <a:r>
              <a:rPr lang="pt-BR" dirty="0"/>
              <a:t>Se um link ou nó ao longo de um circuito virtual (</a:t>
            </a:r>
            <a:r>
              <a:rPr lang="pt-BR" dirty="0" err="1"/>
              <a:t>cv</a:t>
            </a:r>
            <a:r>
              <a:rPr lang="pt-BR" dirty="0"/>
              <a:t>) quebrar, os nós que participam do </a:t>
            </a:r>
            <a:r>
              <a:rPr lang="pt-BR" dirty="0" err="1"/>
              <a:t>cv</a:t>
            </a:r>
            <a:r>
              <a:rPr lang="pt-BR" dirty="0"/>
              <a:t> não têm informação suficiente para agir.</a:t>
            </a:r>
          </a:p>
          <a:p>
            <a:pPr lvl="1"/>
            <a:r>
              <a:rPr lang="pt-BR" dirty="0"/>
              <a:t>Não têm informação de estado </a:t>
            </a:r>
            <a:r>
              <a:rPr lang="pt-BR" i="1" dirty="0"/>
              <a:t>suficiente</a:t>
            </a:r>
            <a:r>
              <a:rPr lang="pt-BR" dirty="0"/>
              <a:t> para isto.</a:t>
            </a:r>
          </a:p>
        </p:txBody>
      </p:sp>
    </p:spTree>
    <p:extLst>
      <p:ext uri="{BB962C8B-B14F-4D97-AF65-F5344CB8AC3E}">
        <p14:creationId xmlns:p14="http://schemas.microsoft.com/office/powerpoint/2010/main" val="20525363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Paradoxo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 abordagem sem conexão evita isto distribuindo tudo para todos:</a:t>
            </a:r>
          </a:p>
          <a:p>
            <a:pPr lvl="1"/>
            <a:r>
              <a:rPr lang="pt-BR" dirty="0"/>
              <a:t>Todos sabem tudo sobre o roteamento de qualquer PDU e</a:t>
            </a:r>
          </a:p>
          <a:p>
            <a:pPr lvl="1"/>
            <a:r>
              <a:rPr lang="pt-BR" dirty="0"/>
              <a:t>Cada PDU contém toda a informação necessária para que o sistema a encaminhe!</a:t>
            </a:r>
          </a:p>
          <a:p>
            <a:r>
              <a:rPr lang="pt-BR" dirty="0"/>
              <a:t>A abordagem sem conexão possui o </a:t>
            </a:r>
            <a:r>
              <a:rPr lang="pt-BR" i="1" dirty="0"/>
              <a:t>máximo </a:t>
            </a:r>
            <a:r>
              <a:rPr lang="pt-BR" dirty="0"/>
              <a:t>de estado compartilhado e não o mínimo!</a:t>
            </a:r>
          </a:p>
        </p:txBody>
      </p:sp>
    </p:spTree>
    <p:extLst>
      <p:ext uri="{BB962C8B-B14F-4D97-AF65-F5344CB8AC3E}">
        <p14:creationId xmlns:p14="http://schemas.microsoft.com/office/powerpoint/2010/main" val="155297633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Compartilhamento de Estado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O conceito de compartilhamento de estado sempre incluiu tanto a quantidade de estados como o grau do acoplamento.</a:t>
            </a:r>
          </a:p>
          <a:p>
            <a:r>
              <a:rPr lang="pt-BR" dirty="0"/>
              <a:t>Protocolos orientados a conexão se livram da complexidade para minimizar recursos (estado) tornando o sistema mais frágil no processo.</a:t>
            </a:r>
          </a:p>
          <a:p>
            <a:r>
              <a:rPr lang="pt-BR" dirty="0"/>
              <a:t>Enquanto que os protocolos sem conexão disseminam informação (estado) amplamente em favor de características mais simples e </a:t>
            </a:r>
            <a:r>
              <a:rPr lang="pt-BR" dirty="0" err="1"/>
              <a:t>resilientes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089536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Eixos Ortogonais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Sem conexão representa o máximo de estado em termos de espaço,</a:t>
            </a:r>
          </a:p>
          <a:p>
            <a:r>
              <a:rPr lang="pt-BR" dirty="0"/>
              <a:t>Enquanto que conexões são o máximo de estado em tempo.</a:t>
            </a:r>
          </a:p>
          <a:p>
            <a:r>
              <a:rPr lang="pt-BR" dirty="0"/>
              <a:t>A abordagem sem conexão foca inteiramente em roteamento e ignora o problema da alocação de recursos.</a:t>
            </a:r>
          </a:p>
          <a:p>
            <a:r>
              <a:rPr lang="pt-BR" dirty="0"/>
              <a:t>Enquanto que a abordagem orientada a conexão centraliza o roteamento e concentra na alocação de recursos ao longo do caminho.</a:t>
            </a:r>
          </a:p>
        </p:txBody>
      </p:sp>
    </p:spTree>
    <p:extLst>
      <p:ext uri="{BB962C8B-B14F-4D97-AF65-F5344CB8AC3E}">
        <p14:creationId xmlns:p14="http://schemas.microsoft.com/office/powerpoint/2010/main" val="118461958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Teoria Unificadora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Queremos ser capazes de dar suporte a fluxos com diferentes características (</a:t>
            </a:r>
            <a:r>
              <a:rPr lang="pt-BR" dirty="0" err="1"/>
              <a:t>QoS</a:t>
            </a:r>
            <a:r>
              <a:rPr lang="pt-BR" dirty="0"/>
              <a:t>) mantendo a flexibilidade e a resiliência da abordagem sem conexão.</a:t>
            </a:r>
          </a:p>
          <a:p>
            <a:r>
              <a:rPr lang="pt-BR" dirty="0"/>
              <a:t>Distribuímos informação de conectividade para todos, mas sempre insistimos em distribuir informação de alocação de recursos apenas ao longo dos caminhos!</a:t>
            </a:r>
          </a:p>
          <a:p>
            <a:pPr lvl="1"/>
            <a:r>
              <a:rPr lang="pt-BR" dirty="0"/>
              <a:t>Não é de estranhar que as nossas tentativas de prover </a:t>
            </a:r>
            <a:r>
              <a:rPr lang="pt-BR" dirty="0" err="1"/>
              <a:t>QoS</a:t>
            </a:r>
            <a:r>
              <a:rPr lang="pt-BR" dirty="0"/>
              <a:t> sempre pareceram conexões, estamos fazendo o que elas fazem!</a:t>
            </a:r>
          </a:p>
          <a:p>
            <a:r>
              <a:rPr lang="pt-BR" dirty="0"/>
              <a:t>Temos que tratar a alocação de recursos como tratamos roteamento: de forma distribuída.</a:t>
            </a:r>
          </a:p>
        </p:txBody>
      </p:sp>
    </p:spTree>
    <p:extLst>
      <p:ext uri="{BB962C8B-B14F-4D97-AF65-F5344CB8AC3E}">
        <p14:creationId xmlns:p14="http://schemas.microsoft.com/office/powerpoint/2010/main" val="335302346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Nosso contínuo?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Probabilidade de que uma PDU seja processada exatamente como a última PDU no seu fluxo varia entre 0 e 1.</a:t>
            </a:r>
          </a:p>
          <a:p>
            <a:r>
              <a:rPr lang="pt-BR" dirty="0"/>
              <a:t>Baseado na informação recebida de outros roteadores, cada roteador calcula a probabilidade de que esteja no caminho para este fluxo e, neste caso, que recursos deveriam ser “alocados”.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3038091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Novo Modelo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68</a:t>
            </a:fld>
            <a:endParaRPr lang="pt-B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Espaço Reservado para Conteúdo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pt-BR" dirty="0"/>
                  <a:t>Fluxos são espalhados entre diferentes caminhos e os recursos são alocados baseados na probabilidade de seu uso.</a:t>
                </a:r>
              </a:p>
              <a:p>
                <a:r>
                  <a:rPr lang="pt-BR" dirty="0"/>
                  <a:t>Se assumirmos que há 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/>
                      </a:rPr>
                      <m:t>𝑚</m:t>
                    </m:r>
                  </m:oMath>
                </a14:m>
                <a:r>
                  <a:rPr lang="pt-BR" dirty="0"/>
                  <a:t> caminhos entre A e B:</a:t>
                </a:r>
              </a:p>
              <a:p>
                <a:pPr lvl="1"/>
                <a:r>
                  <a:rPr lang="pt-BR" dirty="0"/>
                  <a:t>uma conexão será representada por um caminho que tem probabilidade 1 de ser utilizado.</a:t>
                </a:r>
              </a:p>
              <a:p>
                <a:pPr lvl="1"/>
                <a:r>
                  <a:rPr lang="pt-BR" dirty="0"/>
                  <a:t>No caso sem conexões, cada um dos caminhos será usado com probabilidade 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/>
                      </a:rPr>
                      <m:t>1/</m:t>
                    </m:r>
                    <m:r>
                      <a:rPr lang="pt-BR" i="1" dirty="0" smtClean="0">
                        <a:latin typeface="Cambria Math"/>
                      </a:rPr>
                      <m:t>𝑚</m:t>
                    </m:r>
                  </m:oMath>
                </a14:m>
                <a:r>
                  <a:rPr lang="pt-BR" dirty="0"/>
                  <a:t>.</a:t>
                </a:r>
              </a:p>
              <a:p>
                <a:r>
                  <a:rPr lang="pt-BR" dirty="0"/>
                  <a:t>A questão se torna então que recursos devem ser alocados de acordo com estas probabilidades dada uma certa </a:t>
                </a:r>
                <a:r>
                  <a:rPr lang="pt-BR" dirty="0" err="1"/>
                  <a:t>QoS</a:t>
                </a:r>
                <a:r>
                  <a:rPr lang="pt-BR" dirty="0"/>
                  <a:t> desejada?</a:t>
                </a:r>
              </a:p>
              <a:p>
                <a:endParaRPr lang="pt-BR" dirty="0"/>
              </a:p>
            </p:txBody>
          </p:sp>
        </mc:Choice>
        <mc:Fallback>
          <p:sp>
            <p:nvSpPr>
              <p:cNvPr id="5" name="Espaço Reservado para Conteúdo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233" t="-1408" r="-128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970709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Extensão do modelo de Watson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Todas as conexões sempre existem; mas os estados só são “cacheados” caso sejam alocados recursos para elas.</a:t>
            </a:r>
          </a:p>
        </p:txBody>
      </p:sp>
    </p:spTree>
    <p:extLst>
      <p:ext uri="{BB962C8B-B14F-4D97-AF65-F5344CB8AC3E}">
        <p14:creationId xmlns:p14="http://schemas.microsoft.com/office/powerpoint/2010/main" val="1946355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Grande Guerra Religiosa de Redes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A guerra gira em torno de dois tópicos que não são apenas técnicos mas também históricos, políticos e, ainda pior, econômicos!</a:t>
            </a:r>
          </a:p>
          <a:p>
            <a:r>
              <a:rPr lang="pt-BR" dirty="0"/>
              <a:t>Conflito entre os dois maiores paradigmas arquiteturais:</a:t>
            </a:r>
          </a:p>
          <a:p>
            <a:pPr lvl="1"/>
            <a:r>
              <a:rPr lang="pt-BR" dirty="0"/>
              <a:t>“Contas em um cordão” (</a:t>
            </a:r>
            <a:r>
              <a:rPr lang="pt-BR" i="1" dirty="0" err="1"/>
              <a:t>Beads</a:t>
            </a:r>
            <a:r>
              <a:rPr lang="pt-BR" i="1" dirty="0"/>
              <a:t>-</a:t>
            </a:r>
            <a:r>
              <a:rPr lang="pt-BR" i="1" dirty="0" err="1"/>
              <a:t>on</a:t>
            </a:r>
            <a:r>
              <a:rPr lang="pt-BR" i="1" dirty="0"/>
              <a:t>-a-</a:t>
            </a:r>
            <a:r>
              <a:rPr lang="pt-BR" i="1" dirty="0" err="1"/>
              <a:t>string</a:t>
            </a:r>
            <a:r>
              <a:rPr lang="pt-BR" dirty="0"/>
              <a:t>)</a:t>
            </a:r>
            <a:r>
              <a:rPr lang="pt-BR" i="1" dirty="0"/>
              <a:t> </a:t>
            </a:r>
            <a:r>
              <a:rPr lang="pt-BR" dirty="0"/>
              <a:t>e camadas</a:t>
            </a:r>
          </a:p>
          <a:p>
            <a:pPr lvl="1"/>
            <a:r>
              <a:rPr lang="pt-BR" dirty="0"/>
              <a:t>Conexão e Sem conexão</a:t>
            </a:r>
          </a:p>
        </p:txBody>
      </p:sp>
    </p:spTree>
    <p:extLst>
      <p:ext uri="{BB962C8B-B14F-4D97-AF65-F5344CB8AC3E}">
        <p14:creationId xmlns:p14="http://schemas.microsoft.com/office/powerpoint/2010/main" val="329524314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Considerações Finais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70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Este é um modelo que tenta unificar a abordagem com conexão e a sem conexão.</a:t>
            </a:r>
          </a:p>
          <a:p>
            <a:r>
              <a:rPr lang="pt-BR" dirty="0"/>
              <a:t>Como pensar em termos deste modelo muda a nossa forma de olhar para o problema?</a:t>
            </a:r>
          </a:p>
          <a:p>
            <a:r>
              <a:rPr lang="pt-BR" dirty="0"/>
              <a:t>Ainda não é o momento de fazermos isto.</a:t>
            </a:r>
          </a:p>
          <a:p>
            <a:r>
              <a:rPr lang="pt-BR" dirty="0"/>
              <a:t>Precisamos continuar a nossa jornada até termos todo o ferramental necessário para aplicar esta abordagem à solução do problema.</a:t>
            </a:r>
          </a:p>
        </p:txBody>
      </p:sp>
    </p:spTree>
    <p:extLst>
      <p:ext uri="{BB962C8B-B14F-4D97-AF65-F5344CB8AC3E}">
        <p14:creationId xmlns:p14="http://schemas.microsoft.com/office/powerpoint/2010/main" val="1408894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Conexões e Sem Conexões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Normalmente, tanto uma como outra fazem sentido. Afinal, as arquiteturas que suportam sem conexões também têm conexões.</a:t>
            </a:r>
          </a:p>
          <a:p>
            <a:r>
              <a:rPr lang="pt-BR" dirty="0"/>
              <a:t>Devemos entender quando uma ou outra é preferida.</a:t>
            </a:r>
          </a:p>
          <a:p>
            <a:r>
              <a:rPr lang="pt-BR" dirty="0"/>
              <a:t>Eu acreditava que deveria haver algo que não estávamos vendo: um modelo no qual conexões e sem conexões fossem ambas casos extremos (degenerados).</a:t>
            </a:r>
          </a:p>
        </p:txBody>
      </p:sp>
    </p:spTree>
    <p:extLst>
      <p:ext uri="{BB962C8B-B14F-4D97-AF65-F5344CB8AC3E}">
        <p14:creationId xmlns:p14="http://schemas.microsoft.com/office/powerpoint/2010/main" val="2079426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Os dois principais paradigmas de arquiteturas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/>
              <a:t>Arquiteturas de Redes (2020.1)</a:t>
            </a:r>
          </a:p>
        </p:txBody>
      </p:sp>
    </p:spTree>
    <p:extLst>
      <p:ext uri="{BB962C8B-B14F-4D97-AF65-F5344CB8AC3E}">
        <p14:creationId xmlns:p14="http://schemas.microsoft.com/office/powerpoint/2010/main" val="15816209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4642</TotalTime>
  <Words>5324</Words>
  <Application>Microsoft Macintosh PowerPoint</Application>
  <PresentationFormat>Widescreen</PresentationFormat>
  <Paragraphs>490</Paragraphs>
  <Slides>70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70</vt:i4>
      </vt:variant>
    </vt:vector>
  </HeadingPairs>
  <TitlesOfParts>
    <vt:vector size="77" baseType="lpstr">
      <vt:lpstr>Calibri</vt:lpstr>
      <vt:lpstr>Cambria Math</vt:lpstr>
      <vt:lpstr>Courier New</vt:lpstr>
      <vt:lpstr>Tw Cen MT</vt:lpstr>
      <vt:lpstr>Wingdings</vt:lpstr>
      <vt:lpstr>Wingdings 2</vt:lpstr>
      <vt:lpstr>Mediano</vt:lpstr>
      <vt:lpstr>Padrões em Protocolos</vt:lpstr>
      <vt:lpstr>Introdução</vt:lpstr>
      <vt:lpstr>O problema das balas de canhão</vt:lpstr>
      <vt:lpstr>O problema das balas de canhão</vt:lpstr>
      <vt:lpstr>Orientações dos princípios de Newton</vt:lpstr>
      <vt:lpstr>Advertências</vt:lpstr>
      <vt:lpstr>Grande Guerra Religiosa de Redes</vt:lpstr>
      <vt:lpstr>Conexões e Sem Conexões</vt:lpstr>
      <vt:lpstr>Os dois principais paradigmas de arquiteturas</vt:lpstr>
      <vt:lpstr>O Modelo de Camadas</vt:lpstr>
      <vt:lpstr>Finalidade das camadas de Dijkstra</vt:lpstr>
      <vt:lpstr>Arquitetura de Cinco Camadas (1974)</vt:lpstr>
      <vt:lpstr>Arquitetura de Cinco Camadas (1974)</vt:lpstr>
      <vt:lpstr>O Modelo de “Contas em um Cordão”</vt:lpstr>
      <vt:lpstr>Visões diferentes da mesma coisa</vt:lpstr>
      <vt:lpstr>Visões diferentes</vt:lpstr>
      <vt:lpstr>Debate Sem Conexão/Conexão</vt:lpstr>
      <vt:lpstr>História</vt:lpstr>
      <vt:lpstr>Guerra religiosa</vt:lpstr>
      <vt:lpstr>Primeira Batalha: X.25</vt:lpstr>
      <vt:lpstr>Primeira Batalha: X.25</vt:lpstr>
      <vt:lpstr>Segundo Problema (para as empresas de telecomunicações)</vt:lpstr>
      <vt:lpstr>Segunda Batalha: OSI</vt:lpstr>
      <vt:lpstr>Segunda Batalha: OSI</vt:lpstr>
      <vt:lpstr>Resultados</vt:lpstr>
      <vt:lpstr>Encontrando uma Síntese: A Parte Fácil</vt:lpstr>
      <vt:lpstr>Modelo Unificado</vt:lpstr>
      <vt:lpstr>Modelo Unificado</vt:lpstr>
      <vt:lpstr>Modelo Unificado</vt:lpstr>
      <vt:lpstr>Modelo Unificado</vt:lpstr>
      <vt:lpstr>Modelo Unificado</vt:lpstr>
      <vt:lpstr>Os Tipos de Mecanismos</vt:lpstr>
      <vt:lpstr>Tipos de Campos da PCI associadas com os Mecanismos</vt:lpstr>
      <vt:lpstr>Acoplamento de Mecanismos</vt:lpstr>
      <vt:lpstr>Quantas PDUs deve ter um protocolo?</vt:lpstr>
      <vt:lpstr>Quantas PDUs deve ter um protocolo?</vt:lpstr>
      <vt:lpstr>Os Tipos dos Protocolos</vt:lpstr>
      <vt:lpstr>Os Tipos dos Protocolos</vt:lpstr>
      <vt:lpstr>Observações</vt:lpstr>
      <vt:lpstr>Alternância dos Protocolos</vt:lpstr>
      <vt:lpstr>A Arquitetura de PMs de Transferência de Dados</vt:lpstr>
      <vt:lpstr>Arquitetura das PMs</vt:lpstr>
      <vt:lpstr>Consequências</vt:lpstr>
      <vt:lpstr>Encontrando uma Síntese: A Parte Difícil</vt:lpstr>
      <vt:lpstr>Diferenças entre com e sem conexão</vt:lpstr>
      <vt:lpstr>Outros Pontos de Operação</vt:lpstr>
      <vt:lpstr>Outros Pontos de Operação</vt:lpstr>
      <vt:lpstr>Outros Pontos de Operação</vt:lpstr>
      <vt:lpstr>Outros Pontos de Operação</vt:lpstr>
      <vt:lpstr>Outros Pontos de Operação</vt:lpstr>
      <vt:lpstr>Estados Macios (Soft States)</vt:lpstr>
      <vt:lpstr>Estado macio puro (ss)</vt:lpstr>
      <vt:lpstr>Estado macio puro (ss)</vt:lpstr>
      <vt:lpstr>Estado macio com remoção explícita (ss+er)</vt:lpstr>
      <vt:lpstr>Estado macio com disparo confiável  (e remoção explícita) (ss+rt)</vt:lpstr>
      <vt:lpstr>Estado macio com disparo/remoção confiável (ss+rtr)</vt:lpstr>
      <vt:lpstr>Estado duro (hs)</vt:lpstr>
      <vt:lpstr>Análise</vt:lpstr>
      <vt:lpstr>Enigma</vt:lpstr>
      <vt:lpstr>Grau de Estado Compartilhado</vt:lpstr>
      <vt:lpstr>Retorno à caracterização de Clark</vt:lpstr>
      <vt:lpstr>Paradoxo</vt:lpstr>
      <vt:lpstr>Paradoxo</vt:lpstr>
      <vt:lpstr>Compartilhamento de Estado</vt:lpstr>
      <vt:lpstr>Eixos Ortogonais</vt:lpstr>
      <vt:lpstr>Teoria Unificadora</vt:lpstr>
      <vt:lpstr>Nosso contínuo?</vt:lpstr>
      <vt:lpstr>Novo Modelo</vt:lpstr>
      <vt:lpstr>Extensão do modelo de Watson</vt:lpstr>
      <vt:lpstr>Considerações Finais</vt:lpstr>
    </vt:vector>
  </TitlesOfParts>
  <Company>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de Nova Geração e Internet do Futuro perspectivas para a web, mercado e usuários</dc:title>
  <dc:creator>suruagy</dc:creator>
  <cp:lastModifiedBy>Jose Augusto Suruagy Monteiro</cp:lastModifiedBy>
  <cp:revision>146</cp:revision>
  <dcterms:created xsi:type="dcterms:W3CDTF">2011-04-04T18:50:32Z</dcterms:created>
  <dcterms:modified xsi:type="dcterms:W3CDTF">2020-07-01T17:55:35Z</dcterms:modified>
</cp:coreProperties>
</file>