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1"/>
  </p:notesMasterIdLst>
  <p:sldIdLst>
    <p:sldId id="284" r:id="rId2"/>
    <p:sldId id="285" r:id="rId3"/>
    <p:sldId id="286" r:id="rId4"/>
    <p:sldId id="287" r:id="rId5"/>
    <p:sldId id="288" r:id="rId6"/>
    <p:sldId id="290" r:id="rId7"/>
    <p:sldId id="291" r:id="rId8"/>
    <p:sldId id="292" r:id="rId9"/>
    <p:sldId id="289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5" r:id="rId42"/>
    <p:sldId id="324" r:id="rId43"/>
    <p:sldId id="326" r:id="rId44"/>
    <p:sldId id="327" r:id="rId45"/>
    <p:sldId id="328" r:id="rId46"/>
    <p:sldId id="329" r:id="rId47"/>
    <p:sldId id="349" r:id="rId48"/>
    <p:sldId id="348" r:id="rId49"/>
    <p:sldId id="347" r:id="rId50"/>
    <p:sldId id="346" r:id="rId51"/>
    <p:sldId id="345" r:id="rId52"/>
    <p:sldId id="344" r:id="rId53"/>
    <p:sldId id="343" r:id="rId54"/>
    <p:sldId id="341" r:id="rId55"/>
    <p:sldId id="350" r:id="rId56"/>
    <p:sldId id="340" r:id="rId57"/>
    <p:sldId id="339" r:id="rId58"/>
    <p:sldId id="338" r:id="rId59"/>
    <p:sldId id="351" r:id="rId60"/>
    <p:sldId id="352" r:id="rId61"/>
    <p:sldId id="353" r:id="rId62"/>
    <p:sldId id="354" r:id="rId63"/>
    <p:sldId id="337" r:id="rId64"/>
    <p:sldId id="336" r:id="rId65"/>
    <p:sldId id="335" r:id="rId66"/>
    <p:sldId id="334" r:id="rId67"/>
    <p:sldId id="333" r:id="rId68"/>
    <p:sldId id="332" r:id="rId69"/>
    <p:sldId id="331" r:id="rId70"/>
    <p:sldId id="355" r:id="rId71"/>
    <p:sldId id="356" r:id="rId72"/>
    <p:sldId id="357" r:id="rId73"/>
    <p:sldId id="358" r:id="rId74"/>
    <p:sldId id="359" r:id="rId75"/>
    <p:sldId id="360" r:id="rId76"/>
    <p:sldId id="361" r:id="rId77"/>
    <p:sldId id="362" r:id="rId78"/>
    <p:sldId id="363" r:id="rId79"/>
    <p:sldId id="364" r:id="rId8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160" d="100"/>
          <a:sy n="160" d="100"/>
        </p:scale>
        <p:origin x="152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2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69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B11FD9A-F17A-B941-A2F8-D189D33B12E1}" type="datetime1">
              <a:rPr lang="pt-BR" smtClean="0"/>
              <a:t>17/06/2020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Redes (2020.1)</a:t>
            </a: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862D-94C9-3F4E-BA45-082206D7EC6A}" type="datetime1">
              <a:rPr lang="pt-BR" smtClean="0"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F7D02751-93C2-FA4D-BC1B-F35971D5F0E0}" type="datetime1">
              <a:rPr lang="pt-BR" smtClean="0"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4724-3288-354F-AC57-3B467FE9A4C1}" type="datetime1">
              <a:rPr lang="pt-BR" smtClean="0"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9C74-6B44-3C4F-B8E4-C247A6EA9394}" type="datetime1">
              <a:rPr lang="pt-BR" smtClean="0"/>
              <a:t>17/06/2020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6B3C6AA-0269-5045-8843-90B248DA90E6}" type="datetime1">
              <a:rPr lang="pt-BR" smtClean="0"/>
              <a:t>17/06/2020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Redes (2020.1)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D3013A-A94F-6249-A9D7-3154553EA072}" type="datetime1">
              <a:rPr lang="pt-BR" smtClean="0"/>
              <a:t>17/06/2020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Redes (2020.1)</a:t>
            </a: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13DF6-350C-D147-B26A-15116DC19B8F}" type="datetime1">
              <a:rPr lang="pt-BR" smtClean="0"/>
              <a:t>17/06/2020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B4B3-2C40-4548-9337-475A1F4178DC}" type="datetime1">
              <a:rPr lang="pt-BR" smtClean="0"/>
              <a:t>17/06/2020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1D018-CD60-DB42-9636-C99E98E28FD6}" type="datetime1">
              <a:rPr lang="pt-BR" smtClean="0"/>
              <a:t>17/06/2020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51B87F8F-7B33-254E-A04E-EB300AD89E7D}" type="datetime1">
              <a:rPr lang="pt-BR" smtClean="0"/>
              <a:t>17/06/2020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pt-BR"/>
              <a:t>Arquiteturas de Redes (2020.1)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67245A-F8CA-B646-A612-8E684CE4F85A}" type="datetime1">
              <a:rPr lang="pt-BR" smtClean="0"/>
              <a:t>17/06/2020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Redes (2020.1)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Capítulo 2</a:t>
            </a:r>
          </a:p>
          <a:p>
            <a:r>
              <a:rPr lang="pt-BR" dirty="0" err="1"/>
              <a:t>Patterns</a:t>
            </a:r>
            <a:r>
              <a:rPr lang="pt-BR" dirty="0"/>
              <a:t> in Network </a:t>
            </a:r>
            <a:r>
              <a:rPr lang="pt-BR" dirty="0" err="1"/>
              <a:t>Architecture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Elementos dos Protocolos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4077073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22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PMs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Uma PM modela uma instância de comunicação, um único fluxo.</a:t>
            </a:r>
          </a:p>
          <a:p>
            <a:r>
              <a:rPr lang="pt-BR" dirty="0"/>
              <a:t>Frequentemente o serviço de suporte assim como o usuário de uma PM são também PMs.</a:t>
            </a:r>
          </a:p>
          <a:p>
            <a:pPr lvl="1"/>
            <a:r>
              <a:rPr lang="pt-BR" dirty="0"/>
              <a:t>A (N+1)-PM usa a (N)-PM</a:t>
            </a:r>
          </a:p>
          <a:p>
            <a:pPr lvl="1"/>
            <a:r>
              <a:rPr lang="pt-BR" dirty="0"/>
              <a:t>A (N-1)-PM é usada pela (N)-PM</a:t>
            </a:r>
          </a:p>
          <a:p>
            <a:r>
              <a:rPr lang="pt-BR" dirty="0"/>
              <a:t>Tipo de Máquina de Protocolo (PMT): todas as PMs de um protocolo particular num dado sistema.</a:t>
            </a:r>
          </a:p>
          <a:p>
            <a:r>
              <a:rPr lang="pt-BR" dirty="0"/>
              <a:t>Em geral, um sistema terá mais do que uma PMT para cada protocolo </a:t>
            </a:r>
          </a:p>
        </p:txBody>
      </p:sp>
    </p:spTree>
    <p:extLst>
      <p:ext uri="{BB962C8B-B14F-4D97-AF65-F5344CB8AC3E}">
        <p14:creationId xmlns:p14="http://schemas.microsoft.com/office/powerpoint/2010/main" val="45467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Protocolos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Simétricos:</a:t>
            </a:r>
          </a:p>
          <a:p>
            <a:pPr lvl="1"/>
            <a:r>
              <a:rPr lang="pt-BR" dirty="0"/>
              <a:t>Comportamento das PMs comunicantes é o mesmo</a:t>
            </a:r>
          </a:p>
          <a:p>
            <a:r>
              <a:rPr lang="pt-BR" dirty="0"/>
              <a:t>Assimétricos:</a:t>
            </a:r>
          </a:p>
          <a:p>
            <a:pPr lvl="1"/>
            <a:r>
              <a:rPr lang="pt-BR" dirty="0"/>
              <a:t>PMs comunicantes têm comportamentos distintos</a:t>
            </a:r>
          </a:p>
          <a:p>
            <a:pPr lvl="1"/>
            <a:r>
              <a:rPr lang="pt-BR" dirty="0"/>
              <a:t>Subcasos:</a:t>
            </a:r>
          </a:p>
          <a:p>
            <a:pPr lvl="2"/>
            <a:r>
              <a:rPr lang="pt-BR" dirty="0"/>
              <a:t>Usuário/servidor</a:t>
            </a:r>
          </a:p>
          <a:p>
            <a:pPr lvl="2"/>
            <a:r>
              <a:rPr lang="pt-BR" dirty="0"/>
              <a:t>Cliente/servidor</a:t>
            </a:r>
          </a:p>
          <a:p>
            <a:pPr lvl="2"/>
            <a:r>
              <a:rPr lang="pt-BR" dirty="0"/>
              <a:t>Mestre/escravo</a:t>
            </a:r>
          </a:p>
        </p:txBody>
      </p:sp>
    </p:spTree>
    <p:extLst>
      <p:ext uri="{BB962C8B-B14F-4D97-AF65-F5344CB8AC3E}">
        <p14:creationId xmlns:p14="http://schemas.microsoft.com/office/powerpoint/2010/main" val="389500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Associações, Conexões, Fluxos e Ligações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Dado que os sistemas não compartilham estado (i.e., memória), uma PM deve ser capaz de notificar a outra de mudanças importantes no estado.</a:t>
            </a:r>
          </a:p>
          <a:p>
            <a:r>
              <a:rPr lang="pt-BR" dirty="0"/>
              <a:t>Isto é realizado através da troca de informações finitas.</a:t>
            </a:r>
          </a:p>
          <a:p>
            <a:r>
              <a:rPr lang="pt-BR" dirty="0"/>
              <a:t>Esta troca contínua de informações entre as PMs cria um “campo” fraco ou ligação entre as PMs.</a:t>
            </a:r>
          </a:p>
          <a:p>
            <a:r>
              <a:rPr lang="pt-BR" dirty="0"/>
              <a:t>Tipos de ligações:</a:t>
            </a:r>
          </a:p>
          <a:p>
            <a:pPr lvl="1"/>
            <a:r>
              <a:rPr lang="pt-BR" dirty="0"/>
              <a:t>Mínima: não necessita de troca de atualizações</a:t>
            </a:r>
          </a:p>
          <a:p>
            <a:pPr lvl="1"/>
            <a:r>
              <a:rPr lang="pt-BR" dirty="0"/>
              <a:t>Fraca: alguma dependência mas não é afetada caso algumas atualizações sejam perdidas</a:t>
            </a:r>
          </a:p>
          <a:p>
            <a:pPr lvl="1"/>
            <a:r>
              <a:rPr lang="pt-BR" dirty="0"/>
              <a:t>Forte: requer que as atualizações sejam recebidas para evitar comportamentos patológicos.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720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Associações, Conexões, Fluxos e Ligações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Uma </a:t>
            </a:r>
            <a:r>
              <a:rPr lang="pt-BR" dirty="0">
                <a:solidFill>
                  <a:srgbClr val="FF0000"/>
                </a:solidFill>
              </a:rPr>
              <a:t>associação</a:t>
            </a:r>
            <a:r>
              <a:rPr lang="pt-BR" dirty="0"/>
              <a:t> representa um estado de compartilhamento e acoplamento mínimos, frequentemente associado com comunicação sem conexões.</a:t>
            </a:r>
          </a:p>
          <a:p>
            <a:r>
              <a:rPr lang="pt-BR" dirty="0"/>
              <a:t>Um </a:t>
            </a:r>
            <a:r>
              <a:rPr lang="pt-BR" dirty="0">
                <a:solidFill>
                  <a:srgbClr val="FF0000"/>
                </a:solidFill>
              </a:rPr>
              <a:t>fluxo</a:t>
            </a:r>
            <a:r>
              <a:rPr lang="pt-BR" dirty="0"/>
              <a:t> possui mais estado compartilhado mas não fortemente acoplado (sem realimentação).</a:t>
            </a:r>
          </a:p>
          <a:p>
            <a:r>
              <a:rPr lang="pt-BR" dirty="0"/>
              <a:t>Uma </a:t>
            </a:r>
            <a:r>
              <a:rPr lang="pt-BR" dirty="0">
                <a:solidFill>
                  <a:srgbClr val="FF0000"/>
                </a:solidFill>
              </a:rPr>
              <a:t>conexão</a:t>
            </a:r>
            <a:r>
              <a:rPr lang="pt-BR" dirty="0"/>
              <a:t> possui um estado compartilhado fortemente acoplado (com realimentação), como nos protocolos de transporte fim-a-fim.</a:t>
            </a:r>
          </a:p>
          <a:p>
            <a:r>
              <a:rPr lang="pt-BR" dirty="0"/>
              <a:t>Uma </a:t>
            </a:r>
            <a:r>
              <a:rPr lang="pt-BR" dirty="0">
                <a:solidFill>
                  <a:srgbClr val="FF0000"/>
                </a:solidFill>
              </a:rPr>
              <a:t>ligação </a:t>
            </a:r>
            <a:r>
              <a:rPr lang="pt-BR" i="1" dirty="0">
                <a:solidFill>
                  <a:srgbClr val="FF0000"/>
                </a:solidFill>
              </a:rPr>
              <a:t>(</a:t>
            </a:r>
            <a:r>
              <a:rPr lang="pt-BR" i="1" dirty="0" err="1">
                <a:solidFill>
                  <a:srgbClr val="FF0000"/>
                </a:solidFill>
              </a:rPr>
              <a:t>binding</a:t>
            </a:r>
            <a:r>
              <a:rPr lang="pt-BR" i="1" dirty="0">
                <a:solidFill>
                  <a:srgbClr val="FF0000"/>
                </a:solidFill>
              </a:rPr>
              <a:t>)</a:t>
            </a:r>
            <a:r>
              <a:rPr lang="pt-BR" dirty="0"/>
              <a:t> possui um estado compartilhado mais fortemente acoplado, caracterizado geralmente por memória compartilhada.</a:t>
            </a:r>
          </a:p>
        </p:txBody>
      </p:sp>
    </p:spTree>
    <p:extLst>
      <p:ext uri="{BB962C8B-B14F-4D97-AF65-F5344CB8AC3E}">
        <p14:creationId xmlns:p14="http://schemas.microsoft.com/office/powerpoint/2010/main" val="1915008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Interfaces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Um protocolo não existe por si só.</a:t>
            </a:r>
          </a:p>
          <a:p>
            <a:r>
              <a:rPr lang="pt-BR" dirty="0"/>
              <a:t>O usuário é uma FSM acima e que deve se comunicar com a PM para coordenar os seus comportamentos.</a:t>
            </a:r>
          </a:p>
          <a:p>
            <a:r>
              <a:rPr lang="pt-BR" dirty="0"/>
              <a:t>A interface seria a fronteira do usuário com a PM.</a:t>
            </a:r>
          </a:p>
          <a:p>
            <a:endParaRPr lang="pt-BR" dirty="0"/>
          </a:p>
          <a:p>
            <a:r>
              <a:rPr lang="pt-BR" dirty="0"/>
              <a:t>Em telecomunicações “interface” é um protocolo entre tipos de sistemas onde um deles é de propriedade da rede.</a:t>
            </a:r>
          </a:p>
        </p:txBody>
      </p:sp>
    </p:spTree>
    <p:extLst>
      <p:ext uri="{BB962C8B-B14F-4D97-AF65-F5344CB8AC3E}">
        <p14:creationId xmlns:p14="http://schemas.microsoft.com/office/powerpoint/2010/main" val="531010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Interfaces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Troca de informações em um mesmo sistema.</a:t>
            </a:r>
          </a:p>
          <a:p>
            <a:r>
              <a:rPr lang="pt-BR" dirty="0"/>
              <a:t>Maior acoplamento do que em uma conexão!</a:t>
            </a:r>
          </a:p>
          <a:p>
            <a:r>
              <a:rPr lang="pt-BR" dirty="0"/>
              <a:t>Esta troca entre </a:t>
            </a:r>
            <a:r>
              <a:rPr lang="pt-BR" dirty="0" err="1"/>
              <a:t>FSMs</a:t>
            </a:r>
            <a:r>
              <a:rPr lang="pt-BR" dirty="0"/>
              <a:t> é frequentemente referenciado como sendo uma Interface de Programação de Aplicação (API).</a:t>
            </a:r>
          </a:p>
        </p:txBody>
      </p:sp>
    </p:spTree>
    <p:extLst>
      <p:ext uri="{BB962C8B-B14F-4D97-AF65-F5344CB8AC3E}">
        <p14:creationId xmlns:p14="http://schemas.microsoft.com/office/powerpoint/2010/main" val="437619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Relação de uma (N)-PM com outras PMs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2409100"/>
            <a:ext cx="7943747" cy="260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2592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Unidades de Dados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3052936"/>
          </a:xfrm>
        </p:spPr>
        <p:txBody>
          <a:bodyPr>
            <a:normAutofit fontScale="92500"/>
          </a:bodyPr>
          <a:lstStyle/>
          <a:p>
            <a:r>
              <a:rPr lang="pt-BR" dirty="0"/>
              <a:t>Para que haja a comunicação é necessária uma troca de informações.</a:t>
            </a:r>
          </a:p>
          <a:p>
            <a:r>
              <a:rPr lang="pt-BR" dirty="0"/>
              <a:t>Quadros (</a:t>
            </a:r>
            <a:r>
              <a:rPr lang="pt-BR" i="1" dirty="0"/>
              <a:t>frames</a:t>
            </a:r>
            <a:r>
              <a:rPr lang="pt-BR" dirty="0"/>
              <a:t>), células (</a:t>
            </a:r>
            <a:r>
              <a:rPr lang="pt-BR" i="1" dirty="0" err="1"/>
              <a:t>cell</a:t>
            </a:r>
            <a:r>
              <a:rPr lang="pt-BR" dirty="0"/>
              <a:t>), pacote, segmento, mensagem, etc.</a:t>
            </a:r>
          </a:p>
          <a:p>
            <a:r>
              <a:rPr lang="pt-BR" dirty="0"/>
              <a:t>Termos diferentes para o mesmo conceito. Chamaremos simplesmente de PDU (</a:t>
            </a:r>
            <a:r>
              <a:rPr lang="pt-BR" i="1" dirty="0" err="1"/>
              <a:t>Protocol</a:t>
            </a:r>
            <a:r>
              <a:rPr lang="pt-BR" i="1" dirty="0"/>
              <a:t> Data Unit</a:t>
            </a:r>
            <a:r>
              <a:rPr lang="pt-BR" dirty="0"/>
              <a:t>)</a:t>
            </a: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4509120"/>
            <a:ext cx="5587821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628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Unidades de dados x Instruções de Processadores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/>
              <a:t>Semelhança: </a:t>
            </a:r>
            <a:r>
              <a:rPr lang="pt-BR" dirty="0"/>
              <a:t>As instruções (</a:t>
            </a:r>
            <a:r>
              <a:rPr lang="pt-BR" dirty="0" err="1"/>
              <a:t>PDUs</a:t>
            </a:r>
            <a:r>
              <a:rPr lang="pt-BR" dirty="0"/>
              <a:t>) executam operações no estado do processador (PM) baseado nos parâmetros da instrução (PCI) e no estado do processador (PM).</a:t>
            </a:r>
          </a:p>
          <a:p>
            <a:r>
              <a:rPr lang="pt-BR" b="1" dirty="0"/>
              <a:t>Diferença: </a:t>
            </a:r>
            <a:r>
              <a:rPr lang="pt-BR" dirty="0"/>
              <a:t>ao contrário das instruções que carregam um ponteiro (endereço) para os dados sobre os quais opera, as </a:t>
            </a:r>
            <a:r>
              <a:rPr lang="pt-BR" dirty="0" err="1"/>
              <a:t>PDUs</a:t>
            </a:r>
            <a:r>
              <a:rPr lang="pt-BR" dirty="0"/>
              <a:t> devem carregar os seus próprios dados.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041971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Tamanho das </a:t>
            </a:r>
            <a:r>
              <a:rPr lang="pt-BR" dirty="0" err="1"/>
              <a:t>PDUs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</a:t>
            </a:r>
            <a:r>
              <a:rPr lang="pt-BR" dirty="0" err="1"/>
              <a:t>PDUs</a:t>
            </a:r>
            <a:r>
              <a:rPr lang="pt-BR" dirty="0"/>
              <a:t> podem ou não conter dados do usuário.</a:t>
            </a:r>
          </a:p>
          <a:p>
            <a:r>
              <a:rPr lang="pt-BR" dirty="0"/>
              <a:t>Não há limites arquiteturais ao tamanho das </a:t>
            </a:r>
            <a:r>
              <a:rPr lang="pt-BR" dirty="0" err="1"/>
              <a:t>PDUs</a:t>
            </a:r>
            <a:r>
              <a:rPr lang="pt-BR" dirty="0"/>
              <a:t>.</a:t>
            </a:r>
          </a:p>
          <a:p>
            <a:r>
              <a:rPr lang="pt-BR" dirty="0"/>
              <a:t>Considerações de Engenharia que impõem limites:</a:t>
            </a:r>
          </a:p>
          <a:p>
            <a:pPr lvl="1"/>
            <a:r>
              <a:rPr lang="pt-BR" dirty="0"/>
              <a:t>Em protocolos que operam em ambientes “ruidosos”, uma PDU pequena aumenta a probabilidade de que seja recebida sem erros (menor </a:t>
            </a:r>
            <a:r>
              <a:rPr lang="pt-BR" i="1" dirty="0"/>
              <a:t>overhead</a:t>
            </a:r>
            <a:r>
              <a:rPr lang="pt-BR" dirty="0"/>
              <a:t> de retransmissões).</a:t>
            </a:r>
          </a:p>
          <a:p>
            <a:pPr lvl="1"/>
            <a:r>
              <a:rPr lang="pt-BR" dirty="0"/>
              <a:t>Em uma rede de sensores de tempo real, os sistemas podem ter espaço muito limitado de </a:t>
            </a:r>
            <a:r>
              <a:rPr lang="pt-BR" i="1" dirty="0"/>
              <a:t>buffer</a:t>
            </a:r>
            <a:r>
              <a:rPr lang="pt-BR" dirty="0"/>
              <a:t>, de modo que pode ser necessário usar </a:t>
            </a:r>
            <a:r>
              <a:rPr lang="pt-BR" dirty="0" err="1"/>
              <a:t>PDUs</a:t>
            </a:r>
            <a:r>
              <a:rPr lang="pt-BR" dirty="0"/>
              <a:t> menores.</a:t>
            </a:r>
          </a:p>
        </p:txBody>
      </p:sp>
    </p:spTree>
    <p:extLst>
      <p:ext uri="{BB962C8B-B14F-4D97-AF65-F5344CB8AC3E}">
        <p14:creationId xmlns:p14="http://schemas.microsoft.com/office/powerpoint/2010/main" val="55002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 de um protocolo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/>
              <a:t>Toda a comunicação de dados é um efeito colateral.</a:t>
            </a:r>
          </a:p>
          <a:p>
            <a:r>
              <a:rPr lang="pt-BR" dirty="0"/>
              <a:t>A teoria das máquinas de estado finitas (</a:t>
            </a:r>
            <a:r>
              <a:rPr lang="pt-BR" dirty="0" err="1"/>
              <a:t>FSMs</a:t>
            </a:r>
            <a:r>
              <a:rPr lang="pt-BR" dirty="0"/>
              <a:t>) têm sido tradicionalmente usadas para descrever e analisar protocolos.</a:t>
            </a:r>
          </a:p>
          <a:p>
            <a:r>
              <a:rPr lang="pt-BR" dirty="0"/>
              <a:t>Ou Máquina de Protocolo (PM):</a:t>
            </a:r>
          </a:p>
          <a:p>
            <a:pPr lvl="1"/>
            <a:r>
              <a:rPr lang="pt-BR" dirty="0"/>
              <a:t>Criada a partir de módulos elementares menores</a:t>
            </a:r>
          </a:p>
          <a:p>
            <a:pPr lvl="1"/>
            <a:r>
              <a:rPr lang="pt-BR" dirty="0"/>
              <a:t>Um pequeno número de conceitos podem ser usados repetidamente para construir uma arquitetura de rede</a:t>
            </a:r>
          </a:p>
        </p:txBody>
      </p:sp>
    </p:spTree>
    <p:extLst>
      <p:ext uri="{BB962C8B-B14F-4D97-AF65-F5344CB8AC3E}">
        <p14:creationId xmlns:p14="http://schemas.microsoft.com/office/powerpoint/2010/main" val="3991336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Cabeçalhos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maior parte das </a:t>
            </a:r>
            <a:r>
              <a:rPr lang="pt-BR" dirty="0" err="1"/>
              <a:t>PCIs</a:t>
            </a:r>
            <a:r>
              <a:rPr lang="pt-BR" dirty="0"/>
              <a:t> são contidas no cabeçalho.</a:t>
            </a:r>
          </a:p>
          <a:p>
            <a:r>
              <a:rPr lang="pt-BR" dirty="0"/>
              <a:t>Muitos campos dos protocolos de transferência de dados têm comprimento fixo para facilitar o processamento.</a:t>
            </a:r>
          </a:p>
          <a:p>
            <a:r>
              <a:rPr lang="pt-BR" dirty="0"/>
              <a:t>Normalmente os campos de comprimento fixo antecedem os campos de comprimento variável.</a:t>
            </a:r>
          </a:p>
          <a:p>
            <a:r>
              <a:rPr lang="pt-BR" dirty="0"/>
              <a:t>É fortemente recomendado o uso de um campo que forneça o comprimento total da PDU.</a:t>
            </a:r>
          </a:p>
        </p:txBody>
      </p:sp>
    </p:spTree>
    <p:extLst>
      <p:ext uri="{BB962C8B-B14F-4D97-AF65-F5344CB8AC3E}">
        <p14:creationId xmlns:p14="http://schemas.microsoft.com/office/powerpoint/2010/main" val="1154168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 dos Cabeçalhos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Todo cabeçalho deve ter:</a:t>
            </a:r>
          </a:p>
          <a:p>
            <a:pPr lvl="1"/>
            <a:r>
              <a:rPr lang="pt-BR" dirty="0"/>
              <a:t>Identificador do protocolo</a:t>
            </a:r>
          </a:p>
          <a:p>
            <a:pPr lvl="1"/>
            <a:r>
              <a:rPr lang="pt-BR" dirty="0"/>
              <a:t>Versão do protocolo</a:t>
            </a:r>
          </a:p>
          <a:p>
            <a:pPr lvl="1"/>
            <a:r>
              <a:rPr lang="pt-BR" dirty="0"/>
              <a:t>Campo que indique a função da PDU</a:t>
            </a:r>
          </a:p>
          <a:p>
            <a:pPr lvl="1"/>
            <a:r>
              <a:rPr lang="pt-BR" dirty="0"/>
              <a:t>Campo que codifique a ação associada à PDU</a:t>
            </a:r>
          </a:p>
          <a:p>
            <a:pPr lvl="2"/>
            <a:r>
              <a:rPr lang="pt-BR" dirty="0"/>
              <a:t>Codificação horizontal (bits de controle, como no TCP) ou vertical (</a:t>
            </a:r>
            <a:r>
              <a:rPr lang="pt-BR" i="1" dirty="0" err="1"/>
              <a:t>opcode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Geralmente, </a:t>
            </a:r>
            <a:r>
              <a:rPr lang="pt-BR" i="1" dirty="0" err="1"/>
              <a:t>opcodes</a:t>
            </a:r>
            <a:r>
              <a:rPr lang="pt-BR" dirty="0"/>
              <a:t> são recomendados por questões de eficiência.</a:t>
            </a:r>
          </a:p>
        </p:txBody>
      </p:sp>
    </p:spTree>
    <p:extLst>
      <p:ext uri="{BB962C8B-B14F-4D97-AF65-F5344CB8AC3E}">
        <p14:creationId xmlns:p14="http://schemas.microsoft.com/office/powerpoint/2010/main" val="405905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As </a:t>
            </a:r>
            <a:r>
              <a:rPr lang="pt-BR" dirty="0" err="1"/>
              <a:t>PDUs</a:t>
            </a:r>
            <a:r>
              <a:rPr lang="pt-BR" dirty="0"/>
              <a:t> de alguns protocolos têm uma cauda.</a:t>
            </a:r>
          </a:p>
          <a:p>
            <a:r>
              <a:rPr lang="pt-BR" dirty="0"/>
              <a:t>O mais comum é usá-la para transportar o CRC (</a:t>
            </a:r>
            <a:r>
              <a:rPr lang="pt-BR" i="1" dirty="0" err="1"/>
              <a:t>Cyclic</a:t>
            </a:r>
            <a:r>
              <a:rPr lang="pt-BR" i="1" dirty="0"/>
              <a:t> </a:t>
            </a:r>
            <a:r>
              <a:rPr lang="pt-BR" i="1" dirty="0" err="1"/>
              <a:t>Redundancy</a:t>
            </a:r>
            <a:r>
              <a:rPr lang="pt-BR" i="1" dirty="0"/>
              <a:t> </a:t>
            </a:r>
            <a:r>
              <a:rPr lang="pt-BR" i="1" dirty="0" err="1"/>
              <a:t>Code</a:t>
            </a:r>
            <a:r>
              <a:rPr lang="pt-BR" dirty="0"/>
              <a:t>).</a:t>
            </a:r>
          </a:p>
          <a:p>
            <a:r>
              <a:rPr lang="pt-BR" dirty="0"/>
              <a:t>Geralmente usado em protocolos que operam próximo ao meio físico, pois estando a PDU na memória não há muitas vantagens em ter uma cauda.</a:t>
            </a:r>
          </a:p>
          <a:p>
            <a:r>
              <a:rPr lang="pt-BR" dirty="0"/>
              <a:t>Orientações para o uso de cauda:</a:t>
            </a:r>
          </a:p>
          <a:p>
            <a:pPr lvl="1"/>
            <a:r>
              <a:rPr lang="pt-BR" dirty="0"/>
              <a:t>A informação contida na cauda não é conhecida no instante em que o cabeçalho é criado; é uma função do cabeçalho e dos dados do usuário;</a:t>
            </a:r>
          </a:p>
          <a:p>
            <a:pPr lvl="1"/>
            <a:r>
              <a:rPr lang="pt-BR" dirty="0"/>
              <a:t>O tempo de processamento da PDU é muito menor do que o tempo necessário para a transmissão ou recepção da PDU.</a:t>
            </a:r>
          </a:p>
        </p:txBody>
      </p:sp>
    </p:spTree>
    <p:extLst>
      <p:ext uri="{BB962C8B-B14F-4D97-AF65-F5344CB8AC3E}">
        <p14:creationId xmlns:p14="http://schemas.microsoft.com/office/powerpoint/2010/main" val="1672992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Natureza da Fronteira de Serviço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SDU </a:t>
            </a:r>
            <a:r>
              <a:rPr lang="pt-BR" i="1" dirty="0"/>
              <a:t>(Service Data Unit)</a:t>
            </a:r>
            <a:r>
              <a:rPr lang="pt-BR" dirty="0"/>
              <a:t>: unidade de dados entregue à PM pela (N+1)-PM através da fronteira de serviço.</a:t>
            </a:r>
          </a:p>
          <a:p>
            <a:r>
              <a:rPr lang="pt-BR" dirty="0"/>
              <a:t>Deixamos o termo </a:t>
            </a:r>
            <a:r>
              <a:rPr lang="pt-BR" i="1" dirty="0"/>
              <a:t>interface</a:t>
            </a:r>
            <a:r>
              <a:rPr lang="pt-BR" dirty="0"/>
              <a:t> para o caso específico de uma dada implementação (</a:t>
            </a:r>
            <a:r>
              <a:rPr lang="pt-BR" dirty="0" err="1"/>
              <a:t>ex</a:t>
            </a:r>
            <a:r>
              <a:rPr lang="pt-BR" dirty="0"/>
              <a:t>: interface Unix ou Windows).</a:t>
            </a:r>
          </a:p>
          <a:p>
            <a:r>
              <a:rPr lang="pt-BR" dirty="0"/>
              <a:t>A SDU contém apenas dados do usuário.</a:t>
            </a:r>
          </a:p>
          <a:p>
            <a:r>
              <a:rPr lang="pt-BR" dirty="0"/>
              <a:t>A primitiva de serviço invocada para passar a SDU para a PM passará também outros parâmetros para manipulação da SDU (</a:t>
            </a:r>
            <a:r>
              <a:rPr lang="pt-BR" i="1" dirty="0"/>
              <a:t>ex.: </a:t>
            </a:r>
            <a:r>
              <a:rPr lang="pt-BR" i="1" dirty="0" err="1"/>
              <a:t>port</a:t>
            </a:r>
            <a:r>
              <a:rPr lang="pt-BR" i="1" dirty="0"/>
              <a:t>-id)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088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Segmentação da SDU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PM pode ter que segmentar a SDU em diversas </a:t>
            </a:r>
            <a:r>
              <a:rPr lang="pt-BR" dirty="0" err="1"/>
              <a:t>PDUs</a:t>
            </a:r>
            <a:r>
              <a:rPr lang="pt-BR" dirty="0"/>
              <a:t>, ou agregar diversas </a:t>
            </a:r>
            <a:r>
              <a:rPr lang="pt-BR" dirty="0" err="1"/>
              <a:t>SDUs</a:t>
            </a:r>
            <a:r>
              <a:rPr lang="pt-BR" dirty="0"/>
              <a:t> numa única PDU, dado que o tamanho da PDU é um tamanho conveniente para os requisitos do protocolo (N).</a:t>
            </a:r>
          </a:p>
          <a:p>
            <a:endParaRPr lang="pt-BR" dirty="0"/>
          </a:p>
          <a:p>
            <a:r>
              <a:rPr lang="pt-BR" dirty="0"/>
              <a:t>Esta nomenclatura é baseada no Modelo de Referência OSI, não por apoiá-lo, mas porque é uma nomenclatura existente que define termos comuns. Não havendo necessidade de reinventar a roda!</a:t>
            </a:r>
          </a:p>
        </p:txBody>
      </p:sp>
    </p:spTree>
    <p:extLst>
      <p:ext uri="{BB962C8B-B14F-4D97-AF65-F5344CB8AC3E}">
        <p14:creationId xmlns:p14="http://schemas.microsoft.com/office/powerpoint/2010/main" val="801923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Stream</a:t>
            </a:r>
            <a:r>
              <a:rPr lang="pt-BR" dirty="0"/>
              <a:t> x Registro</a:t>
            </a:r>
            <a:endParaRPr lang="pt-BR" i="1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Dado que a SDU pode ter sido fragmentada ou concatenada no seu trajeto, o que a (N)-PM deve entregar à (N+1)-PM remota? Aquilo que foi enviado ou aquilo que foi recebido?</a:t>
            </a:r>
          </a:p>
          <a:p>
            <a:r>
              <a:rPr lang="pt-BR" dirty="0"/>
              <a:t>Modos </a:t>
            </a:r>
            <a:r>
              <a:rPr lang="pt-BR" i="1" dirty="0" err="1"/>
              <a:t>stream</a:t>
            </a:r>
            <a:r>
              <a:rPr lang="pt-BR" dirty="0"/>
              <a:t> e registro:</a:t>
            </a:r>
          </a:p>
          <a:p>
            <a:pPr lvl="1"/>
            <a:r>
              <a:rPr lang="pt-BR" dirty="0"/>
              <a:t>Discussão derivada de práticas de sistemas operacionais.</a:t>
            </a:r>
          </a:p>
          <a:p>
            <a:pPr lvl="1"/>
            <a:r>
              <a:rPr lang="pt-BR" dirty="0"/>
              <a:t>Os </a:t>
            </a:r>
            <a:r>
              <a:rPr lang="pt-BR" i="1" dirty="0"/>
              <a:t>mainframes</a:t>
            </a:r>
            <a:r>
              <a:rPr lang="pt-BR" dirty="0"/>
              <a:t> antigos operavam com registros de comprimento fixo.</a:t>
            </a:r>
          </a:p>
          <a:p>
            <a:pPr lvl="1"/>
            <a:r>
              <a:rPr lang="pt-BR" dirty="0"/>
              <a:t>Sistemas mais modernos (</a:t>
            </a:r>
            <a:r>
              <a:rPr lang="pt-BR" dirty="0" err="1"/>
              <a:t>Multics</a:t>
            </a:r>
            <a:r>
              <a:rPr lang="pt-BR" dirty="0"/>
              <a:t>, UNIX) se comunicavam com uma cadeia de bytes.</a:t>
            </a:r>
          </a:p>
          <a:p>
            <a:pPr lvl="1"/>
            <a:r>
              <a:rPr lang="pt-BR" dirty="0"/>
              <a:t>O Modo </a:t>
            </a:r>
            <a:r>
              <a:rPr lang="pt-BR" i="1" dirty="0" err="1"/>
              <a:t>stream</a:t>
            </a:r>
            <a:r>
              <a:rPr lang="pt-BR" dirty="0"/>
              <a:t> foi considerado uma abordagem mais flexível e elegante, garantindo uma maior independência entre as camadas.</a:t>
            </a:r>
          </a:p>
          <a:p>
            <a:pPr lvl="1"/>
            <a:r>
              <a:rPr lang="pt-BR" dirty="0"/>
              <a:t>No modo </a:t>
            </a:r>
            <a:r>
              <a:rPr lang="pt-BR" i="1" dirty="0" err="1"/>
              <a:t>stream</a:t>
            </a:r>
            <a:r>
              <a:rPr lang="pt-BR" dirty="0"/>
              <a:t> o protocolo (N+1) deve ter um mecanismo de delimitação pois não pode se basear na camada abaixo para lhe dizer onde se encontra o início e o fim de uma PDU.</a:t>
            </a:r>
          </a:p>
        </p:txBody>
      </p:sp>
    </p:spTree>
    <p:extLst>
      <p:ext uri="{BB962C8B-B14F-4D97-AF65-F5344CB8AC3E}">
        <p14:creationId xmlns:p14="http://schemas.microsoft.com/office/powerpoint/2010/main" val="2151186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Generalização do Modo Registro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Terceira abordagem.</a:t>
            </a:r>
          </a:p>
          <a:p>
            <a:r>
              <a:rPr lang="pt-BR" dirty="0"/>
              <a:t>As </a:t>
            </a:r>
            <a:r>
              <a:rPr lang="pt-BR" dirty="0" err="1"/>
              <a:t>SDUs</a:t>
            </a:r>
            <a:r>
              <a:rPr lang="pt-BR" dirty="0"/>
              <a:t> não têm comprimento fixo.</a:t>
            </a:r>
          </a:p>
          <a:p>
            <a:r>
              <a:rPr lang="pt-BR" dirty="0"/>
              <a:t>A </a:t>
            </a:r>
            <a:r>
              <a:rPr lang="pt-BR" i="1" dirty="0"/>
              <a:t>identidade</a:t>
            </a:r>
            <a:r>
              <a:rPr lang="pt-BR" dirty="0"/>
              <a:t> das </a:t>
            </a:r>
            <a:r>
              <a:rPr lang="pt-BR" dirty="0" err="1"/>
              <a:t>SDUs</a:t>
            </a:r>
            <a:r>
              <a:rPr lang="pt-BR" dirty="0"/>
              <a:t> são mantidas entre o usuário transmissor e o receptor.</a:t>
            </a:r>
          </a:p>
          <a:p>
            <a:r>
              <a:rPr lang="pt-BR" dirty="0"/>
              <a:t>Como nunca foi batizado, vamos chamá-lo de </a:t>
            </a:r>
            <a:r>
              <a:rPr lang="pt-BR" i="1" dirty="0"/>
              <a:t>modo idempotente </a:t>
            </a:r>
            <a:r>
              <a:rPr lang="pt-BR" dirty="0"/>
              <a:t>(em relação à manutenção da identidade da SDU).</a:t>
            </a:r>
          </a:p>
          <a:p>
            <a:r>
              <a:rPr lang="pt-BR" dirty="0"/>
              <a:t>A camada (N) entrega </a:t>
            </a:r>
            <a:r>
              <a:rPr lang="pt-BR" dirty="0" err="1"/>
              <a:t>SDUs</a:t>
            </a:r>
            <a:r>
              <a:rPr lang="pt-BR" dirty="0"/>
              <a:t> na forma que as recebeu. Ou seja, se ele teve que fragmentar a SDU, é sua responsabilidade, remontá-la antes de entregar à (N+1)-PM.</a:t>
            </a:r>
          </a:p>
          <a:p>
            <a:r>
              <a:rPr lang="pt-BR" dirty="0"/>
              <a:t>Boa prática de Engenharia de Software.</a:t>
            </a:r>
          </a:p>
        </p:txBody>
      </p:sp>
    </p:spTree>
    <p:extLst>
      <p:ext uri="{BB962C8B-B14F-4D97-AF65-F5344CB8AC3E}">
        <p14:creationId xmlns:p14="http://schemas.microsoft.com/office/powerpoint/2010/main" val="1528011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Segmentação e Remontagem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Para o sistema não importa muito em que camada é feito: o trabalho é praticamente o mesmo.</a:t>
            </a:r>
          </a:p>
          <a:p>
            <a:r>
              <a:rPr lang="pt-BR" dirty="0"/>
              <a:t>Um </a:t>
            </a:r>
            <a:r>
              <a:rPr lang="pt-BR" i="1" dirty="0" err="1"/>
              <a:t>stream</a:t>
            </a:r>
            <a:r>
              <a:rPr lang="pt-BR" dirty="0"/>
              <a:t> é simplesmente uma SDU muito longa!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3429000"/>
            <a:ext cx="754883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934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Construindo um Protocolo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Uma PM deve interpretar quatro entradas:</a:t>
            </a:r>
          </a:p>
          <a:p>
            <a:pPr lvl="1"/>
            <a:r>
              <a:rPr lang="pt-BR" dirty="0"/>
              <a:t>Interações com a interface superior</a:t>
            </a:r>
          </a:p>
          <a:p>
            <a:pPr lvl="1"/>
            <a:r>
              <a:rPr lang="pt-BR" dirty="0" err="1"/>
              <a:t>PDUs</a:t>
            </a:r>
            <a:r>
              <a:rPr lang="pt-BR" dirty="0"/>
              <a:t> da(s) PMs parceiras</a:t>
            </a:r>
          </a:p>
          <a:p>
            <a:pPr lvl="1"/>
            <a:r>
              <a:rPr lang="pt-BR" dirty="0"/>
              <a:t>Interações com o sistema local</a:t>
            </a:r>
          </a:p>
          <a:p>
            <a:pPr lvl="1"/>
            <a:r>
              <a:rPr lang="pt-BR" dirty="0"/>
              <a:t>Interações com a interface inferior</a:t>
            </a:r>
          </a:p>
          <a:p>
            <a:r>
              <a:rPr lang="pt-BR" dirty="0"/>
              <a:t>Todas estas podem ser consideradas equivalentes a procedimentos ou chamadas de sistema da seguinte forma:</a:t>
            </a:r>
          </a:p>
          <a:p>
            <a:pPr lvl="1"/>
            <a:r>
              <a:rPr lang="pt-BR" dirty="0"/>
              <a:t>&lt;nome do procedimento&gt;(&lt;param 1&gt;,&lt;param i&gt;*)</a:t>
            </a:r>
          </a:p>
          <a:p>
            <a:r>
              <a:rPr lang="pt-BR" dirty="0"/>
              <a:t>Analogamente:</a:t>
            </a:r>
          </a:p>
          <a:p>
            <a:pPr lvl="1"/>
            <a:r>
              <a:rPr lang="pt-BR" dirty="0"/>
              <a:t>&lt;tipo da PDU&gt;(&lt;elemento da PCI&gt;,&lt;elemento da PCI&gt;*, dados-do-usuário)</a:t>
            </a:r>
          </a:p>
        </p:txBody>
      </p:sp>
    </p:spTree>
    <p:extLst>
      <p:ext uri="{BB962C8B-B14F-4D97-AF65-F5344CB8AC3E}">
        <p14:creationId xmlns:p14="http://schemas.microsoft.com/office/powerpoint/2010/main" val="998191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Modelo mais detalhado de uma PM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1772817"/>
            <a:ext cx="5544616" cy="439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73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uma FSM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Um alfabeto de entrada:</a:t>
                </a:r>
              </a:p>
              <a:p>
                <a:pPr lvl="1"/>
                <a:r>
                  <a:rPr lang="pt-BR" dirty="0"/>
                  <a:t>Conjunto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𝐴</m:t>
                    </m:r>
                    <m:r>
                      <a:rPr lang="pt-BR" b="0" i="1" smtClean="0"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,…,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}</m:t>
                    </m:r>
                  </m:oMath>
                </a14:m>
                <a:endParaRPr lang="pt-BR" b="0" dirty="0"/>
              </a:p>
              <a:p>
                <a:pPr marL="320040" lvl="1" indent="-320040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</a:pPr>
                <a:r>
                  <a:rPr lang="pt-BR" sz="2900" dirty="0"/>
                  <a:t>Um conjunto de estados: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𝑆</m:t>
                    </m:r>
                    <m:r>
                      <a:rPr lang="pt-BR" i="1"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i="1">
                        <a:latin typeface="Cambria Math"/>
                      </a:rPr>
                      <m:t>,…,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i="1">
                        <a:latin typeface="Cambria Math"/>
                      </a:rPr>
                      <m:t>}</m:t>
                    </m:r>
                  </m:oMath>
                </a14:m>
                <a:endParaRPr lang="pt-BR" dirty="0"/>
              </a:p>
              <a:p>
                <a:r>
                  <a:rPr lang="pt-BR" dirty="0"/>
                  <a:t>Um alfabeto de saída:</a:t>
                </a:r>
              </a:p>
              <a:p>
                <a:pPr lvl="1"/>
                <a:r>
                  <a:rPr lang="pt-BR" dirty="0"/>
                  <a:t>Conjunto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𝑂</m:t>
                    </m:r>
                    <m:r>
                      <a:rPr lang="pt-BR" i="1"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i="1">
                        <a:latin typeface="Cambria Math"/>
                      </a:rPr>
                      <m:t>,…,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pt-BR" i="1">
                        <a:latin typeface="Cambria Math"/>
                      </a:rPr>
                      <m:t>}</m:t>
                    </m:r>
                  </m:oMath>
                </a14:m>
                <a:endParaRPr lang="pt-BR" dirty="0"/>
              </a:p>
              <a:p>
                <a:r>
                  <a:rPr lang="pt-BR" dirty="0"/>
                  <a:t>Duas funções: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i="1" smtClean="0">
                            <a:latin typeface="Cambria Math"/>
                          </a:rPr>
                          <m:t>𝐴</m:t>
                        </m:r>
                        <m:r>
                          <a:rPr lang="pt-BR" b="0" i="1" smtClean="0">
                            <a:latin typeface="Cambria Math"/>
                          </a:rPr>
                          <m:t>,</m:t>
                        </m:r>
                        <m:r>
                          <a:rPr lang="pt-BR" b="0" i="1" smtClean="0"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pt-BR" b="0" i="1" smtClean="0">
                        <a:latin typeface="Cambria Math"/>
                      </a:rPr>
                      <m:t>→</m:t>
                    </m:r>
                    <m:r>
                      <a:rPr lang="pt-BR" b="0" i="1" smtClean="0">
                        <a:latin typeface="Cambria Math"/>
                      </a:rPr>
                      <m:t>𝑆</m:t>
                    </m:r>
                  </m:oMath>
                </a14:m>
                <a:endParaRPr lang="pt-BR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/>
                          </a:rPr>
                          <m:t>𝐴</m:t>
                        </m:r>
                        <m:r>
                          <a:rPr lang="pt-BR" i="1">
                            <a:latin typeface="Cambria Math"/>
                          </a:rPr>
                          <m:t>,</m:t>
                        </m:r>
                        <m:r>
                          <a:rPr lang="pt-BR" i="1"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pt-BR" i="1">
                        <a:latin typeface="Cambria Math"/>
                      </a:rPr>
                      <m:t>→</m:t>
                    </m:r>
                    <m:r>
                      <a:rPr lang="pt-BR" b="0" i="1" smtClean="0">
                        <a:latin typeface="Cambria Math"/>
                      </a:rPr>
                      <m:t>𝑂</m:t>
                    </m:r>
                  </m:oMath>
                </a14:m>
                <a:endParaRPr lang="pt-BR" dirty="0"/>
              </a:p>
              <a:p>
                <a:endParaRPr lang="pt-BR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1985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 e Política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Modelo para a separação entre o mecanismo e a política.</a:t>
            </a:r>
          </a:p>
          <a:p>
            <a:r>
              <a:rPr lang="pt-BR" dirty="0"/>
              <a:t>Um protocolo é composto por um conjunto de funções que realizam os requisitos básicos daquele protocolo.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2"/>
          </p:nvPr>
        </p:nvSpPr>
        <p:spPr>
          <a:xfrm>
            <a:off x="6368901" y="1589568"/>
            <a:ext cx="3886200" cy="3135577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A escolha das funções é feita baseada na região de operação para a qual o protocolo é criado e o nível de serviço desejado como resultado da sua operação.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9" y="4725144"/>
            <a:ext cx="23145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634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 e Política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Mecanismos são estáticos e não mudam após a especificação do protocolo.</a:t>
            </a:r>
          </a:p>
          <a:p>
            <a:pPr lvl="1"/>
            <a:r>
              <a:rPr lang="pt-BR" dirty="0"/>
              <a:t>Ex.: ordem de interpretação dos campos de um (N)-PCI</a:t>
            </a:r>
          </a:p>
          <a:p>
            <a:r>
              <a:rPr lang="pt-BR" dirty="0"/>
              <a:t>Tipos de políticas em geral aparecem em pares:</a:t>
            </a:r>
          </a:p>
          <a:p>
            <a:pPr lvl="1"/>
            <a:r>
              <a:rPr lang="pt-BR" dirty="0"/>
              <a:t>Política de transmissão e política de recepção</a:t>
            </a:r>
          </a:p>
          <a:p>
            <a:pPr lvl="1"/>
            <a:r>
              <a:rPr lang="pt-BR" dirty="0"/>
              <a:t>Detecção de erros: </a:t>
            </a:r>
          </a:p>
          <a:p>
            <a:pPr lvl="2"/>
            <a:r>
              <a:rPr lang="pt-BR" dirty="0"/>
              <a:t>a política de transmissão calcula o polinômio e o mecanismo o insere na PDU</a:t>
            </a:r>
          </a:p>
          <a:p>
            <a:pPr lvl="2"/>
            <a:r>
              <a:rPr lang="pt-BR" dirty="0"/>
              <a:t>A política de recepção calcula o polinômio de uma PDU entrante, e o mecanismo compara o resultado com o campo no PCI.</a:t>
            </a:r>
          </a:p>
          <a:p>
            <a:r>
              <a:rPr lang="pt-BR" dirty="0"/>
              <a:t>Exceções: políticas de inicialização, associadas a temporizadores, etc.</a:t>
            </a:r>
          </a:p>
        </p:txBody>
      </p:sp>
    </p:spTree>
    <p:extLst>
      <p:ext uri="{BB962C8B-B14F-4D97-AF65-F5344CB8AC3E}">
        <p14:creationId xmlns:p14="http://schemas.microsoft.com/office/powerpoint/2010/main" val="2165815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Coordenação entre os Mecanismos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18288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Através da troca de campos de informação específicos na (N)-PCI.</a:t>
            </a:r>
          </a:p>
          <a:p>
            <a:r>
              <a:rPr lang="pt-BR" dirty="0"/>
              <a:t>Uma única PDU pode transportar campos para diversos mecanismos na (N)-PCI.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568" y="3645024"/>
            <a:ext cx="8000889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362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mecanismo e diversas Políticas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Mecanismo de controle de fluxo de janela deslizante.</a:t>
            </a:r>
          </a:p>
          <a:p>
            <a:r>
              <a:rPr lang="pt-BR" dirty="0"/>
              <a:t>A janela deslizante faz parte da especificação do protocolo.</a:t>
            </a:r>
          </a:p>
          <a:p>
            <a:pPr lvl="1"/>
            <a:r>
              <a:rPr lang="pt-BR" dirty="0"/>
              <a:t>Após a especificação este mecanismo não é modificado.</a:t>
            </a:r>
          </a:p>
          <a:p>
            <a:r>
              <a:rPr lang="pt-BR" dirty="0"/>
              <a:t>Diversas políticas para o controle de fluxo:</a:t>
            </a:r>
          </a:p>
          <a:p>
            <a:pPr lvl="1"/>
            <a:r>
              <a:rPr lang="pt-BR" dirty="0"/>
              <a:t>Estender o crédito ao receber uma PDU</a:t>
            </a:r>
          </a:p>
          <a:p>
            <a:pPr lvl="1"/>
            <a:r>
              <a:rPr lang="pt-BR" dirty="0"/>
              <a:t>Envio periódico de novo crédito</a:t>
            </a:r>
          </a:p>
          <a:p>
            <a:r>
              <a:rPr lang="pt-BR" dirty="0"/>
              <a:t>Políticas diferentes podem ser usadas para conexões diferentes ao mesmo tempo.</a:t>
            </a:r>
          </a:p>
        </p:txBody>
      </p:sp>
    </p:spTree>
    <p:extLst>
      <p:ext uri="{BB962C8B-B14F-4D97-AF65-F5344CB8AC3E}">
        <p14:creationId xmlns:p14="http://schemas.microsoft.com/office/powerpoint/2010/main" val="1535392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Mecanismos e Políticas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Reconhecimento é um mecanismo, mas </a:t>
            </a:r>
            <a:r>
              <a:rPr lang="pt-BR" i="1" u="sng" dirty="0"/>
              <a:t>quando</a:t>
            </a:r>
            <a:r>
              <a:rPr lang="pt-BR" dirty="0"/>
              <a:t>  enviar um </a:t>
            </a:r>
            <a:r>
              <a:rPr lang="pt-BR" i="1" dirty="0" err="1"/>
              <a:t>ack</a:t>
            </a:r>
            <a:r>
              <a:rPr lang="pt-BR" i="1" dirty="0"/>
              <a:t> </a:t>
            </a:r>
            <a:r>
              <a:rPr lang="pt-BR" dirty="0"/>
              <a:t>é política.</a:t>
            </a:r>
          </a:p>
          <a:p>
            <a:r>
              <a:rPr lang="pt-BR" dirty="0"/>
              <a:t>Os protocolos devem incluir um mecanismo para especificar ou negociar a política para todos os mecanismos durante a sincronização ou estabelecimento.</a:t>
            </a:r>
          </a:p>
          <a:p>
            <a:r>
              <a:rPr lang="pt-BR" dirty="0"/>
              <a:t>Geralmente mudar a política durante a fase de transferência de dados requer sincronização que é essencialmente equivalente ao estabelecimento de um novo fluxo </a:t>
            </a:r>
            <a:r>
              <a:rPr lang="pt-BR"/>
              <a:t>ou conexão.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7160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Escolha da Política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escolha da política depende das características do tráfego da associação (N-1) e da </a:t>
            </a:r>
            <a:r>
              <a:rPr lang="pt-BR" i="1" dirty="0"/>
              <a:t>qualidade de serviço </a:t>
            </a:r>
            <a:r>
              <a:rPr lang="pt-BR" dirty="0"/>
              <a:t>(</a:t>
            </a:r>
            <a:r>
              <a:rPr lang="pt-BR" dirty="0" err="1"/>
              <a:t>QoS</a:t>
            </a:r>
            <a:r>
              <a:rPr lang="pt-BR" dirty="0"/>
              <a:t>) requerida pelo usuário.</a:t>
            </a:r>
          </a:p>
          <a:p>
            <a:r>
              <a:rPr lang="pt-BR" dirty="0"/>
              <a:t>A tarefa da (N)-PM é traduzir estas características de </a:t>
            </a:r>
            <a:r>
              <a:rPr lang="pt-BR" dirty="0" err="1"/>
              <a:t>QoS</a:t>
            </a:r>
            <a:r>
              <a:rPr lang="pt-BR" dirty="0"/>
              <a:t> requeridas pela (N+1)-PM numa escolha particular de mecanismos e políticas baseadas no serviço da (N-1)-PM.</a:t>
            </a:r>
          </a:p>
          <a:p>
            <a:r>
              <a:rPr lang="pt-BR" dirty="0"/>
              <a:t>Protocolos próximos ao meio possuem políticas dominadas pelas características do meio, enquanto que protocolos distantes do meio possuem uma maior variedade de políticas aplicáveis.</a:t>
            </a:r>
          </a:p>
        </p:txBody>
      </p:sp>
    </p:spTree>
    <p:extLst>
      <p:ext uri="{BB962C8B-B14F-4D97-AF65-F5344CB8AC3E}">
        <p14:creationId xmlns:p14="http://schemas.microsoft.com/office/powerpoint/2010/main" val="2396316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Mecanismos de “novos protocolos”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Nenhum novo mecanismo foi proposto em aproximadamente 25 anos.</a:t>
            </a:r>
          </a:p>
          <a:p>
            <a:r>
              <a:rPr lang="pt-BR" dirty="0"/>
              <a:t>Mudanças consistiram basicamente em rearranjo de cabeçalhos e velhos mecanismos com políticas diferentes.</a:t>
            </a:r>
          </a:p>
          <a:p>
            <a:r>
              <a:rPr lang="pt-BR" dirty="0"/>
              <a:t>Os mecanismos de um protocolo são fixados em tempo de especificação, enquanto que as políticas selecionadas são adiadas até a sincronização ou estabelecimento.</a:t>
            </a:r>
          </a:p>
        </p:txBody>
      </p:sp>
    </p:spTree>
    <p:extLst>
      <p:ext uri="{BB962C8B-B14F-4D97-AF65-F5344CB8AC3E}">
        <p14:creationId xmlns:p14="http://schemas.microsoft.com/office/powerpoint/2010/main" val="1643600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Mecanismos e Políticas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Os mecanismos são fixos, mas uma política apropriada pode torná-los nulos.</a:t>
            </a:r>
          </a:p>
          <a:p>
            <a:r>
              <a:rPr lang="pt-BR" dirty="0"/>
              <a:t>Exemplo:</a:t>
            </a:r>
          </a:p>
          <a:p>
            <a:pPr lvl="1"/>
            <a:r>
              <a:rPr lang="pt-BR" dirty="0"/>
              <a:t>Sempre se considerou necessário outro protocolo de transporte para voz.</a:t>
            </a:r>
          </a:p>
          <a:p>
            <a:pPr lvl="1"/>
            <a:r>
              <a:rPr lang="pt-BR" dirty="0"/>
              <a:t>Para voz, as </a:t>
            </a:r>
            <a:r>
              <a:rPr lang="pt-BR" dirty="0" err="1"/>
              <a:t>PDUs</a:t>
            </a:r>
            <a:r>
              <a:rPr lang="pt-BR" dirty="0"/>
              <a:t> devem ser ordenadas, mas podem se toleradas pequenas falhas de sequência.</a:t>
            </a:r>
          </a:p>
          <a:p>
            <a:pPr lvl="1"/>
            <a:r>
              <a:rPr lang="pt-BR" dirty="0"/>
              <a:t>No entanto, não é necessário um novo protocolo. Basta modificar a política de reconhecimento... e mentir! Não há nenhum requisito de dizer a verdade! Se a falha for pequena, envie um </a:t>
            </a:r>
            <a:r>
              <a:rPr lang="pt-BR" dirty="0" err="1"/>
              <a:t>ack</a:t>
            </a:r>
            <a:r>
              <a:rPr lang="pt-BR" dirty="0"/>
              <a:t> de qualquer modo, apesar de nem todos os dados terem sido recebidos.</a:t>
            </a:r>
          </a:p>
        </p:txBody>
      </p:sp>
    </p:spTree>
    <p:extLst>
      <p:ext uri="{BB962C8B-B14F-4D97-AF65-F5344CB8AC3E}">
        <p14:creationId xmlns:p14="http://schemas.microsoft.com/office/powerpoint/2010/main" val="440395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Semânticas do </a:t>
            </a:r>
            <a:r>
              <a:rPr lang="pt-BR" dirty="0" err="1"/>
              <a:t>Ack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Um </a:t>
            </a:r>
            <a:r>
              <a:rPr lang="pt-BR" dirty="0" err="1"/>
              <a:t>Ack</a:t>
            </a:r>
            <a:r>
              <a:rPr lang="pt-BR" dirty="0"/>
              <a:t> não significa, como se pensa, “Eu recebi”.</a:t>
            </a:r>
          </a:p>
          <a:p>
            <a:r>
              <a:rPr lang="pt-BR" dirty="0"/>
              <a:t>Significa: “Eu não vou pedir uma retransmissão” ou “Estou satisfeito com o que recebi”!</a:t>
            </a:r>
          </a:p>
          <a:p>
            <a:r>
              <a:rPr lang="pt-BR" dirty="0"/>
              <a:t>Neste livro o que é chamado em outros protocolos como “mecanismo de reconhecimento” aqui é referenciado como “controle de retransmissão”.</a:t>
            </a:r>
          </a:p>
        </p:txBody>
      </p:sp>
    </p:spTree>
    <p:extLst>
      <p:ext uri="{BB962C8B-B14F-4D97-AF65-F5344CB8AC3E}">
        <p14:creationId xmlns:p14="http://schemas.microsoft.com/office/powerpoint/2010/main" val="1598658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QoS</a:t>
            </a:r>
            <a:r>
              <a:rPr lang="pt-BR" dirty="0"/>
              <a:t> versus </a:t>
            </a:r>
            <a:r>
              <a:rPr lang="pt-BR" dirty="0" err="1"/>
              <a:t>NoS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/>
              <a:t>QoS</a:t>
            </a:r>
            <a:r>
              <a:rPr lang="pt-BR" dirty="0"/>
              <a:t> = Qualidade de Serviço</a:t>
            </a:r>
          </a:p>
          <a:p>
            <a:pPr lvl="1"/>
            <a:r>
              <a:rPr lang="pt-BR" dirty="0"/>
              <a:t>Conjunto de características desejadas para a comunicação tais como: largura de banda, atraso, taxa de erros, </a:t>
            </a:r>
            <a:r>
              <a:rPr lang="pt-BR" i="1" dirty="0" err="1"/>
              <a:t>jitter</a:t>
            </a:r>
            <a:r>
              <a:rPr lang="pt-BR" dirty="0"/>
              <a:t>, etc.</a:t>
            </a:r>
          </a:p>
          <a:p>
            <a:pPr lvl="1"/>
            <a:r>
              <a:rPr lang="pt-BR" dirty="0"/>
              <a:t>Diversos parâmetros foram especificados, mas “quando um parâmetro de </a:t>
            </a:r>
            <a:r>
              <a:rPr lang="pt-BR" dirty="0" err="1"/>
              <a:t>QoS</a:t>
            </a:r>
            <a:r>
              <a:rPr lang="pt-BR" dirty="0"/>
              <a:t> é alterado, que políticas do protocolo mudam e por que?”. Normalmente a resposta é “nenhum”!</a:t>
            </a:r>
          </a:p>
          <a:p>
            <a:pPr lvl="1"/>
            <a:r>
              <a:rPr lang="pt-BR" dirty="0"/>
              <a:t>Causas:</a:t>
            </a:r>
          </a:p>
          <a:p>
            <a:pPr lvl="2"/>
            <a:r>
              <a:rPr lang="pt-BR" dirty="0"/>
              <a:t>Qualquer mudança de política que afete o parâmetro seria uma questão de gerenciamento de recursos (considerado um domínio da implementação)</a:t>
            </a:r>
          </a:p>
          <a:p>
            <a:pPr lvl="2"/>
            <a:r>
              <a:rPr lang="pt-BR" dirty="0"/>
              <a:t>Atraso: um protocolo pode minimizar piorar o atraso mas não pode fazer nada para melhorá-lo. Parâmetros deste tipo são chamados de </a:t>
            </a:r>
            <a:r>
              <a:rPr lang="pt-BR" dirty="0" err="1"/>
              <a:t>NoS</a:t>
            </a:r>
            <a:r>
              <a:rPr lang="pt-BR" dirty="0"/>
              <a:t> (</a:t>
            </a:r>
            <a:r>
              <a:rPr lang="pt-BR" i="1" dirty="0" err="1"/>
              <a:t>Nature</a:t>
            </a:r>
            <a:r>
              <a:rPr lang="pt-BR" i="1" dirty="0"/>
              <a:t> </a:t>
            </a:r>
            <a:r>
              <a:rPr lang="pt-BR" i="1" dirty="0" err="1"/>
              <a:t>of</a:t>
            </a:r>
            <a:r>
              <a:rPr lang="pt-BR" i="1" dirty="0"/>
              <a:t> Service).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28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Representação de uma FSM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pt-BR" dirty="0"/>
              <a:t>Grafo:</a:t>
            </a:r>
          </a:p>
          <a:p>
            <a:pPr lvl="1"/>
            <a:r>
              <a:rPr lang="pt-BR" dirty="0"/>
              <a:t>Nós representam os estados</a:t>
            </a:r>
          </a:p>
          <a:p>
            <a:pPr lvl="1"/>
            <a:r>
              <a:rPr lang="pt-BR" dirty="0"/>
              <a:t>Arcos representam a função </a:t>
            </a:r>
            <a:r>
              <a:rPr lang="pt-BR" i="1" dirty="0"/>
              <a:t>F</a:t>
            </a:r>
            <a:r>
              <a:rPr lang="pt-BR" i="1" baseline="-25000" dirty="0"/>
              <a:t>1</a:t>
            </a:r>
          </a:p>
          <a:p>
            <a:pPr lvl="1"/>
            <a:r>
              <a:rPr lang="pt-BR" dirty="0"/>
              <a:t>Os arcos são rotulados com a entrada e a saída da função </a:t>
            </a:r>
            <a:r>
              <a:rPr lang="pt-BR" i="1" dirty="0"/>
              <a:t>F</a:t>
            </a:r>
            <a:r>
              <a:rPr lang="pt-BR" i="1" baseline="-25000" dirty="0"/>
              <a:t>2</a:t>
            </a:r>
          </a:p>
          <a:p>
            <a:pPr lvl="1"/>
            <a:endParaRPr lang="pt-BR" i="1" baseline="-25000" dirty="0"/>
          </a:p>
          <a:p>
            <a:pPr lvl="1"/>
            <a:r>
              <a:rPr lang="pt-BR" dirty="0"/>
              <a:t>Podem ser representadas também através de uma tabela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2060848"/>
            <a:ext cx="3948179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2367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QoS</a:t>
            </a:r>
            <a:r>
              <a:rPr lang="pt-BR" dirty="0"/>
              <a:t> e </a:t>
            </a:r>
            <a:r>
              <a:rPr lang="pt-BR" dirty="0" err="1"/>
              <a:t>NoS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err="1"/>
              <a:t>NoS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Parâmetros determinados em grande parte pela “natureza”.</a:t>
            </a:r>
          </a:p>
          <a:p>
            <a:pPr lvl="1"/>
            <a:r>
              <a:rPr lang="pt-BR" dirty="0"/>
              <a:t>Podemos ser capazes de evitar piorá-los, mas há pouco ou nada que possa ser feito para melhorá-lo!</a:t>
            </a:r>
          </a:p>
          <a:p>
            <a:r>
              <a:rPr lang="pt-BR" dirty="0" err="1"/>
              <a:t>QoS</a:t>
            </a:r>
            <a:r>
              <a:rPr lang="pt-BR" dirty="0"/>
              <a:t> representa um conjunto de características que uma (N+1)-PM deseja de uma (N)-PM para uma instância particular de comunicação.</a:t>
            </a:r>
          </a:p>
          <a:p>
            <a:r>
              <a:rPr lang="pt-BR" dirty="0" err="1"/>
              <a:t>NoS</a:t>
            </a:r>
            <a:r>
              <a:rPr lang="pt-BR" dirty="0"/>
              <a:t> representa o conjunto de características que uma (N-1)-PM provê realmente e provavelmente será capaz de prover no futuro.</a:t>
            </a:r>
          </a:p>
          <a:p>
            <a:r>
              <a:rPr lang="pt-BR" dirty="0"/>
              <a:t>A (N)-PM usa a diferença entre a </a:t>
            </a:r>
            <a:r>
              <a:rPr lang="pt-BR" dirty="0" err="1"/>
              <a:t>QoS</a:t>
            </a:r>
            <a:r>
              <a:rPr lang="pt-BR" dirty="0"/>
              <a:t> e a </a:t>
            </a:r>
            <a:r>
              <a:rPr lang="pt-BR" dirty="0" err="1"/>
              <a:t>NoS</a:t>
            </a:r>
            <a:r>
              <a:rPr lang="pt-BR" dirty="0"/>
              <a:t> para selecionar o protocolo, mecanismos e políticas para casar o desejo com a realidade.</a:t>
            </a:r>
          </a:p>
        </p:txBody>
      </p:sp>
    </p:spTree>
    <p:extLst>
      <p:ext uri="{BB962C8B-B14F-4D97-AF65-F5344CB8AC3E}">
        <p14:creationId xmlns:p14="http://schemas.microsoft.com/office/powerpoint/2010/main" val="1473456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Alguns Mecanismos de Transferência de Dados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  <p:extLst>
      <p:ext uri="{BB962C8B-B14F-4D97-AF65-F5344CB8AC3E}">
        <p14:creationId xmlns:p14="http://schemas.microsoft.com/office/powerpoint/2010/main" val="16814503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Roteiro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Delimitação</a:t>
            </a:r>
          </a:p>
          <a:p>
            <a:r>
              <a:rPr lang="pt-BR" dirty="0"/>
              <a:t>Sincronização do Estado Inicial</a:t>
            </a:r>
          </a:p>
          <a:p>
            <a:r>
              <a:rPr lang="pt-BR" dirty="0"/>
              <a:t>Seleção de Política</a:t>
            </a:r>
          </a:p>
          <a:p>
            <a:r>
              <a:rPr lang="pt-BR" dirty="0"/>
              <a:t>Endereçamento</a:t>
            </a:r>
          </a:p>
          <a:p>
            <a:r>
              <a:rPr lang="pt-BR" dirty="0"/>
              <a:t>Identificação de Fluxo ou Conexão</a:t>
            </a:r>
          </a:p>
          <a:p>
            <a:r>
              <a:rPr lang="pt-BR" dirty="0"/>
              <a:t>Repasse (</a:t>
            </a:r>
            <a:r>
              <a:rPr lang="pt-BR" i="1" dirty="0" err="1"/>
              <a:t>Relaying</a:t>
            </a:r>
            <a:r>
              <a:rPr lang="pt-BR" dirty="0"/>
              <a:t>)</a:t>
            </a:r>
          </a:p>
          <a:p>
            <a:r>
              <a:rPr lang="pt-BR" dirty="0"/>
              <a:t>Multiplexação</a:t>
            </a:r>
          </a:p>
          <a:p>
            <a:r>
              <a:rPr lang="pt-BR" dirty="0"/>
              <a:t>Ordenação</a:t>
            </a:r>
          </a:p>
          <a:p>
            <a:r>
              <a:rPr lang="pt-BR" dirty="0"/>
              <a:t>Fragmentação/Remontagem</a:t>
            </a:r>
          </a:p>
          <a:p>
            <a:r>
              <a:rPr lang="pt-BR" dirty="0"/>
              <a:t>Combinação/Separação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Corrupção dos Dados</a:t>
            </a:r>
          </a:p>
          <a:p>
            <a:r>
              <a:rPr lang="pt-BR" dirty="0"/>
              <a:t>Detecção de Perdas e Duplicatas</a:t>
            </a:r>
          </a:p>
          <a:p>
            <a:r>
              <a:rPr lang="pt-BR" dirty="0"/>
              <a:t>Controle de Fluxo</a:t>
            </a:r>
          </a:p>
          <a:p>
            <a:r>
              <a:rPr lang="pt-BR" dirty="0"/>
              <a:t>Controle de Retransmissão ou Reconhecimento</a:t>
            </a:r>
          </a:p>
          <a:p>
            <a:r>
              <a:rPr lang="pt-BR" dirty="0"/>
              <a:t>Compressão</a:t>
            </a:r>
          </a:p>
          <a:p>
            <a:r>
              <a:rPr lang="pt-BR" dirty="0"/>
              <a:t>Autenticação</a:t>
            </a:r>
          </a:p>
          <a:p>
            <a:r>
              <a:rPr lang="pt-BR" dirty="0"/>
              <a:t>Controle de Acesso</a:t>
            </a:r>
          </a:p>
          <a:p>
            <a:r>
              <a:rPr lang="pt-BR" dirty="0"/>
              <a:t>Integridade</a:t>
            </a:r>
          </a:p>
          <a:p>
            <a:r>
              <a:rPr lang="pt-BR" dirty="0"/>
              <a:t>Confidencialidade</a:t>
            </a:r>
          </a:p>
          <a:p>
            <a:r>
              <a:rPr lang="pt-BR" dirty="0"/>
              <a:t>Não repúdio</a:t>
            </a:r>
          </a:p>
          <a:p>
            <a:r>
              <a:rPr lang="pt-BR" dirty="0"/>
              <a:t>Atividade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  <p:extLst>
      <p:ext uri="{BB962C8B-B14F-4D97-AF65-F5344CB8AC3E}">
        <p14:creationId xmlns:p14="http://schemas.microsoft.com/office/powerpoint/2010/main" val="26167483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Delimitação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Mecanismo usado para indicar o início e o fim de uma PDU.</a:t>
            </a:r>
          </a:p>
          <a:p>
            <a:r>
              <a:rPr lang="pt-BR" dirty="0"/>
              <a:t>Métodos básicos: delimitação externa e interna.</a:t>
            </a:r>
          </a:p>
          <a:p>
            <a:r>
              <a:rPr lang="pt-BR" dirty="0"/>
              <a:t>Delimitação externa:</a:t>
            </a:r>
          </a:p>
          <a:p>
            <a:pPr lvl="1"/>
            <a:r>
              <a:rPr lang="pt-BR" dirty="0"/>
              <a:t>Padrão especial de bits (sequência de </a:t>
            </a:r>
            <a:r>
              <a:rPr lang="pt-BR" i="1" dirty="0" err="1"/>
              <a:t>flag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Transparência garantida com mecanismo de “escape”.</a:t>
            </a:r>
          </a:p>
          <a:p>
            <a:pPr lvl="1"/>
            <a:r>
              <a:rPr lang="pt-BR" dirty="0"/>
              <a:t>Uso da camada inferior para delimitar a PDU:</a:t>
            </a:r>
          </a:p>
          <a:p>
            <a:pPr lvl="2"/>
            <a:r>
              <a:rPr lang="pt-BR" dirty="0"/>
              <a:t>Campo de comprimento na (N-1)-PCI</a:t>
            </a:r>
          </a:p>
          <a:p>
            <a:pPr lvl="2"/>
            <a:r>
              <a:rPr lang="pt-BR" dirty="0"/>
              <a:t>Codificação de bits na camada física (Ex.: Codificação de Manchester para delimitação de quadros MAC no Ethernet)</a:t>
            </a:r>
          </a:p>
        </p:txBody>
      </p:sp>
    </p:spTree>
    <p:extLst>
      <p:ext uri="{BB962C8B-B14F-4D97-AF65-F5344CB8AC3E}">
        <p14:creationId xmlns:p14="http://schemas.microsoft.com/office/powerpoint/2010/main" val="359041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Delimitação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Delimitação Interna:</a:t>
            </a:r>
          </a:p>
          <a:p>
            <a:pPr lvl="1"/>
            <a:r>
              <a:rPr lang="pt-BR" dirty="0"/>
              <a:t>A PDU contém um campo de comprimento como um elemento da PCI.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92412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Sincronização do Estado Inicial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Inicialização do estado compartilhado das PMs antes do início da transferência de dados.</a:t>
            </a:r>
          </a:p>
          <a:p>
            <a:r>
              <a:rPr lang="pt-BR" dirty="0"/>
              <a:t>Mecanismos: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Criação de associações locais com as PMs vizinhas, (N+1)-PM e a  (N-1)-PM; sem troca de </a:t>
            </a:r>
            <a:r>
              <a:rPr lang="pt-BR" dirty="0" err="1"/>
              <a:t>PDUs</a:t>
            </a:r>
            <a:r>
              <a:rPr lang="pt-BR" dirty="0"/>
              <a:t>. Usada por protocolos que requerem estado compartilhado mínimo (comunicações sem conexão, ex.: UDP).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O anterior mais a troca de </a:t>
            </a:r>
            <a:r>
              <a:rPr lang="pt-BR" dirty="0" err="1"/>
              <a:t>PDUs</a:t>
            </a:r>
            <a:r>
              <a:rPr lang="pt-BR" dirty="0"/>
              <a:t> de pedido e resposta, apresentação em duas vias (</a:t>
            </a:r>
            <a:r>
              <a:rPr lang="pt-BR" i="1" dirty="0" err="1"/>
              <a:t>two-way</a:t>
            </a:r>
            <a:r>
              <a:rPr lang="pt-BR" i="1" dirty="0"/>
              <a:t> </a:t>
            </a:r>
            <a:r>
              <a:rPr lang="pt-BR" i="1" dirty="0" err="1"/>
              <a:t>handshake</a:t>
            </a:r>
            <a:r>
              <a:rPr lang="pt-BR" dirty="0"/>
              <a:t>) usado por protocolos que não possuem mecanismos de realimentação. Ex.: HDLC, X.25, aplicações)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Anterior mais um </a:t>
            </a:r>
            <a:r>
              <a:rPr lang="pt-BR" i="1" dirty="0" err="1"/>
              <a:t>ack</a:t>
            </a:r>
            <a:r>
              <a:rPr lang="pt-BR" dirty="0"/>
              <a:t> do iniciador quando chega a resposta, apresentação em três vias (</a:t>
            </a:r>
            <a:r>
              <a:rPr lang="pt-BR" i="1" dirty="0" err="1"/>
              <a:t>three-way</a:t>
            </a:r>
            <a:r>
              <a:rPr lang="pt-BR" i="1" dirty="0"/>
              <a:t> </a:t>
            </a:r>
            <a:r>
              <a:rPr lang="pt-BR" i="1" dirty="0" err="1"/>
              <a:t>handshake</a:t>
            </a:r>
            <a:r>
              <a:rPr lang="pt-BR" dirty="0"/>
              <a:t>) usado por protocolos com realimentação (Ex.: TCP)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Mecanismo simples baseado em temporizador limitando o tempo de vida máximo de uma PDU: tempo máximo que o transmissor tentará reenviar a PDU, e tempo máximo que o receptor esperará antes de enviar o reconhecimento.</a:t>
            </a:r>
          </a:p>
        </p:txBody>
      </p:sp>
    </p:spTree>
    <p:extLst>
      <p:ext uri="{BB962C8B-B14F-4D97-AF65-F5344CB8AC3E}">
        <p14:creationId xmlns:p14="http://schemas.microsoft.com/office/powerpoint/2010/main" val="15337781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Seleção de Política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Este mecanismo permite:</a:t>
            </a:r>
          </a:p>
          <a:p>
            <a:pPr lvl="1"/>
            <a:r>
              <a:rPr lang="pt-BR" dirty="0"/>
              <a:t> a seleção de política durante a alocação e </a:t>
            </a:r>
          </a:p>
          <a:p>
            <a:pPr lvl="1"/>
            <a:r>
              <a:rPr lang="pt-BR" dirty="0"/>
              <a:t>a mudança de políticas durante a transferência de dados em certas circunstâncias.</a:t>
            </a:r>
          </a:p>
          <a:p>
            <a:r>
              <a:rPr lang="pt-BR" dirty="0"/>
              <a:t>Exemplos de protocolos:</a:t>
            </a:r>
          </a:p>
          <a:p>
            <a:pPr lvl="1"/>
            <a:r>
              <a:rPr lang="pt-BR" dirty="0"/>
              <a:t>HDLC: é possível escolher diversas opções.</a:t>
            </a:r>
          </a:p>
        </p:txBody>
      </p:sp>
    </p:spTree>
    <p:extLst>
      <p:ext uri="{BB962C8B-B14F-4D97-AF65-F5344CB8AC3E}">
        <p14:creationId xmlns:p14="http://schemas.microsoft.com/office/powerpoint/2010/main" val="14540626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Endereçamento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Protocolos que operam em ambientes com múltiplo acesso devem conter alguma forma de identificar a origem e o destino das </a:t>
            </a:r>
            <a:r>
              <a:rPr lang="pt-BR" dirty="0" err="1"/>
              <a:t>PDUs</a:t>
            </a:r>
            <a:r>
              <a:rPr lang="pt-BR" dirty="0"/>
              <a:t>.</a:t>
            </a:r>
          </a:p>
          <a:p>
            <a:r>
              <a:rPr lang="pt-BR" dirty="0"/>
              <a:t>Isto é feito incluindo campos de </a:t>
            </a:r>
            <a:r>
              <a:rPr lang="pt-BR" i="1" dirty="0"/>
              <a:t>endereços </a:t>
            </a:r>
            <a:r>
              <a:rPr lang="pt-BR" dirty="0"/>
              <a:t>no PCI.</a:t>
            </a:r>
          </a:p>
          <a:p>
            <a:r>
              <a:rPr lang="pt-BR" dirty="0"/>
              <a:t>Os endereços devem ser grandes o suficiente para nomear todos os elementos que podem se comunicar sem depender da camada superior.</a:t>
            </a:r>
          </a:p>
        </p:txBody>
      </p:sp>
    </p:spTree>
    <p:extLst>
      <p:ext uri="{BB962C8B-B14F-4D97-AF65-F5344CB8AC3E}">
        <p14:creationId xmlns:p14="http://schemas.microsoft.com/office/powerpoint/2010/main" val="15009853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Identificação de Fluxo ou Conexão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Protocolos que suportam múltiplas instâncias de comunicação (i.e., associações, fluxos ou conexões entre as mesmas duas estações) também requerem um identificador de conexão ou de fluxo.</a:t>
            </a:r>
          </a:p>
          <a:p>
            <a:r>
              <a:rPr lang="pt-BR" dirty="0"/>
              <a:t>Tradicionalmente isto é feito usando “</a:t>
            </a:r>
            <a:r>
              <a:rPr lang="pt-BR" i="1" dirty="0" err="1"/>
              <a:t>port</a:t>
            </a:r>
            <a:r>
              <a:rPr lang="pt-BR" i="1" dirty="0"/>
              <a:t>-id</a:t>
            </a:r>
            <a:r>
              <a:rPr lang="pt-BR" dirty="0"/>
              <a:t>s”.</a:t>
            </a:r>
          </a:p>
          <a:p>
            <a:r>
              <a:rPr lang="pt-BR" dirty="0"/>
              <a:t>Se estes identificadores forem únicos a toda a camada e não apenas ao protocolo, então podem ser usados para multiplexar fluxos de múltiplos protocolos.</a:t>
            </a:r>
          </a:p>
        </p:txBody>
      </p:sp>
    </p:spTree>
    <p:extLst>
      <p:ext uri="{BB962C8B-B14F-4D97-AF65-F5344CB8AC3E}">
        <p14:creationId xmlns:p14="http://schemas.microsoft.com/office/powerpoint/2010/main" val="38772389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Repasse (</a:t>
            </a:r>
            <a:r>
              <a:rPr lang="pt-BR" i="1" dirty="0" err="1"/>
              <a:t>Relaying</a:t>
            </a:r>
            <a:r>
              <a:rPr lang="pt-BR" dirty="0"/>
              <a:t>)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Muitas redes não são malhas completamente conectadas.</a:t>
            </a:r>
          </a:p>
          <a:p>
            <a:r>
              <a:rPr lang="pt-BR" dirty="0"/>
              <a:t>Portanto, alguns protocolos repassam uma PDU de uma PM para a próxima.</a:t>
            </a:r>
          </a:p>
          <a:p>
            <a:r>
              <a:rPr lang="pt-BR" dirty="0"/>
              <a:t>É preciso incluir na PCI um elemento que contenha o endereço do destino. Em muitos casos, ele contém também o endereço da origem.</a:t>
            </a:r>
          </a:p>
          <a:p>
            <a:r>
              <a:rPr lang="pt-BR" dirty="0"/>
              <a:t>Quando uma PDU chega, o mecanismo de repasse inspeciona o endereço e determina se ela está endereçada a uma de suas (N+1)-PMs.</a:t>
            </a:r>
          </a:p>
          <a:p>
            <a:pPr lvl="1"/>
            <a:r>
              <a:rPr lang="pt-BR" dirty="0"/>
              <a:t>Em caso afirmativo, ela é entregue à (N+1)-PM correspondente.</a:t>
            </a:r>
          </a:p>
          <a:p>
            <a:pPr lvl="1"/>
            <a:r>
              <a:rPr lang="pt-BR" dirty="0"/>
              <a:t>Em caso negativo, ele determina qual (N-1)-PM pode levar a PDU o mais próximo possível ao destino. Isto é conhecido como </a:t>
            </a:r>
            <a:r>
              <a:rPr lang="pt-BR" i="1" dirty="0">
                <a:solidFill>
                  <a:srgbClr val="FF0000"/>
                </a:solidFill>
              </a:rPr>
              <a:t>encaminhamento</a:t>
            </a:r>
            <a:r>
              <a:rPr lang="pt-BR" i="1" dirty="0"/>
              <a:t> (</a:t>
            </a:r>
            <a:r>
              <a:rPr lang="pt-BR" i="1" dirty="0" err="1"/>
              <a:t>forwarding</a:t>
            </a:r>
            <a:r>
              <a:rPr lang="pt-BR" i="1" dirty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28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Aplicabilidade das </a:t>
            </a:r>
            <a:r>
              <a:rPr lang="pt-BR" dirty="0" err="1"/>
              <a:t>FSMs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Usadas como um método de especificação formal</a:t>
            </a:r>
          </a:p>
          <a:p>
            <a:r>
              <a:rPr lang="pt-BR" dirty="0"/>
              <a:t>Na sua forma pura não é adequada para representar a não ser mecanismos simples</a:t>
            </a:r>
          </a:p>
          <a:p>
            <a:r>
              <a:rPr lang="pt-BR" dirty="0"/>
              <a:t>Para algoritmos complexos que envolva contagens simples, ordenação, etc., o espaço de estados seria aproximadamente o produto das magnitudes de cada parâmetro: </a:t>
            </a:r>
          </a:p>
          <a:p>
            <a:pPr lvl="1"/>
            <a:r>
              <a:rPr lang="pt-BR" dirty="0"/>
              <a:t>Problema da explosão de estados!</a:t>
            </a:r>
          </a:p>
        </p:txBody>
      </p:sp>
    </p:spTree>
    <p:extLst>
      <p:ext uri="{BB962C8B-B14F-4D97-AF65-F5344CB8AC3E}">
        <p14:creationId xmlns:p14="http://schemas.microsoft.com/office/powerpoint/2010/main" val="19372886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Multiplexação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É o mapeamento de fluxos de (N)-PMs em fluxos de (N-1)-PMs.</a:t>
            </a:r>
          </a:p>
        </p:txBody>
      </p:sp>
    </p:spTree>
    <p:extLst>
      <p:ext uri="{BB962C8B-B14F-4D97-AF65-F5344CB8AC3E}">
        <p14:creationId xmlns:p14="http://schemas.microsoft.com/office/powerpoint/2010/main" val="592481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Ordenação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Muitos (mas não todos) protocolos assumem uma ordenação simples:</a:t>
            </a:r>
          </a:p>
          <a:p>
            <a:pPr lvl="1"/>
            <a:r>
              <a:rPr lang="pt-BR" dirty="0"/>
              <a:t>As </a:t>
            </a:r>
            <a:r>
              <a:rPr lang="pt-BR" dirty="0" err="1"/>
              <a:t>PDUs</a:t>
            </a:r>
            <a:r>
              <a:rPr lang="pt-BR" dirty="0"/>
              <a:t> chegam na mesma ordem em que foram enviadas.</a:t>
            </a:r>
          </a:p>
          <a:p>
            <a:r>
              <a:rPr lang="pt-BR" dirty="0"/>
              <a:t>No entanto, alguns serviços de comunicação não garantem esta propriedade.</a:t>
            </a:r>
          </a:p>
          <a:p>
            <a:r>
              <a:rPr lang="pt-BR" dirty="0"/>
              <a:t>Este mecanismo é implementado incluindo um número de sequência com um elemento da PCI que é incrementado em:</a:t>
            </a:r>
          </a:p>
          <a:p>
            <a:pPr lvl="1"/>
            <a:r>
              <a:rPr lang="pt-BR" dirty="0"/>
              <a:t> unidades de bytes (octetos) de acordo com o comprimento dos dados do usuário na PDU</a:t>
            </a:r>
          </a:p>
          <a:p>
            <a:pPr lvl="1"/>
            <a:r>
              <a:rPr lang="pt-BR" dirty="0"/>
              <a:t>Unidades de </a:t>
            </a:r>
            <a:r>
              <a:rPr lang="pt-BR" dirty="0" err="1"/>
              <a:t>PDUs</a:t>
            </a:r>
            <a:endParaRPr lang="pt-BR" dirty="0"/>
          </a:p>
          <a:p>
            <a:r>
              <a:rPr lang="pt-BR" dirty="0"/>
              <a:t>Que permitem que as </a:t>
            </a:r>
            <a:r>
              <a:rPr lang="pt-BR" dirty="0" err="1"/>
              <a:t>PDUs</a:t>
            </a:r>
            <a:r>
              <a:rPr lang="pt-BR" dirty="0"/>
              <a:t> sejam reordenadas no receptor.</a:t>
            </a:r>
          </a:p>
        </p:txBody>
      </p:sp>
    </p:spTree>
    <p:extLst>
      <p:ext uri="{BB962C8B-B14F-4D97-AF65-F5344CB8AC3E}">
        <p14:creationId xmlns:p14="http://schemas.microsoft.com/office/powerpoint/2010/main" val="39374306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Fragmentação/Remontagem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Restrições práticas frequentemente requerem que </a:t>
            </a:r>
            <a:r>
              <a:rPr lang="pt-BR" dirty="0" err="1"/>
              <a:t>SDUs</a:t>
            </a:r>
            <a:r>
              <a:rPr lang="pt-BR" dirty="0"/>
              <a:t> e dados do usuário sejam </a:t>
            </a:r>
            <a:r>
              <a:rPr lang="pt-BR" i="1" dirty="0"/>
              <a:t>fragmentados</a:t>
            </a:r>
            <a:r>
              <a:rPr lang="pt-BR" dirty="0"/>
              <a:t> em </a:t>
            </a:r>
            <a:r>
              <a:rPr lang="pt-BR" dirty="0" err="1"/>
              <a:t>PDUs</a:t>
            </a:r>
            <a:r>
              <a:rPr lang="pt-BR" dirty="0"/>
              <a:t> menores para transmissão e depois sejam </a:t>
            </a:r>
            <a:r>
              <a:rPr lang="pt-BR" i="1" dirty="0"/>
              <a:t>remontadas</a:t>
            </a:r>
            <a:r>
              <a:rPr lang="pt-BR" dirty="0"/>
              <a:t> no outro lado.</a:t>
            </a:r>
          </a:p>
          <a:p>
            <a:r>
              <a:rPr lang="pt-BR" dirty="0"/>
              <a:t>Elementos na PCI:</a:t>
            </a:r>
          </a:p>
          <a:p>
            <a:pPr lvl="1"/>
            <a:r>
              <a:rPr lang="pt-BR" dirty="0"/>
              <a:t>Bit que indica se este é o último fragmento</a:t>
            </a:r>
          </a:p>
          <a:p>
            <a:pPr lvl="1"/>
            <a:r>
              <a:rPr lang="pt-BR" dirty="0"/>
              <a:t>Número de sequência</a:t>
            </a:r>
          </a:p>
          <a:p>
            <a:pPr lvl="1"/>
            <a:r>
              <a:rPr lang="pt-BR" dirty="0"/>
              <a:t>Número de fragmentos</a:t>
            </a:r>
          </a:p>
          <a:p>
            <a:pPr lvl="1"/>
            <a:r>
              <a:rPr lang="pt-BR" dirty="0"/>
              <a:t>Campo de comprimento da PDU (também usado para delimitação e detecção de corrupção dos dados)</a:t>
            </a:r>
          </a:p>
        </p:txBody>
      </p:sp>
    </p:spTree>
    <p:extLst>
      <p:ext uri="{BB962C8B-B14F-4D97-AF65-F5344CB8AC3E}">
        <p14:creationId xmlns:p14="http://schemas.microsoft.com/office/powerpoint/2010/main" val="37914919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Combinação/Separação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Busca de eficiência </a:t>
            </a:r>
            <a:r>
              <a:rPr lang="pt-BR" i="1" dirty="0"/>
              <a:t>combinando</a:t>
            </a:r>
            <a:r>
              <a:rPr lang="pt-BR" dirty="0"/>
              <a:t> </a:t>
            </a:r>
            <a:r>
              <a:rPr lang="pt-BR" dirty="0" err="1"/>
              <a:t>SDUs</a:t>
            </a:r>
            <a:r>
              <a:rPr lang="pt-BR" dirty="0"/>
              <a:t> em uma única PDU.</a:t>
            </a:r>
          </a:p>
          <a:p>
            <a:r>
              <a:rPr lang="pt-BR" dirty="0"/>
              <a:t>Técnicas usadas:</a:t>
            </a:r>
          </a:p>
          <a:p>
            <a:pPr lvl="1"/>
            <a:r>
              <a:rPr lang="pt-BR" dirty="0" err="1"/>
              <a:t>SDUs</a:t>
            </a:r>
            <a:r>
              <a:rPr lang="pt-BR" dirty="0"/>
              <a:t> de comprimento fixo</a:t>
            </a:r>
          </a:p>
          <a:p>
            <a:pPr lvl="1"/>
            <a:r>
              <a:rPr lang="pt-BR" dirty="0"/>
              <a:t>Cadeia de campos de comprimento</a:t>
            </a:r>
          </a:p>
        </p:txBody>
      </p:sp>
    </p:spTree>
    <p:extLst>
      <p:ext uri="{BB962C8B-B14F-4D97-AF65-F5344CB8AC3E}">
        <p14:creationId xmlns:p14="http://schemas.microsoft.com/office/powerpoint/2010/main" val="1274096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Detecção de Corrupção dos Dados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conteúdo de uma PDU pode ser corrompido durante a transmissão.</a:t>
            </a:r>
          </a:p>
          <a:p>
            <a:r>
              <a:rPr lang="pt-BR" dirty="0"/>
              <a:t>Mecanismos para lidar com o problema:</a:t>
            </a:r>
          </a:p>
          <a:p>
            <a:pPr lvl="1"/>
            <a:r>
              <a:rPr lang="pt-BR" dirty="0"/>
              <a:t>Uso de uma soma de verificação ou CRC para detectar a corrupção:</a:t>
            </a:r>
          </a:p>
          <a:p>
            <a:pPr lvl="2"/>
            <a:r>
              <a:rPr lang="pt-BR" dirty="0"/>
              <a:t>O código é calculado sobre a PDU recebida. Se falhar a PDU é descartada e algum outro mecanismo garante a retransmissão</a:t>
            </a:r>
          </a:p>
          <a:p>
            <a:pPr lvl="1"/>
            <a:r>
              <a:rPr lang="pt-BR" dirty="0"/>
              <a:t>Uso de código corretor de erro.</a:t>
            </a:r>
          </a:p>
          <a:p>
            <a:pPr lvl="2"/>
            <a:r>
              <a:rPr lang="pt-BR" dirty="0"/>
              <a:t>FEC (</a:t>
            </a:r>
            <a:r>
              <a:rPr lang="pt-BR" i="1" dirty="0" err="1"/>
              <a:t>Forward</a:t>
            </a:r>
            <a:r>
              <a:rPr lang="pt-BR" i="1" dirty="0"/>
              <a:t> </a:t>
            </a:r>
            <a:r>
              <a:rPr lang="pt-BR" i="1" dirty="0" err="1"/>
              <a:t>Error</a:t>
            </a:r>
            <a:r>
              <a:rPr lang="pt-BR" i="1" dirty="0"/>
              <a:t> </a:t>
            </a:r>
            <a:r>
              <a:rPr lang="pt-BR" i="1" dirty="0" err="1"/>
              <a:t>Correcting</a:t>
            </a:r>
            <a:r>
              <a:rPr lang="pt-BR" i="1" dirty="0"/>
              <a:t> </a:t>
            </a:r>
            <a:r>
              <a:rPr lang="pt-BR" i="1" dirty="0" err="1"/>
              <a:t>code</a:t>
            </a:r>
            <a:r>
              <a:rPr lang="pt-BR" dirty="0"/>
              <a:t>) pode detectar e corrigir alguns erros, evitando o descarte da PDU.</a:t>
            </a:r>
          </a:p>
        </p:txBody>
      </p:sp>
    </p:spTree>
    <p:extLst>
      <p:ext uri="{BB962C8B-B14F-4D97-AF65-F5344CB8AC3E}">
        <p14:creationId xmlns:p14="http://schemas.microsoft.com/office/powerpoint/2010/main" val="38545253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/>
              <a:t>Corrupção dos Dados: </a:t>
            </a:r>
            <a:br>
              <a:rPr lang="pt-BR" dirty="0"/>
            </a:br>
            <a:r>
              <a:rPr lang="pt-BR" dirty="0"/>
              <a:t>Escolha dos Códigos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Dependem da natureza do ambiente do erro:</a:t>
            </a:r>
          </a:p>
          <a:p>
            <a:pPr lvl="1"/>
            <a:r>
              <a:rPr lang="pt-BR" dirty="0"/>
              <a:t>Protocolos próximos ao meio elétrico são mais sujeitos a erros em rajadas e, portanto, requerem códigos que possam detectar rajadas de erros.</a:t>
            </a:r>
          </a:p>
          <a:p>
            <a:pPr lvl="1"/>
            <a:r>
              <a:rPr lang="pt-BR" dirty="0"/>
              <a:t>O meio óptico possui características distintas de erros e, portanto, requerem um tipo diferente de código.</a:t>
            </a:r>
          </a:p>
          <a:p>
            <a:pPr lvl="1"/>
            <a:r>
              <a:rPr lang="pt-BR" dirty="0"/>
              <a:t>Protocolos distantes do meio têm maior probabilidade de encontrar erros de um único bit (falha de memória) e, portanto, usam códigos de erros apropriados.</a:t>
            </a:r>
          </a:p>
          <a:p>
            <a:r>
              <a:rPr lang="pt-BR" dirty="0"/>
              <a:t>Devem ser considerados:</a:t>
            </a:r>
          </a:p>
          <a:p>
            <a:pPr lvl="1"/>
            <a:r>
              <a:rPr lang="pt-BR" dirty="0"/>
              <a:t>Análise de erros tanto do protocolo como do ambiente operacional.</a:t>
            </a:r>
          </a:p>
          <a:p>
            <a:pPr lvl="1"/>
            <a:r>
              <a:rPr lang="pt-BR" dirty="0"/>
              <a:t>Efeito do tamanho da PDU na força do polinômio.</a:t>
            </a:r>
          </a:p>
        </p:txBody>
      </p:sp>
    </p:spTree>
    <p:extLst>
      <p:ext uri="{BB962C8B-B14F-4D97-AF65-F5344CB8AC3E}">
        <p14:creationId xmlns:p14="http://schemas.microsoft.com/office/powerpoint/2010/main" val="6601780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Detecção de Perdas e Duplicatas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Congestionamento ou </a:t>
            </a:r>
            <a:r>
              <a:rPr lang="pt-BR" dirty="0" err="1"/>
              <a:t>PDUs</a:t>
            </a:r>
            <a:r>
              <a:rPr lang="pt-BR" dirty="0"/>
              <a:t> com erro levam ao descarte.</a:t>
            </a:r>
          </a:p>
          <a:p>
            <a:r>
              <a:rPr lang="pt-BR" dirty="0"/>
              <a:t>Como elas devem ser retransmitidas, pode levar à geração de duplicatas.</a:t>
            </a:r>
          </a:p>
          <a:p>
            <a:r>
              <a:rPr lang="pt-BR" dirty="0"/>
              <a:t>O número de sequência (no PCI) usado para ordenação é também usado para a detecção de perda ou duplicata.</a:t>
            </a:r>
          </a:p>
          <a:p>
            <a:r>
              <a:rPr lang="pt-BR" dirty="0"/>
              <a:t>Diante de perdas, pode ser acionado o controle de retransmissões.</a:t>
            </a:r>
          </a:p>
          <a:p>
            <a:r>
              <a:rPr lang="pt-BR" dirty="0"/>
              <a:t>Duplicatas são descartadas.</a:t>
            </a:r>
          </a:p>
        </p:txBody>
      </p:sp>
    </p:spTree>
    <p:extLst>
      <p:ext uri="{BB962C8B-B14F-4D97-AF65-F5344CB8AC3E}">
        <p14:creationId xmlns:p14="http://schemas.microsoft.com/office/powerpoint/2010/main" val="328725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Controle de Fluxo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57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Usado para evitar que o transmissor envie dados mais rapidamente do que o destino pode recebê-los.</a:t>
            </a:r>
          </a:p>
          <a:p>
            <a:r>
              <a:rPr lang="pt-BR" dirty="0"/>
              <a:t>Formas básicas de controle de fluxo:</a:t>
            </a:r>
          </a:p>
          <a:p>
            <a:pPr lvl="1"/>
            <a:r>
              <a:rPr lang="pt-BR" dirty="0"/>
              <a:t>Esquema de créditos:</a:t>
            </a:r>
          </a:p>
          <a:p>
            <a:pPr lvl="2"/>
            <a:r>
              <a:rPr lang="pt-BR" dirty="0"/>
              <a:t>O destino diz ao receptor quantas mensagens pode enviar antes de receber mais créditos (frequentemente associado ao mecanismo de reconhecimento).</a:t>
            </a:r>
          </a:p>
          <a:p>
            <a:pPr lvl="1"/>
            <a:r>
              <a:rPr lang="pt-BR" dirty="0"/>
              <a:t>Esquema de taxas:</a:t>
            </a:r>
          </a:p>
          <a:p>
            <a:pPr lvl="2"/>
            <a:r>
              <a:rPr lang="pt-BR" dirty="0"/>
              <a:t>O destino indica ao transmissor a que taxa ele pode enviar os dados.</a:t>
            </a:r>
          </a:p>
        </p:txBody>
      </p:sp>
    </p:spTree>
    <p:extLst>
      <p:ext uri="{BB962C8B-B14F-4D97-AF65-F5344CB8AC3E}">
        <p14:creationId xmlns:p14="http://schemas.microsoft.com/office/powerpoint/2010/main" val="19165528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Controle de Retransmissão ou Reconhecimento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58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Usado pelo destino para dizer ao transmissor que </a:t>
            </a:r>
            <a:r>
              <a:rPr lang="pt-BR" dirty="0" err="1"/>
              <a:t>PDUs</a:t>
            </a:r>
            <a:r>
              <a:rPr lang="pt-BR" dirty="0"/>
              <a:t> foram recebidas com sucesso.</a:t>
            </a:r>
          </a:p>
          <a:p>
            <a:r>
              <a:rPr lang="pt-BR" dirty="0"/>
              <a:t>Esquema prevalente inclui como elemento da PCI um número de sequência que indica que todas as </a:t>
            </a:r>
            <a:r>
              <a:rPr lang="pt-BR" dirty="0" err="1"/>
              <a:t>PDUs</a:t>
            </a:r>
            <a:r>
              <a:rPr lang="pt-BR" dirty="0"/>
              <a:t> com números de sequência inferiores ao mesmo foram recebidas.</a:t>
            </a:r>
          </a:p>
          <a:p>
            <a:r>
              <a:rPr lang="pt-BR" dirty="0"/>
              <a:t>Se o transmissor não receber um </a:t>
            </a:r>
            <a:r>
              <a:rPr lang="pt-BR" i="1" dirty="0" err="1"/>
              <a:t>ack</a:t>
            </a:r>
            <a:r>
              <a:rPr lang="pt-BR" dirty="0"/>
              <a:t> para um dado número de sequência após um determinado período de tempo, ele automaticamente retransmite todas as </a:t>
            </a:r>
            <a:r>
              <a:rPr lang="pt-BR" dirty="0" err="1"/>
              <a:t>PDUs</a:t>
            </a:r>
            <a:r>
              <a:rPr lang="pt-BR" dirty="0"/>
              <a:t> até a última PDU enviada.</a:t>
            </a:r>
          </a:p>
        </p:txBody>
      </p:sp>
    </p:spTree>
    <p:extLst>
      <p:ext uri="{BB962C8B-B14F-4D97-AF65-F5344CB8AC3E}">
        <p14:creationId xmlns:p14="http://schemas.microsoft.com/office/powerpoint/2010/main" val="13312156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Controle de Retransmissão ou Reconhecimento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59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Quando um </a:t>
            </a:r>
            <a:r>
              <a:rPr lang="pt-BR" i="1" dirty="0" err="1"/>
              <a:t>ack</a:t>
            </a:r>
            <a:r>
              <a:rPr lang="pt-BR" dirty="0"/>
              <a:t> é recebido, o transmissor pode deletar </a:t>
            </a:r>
            <a:r>
              <a:rPr lang="pt-BR" dirty="0" err="1"/>
              <a:t>PDUs</a:t>
            </a:r>
            <a:r>
              <a:rPr lang="pt-BR" dirty="0"/>
              <a:t> com números de sequência inferiores, de sua lista de potenciais retransmissões.</a:t>
            </a:r>
          </a:p>
          <a:p>
            <a:r>
              <a:rPr lang="pt-BR" dirty="0"/>
              <a:t>Para ambientes com grandes valores do produto largura de banda-atraso, é usado um mecanismo mais complexo de </a:t>
            </a:r>
            <a:r>
              <a:rPr lang="pt-BR" i="1" dirty="0" err="1"/>
              <a:t>ack</a:t>
            </a:r>
            <a:r>
              <a:rPr lang="pt-BR" i="1" dirty="0"/>
              <a:t> seletivo</a:t>
            </a:r>
            <a:r>
              <a:rPr lang="pt-BR" dirty="0"/>
              <a:t> ou </a:t>
            </a:r>
            <a:r>
              <a:rPr lang="pt-BR" i="1" dirty="0"/>
              <a:t>reconhecimento negativo (</a:t>
            </a:r>
            <a:r>
              <a:rPr lang="pt-BR" i="1" dirty="0" err="1"/>
              <a:t>nack</a:t>
            </a:r>
            <a:r>
              <a:rPr lang="pt-BR" i="1" dirty="0"/>
              <a:t>)</a:t>
            </a:r>
            <a:r>
              <a:rPr lang="pt-BR" dirty="0"/>
              <a:t>, para informar ao transmissor de erros específicos, limitando assim o número de </a:t>
            </a:r>
            <a:r>
              <a:rPr lang="pt-BR" dirty="0" err="1"/>
              <a:t>PDUs</a:t>
            </a:r>
            <a:r>
              <a:rPr lang="pt-BR" dirty="0"/>
              <a:t> retransmitidas.</a:t>
            </a:r>
          </a:p>
          <a:p>
            <a:r>
              <a:rPr lang="pt-BR" dirty="0"/>
              <a:t>Retransmissões podem provocar atrasos inaceitáveis.</a:t>
            </a:r>
          </a:p>
        </p:txBody>
      </p:sp>
    </p:spTree>
    <p:extLst>
      <p:ext uri="{BB962C8B-B14F-4D97-AF65-F5344CB8AC3E}">
        <p14:creationId xmlns:p14="http://schemas.microsoft.com/office/powerpoint/2010/main" val="243099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Extensões das </a:t>
            </a:r>
            <a:r>
              <a:rPr lang="pt-BR" dirty="0" err="1"/>
              <a:t>FSMs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Para resolver o problema da explosão de estados, a FSM é combinada com linguagens de programação ou linguagens formais.</a:t>
            </a:r>
          </a:p>
          <a:p>
            <a:r>
              <a:rPr lang="pt-BR" dirty="0"/>
              <a:t>FSM é modificada para consistir de:</a:t>
            </a:r>
          </a:p>
          <a:p>
            <a:pPr lvl="1"/>
            <a:r>
              <a:rPr lang="pt-BR" dirty="0"/>
              <a:t>Um alfabeto de entrada e um de saída</a:t>
            </a:r>
          </a:p>
          <a:p>
            <a:pPr lvl="1"/>
            <a:r>
              <a:rPr lang="pt-BR" dirty="0"/>
              <a:t>Conjunto de procedimentos</a:t>
            </a:r>
          </a:p>
          <a:p>
            <a:pPr lvl="1"/>
            <a:r>
              <a:rPr lang="pt-BR" dirty="0"/>
              <a:t>Um vetor de estados que inclui os principais estados (início, espera por algo, meio, fim) e quaisquer variáveis associadas com estado como: números de sequência, contadores, etc.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4364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 de Janela Deslizante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Diversos mecanismos usam os números de sequência das </a:t>
            </a:r>
            <a:r>
              <a:rPr lang="pt-BR" dirty="0" err="1"/>
              <a:t>PDUs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Controles de perda e duplicação, controle de fluxo, controle de retransmissões.</a:t>
            </a:r>
          </a:p>
          <a:p>
            <a:r>
              <a:rPr lang="pt-BR" dirty="0"/>
              <a:t>Janela Deslizante:</a:t>
            </a:r>
          </a:p>
          <a:p>
            <a:pPr lvl="1"/>
            <a:r>
              <a:rPr lang="pt-BR" dirty="0"/>
              <a:t>Transmissor e Receptor mantêm uma janela deslizante baseada nos números de sequência das </a:t>
            </a:r>
            <a:r>
              <a:rPr lang="pt-BR" dirty="0" err="1"/>
              <a:t>PDUs</a:t>
            </a:r>
            <a:r>
              <a:rPr lang="pt-BR" dirty="0"/>
              <a:t> que eles transmitem e recebem.</a:t>
            </a:r>
          </a:p>
          <a:p>
            <a:pPr lvl="1"/>
            <a:r>
              <a:rPr lang="pt-BR" dirty="0"/>
              <a:t>O limite mais à esquerda representa a última PDU reconhecida ou da qual se recebeu um reconhecimento.</a:t>
            </a:r>
          </a:p>
          <a:p>
            <a:pPr lvl="1"/>
            <a:r>
              <a:rPr lang="pt-BR" dirty="0"/>
              <a:t>A largura da janela corresponde à quantidade de crédito fornecido pelo controle de fluxo.</a:t>
            </a:r>
          </a:p>
        </p:txBody>
      </p:sp>
    </p:spTree>
    <p:extLst>
      <p:ext uri="{BB962C8B-B14F-4D97-AF65-F5344CB8AC3E}">
        <p14:creationId xmlns:p14="http://schemas.microsoft.com/office/powerpoint/2010/main" val="450310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 de Janela Deslizante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largura da janela do transmissor representa o número de </a:t>
            </a:r>
            <a:r>
              <a:rPr lang="pt-BR" dirty="0" err="1"/>
              <a:t>PDUs</a:t>
            </a:r>
            <a:r>
              <a:rPr lang="pt-BR" dirty="0"/>
              <a:t> ou de octetos que podem ser enviados.</a:t>
            </a:r>
          </a:p>
          <a:p>
            <a:r>
              <a:rPr lang="pt-BR" dirty="0"/>
              <a:t>A largura da janela de recepção corresponde ao número de </a:t>
            </a:r>
            <a:r>
              <a:rPr lang="pt-BR" dirty="0" err="1"/>
              <a:t>PDUs</a:t>
            </a:r>
            <a:r>
              <a:rPr lang="pt-BR" dirty="0"/>
              <a:t> ou octetos que o receptor espera receber antes que o crédito expire...</a:t>
            </a:r>
          </a:p>
          <a:p>
            <a:pPr lvl="1"/>
            <a:r>
              <a:rPr lang="pt-BR" dirty="0"/>
              <a:t>Qualquer PDU fora da janela é descartada.</a:t>
            </a:r>
          </a:p>
          <a:p>
            <a:pPr lvl="1"/>
            <a:r>
              <a:rPr lang="pt-BR" dirty="0"/>
              <a:t>Qualquer PDU com um número de sequência inferior à da borda esquerda é uma duplicata e será descartada.</a:t>
            </a:r>
          </a:p>
          <a:p>
            <a:r>
              <a:rPr lang="pt-BR" dirty="0"/>
              <a:t>A borda direita é o maior número de sequência que o transmissor pode transmitir (antes de receber mais crédito) ou que o receptor pode receber.</a:t>
            </a:r>
          </a:p>
        </p:txBody>
      </p:sp>
    </p:spTree>
    <p:extLst>
      <p:ext uri="{BB962C8B-B14F-4D97-AF65-F5344CB8AC3E}">
        <p14:creationId xmlns:p14="http://schemas.microsoft.com/office/powerpoint/2010/main" val="32830540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Mecanismo de Janela Deslizante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mecanismo de retransmissão modifica apenas a borda esquerda da janela.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[Na verdade a borda esquerda avança apenas com a recepção de novos reconhecimentos!]</a:t>
            </a:r>
          </a:p>
          <a:p>
            <a:r>
              <a:rPr lang="pt-BR" dirty="0"/>
              <a:t>O controle de fluxo modifica apenas a borda direita da janela.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[Altera a largura da janela que afeta a borda direita em função do valor atual da borda esquerda...]</a:t>
            </a:r>
          </a:p>
          <a:p>
            <a:r>
              <a:rPr lang="pt-BR" dirty="0"/>
              <a:t>Qualquer ligação entre os dois é feito através da política.</a:t>
            </a:r>
          </a:p>
        </p:txBody>
      </p:sp>
    </p:spTree>
    <p:extLst>
      <p:ext uri="{BB962C8B-B14F-4D97-AF65-F5344CB8AC3E}">
        <p14:creationId xmlns:p14="http://schemas.microsoft.com/office/powerpoint/2010/main" val="22721362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Compressão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63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Usado para melhorar a eficiência da transmissão aplicando compressão de dados aos dados do usuário.</a:t>
            </a:r>
          </a:p>
          <a:p>
            <a:r>
              <a:rPr lang="pt-BR" dirty="0"/>
              <a:t>A política deste mecanismo seleciona o algoritmo de compressão a ser utilizado.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83680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Autenticação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64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Usado para que o destino autentique a identidade da origem.</a:t>
            </a:r>
          </a:p>
          <a:p>
            <a:r>
              <a:rPr lang="pt-BR" dirty="0"/>
              <a:t>A política associada determina o algoritmo particular de autenticação a ser usado.</a:t>
            </a:r>
          </a:p>
          <a:p>
            <a:r>
              <a:rPr lang="pt-BR" dirty="0"/>
              <a:t>Técnicas de criptografia são geralmente empregadas para prover maior confiança na troca.</a:t>
            </a:r>
          </a:p>
        </p:txBody>
      </p:sp>
    </p:spTree>
    <p:extLst>
      <p:ext uri="{BB962C8B-B14F-4D97-AF65-F5344CB8AC3E}">
        <p14:creationId xmlns:p14="http://schemas.microsoft.com/office/powerpoint/2010/main" val="29355496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Controle de Acesso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Usado para prevenir o uso não autorizado de recursos.</a:t>
            </a:r>
          </a:p>
          <a:p>
            <a:r>
              <a:rPr lang="pt-BR" dirty="0"/>
              <a:t>Em geral, o controle de acesso é realizado apenas após a autenticação.</a:t>
            </a:r>
          </a:p>
        </p:txBody>
      </p:sp>
    </p:spTree>
    <p:extLst>
      <p:ext uri="{BB962C8B-B14F-4D97-AF65-F5344CB8AC3E}">
        <p14:creationId xmlns:p14="http://schemas.microsoft.com/office/powerpoint/2010/main" val="28142735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Integridade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Provê proteção contra a inserção ou descarte de </a:t>
            </a:r>
            <a:r>
              <a:rPr lang="pt-BR" dirty="0" err="1"/>
              <a:t>PDUs</a:t>
            </a:r>
            <a:r>
              <a:rPr lang="pt-BR" dirty="0"/>
              <a:t> de forma não autorizada.</a:t>
            </a:r>
          </a:p>
          <a:p>
            <a:r>
              <a:rPr lang="pt-BR" dirty="0"/>
              <a:t>Maior integridade do que as fornecidas pelos mecanismos de:</a:t>
            </a:r>
          </a:p>
          <a:p>
            <a:pPr lvl="1"/>
            <a:r>
              <a:rPr lang="pt-BR" dirty="0"/>
              <a:t>Detecção de corrupção dos dados</a:t>
            </a:r>
          </a:p>
          <a:p>
            <a:pPr lvl="1"/>
            <a:r>
              <a:rPr lang="pt-BR" dirty="0"/>
              <a:t>Detecção de perdas ou duplicatas</a:t>
            </a:r>
          </a:p>
          <a:p>
            <a:r>
              <a:rPr lang="pt-BR" dirty="0"/>
              <a:t>Políticas: algoritmos de criptografia e tamanho da chave associada.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7422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Confidencialidade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67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Tenta garantir que o conteúdo dos dados do usuário transportado em </a:t>
            </a:r>
            <a:r>
              <a:rPr lang="pt-BR" dirty="0" err="1"/>
              <a:t>PDUs</a:t>
            </a:r>
            <a:r>
              <a:rPr lang="pt-BR" dirty="0"/>
              <a:t> ou toda as </a:t>
            </a:r>
            <a:r>
              <a:rPr lang="pt-BR" dirty="0" err="1"/>
              <a:t>PDUs</a:t>
            </a:r>
            <a:r>
              <a:rPr lang="pt-BR" dirty="0"/>
              <a:t> de uma comunicação não sejam divulgados para processos ou pessoas não autorizadas.</a:t>
            </a:r>
          </a:p>
          <a:p>
            <a:r>
              <a:rPr lang="pt-BR" dirty="0"/>
              <a:t>Políticas: algoritmos de criptografia e tamanho da chave associada.</a:t>
            </a:r>
          </a:p>
        </p:txBody>
      </p:sp>
    </p:spTree>
    <p:extLst>
      <p:ext uri="{BB962C8B-B14F-4D97-AF65-F5344CB8AC3E}">
        <p14:creationId xmlns:p14="http://schemas.microsoft.com/office/powerpoint/2010/main" val="25125872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Não repúdio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68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Tenta garantir que nenhum processo que tenha participado de uma interação possa negar ter participado na mesma.</a:t>
            </a:r>
          </a:p>
          <a:p>
            <a:r>
              <a:rPr lang="pt-BR" dirty="0"/>
              <a:t>Normalmente são usados métodos criptográficos para implementar este mecanismo.</a:t>
            </a:r>
          </a:p>
        </p:txBody>
      </p:sp>
    </p:spTree>
    <p:extLst>
      <p:ext uri="{BB962C8B-B14F-4D97-AF65-F5344CB8AC3E}">
        <p14:creationId xmlns:p14="http://schemas.microsoft.com/office/powerpoint/2010/main" val="11638815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Atividade (</a:t>
            </a:r>
            <a:r>
              <a:rPr lang="pt-BR" i="1" dirty="0" err="1"/>
              <a:t>keepalive</a:t>
            </a:r>
            <a:r>
              <a:rPr lang="pt-BR" i="1" dirty="0"/>
              <a:t>)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69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Usado em conexões que passam longos períodos sem tráfego.</a:t>
            </a:r>
          </a:p>
          <a:p>
            <a:r>
              <a:rPr lang="pt-BR" dirty="0"/>
              <a:t>Permite que os correspondentes determinem que seus parceiros ainda estão lá em um estado consistente.</a:t>
            </a:r>
          </a:p>
          <a:p>
            <a:r>
              <a:rPr lang="pt-BR" dirty="0"/>
              <a:t>Política: frequência ou condições para invocar o mecanismo.</a:t>
            </a:r>
          </a:p>
        </p:txBody>
      </p:sp>
    </p:spTree>
    <p:extLst>
      <p:ext uri="{BB962C8B-B14F-4D97-AF65-F5344CB8AC3E}">
        <p14:creationId xmlns:p14="http://schemas.microsoft.com/office/powerpoint/2010/main" val="191042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Protocolo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Para que dois sistemas possam se comunicar, devem possuir um </a:t>
            </a:r>
            <a:r>
              <a:rPr lang="pt-BR" u="sng" dirty="0"/>
              <a:t>esquema conceitual compartilhado</a:t>
            </a:r>
            <a:r>
              <a:rPr lang="pt-BR" dirty="0"/>
              <a:t>.</a:t>
            </a:r>
          </a:p>
          <a:p>
            <a:r>
              <a:rPr lang="pt-BR" dirty="0"/>
              <a:t>O conjunto de regras e procedimentos que cada sistema participante da comunicação deve seguir para manter a coordenação de seu esquema compartilhado é chamado de </a:t>
            </a:r>
            <a:r>
              <a:rPr lang="pt-BR" u="sng" dirty="0"/>
              <a:t>protocolo</a:t>
            </a:r>
            <a:r>
              <a:rPr lang="pt-BR" dirty="0"/>
              <a:t>.</a:t>
            </a:r>
          </a:p>
          <a:p>
            <a:r>
              <a:rPr lang="pt-BR" dirty="0"/>
              <a:t>As </a:t>
            </a:r>
            <a:r>
              <a:rPr lang="pt-BR" dirty="0" err="1"/>
              <a:t>FSMs</a:t>
            </a:r>
            <a:r>
              <a:rPr lang="pt-BR" dirty="0"/>
              <a:t> que implementam o protocolo serão referenciadas como máquinas de estado de protocolo ou, simplesmente, máquinas de protocolos (PMs).</a:t>
            </a:r>
          </a:p>
        </p:txBody>
      </p:sp>
    </p:spTree>
    <p:extLst>
      <p:ext uri="{BB962C8B-B14F-4D97-AF65-F5344CB8AC3E}">
        <p14:creationId xmlns:p14="http://schemas.microsoft.com/office/powerpoint/2010/main" val="231919108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Fases da Operação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70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  <p:extLst>
      <p:ext uri="{BB962C8B-B14F-4D97-AF65-F5344CB8AC3E}">
        <p14:creationId xmlns:p14="http://schemas.microsoft.com/office/powerpoint/2010/main" val="28160477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Fase da Operação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Registro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Estabelecimento ou sincronização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Transferência de dados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  <a:p>
            <a:r>
              <a:rPr lang="pt-BR" dirty="0"/>
              <a:t>Devem ser executados procedimentos associados com estas três fases tanto pelos transmissores como pelos receptores, mesmo que nenhuma PDU seja trocada.</a:t>
            </a:r>
          </a:p>
          <a:p>
            <a:r>
              <a:rPr lang="pt-BR" dirty="0"/>
              <a:t>Devem ser realizadas na ordem indicada.</a:t>
            </a:r>
          </a:p>
        </p:txBody>
      </p:sp>
    </p:spTree>
    <p:extLst>
      <p:ext uri="{BB962C8B-B14F-4D97-AF65-F5344CB8AC3E}">
        <p14:creationId xmlns:p14="http://schemas.microsoft.com/office/powerpoint/2010/main" val="43910021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fase de Registro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Esta fase cria, mantém, distribui e deleta a informação dentro de uma camada que é necessária para criar instâncias da comunicação.</a:t>
            </a:r>
          </a:p>
          <a:p>
            <a:r>
              <a:rPr lang="pt-BR" dirty="0"/>
              <a:t>Esta fase torna um objeto e suas funções conhecidas da rede.</a:t>
            </a:r>
          </a:p>
          <a:p>
            <a:r>
              <a:rPr lang="pt-BR" dirty="0"/>
              <a:t>Informações de endereçamento são inicializadas nos diretórios apropriados (e tabelas de roteamento).</a:t>
            </a:r>
          </a:p>
          <a:p>
            <a:r>
              <a:rPr lang="pt-BR" dirty="0"/>
              <a:t>Parâmetros são inicializados que caracterizam a comunicação na qual este protocolo pode participar.</a:t>
            </a:r>
          </a:p>
          <a:p>
            <a:r>
              <a:rPr lang="pt-BR" dirty="0"/>
              <a:t>São estabelecidas regras de controle de acesso.</a:t>
            </a:r>
          </a:p>
          <a:p>
            <a:r>
              <a:rPr lang="pt-BR" dirty="0"/>
              <a:t>São fixados limites da política, etc.</a:t>
            </a:r>
          </a:p>
        </p:txBody>
      </p:sp>
    </p:spTree>
    <p:extLst>
      <p:ext uri="{BB962C8B-B14F-4D97-AF65-F5344CB8AC3E}">
        <p14:creationId xmlns:p14="http://schemas.microsoft.com/office/powerpoint/2010/main" val="371954460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fase de Registro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Esta fase sempre esteve presente mas era frequentemente ignorada por que fazia parte de uma configuração inicial confusa (e frequentemente manual).</a:t>
            </a:r>
          </a:p>
          <a:p>
            <a:r>
              <a:rPr lang="pt-BR" dirty="0"/>
              <a:t>Quando as PMs são criadas na fase de estabelecimento, herdarão o conjunto de atributos associados com seus protocolos que foram gravadas durante a fase de registro.</a:t>
            </a:r>
          </a:p>
        </p:txBody>
      </p:sp>
    </p:spTree>
    <p:extLst>
      <p:ext uri="{BB962C8B-B14F-4D97-AF65-F5344CB8AC3E}">
        <p14:creationId xmlns:p14="http://schemas.microsoft.com/office/powerpoint/2010/main" val="25409527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fase de Registro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Operação de Registro: </a:t>
            </a:r>
            <a:r>
              <a:rPr lang="pt-BR" dirty="0"/>
              <a:t>inclui as informações necessárias para criar uma instância disponível dentro da rede.</a:t>
            </a:r>
          </a:p>
          <a:p>
            <a:r>
              <a:rPr lang="pt-BR" dirty="0"/>
              <a:t>A informação está disponível apenas para sistemas dentro do escopo deste protocolo e da sua camada.</a:t>
            </a:r>
          </a:p>
          <a:p>
            <a:r>
              <a:rPr lang="pt-BR" b="1" dirty="0"/>
              <a:t>Operação de cancelamento </a:t>
            </a:r>
            <a:r>
              <a:rPr lang="pt-BR" dirty="0"/>
              <a:t>(</a:t>
            </a:r>
            <a:r>
              <a:rPr lang="pt-BR" i="1" dirty="0" err="1"/>
              <a:t>deregistration</a:t>
            </a:r>
            <a:r>
              <a:rPr lang="pt-BR" dirty="0"/>
              <a:t>): deleta o registro do protocolo da rede. Em geral deve esperar até que todas as instâncias tenham saído da fase de alocação; ou seja, que não haja fluxos ativos.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876443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Ativação/desativação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Operação tradicional de “desligar” um recurso sem deletar do sistema o conhecimento de que ele existe.</a:t>
            </a:r>
          </a:p>
        </p:txBody>
      </p:sp>
    </p:spTree>
    <p:extLst>
      <p:ext uri="{BB962C8B-B14F-4D97-AF65-F5344CB8AC3E}">
        <p14:creationId xmlns:p14="http://schemas.microsoft.com/office/powerpoint/2010/main" val="29989638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Registro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Até o momento, muitas arquiteturas dependeram de procedimentos ad hoc para o registro.</a:t>
            </a:r>
          </a:p>
          <a:p>
            <a:r>
              <a:rPr lang="pt-BR" dirty="0"/>
              <a:t>Efetuados através:</a:t>
            </a:r>
          </a:p>
          <a:p>
            <a:pPr lvl="1"/>
            <a:r>
              <a:rPr lang="pt-BR" dirty="0"/>
              <a:t>Gerência de rede (estabelecendo circuitos virtuais permanentes).</a:t>
            </a:r>
          </a:p>
          <a:p>
            <a:pPr lvl="1"/>
            <a:r>
              <a:rPr lang="pt-BR" dirty="0"/>
              <a:t>Padrão que define soquetes “bem conhecidos”.</a:t>
            </a:r>
          </a:p>
          <a:p>
            <a:pPr lvl="1"/>
            <a:r>
              <a:rPr lang="pt-BR" dirty="0"/>
              <a:t>DHCP</a:t>
            </a:r>
          </a:p>
          <a:p>
            <a:pPr lvl="1"/>
            <a:r>
              <a:rPr lang="pt-BR" dirty="0"/>
              <a:t>Atribuição de endereços MAC</a:t>
            </a:r>
          </a:p>
          <a:p>
            <a:pPr lvl="1"/>
            <a:r>
              <a:rPr lang="pt-BR" dirty="0"/>
              <a:t>Gerenciamento de chaves</a:t>
            </a:r>
          </a:p>
          <a:p>
            <a:r>
              <a:rPr lang="pt-BR" dirty="0"/>
              <a:t>Com o surgimento e uso de protocolos de diretório e protocolos de atribuição de endereços, a fase de registro está se tornando menos ad hoc e muito mais uma fase regular automatizada.</a:t>
            </a:r>
          </a:p>
        </p:txBody>
      </p:sp>
    </p:spTree>
    <p:extLst>
      <p:ext uri="{BB962C8B-B14F-4D97-AF65-F5344CB8AC3E}">
        <p14:creationId xmlns:p14="http://schemas.microsoft.com/office/powerpoint/2010/main" val="32720673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fase de Estabelecimento ou Sincronização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Esta fase cria, mantém e deleta o estado compartilhado necessário para dar suporte às funções da fase de transferência de dados.</a:t>
            </a:r>
          </a:p>
          <a:p>
            <a:r>
              <a:rPr lang="pt-BR" dirty="0"/>
              <a:t>A fase de sincronização garante que as PMs tenham inicialmente um estado consistente (não necessariamente o mesmo) de informação.</a:t>
            </a:r>
          </a:p>
          <a:p>
            <a:r>
              <a:rPr lang="pt-BR" dirty="0"/>
              <a:t>Exemplos:</a:t>
            </a:r>
          </a:p>
          <a:p>
            <a:pPr lvl="1"/>
            <a:r>
              <a:rPr lang="pt-BR" dirty="0"/>
              <a:t>Ligações entre a (N+1)-PM e a (N)-PM (sem conexão)</a:t>
            </a:r>
          </a:p>
          <a:p>
            <a:pPr lvl="1"/>
            <a:r>
              <a:rPr lang="pt-BR" dirty="0"/>
              <a:t>Troca inicial de informações de estado para sincronizar o estado entre duas PMs (conexão)</a:t>
            </a:r>
          </a:p>
        </p:txBody>
      </p:sp>
    </p:spTree>
    <p:extLst>
      <p:ext uri="{BB962C8B-B14F-4D97-AF65-F5344CB8AC3E}">
        <p14:creationId xmlns:p14="http://schemas.microsoft.com/office/powerpoint/2010/main" val="249456500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fase de Estabelecimento ou Sincronização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É nesta fase que a solicitação de </a:t>
            </a:r>
            <a:r>
              <a:rPr lang="pt-BR" dirty="0" err="1"/>
              <a:t>QoS</a:t>
            </a:r>
            <a:r>
              <a:rPr lang="pt-BR" dirty="0"/>
              <a:t> específica aceitável para o usuário para a transferência de dados é feita (ou modificada) se não tiver sido fixada na fase de registro.</a:t>
            </a:r>
          </a:p>
          <a:p>
            <a:r>
              <a:rPr lang="pt-BR" dirty="0"/>
              <a:t>Classes abrangentes de protocolos:</a:t>
            </a:r>
          </a:p>
          <a:p>
            <a:pPr lvl="1"/>
            <a:r>
              <a:rPr lang="pt-BR" dirty="0"/>
              <a:t>Na faixa (</a:t>
            </a:r>
            <a:r>
              <a:rPr lang="pt-BR" i="1" dirty="0" err="1"/>
              <a:t>in-band</a:t>
            </a:r>
            <a:r>
              <a:rPr lang="pt-BR" i="1" dirty="0"/>
              <a:t>)</a:t>
            </a:r>
            <a:r>
              <a:rPr lang="pt-BR" dirty="0"/>
              <a:t>: mesmo protocolo para as fases de sincronização e transferência de dados</a:t>
            </a:r>
            <a:endParaRPr lang="pt-BR" i="1" dirty="0"/>
          </a:p>
          <a:p>
            <a:pPr lvl="1"/>
            <a:r>
              <a:rPr lang="pt-BR" dirty="0"/>
              <a:t>Fora da faixa (</a:t>
            </a:r>
            <a:r>
              <a:rPr lang="pt-BR" i="1" dirty="0"/>
              <a:t>out-</a:t>
            </a:r>
            <a:r>
              <a:rPr lang="pt-BR" i="1" dirty="0" err="1"/>
              <a:t>of</a:t>
            </a:r>
            <a:r>
              <a:rPr lang="pt-BR" i="1" dirty="0"/>
              <a:t>-</a:t>
            </a:r>
            <a:r>
              <a:rPr lang="pt-BR" i="1" dirty="0" err="1"/>
              <a:t>band</a:t>
            </a:r>
            <a:r>
              <a:rPr lang="pt-BR" dirty="0"/>
              <a:t>): protocolos distintos para as fases de sincronização e transferência de dados</a:t>
            </a:r>
          </a:p>
        </p:txBody>
      </p:sp>
    </p:spTree>
    <p:extLst>
      <p:ext uri="{BB962C8B-B14F-4D97-AF65-F5344CB8AC3E}">
        <p14:creationId xmlns:p14="http://schemas.microsoft.com/office/powerpoint/2010/main" val="20375054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Fase de Transferência de Dados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Entra-se nesta fase quando a transferência de dados real é realizada de acordo com a </a:t>
            </a:r>
            <a:r>
              <a:rPr lang="pt-BR" dirty="0" err="1"/>
              <a:t>QoS</a:t>
            </a:r>
            <a:r>
              <a:rPr lang="pt-BR" dirty="0"/>
              <a:t> solicitada entre os endereços especificados durante uma das duas fases anteriores.</a:t>
            </a:r>
          </a:p>
          <a:p>
            <a:r>
              <a:rPr lang="pt-BR" dirty="0"/>
              <a:t>Para os protocolos de aplicação, esta fase pode ser subdividida em subfases especializadas.</a:t>
            </a:r>
          </a:p>
        </p:txBody>
      </p:sp>
    </p:spTree>
    <p:extLst>
      <p:ext uri="{BB962C8B-B14F-4D97-AF65-F5344CB8AC3E}">
        <p14:creationId xmlns:p14="http://schemas.microsoft.com/office/powerpoint/2010/main" val="58569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Protocolos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São usados em comunicação de computadores em duas classes abrangentes de problemas:</a:t>
            </a:r>
          </a:p>
          <a:p>
            <a:pPr lvl="1"/>
            <a:r>
              <a:rPr lang="pt-BR" dirty="0"/>
              <a:t>Coordenação a distância e</a:t>
            </a:r>
          </a:p>
          <a:p>
            <a:pPr lvl="1"/>
            <a:r>
              <a:rPr lang="pt-BR" dirty="0"/>
              <a:t>Ação a distância.</a:t>
            </a:r>
          </a:p>
          <a:p>
            <a:r>
              <a:rPr lang="pt-BR" dirty="0"/>
              <a:t>A especificação do protocolo se torna a especificação das </a:t>
            </a:r>
            <a:r>
              <a:rPr lang="pt-BR" dirty="0" err="1"/>
              <a:t>FSMs</a:t>
            </a:r>
            <a:r>
              <a:rPr lang="pt-BR" dirty="0"/>
              <a:t> que se comunicam.</a:t>
            </a:r>
          </a:p>
        </p:txBody>
      </p:sp>
    </p:spTree>
    <p:extLst>
      <p:ext uri="{BB962C8B-B14F-4D97-AF65-F5344CB8AC3E}">
        <p14:creationId xmlns:p14="http://schemas.microsoft.com/office/powerpoint/2010/main" val="133213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Máquina de Protocolos típica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1F1C5431-E5DD-594E-9FA8-B1627285C748}"/>
              </a:ext>
            </a:extLst>
          </p:cNvPr>
          <p:cNvGrpSpPr/>
          <p:nvPr/>
        </p:nvGrpSpPr>
        <p:grpSpPr>
          <a:xfrm>
            <a:off x="2431594" y="1844824"/>
            <a:ext cx="7192799" cy="4176464"/>
            <a:chOff x="907593" y="1844824"/>
            <a:chExt cx="7192799" cy="4176464"/>
          </a:xfrm>
        </p:grpSpPr>
        <p:pic>
          <p:nvPicPr>
            <p:cNvPr id="6963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593" y="1844824"/>
              <a:ext cx="7192799" cy="4176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111E4A8E-F3A0-C345-AF78-DB5C7BEF2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4725144"/>
              <a:ext cx="863600" cy="787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2213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4038</TotalTime>
  <Words>5533</Words>
  <Application>Microsoft Macintosh PowerPoint</Application>
  <PresentationFormat>Widescreen</PresentationFormat>
  <Paragraphs>589</Paragraphs>
  <Slides>79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79</vt:i4>
      </vt:variant>
    </vt:vector>
  </HeadingPairs>
  <TitlesOfParts>
    <vt:vector size="85" baseType="lpstr">
      <vt:lpstr>Calibri</vt:lpstr>
      <vt:lpstr>Cambria Math</vt:lpstr>
      <vt:lpstr>Tw Cen MT</vt:lpstr>
      <vt:lpstr>Wingdings</vt:lpstr>
      <vt:lpstr>Wingdings 2</vt:lpstr>
      <vt:lpstr>Mediano</vt:lpstr>
      <vt:lpstr>Elementos dos Protocolos</vt:lpstr>
      <vt:lpstr>Elementos de um protocolo</vt:lpstr>
      <vt:lpstr>Definição de uma FSM</vt:lpstr>
      <vt:lpstr>Representação de uma FSM</vt:lpstr>
      <vt:lpstr>Aplicabilidade das FSMs</vt:lpstr>
      <vt:lpstr>Extensões das FSMs</vt:lpstr>
      <vt:lpstr>Protocolo</vt:lpstr>
      <vt:lpstr>Protocolos</vt:lpstr>
      <vt:lpstr>Máquina de Protocolos típica</vt:lpstr>
      <vt:lpstr>PMs</vt:lpstr>
      <vt:lpstr>Protocolos</vt:lpstr>
      <vt:lpstr>Associações, Conexões, Fluxos e Ligações</vt:lpstr>
      <vt:lpstr>Associações, Conexões, Fluxos e Ligações</vt:lpstr>
      <vt:lpstr>Interfaces</vt:lpstr>
      <vt:lpstr>Interfaces</vt:lpstr>
      <vt:lpstr>Relação de uma (N)-PM com outras PMs</vt:lpstr>
      <vt:lpstr>Unidades de Dados</vt:lpstr>
      <vt:lpstr>Unidades de dados x Instruções de Processadores</vt:lpstr>
      <vt:lpstr>Tamanho das PDUs</vt:lpstr>
      <vt:lpstr>Cabeçalhos</vt:lpstr>
      <vt:lpstr>Conteúdo dos Cabeçalhos</vt:lpstr>
      <vt:lpstr>Caudas</vt:lpstr>
      <vt:lpstr>A Natureza da Fronteira de Serviço</vt:lpstr>
      <vt:lpstr>Segmentação da SDU</vt:lpstr>
      <vt:lpstr>Stream x Registro</vt:lpstr>
      <vt:lpstr>Generalização do Modo Registro</vt:lpstr>
      <vt:lpstr>Segmentação e Remontagem</vt:lpstr>
      <vt:lpstr>Construindo um Protocolo</vt:lpstr>
      <vt:lpstr>Modelo mais detalhado de uma PM</vt:lpstr>
      <vt:lpstr>Mecanismo e Política</vt:lpstr>
      <vt:lpstr>Mecanismo e Política</vt:lpstr>
      <vt:lpstr>Coordenação entre os Mecanismos</vt:lpstr>
      <vt:lpstr>Um mecanismo e diversas Políticas</vt:lpstr>
      <vt:lpstr>Mecanismos e Políticas</vt:lpstr>
      <vt:lpstr>Escolha da Política</vt:lpstr>
      <vt:lpstr>Mecanismos de “novos protocolos”</vt:lpstr>
      <vt:lpstr>Mecanismos e Políticas</vt:lpstr>
      <vt:lpstr>Semânticas do Ack</vt:lpstr>
      <vt:lpstr>QoS versus NoS</vt:lpstr>
      <vt:lpstr>QoS e NoS</vt:lpstr>
      <vt:lpstr>Alguns Mecanismos de Transferência de Dados</vt:lpstr>
      <vt:lpstr>Roteiro</vt:lpstr>
      <vt:lpstr>Delimitação</vt:lpstr>
      <vt:lpstr>Delimitação</vt:lpstr>
      <vt:lpstr>Sincronização do Estado Inicial</vt:lpstr>
      <vt:lpstr>Seleção de Política</vt:lpstr>
      <vt:lpstr>Endereçamento</vt:lpstr>
      <vt:lpstr>Identificação de Fluxo ou Conexão</vt:lpstr>
      <vt:lpstr>Repasse (Relaying)</vt:lpstr>
      <vt:lpstr>Multiplexação</vt:lpstr>
      <vt:lpstr>Ordenação</vt:lpstr>
      <vt:lpstr>Fragmentação/Remontagem</vt:lpstr>
      <vt:lpstr>Combinação/Separação</vt:lpstr>
      <vt:lpstr>Detecção de Corrupção dos Dados</vt:lpstr>
      <vt:lpstr>Corrupção dos Dados:  Escolha dos Códigos</vt:lpstr>
      <vt:lpstr>Detecção de Perdas e Duplicatas</vt:lpstr>
      <vt:lpstr>Controle de Fluxo</vt:lpstr>
      <vt:lpstr>Controle de Retransmissão ou Reconhecimento</vt:lpstr>
      <vt:lpstr>Controle de Retransmissão ou Reconhecimento</vt:lpstr>
      <vt:lpstr>Mecanismo de Janela Deslizante</vt:lpstr>
      <vt:lpstr>Mecanismo de Janela Deslizante</vt:lpstr>
      <vt:lpstr>Mecanismo de Janela Deslizante</vt:lpstr>
      <vt:lpstr>Compressão</vt:lpstr>
      <vt:lpstr>Autenticação</vt:lpstr>
      <vt:lpstr>Controle de Acesso</vt:lpstr>
      <vt:lpstr>Integridade</vt:lpstr>
      <vt:lpstr>Confidencialidade</vt:lpstr>
      <vt:lpstr>Não repúdio</vt:lpstr>
      <vt:lpstr>Atividade (keepalive)</vt:lpstr>
      <vt:lpstr>Fases da Operação</vt:lpstr>
      <vt:lpstr>Fase da Operação</vt:lpstr>
      <vt:lpstr>A fase de Registro</vt:lpstr>
      <vt:lpstr>A fase de Registro</vt:lpstr>
      <vt:lpstr>A fase de Registro</vt:lpstr>
      <vt:lpstr>Ativação/desativação</vt:lpstr>
      <vt:lpstr>Exemplos de Registro</vt:lpstr>
      <vt:lpstr>A fase de Estabelecimento ou Sincronização</vt:lpstr>
      <vt:lpstr>A fase de Estabelecimento ou Sincronização</vt:lpstr>
      <vt:lpstr>A Fase de Transferência de Dados</vt:lpstr>
    </vt:vector>
  </TitlesOfParts>
  <Company>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Jose Augusto Suruagy Monteiro</cp:lastModifiedBy>
  <cp:revision>111</cp:revision>
  <dcterms:created xsi:type="dcterms:W3CDTF">2011-04-04T18:50:32Z</dcterms:created>
  <dcterms:modified xsi:type="dcterms:W3CDTF">2020-06-17T20:09:15Z</dcterms:modified>
</cp:coreProperties>
</file>