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35" autoAdjust="0"/>
  </p:normalViewPr>
  <p:slideViewPr>
    <p:cSldViewPr>
      <p:cViewPr varScale="1">
        <p:scale>
          <a:sx n="87" d="100"/>
          <a:sy n="87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18/03/2016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seletronicas.pucrs.br/ojs/index.php/intuitio/article/view/3670/3296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seletronicas.pucrs.br/ojs/index.php/intuitio/article/view/3670/329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seletronicas.pucrs.br/ojs/index.php/intuitio/article/view/3670/3296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seletronicas.pucrs.br/ojs/index.php/intuitio/article/view/3670/3296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http://revistaseletronicas.pucrs.br/ojs/index.php/intuitio/article/view/3670/3296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http://revistaseletronicas.pucrs.br/ojs/index.php/intuitio/article/view/3670/3296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http://revistaseletronicas.pucrs.br/ojs/index.php/intuitio/article/view/3670/3296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http://revistaseletronicas.pucrs.br/ojs/index.php/intuitio/article/view/3670/3296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8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40BDBAB-2F0F-4B09-9A02-DA5E09BE34EE}" type="datetime1">
              <a:rPr lang="pt-BR" smtClean="0"/>
              <a:t>18/03/2016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D30D9-CC78-4AE6-AC48-A5DAF549DB35}" type="datetime1">
              <a:rPr lang="pt-BR" smtClean="0"/>
              <a:t>18/03/2016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1BF233-4A3A-414A-9101-C66F7B003A19}" type="datetime1">
              <a:rPr lang="pt-BR" smtClean="0"/>
              <a:t>18/03/2016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08F5-1652-4E43-9AB7-FF5DE40059CF}" type="datetime1">
              <a:rPr lang="pt-BR" smtClean="0"/>
              <a:t>18/03/2016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39F9-D652-49BA-A880-14261F564BD0}" type="datetime1">
              <a:rPr lang="pt-BR" smtClean="0"/>
              <a:t>18/03/2016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F7FE2C-85C7-405C-BF1B-4D204778D75C}" type="datetime1">
              <a:rPr lang="pt-BR" smtClean="0"/>
              <a:t>18/03/2016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F0164D-842E-4681-BAF4-A1D28EDAA9A6}" type="datetime1">
              <a:rPr lang="pt-BR" smtClean="0"/>
              <a:t>18/03/2016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A078-3B0C-4309-893B-5D6C7348941C}" type="datetime1">
              <a:rPr lang="pt-BR" smtClean="0"/>
              <a:t>18/03/2016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DBB-078B-4705-AA10-74E601702D29}" type="datetime1">
              <a:rPr lang="pt-BR" smtClean="0"/>
              <a:t>18/03/2016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E3B2-DC26-40AB-A9F2-1B5197F67838}" type="datetime1">
              <a:rPr lang="pt-BR" smtClean="0"/>
              <a:t>18/03/2016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C463D46-65DE-49F6-9097-4B89C3FC5AA2}" type="datetime1">
              <a:rPr lang="pt-BR" smtClean="0"/>
              <a:t>18/03/2016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80FDA0-70F1-44B3-9E66-F72F95ABFF6C}" type="datetime1">
              <a:rPr lang="pt-BR" smtClean="0"/>
              <a:t>18/03/2016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Capítulo 1</a:t>
            </a:r>
          </a:p>
          <a:p>
            <a:r>
              <a:rPr lang="pt-BR" dirty="0" err="1" smtClean="0"/>
              <a:t>Patterns</a:t>
            </a:r>
            <a:r>
              <a:rPr lang="pt-BR" dirty="0" smtClean="0"/>
              <a:t> in Network </a:t>
            </a:r>
            <a:r>
              <a:rPr lang="pt-BR" dirty="0" err="1" smtClean="0"/>
              <a:t>Architecture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Fundamentos para a Arquitetura de Redes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77072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Começando do início </a:t>
            </a:r>
            <a:br>
              <a:rPr lang="pt-BR" dirty="0"/>
            </a:br>
            <a:r>
              <a:rPr lang="pt-BR" dirty="0"/>
              <a:t>(um pouco de filosofia)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Estamos principalmente interessados naquilo que o </a:t>
            </a:r>
            <a:r>
              <a:rPr lang="pt-BR" i="1" dirty="0" err="1" smtClean="0"/>
              <a:t>Tractatus</a:t>
            </a:r>
            <a:r>
              <a:rPr lang="pt-BR" dirty="0" smtClean="0"/>
              <a:t> nos ensina sobre reduzir os problemas ao seu essencial.</a:t>
            </a:r>
          </a:p>
          <a:p>
            <a:r>
              <a:rPr lang="pt-BR" dirty="0" smtClean="0"/>
              <a:t>A penúltima afirmação do </a:t>
            </a:r>
            <a:r>
              <a:rPr lang="pt-BR" i="1" dirty="0" err="1" smtClean="0"/>
              <a:t>Tractatus</a:t>
            </a:r>
            <a:r>
              <a:rPr lang="pt-BR" dirty="0" smtClean="0"/>
              <a:t> é:</a:t>
            </a:r>
          </a:p>
          <a:p>
            <a:pPr lvl="1"/>
            <a:r>
              <a:rPr lang="pt-BR" dirty="0" smtClean="0"/>
              <a:t>Minhas proposições servem como elucidações da seguinte forma: qualquer um que me entenda eventualmente as reconhecerá como sem sentido, quando </a:t>
            </a:r>
            <a:r>
              <a:rPr lang="pt-BR" dirty="0" err="1" smtClean="0"/>
              <a:t>tivê-las</a:t>
            </a:r>
            <a:r>
              <a:rPr lang="pt-BR" dirty="0" smtClean="0"/>
              <a:t> usado – como degraus – para subir além delas. (Ele deve, de certo modo, jogar fora a escada depois que a tiver subido).</a:t>
            </a:r>
          </a:p>
          <a:p>
            <a:r>
              <a:rPr lang="pt-BR" dirty="0" smtClean="0"/>
              <a:t>Procuraremos também fazer este exercício.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573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Abstração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Níveis de abstração representam uma ferramenta importante para gerenciar a complexidade de um sistema ou arquitetura.</a:t>
            </a:r>
          </a:p>
          <a:p>
            <a:r>
              <a:rPr lang="pt-BR" dirty="0" smtClean="0"/>
              <a:t>Não confundir com as camadas do sistema que está sendo projetado.</a:t>
            </a:r>
          </a:p>
          <a:p>
            <a:r>
              <a:rPr lang="pt-BR" dirty="0" smtClean="0"/>
              <a:t>Do ponto de vista do projeto, toda a implementação está no mesmo nível de abstração.</a:t>
            </a:r>
          </a:p>
          <a:p>
            <a:r>
              <a:rPr lang="pt-BR" dirty="0" smtClean="0"/>
              <a:t>Duas formas ortogonais de abstração são úteis em arquitetura:</a:t>
            </a:r>
          </a:p>
          <a:p>
            <a:pPr lvl="1"/>
            <a:r>
              <a:rPr lang="pt-BR" dirty="0" smtClean="0"/>
              <a:t>Níveis do projeto e especificação e</a:t>
            </a:r>
          </a:p>
          <a:p>
            <a:pPr lvl="1"/>
            <a:r>
              <a:rPr lang="pt-BR" dirty="0" smtClean="0"/>
              <a:t>Divisão em camadas da arquitetura.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9195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em Camadas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Evoluiu no final dos anos 60 e início dos anos 70 no projeto de sistemas operacionais e software em geral.</a:t>
            </a:r>
          </a:p>
          <a:p>
            <a:r>
              <a:rPr lang="pt-BR" dirty="0" smtClean="0"/>
              <a:t>Expansão do conceito de “caixa preta”.</a:t>
            </a:r>
          </a:p>
          <a:p>
            <a:r>
              <a:rPr lang="pt-BR" dirty="0" smtClean="0"/>
              <a:t>Em SO cada camada adicionava um nível de funcionalidade começando com o hardware na camada mais baixa e o usuário na camada mais alta.</a:t>
            </a:r>
          </a:p>
          <a:p>
            <a:r>
              <a:rPr lang="pt-BR" dirty="0" smtClean="0"/>
              <a:t>Da mesma forma, a divisão em camadas em redes, provê uma abstração sobre a tecnologia específica de hardware da rede.</a:t>
            </a:r>
          </a:p>
          <a:p>
            <a:r>
              <a:rPr lang="pt-BR" dirty="0" smtClean="0"/>
              <a:t>Qual é o esquema “certo” para estas “camadas”?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073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Projeto e Especificação da Arquitetura da Rede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Níveis de abstração:</a:t>
            </a:r>
          </a:p>
          <a:p>
            <a:pPr lvl="1"/>
            <a:r>
              <a:rPr lang="pt-BR" dirty="0" smtClean="0"/>
              <a:t>Modelo</a:t>
            </a:r>
          </a:p>
          <a:p>
            <a:pPr lvl="1"/>
            <a:r>
              <a:rPr lang="pt-BR" dirty="0" smtClean="0"/>
              <a:t>Serviço</a:t>
            </a:r>
          </a:p>
          <a:p>
            <a:pPr lvl="1"/>
            <a:r>
              <a:rPr lang="pt-BR" dirty="0" smtClean="0"/>
              <a:t>Protocolo e interface </a:t>
            </a:r>
          </a:p>
          <a:p>
            <a:pPr lvl="1"/>
            <a:r>
              <a:rPr lang="pt-BR" dirty="0" smtClean="0"/>
              <a:t>Implementação.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65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uma boa arquitetura?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Definição comum de dicionário:</a:t>
            </a:r>
          </a:p>
          <a:p>
            <a:pPr lvl="1"/>
            <a:r>
              <a:rPr lang="pt-BR" dirty="0" smtClean="0"/>
              <a:t>Um conjunto de regras e restrições que caracterizam um estilo particular de construção</a:t>
            </a:r>
          </a:p>
          <a:p>
            <a:pPr lvl="1"/>
            <a:endParaRPr lang="pt-BR" dirty="0"/>
          </a:p>
          <a:p>
            <a:r>
              <a:rPr lang="pt-BR" dirty="0" smtClean="0"/>
              <a:t>Houaiss (4ª. Definição):</a:t>
            </a:r>
          </a:p>
          <a:p>
            <a:pPr lvl="1"/>
            <a:r>
              <a:rPr lang="pt-BR" dirty="0" smtClean="0"/>
              <a:t>Conjunto de princípios, normas, materiais e técnicas usadas para criar o espaço arquitetônico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8383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modelo em essência define o esquema conceitual compartilhado da comunicação.</a:t>
            </a:r>
          </a:p>
          <a:p>
            <a:r>
              <a:rPr lang="pt-BR" dirty="0" smtClean="0"/>
              <a:t>Define os objetos no universo do discurso, seus atributos, as operações que podem ser realizadas sobre eles, como se relacionam, a comunicação de informações entre eles,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943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dos conceitos mais importantes no desenvolvimento de arquiteturas de comunicação.</a:t>
            </a:r>
          </a:p>
          <a:p>
            <a:r>
              <a:rPr lang="pt-BR" dirty="0" smtClean="0"/>
              <a:t>Definido aqui como uma abstração da interface entre as camadas que é independente do sistema.</a:t>
            </a:r>
          </a:p>
          <a:p>
            <a:r>
              <a:rPr lang="pt-BR" dirty="0" smtClean="0"/>
              <a:t>É um nível de abstração acima de protocolo e interface, mas abaixo da arquitetura ou modelo.</a:t>
            </a:r>
          </a:p>
        </p:txBody>
      </p:sp>
    </p:spTree>
    <p:extLst>
      <p:ext uri="{BB962C8B-B14F-4D97-AF65-F5344CB8AC3E}">
        <p14:creationId xmlns:p14="http://schemas.microsoft.com/office/powerpoint/2010/main" val="2825086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serviço </a:t>
            </a:r>
            <a:r>
              <a:rPr lang="pt-BR" b="1" dirty="0" smtClean="0"/>
              <a:t>NÃO</a:t>
            </a:r>
            <a:r>
              <a:rPr lang="pt-BR" dirty="0" smtClean="0"/>
              <a:t> é uma interface!</a:t>
            </a:r>
          </a:p>
          <a:p>
            <a:pPr lvl="1"/>
            <a:r>
              <a:rPr lang="pt-BR" dirty="0" smtClean="0"/>
              <a:t>Uma interface é local a um determinado sistema.</a:t>
            </a:r>
          </a:p>
          <a:p>
            <a:pPr lvl="1"/>
            <a:r>
              <a:rPr lang="pt-BR" dirty="0" smtClean="0"/>
              <a:t>O conceito de serviço é usado para descrever os aspectos de uma interface que todas as interfaces devem ter independentemente de como as questões locais são resolvidas.</a:t>
            </a:r>
          </a:p>
          <a:p>
            <a:r>
              <a:rPr lang="pt-BR" dirty="0" smtClean="0"/>
              <a:t>Um serviço é definido para ser independente do protocolo.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870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Consiste em:</a:t>
            </a:r>
          </a:p>
          <a:p>
            <a:pPr lvl="1"/>
            <a:r>
              <a:rPr lang="pt-BR" b="1" dirty="0" smtClean="0"/>
              <a:t>Um conjunto de primitivas de serviço </a:t>
            </a:r>
            <a:r>
              <a:rPr lang="pt-BR" dirty="0" smtClean="0"/>
              <a:t>que especifica as operações a serem executadas no serviço e um conjunto de parâmetros que são usados como argumento para as operações.</a:t>
            </a:r>
          </a:p>
          <a:p>
            <a:pPr lvl="1"/>
            <a:r>
              <a:rPr lang="pt-BR" b="1" dirty="0" smtClean="0"/>
              <a:t>Um conjunto de regras</a:t>
            </a:r>
            <a:r>
              <a:rPr lang="pt-BR" dirty="0" smtClean="0"/>
              <a:t> que determinam as sequências legais nas quais as primitivas de serviço podem ser invocadas.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07212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Serviço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Uma definição de serviço é definida para uma camada.</a:t>
            </a:r>
          </a:p>
          <a:p>
            <a:r>
              <a:rPr lang="pt-BR" dirty="0" smtClean="0"/>
              <a:t>É especificada como uma máquina parcial de estados para a interação do usuário da camada e a máquina de protocolo (PM) na camada de um único sistema.</a:t>
            </a:r>
          </a:p>
          <a:p>
            <a:r>
              <a:rPr lang="pt-BR" dirty="0" smtClean="0"/>
              <a:t>Nunca afirma explicitamente que uma primitiva de serviço submetida a uma PM provoca o aparecimento de uma outra primitiva de serviço na PM parceira.</a:t>
            </a:r>
          </a:p>
          <a:p>
            <a:pPr lvl="1"/>
            <a:r>
              <a:rPr lang="pt-BR" dirty="0" smtClean="0"/>
              <a:t>Qualquer associação deste tipo é feita pelo protocolo.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035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Motivação: identificar um pequeno número de princípios que possam levar a uma teoria unificada de redes!</a:t>
            </a:r>
          </a:p>
          <a:p>
            <a:r>
              <a:rPr lang="pt-BR" dirty="0" smtClean="0"/>
              <a:t>A diferença principal entre a Ciência da Computação e outros campos científicos é que: “Nós construímos aquilo que medimos”!</a:t>
            </a:r>
          </a:p>
          <a:p>
            <a:r>
              <a:rPr lang="pt-BR" dirty="0" smtClean="0"/>
              <a:t>Hipótese:</a:t>
            </a:r>
          </a:p>
          <a:p>
            <a:pPr lvl="1"/>
            <a:r>
              <a:rPr lang="pt-BR" dirty="0" smtClean="0"/>
              <a:t>Princípios são independentes das implementações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1170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Protocolo e Interface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Este é provavelmente o nível de abstração mais importante.</a:t>
            </a:r>
          </a:p>
          <a:p>
            <a:r>
              <a:rPr lang="pt-BR" dirty="0" smtClean="0"/>
              <a:t>A especificação de um </a:t>
            </a:r>
            <a:r>
              <a:rPr lang="pt-BR" i="1" dirty="0" smtClean="0"/>
              <a:t>protocolo</a:t>
            </a:r>
            <a:r>
              <a:rPr lang="pt-BR" dirty="0" smtClean="0"/>
              <a:t> define as regras e o comportamento requerido por qualquer entidade que participe da transferência de dados.</a:t>
            </a:r>
          </a:p>
          <a:p>
            <a:r>
              <a:rPr lang="pt-BR" dirty="0" smtClean="0"/>
              <a:t>Define a sequência de troca de mensagens entre os participantes.</a:t>
            </a:r>
          </a:p>
          <a:p>
            <a:r>
              <a:rPr lang="pt-BR" dirty="0" smtClean="0"/>
              <a:t>Nível de abstração entre o modelo e o serviço e a implementação.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523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Protocolo e Interface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protocolo especifica a máquina de estados mínima à qual qualquer implementação deve obedecer.</a:t>
            </a:r>
          </a:p>
          <a:p>
            <a:r>
              <a:rPr lang="pt-BR" dirty="0" smtClean="0"/>
              <a:t>Especificações de protocolos devem ser tomadas como documentos de requisitos e não especificações de projeto.</a:t>
            </a:r>
          </a:p>
          <a:p>
            <a:r>
              <a:rPr lang="pt-BR" dirty="0" smtClean="0"/>
              <a:t>A especificação de um protocolo não deveria divergir muito da estratégia de implementação “normal”.</a:t>
            </a:r>
          </a:p>
          <a:p>
            <a:r>
              <a:rPr lang="pt-BR" dirty="0" smtClean="0"/>
              <a:t>Os testes de conformidade deveriam se restringir aos comportamentos que sejam visíveis externamente.</a:t>
            </a:r>
          </a:p>
          <a:p>
            <a:r>
              <a:rPr lang="pt-BR" dirty="0" err="1" smtClean="0"/>
              <a:t>APIs</a:t>
            </a:r>
            <a:r>
              <a:rPr lang="pt-BR" dirty="0" smtClean="0"/>
              <a:t> padrão podem ser definidas para linguagens e SO específicos em junções importantes da arquitetura.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588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Nível mais baixo de abstração.</a:t>
            </a:r>
          </a:p>
          <a:p>
            <a:r>
              <a:rPr lang="pt-BR" dirty="0" smtClean="0"/>
              <a:t>Deve endereçar todas as questões não cobertas pela especificação do protocolo: </a:t>
            </a:r>
          </a:p>
          <a:p>
            <a:pPr lvl="1"/>
            <a:r>
              <a:rPr lang="pt-BR" dirty="0" smtClean="0"/>
              <a:t>Estratégias de armazenamento local</a:t>
            </a:r>
          </a:p>
          <a:p>
            <a:pPr lvl="1"/>
            <a:r>
              <a:rPr lang="pt-BR" dirty="0" smtClean="0"/>
              <a:t>Interações com o sistema operacional,</a:t>
            </a:r>
          </a:p>
          <a:p>
            <a:pPr lvl="1"/>
            <a:r>
              <a:rPr lang="pt-BR" dirty="0" smtClean="0"/>
              <a:t>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3803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Especificando Protocolos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Especificar protocolos e interface são passos críticos.</a:t>
            </a:r>
          </a:p>
          <a:p>
            <a:pPr lvl="1"/>
            <a:r>
              <a:rPr lang="pt-BR" dirty="0" smtClean="0"/>
              <a:t>Especificações informais</a:t>
            </a:r>
          </a:p>
          <a:p>
            <a:pPr lvl="1"/>
            <a:r>
              <a:rPr lang="pt-BR" dirty="0" smtClean="0"/>
              <a:t>Técnicas de descrição formais (</a:t>
            </a:r>
            <a:r>
              <a:rPr lang="pt-BR" dirty="0" err="1" smtClean="0"/>
              <a:t>FDTs</a:t>
            </a:r>
            <a:r>
              <a:rPr lang="pt-BR" dirty="0" smtClean="0"/>
              <a:t>):</a:t>
            </a:r>
          </a:p>
          <a:p>
            <a:pPr lvl="2"/>
            <a:r>
              <a:rPr lang="pt-BR" dirty="0" err="1" smtClean="0"/>
              <a:t>Estelle</a:t>
            </a:r>
            <a:r>
              <a:rPr lang="pt-BR" dirty="0" smtClean="0"/>
              <a:t> – </a:t>
            </a:r>
            <a:r>
              <a:rPr lang="pt-BR" i="1" dirty="0" err="1" smtClean="0"/>
              <a:t>Extended</a:t>
            </a:r>
            <a:r>
              <a:rPr lang="pt-BR" i="1" dirty="0" smtClean="0"/>
              <a:t> </a:t>
            </a:r>
            <a:r>
              <a:rPr lang="pt-BR" i="1" dirty="0" err="1" smtClean="0"/>
              <a:t>Finite</a:t>
            </a:r>
            <a:r>
              <a:rPr lang="pt-BR" i="1" dirty="0" smtClean="0"/>
              <a:t> </a:t>
            </a:r>
            <a:r>
              <a:rPr lang="pt-BR" i="1" dirty="0" err="1" smtClean="0"/>
              <a:t>State</a:t>
            </a:r>
            <a:r>
              <a:rPr lang="pt-BR" i="1" dirty="0" smtClean="0"/>
              <a:t> </a:t>
            </a:r>
            <a:r>
              <a:rPr lang="pt-BR" i="1" dirty="0" err="1" smtClean="0"/>
              <a:t>Machine</a:t>
            </a:r>
            <a:r>
              <a:rPr lang="pt-BR" i="1" dirty="0" smtClean="0"/>
              <a:t> </a:t>
            </a:r>
            <a:r>
              <a:rPr lang="pt-BR" i="1" dirty="0" err="1" smtClean="0"/>
              <a:t>Language</a:t>
            </a:r>
            <a:endParaRPr lang="pt-BR" i="1" dirty="0" smtClean="0"/>
          </a:p>
          <a:p>
            <a:pPr lvl="2"/>
            <a:r>
              <a:rPr lang="pt-BR" dirty="0" smtClean="0"/>
              <a:t>LOTOS – </a:t>
            </a:r>
            <a:r>
              <a:rPr lang="pt-BR" i="1" dirty="0" err="1" smtClean="0"/>
              <a:t>Language</a:t>
            </a:r>
            <a:r>
              <a:rPr lang="pt-BR" i="1" dirty="0" smtClean="0"/>
              <a:t> Temporal </a:t>
            </a:r>
            <a:r>
              <a:rPr lang="pt-BR" i="1" dirty="0" err="1" smtClean="0"/>
              <a:t>Ordering</a:t>
            </a:r>
            <a:r>
              <a:rPr lang="pt-BR" i="1" dirty="0" smtClean="0"/>
              <a:t> </a:t>
            </a:r>
            <a:r>
              <a:rPr lang="pt-BR" i="1" dirty="0" err="1" smtClean="0"/>
              <a:t>Specification</a:t>
            </a:r>
            <a:endParaRPr lang="pt-BR" i="1" dirty="0" smtClean="0"/>
          </a:p>
          <a:p>
            <a:pPr lvl="2"/>
            <a:r>
              <a:rPr lang="pt-BR" dirty="0" smtClean="0"/>
              <a:t>SDL – </a:t>
            </a:r>
            <a:r>
              <a:rPr lang="pt-BR" i="1" dirty="0" err="1" smtClean="0"/>
              <a:t>Specification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Definition</a:t>
            </a:r>
            <a:r>
              <a:rPr lang="pt-BR" i="1" dirty="0" smtClean="0"/>
              <a:t> </a:t>
            </a:r>
            <a:r>
              <a:rPr lang="pt-BR" i="1" dirty="0" err="1" smtClean="0"/>
              <a:t>Language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71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FDTs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Não deve ser mais complexa do que a linguagem de programação usada para a implementação.</a:t>
            </a:r>
          </a:p>
          <a:p>
            <a:r>
              <a:rPr lang="pt-BR" dirty="0" smtClean="0"/>
              <a:t>Deve ser útil como ferramenta de projeto.</a:t>
            </a:r>
          </a:p>
          <a:p>
            <a:r>
              <a:rPr lang="pt-BR" dirty="0" smtClean="0"/>
              <a:t>É apenas outra forma de programação.</a:t>
            </a:r>
          </a:p>
          <a:p>
            <a:r>
              <a:rPr lang="pt-BR" dirty="0" smtClean="0"/>
              <a:t>Devem existir ferramentas analíticas que possam analisar a descrição formal para assegurar a ausência de impasse, perda de dados, corridas e outros comportamentos patológicos.</a:t>
            </a:r>
          </a:p>
          <a:p>
            <a:r>
              <a:rPr lang="pt-BR" dirty="0" smtClean="0"/>
              <a:t>Não deve necessitar de mais especificidade do que necessário.</a:t>
            </a:r>
          </a:p>
          <a:p>
            <a:r>
              <a:rPr lang="pt-BR" dirty="0" smtClean="0"/>
              <a:t>Deve ser fácil ir da especificação informal para a formal.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40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FDTs</a:t>
            </a:r>
            <a:r>
              <a:rPr lang="pt-BR" dirty="0" smtClean="0"/>
              <a:t>: Formas das técnicas e linguagens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Matemática ou baseada em linguagens.</a:t>
            </a:r>
          </a:p>
          <a:p>
            <a:r>
              <a:rPr lang="pt-BR" dirty="0" smtClean="0"/>
              <a:t>Máquina de estados finita</a:t>
            </a:r>
          </a:p>
          <a:p>
            <a:r>
              <a:rPr lang="pt-BR" dirty="0" smtClean="0"/>
              <a:t>Lógica temporal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091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i="1" dirty="0" smtClean="0"/>
              <a:t>Tractatus Logico-</a:t>
            </a:r>
            <a:r>
              <a:rPr lang="pt-BR" i="1" dirty="0" err="1" smtClean="0"/>
              <a:t>Philosophicus</a:t>
            </a:r>
            <a:r>
              <a:rPr lang="pt-BR" i="1" dirty="0" smtClean="0"/>
              <a:t> (Ludwig Wittgenstein, 1921):</a:t>
            </a:r>
          </a:p>
          <a:p>
            <a:pPr lvl="1"/>
            <a:r>
              <a:rPr lang="pt-BR" dirty="0" smtClean="0"/>
              <a:t>O mundo é tudo o que é o caso.</a:t>
            </a:r>
          </a:p>
          <a:p>
            <a:pPr lvl="1"/>
            <a:r>
              <a:rPr lang="pt-BR" dirty="0" smtClean="0"/>
              <a:t>O mundo é a totalidade dos fatos, não das coisas.</a:t>
            </a:r>
          </a:p>
          <a:p>
            <a:pPr lvl="1"/>
            <a:r>
              <a:rPr lang="pt-BR" dirty="0" smtClean="0"/>
              <a:t>O mundo é determinado por ser os fatos e por ser todos os fatos.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18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 smtClean="0"/>
                  <a:t>Relação entre proposições lógicas e realidade:</a:t>
                </a:r>
              </a:p>
              <a:p>
                <a:pPr lvl="1"/>
                <a:r>
                  <a:rPr lang="pt-BR" dirty="0" smtClean="0"/>
                  <a:t>O que é o caso – um fato – é a existência do estado atual.</a:t>
                </a:r>
              </a:p>
              <a:p>
                <a:pPr lvl="1"/>
                <a:r>
                  <a:rPr lang="pt-BR" dirty="0" smtClean="0"/>
                  <a:t>Um retrato lógico dos fatos é um pensamento.</a:t>
                </a:r>
              </a:p>
              <a:p>
                <a:pPr lvl="1"/>
                <a:r>
                  <a:rPr lang="pt-BR" dirty="0" smtClean="0"/>
                  <a:t>Um pensamento é uma proposição com um sentido.</a:t>
                </a:r>
              </a:p>
              <a:p>
                <a:pPr lvl="1"/>
                <a:r>
                  <a:rPr lang="pt-BR" dirty="0" smtClean="0"/>
                  <a:t>Uma proposição é uma função-verdade de proposições elementares.</a:t>
                </a:r>
              </a:p>
              <a:p>
                <a:pPr lvl="1"/>
                <a:r>
                  <a:rPr lang="pt-BR" dirty="0" smtClean="0"/>
                  <a:t>A forma geral de uma função-verdade é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(</m:t>
                    </m:r>
                    <m:r>
                      <a:rPr lang="pt-BR" b="0" i="1" smtClean="0">
                        <a:latin typeface="Cambria Math"/>
                      </a:rPr>
                      <m:t>𝜌</m:t>
                    </m:r>
                    <m:r>
                      <a:rPr lang="pt-BR" b="0" i="1" smtClean="0">
                        <a:latin typeface="Cambria Math"/>
                      </a:rPr>
                      <m:t>, 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pt-BR" dirty="0" smtClean="0"/>
                  <a:t>)). Esta é a forma geral de uma proposição.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449" t="-1357" r="-23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74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Conclui com talvez a afirmação mais revolucionária e devastadora jamais feita em filosofia, matemática, ou ciência:</a:t>
            </a:r>
          </a:p>
          <a:p>
            <a:pPr lvl="1"/>
            <a:r>
              <a:rPr lang="pt-BR" dirty="0" smtClean="0"/>
              <a:t>Aquilo do qual não podemos falar, devemos passar em silêncio.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74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Conclui com talvez a afirmação mais revolucionária e devastadora jamais feita em filosofia, matemática, ou ciência:</a:t>
            </a:r>
          </a:p>
          <a:p>
            <a:pPr lvl="1"/>
            <a:r>
              <a:rPr lang="pt-BR" dirty="0" smtClean="0"/>
              <a:t>Aquilo do qual não podemos falar, devemos passar em silêncio.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9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i="1" dirty="0" err="1" smtClean="0"/>
              <a:t>Tractatus</a:t>
            </a:r>
            <a:r>
              <a:rPr lang="pt-BR" i="1" dirty="0" smtClean="0"/>
              <a:t> </a:t>
            </a:r>
            <a:r>
              <a:rPr lang="pt-BR" dirty="0" smtClean="0"/>
              <a:t>foi abraçado pela Matemática e Ciências como podendo descrevê-las por um sistema lógico preciso tão completo como a Geometria de Euclides, os Princípios de Newton, ou o Tratado de Maxwell.</a:t>
            </a:r>
          </a:p>
          <a:p>
            <a:r>
              <a:rPr lang="pt-BR" dirty="0" smtClean="0"/>
              <a:t>Em computação foi usado para:</a:t>
            </a:r>
          </a:p>
          <a:p>
            <a:pPr lvl="1"/>
            <a:r>
              <a:rPr lang="pt-BR" dirty="0" smtClean="0"/>
              <a:t>Base para a lógica e linguagens de programação</a:t>
            </a:r>
          </a:p>
          <a:p>
            <a:pPr lvl="1"/>
            <a:r>
              <a:rPr lang="pt-BR" dirty="0" smtClean="0"/>
              <a:t>Base para IA e sistemas de BD</a:t>
            </a:r>
          </a:p>
          <a:p>
            <a:pPr lvl="2"/>
            <a:r>
              <a:rPr lang="pt-BR" dirty="0" smtClean="0"/>
              <a:t>BD: esquema conceitual</a:t>
            </a:r>
          </a:p>
          <a:p>
            <a:pPr lvl="2"/>
            <a:r>
              <a:rPr lang="pt-BR" dirty="0" smtClean="0"/>
              <a:t>IA: base de conhecimento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147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mesma abordagem foi utilizada para Sistemas Distribuídos:</a:t>
            </a:r>
          </a:p>
          <a:p>
            <a:pPr lvl="1"/>
            <a:r>
              <a:rPr lang="pt-BR" dirty="0" smtClean="0"/>
              <a:t>Para que dois parceiros possam se comunicar, eles devem possuir um esquema conceitual compartilhado</a:t>
            </a:r>
          </a:p>
          <a:p>
            <a:pPr lvl="1"/>
            <a:r>
              <a:rPr lang="pt-BR" dirty="0" smtClean="0"/>
              <a:t>Devem ter uma linguagem comum ou protocolo e </a:t>
            </a:r>
          </a:p>
          <a:p>
            <a:pPr lvl="1"/>
            <a:r>
              <a:rPr lang="pt-BR" dirty="0" smtClean="0"/>
              <a:t>Uma compreensão comum sobre o que significam os símbolos da linguagem.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8251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Começando do início </a:t>
            </a:r>
            <a:br>
              <a:rPr lang="pt-BR" dirty="0" smtClean="0"/>
            </a:br>
            <a:r>
              <a:rPr lang="pt-BR" dirty="0" smtClean="0"/>
              <a:t>(um pouco de filosofia)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Arquiteturas de Redes (2016-1)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esquema conceitual compartilhado de máquinas de estado de protocolo são informações trocadas sobre:</a:t>
            </a:r>
          </a:p>
          <a:p>
            <a:pPr lvl="1"/>
            <a:r>
              <a:rPr lang="pt-BR" dirty="0" smtClean="0"/>
              <a:t>Controle de fluxo</a:t>
            </a:r>
          </a:p>
          <a:p>
            <a:pPr lvl="1"/>
            <a:r>
              <a:rPr lang="pt-BR" dirty="0" smtClean="0"/>
              <a:t>Reconhecimentos</a:t>
            </a:r>
          </a:p>
          <a:p>
            <a:pPr lvl="1"/>
            <a:r>
              <a:rPr lang="pt-BR" dirty="0" smtClean="0"/>
              <a:t>Endereços,</a:t>
            </a:r>
          </a:p>
          <a:p>
            <a:pPr lvl="1"/>
            <a:r>
              <a:rPr lang="pt-BR" dirty="0" smtClean="0"/>
              <a:t>Etc.</a:t>
            </a:r>
          </a:p>
          <a:p>
            <a:r>
              <a:rPr lang="pt-BR" dirty="0" smtClean="0"/>
              <a:t>Os dados dos usuários estavam fora do esquema conceitual e era ignorado (ou são passados para outra máquina de protocolo).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94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2312</TotalTime>
  <Words>1507</Words>
  <Application>Microsoft Office PowerPoint</Application>
  <PresentationFormat>Apresentação na tela (4:3)</PresentationFormat>
  <Paragraphs>192</Paragraphs>
  <Slides>25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Mediano</vt:lpstr>
      <vt:lpstr>Fundamentos para a Arquitetura de Redes</vt:lpstr>
      <vt:lpstr>Introdução</vt:lpstr>
      <vt:lpstr>Começando do início  (um pouco de filosofia)</vt:lpstr>
      <vt:lpstr>Começando do início  (um pouco de filosofia)</vt:lpstr>
      <vt:lpstr>Começando do início  (um pouco de filosofia)</vt:lpstr>
      <vt:lpstr>Começando do início  (um pouco de filosofia)</vt:lpstr>
      <vt:lpstr>Começando do início  (um pouco de filosofia)</vt:lpstr>
      <vt:lpstr>Começando do início  (um pouco de filosofia)</vt:lpstr>
      <vt:lpstr>Começando do início  (um pouco de filosofia)</vt:lpstr>
      <vt:lpstr>Começando do início  (um pouco de filosofia)</vt:lpstr>
      <vt:lpstr>Níveis de Abstração</vt:lpstr>
      <vt:lpstr>Divisão em Camadas</vt:lpstr>
      <vt:lpstr>Projeto e Especificação da Arquitetura da Rede</vt:lpstr>
      <vt:lpstr>O que é uma boa arquitetura?</vt:lpstr>
      <vt:lpstr>Modelo</vt:lpstr>
      <vt:lpstr>Serviço</vt:lpstr>
      <vt:lpstr>Serviço</vt:lpstr>
      <vt:lpstr>Definição de Serviço</vt:lpstr>
      <vt:lpstr>Definição de Serviço</vt:lpstr>
      <vt:lpstr>Protocolo e Interface</vt:lpstr>
      <vt:lpstr>Protocolo e Interface</vt:lpstr>
      <vt:lpstr>Implementação</vt:lpstr>
      <vt:lpstr>Especificando Protocolos</vt:lpstr>
      <vt:lpstr>FDTs</vt:lpstr>
      <vt:lpstr>FDTs: Formas das técnicas e linguagens</vt:lpstr>
    </vt:vector>
  </TitlesOfParts>
  <Company>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suruagy</cp:lastModifiedBy>
  <cp:revision>103</cp:revision>
  <dcterms:created xsi:type="dcterms:W3CDTF">2011-04-04T18:50:32Z</dcterms:created>
  <dcterms:modified xsi:type="dcterms:W3CDTF">2016-03-18T17:48:08Z</dcterms:modified>
</cp:coreProperties>
</file>