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9" r:id="rId2"/>
    <p:sldId id="263" r:id="rId3"/>
    <p:sldId id="264" r:id="rId4"/>
    <p:sldId id="260" r:id="rId5"/>
    <p:sldId id="266" r:id="rId6"/>
    <p:sldId id="274" r:id="rId7"/>
    <p:sldId id="261" r:id="rId8"/>
    <p:sldId id="262" r:id="rId9"/>
    <p:sldId id="267" r:id="rId10"/>
    <p:sldId id="268" r:id="rId11"/>
    <p:sldId id="269" r:id="rId12"/>
    <p:sldId id="270" r:id="rId13"/>
    <p:sldId id="271" r:id="rId14"/>
    <p:sldId id="272" r:id="rId15"/>
    <p:sldId id="275" r:id="rId16"/>
    <p:sldId id="273" r:id="rId17"/>
    <p:sldId id="276" r:id="rId18"/>
    <p:sldId id="277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ruagy" initials="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78" autoAdjust="0"/>
    <p:restoredTop sz="86335" autoAdjust="0"/>
  </p:normalViewPr>
  <p:slideViewPr>
    <p:cSldViewPr>
      <p:cViewPr>
        <p:scale>
          <a:sx n="126" d="100"/>
          <a:sy n="126" d="100"/>
        </p:scale>
        <p:origin x="296" y="-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821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145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DC6E5-0183-4ADD-A9DB-9577F13DBE6A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7C6B7-ED7C-4CF7-8223-8D95AD7B45B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7687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tângulo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tângulo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4666935-14E0-4017-B61A-D1F0BCEA72A1}" type="datetime1">
              <a:rPr lang="pt-BR" smtClean="0"/>
              <a:t>12/06/2020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Arquitetura de Redes (2016.1)</a:t>
            </a:r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1724-A34B-41BB-B7DF-2DBE9FFF1B43}" type="datetime1">
              <a:rPr lang="pt-BR" smtClean="0"/>
              <a:t>12/06/2020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Redes (2016.1)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B31669A3-2CF4-49CB-8A95-4068E149CD73}" type="datetime1">
              <a:rPr lang="pt-BR" smtClean="0"/>
              <a:t>12/06/2020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r>
              <a:rPr lang="pt-BR"/>
              <a:t>Arquitetura de Redes (2016.1)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tângulo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tângulo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573DE-C7E0-4D57-8386-BA0A46642E8D}" type="datetime1">
              <a:rPr lang="pt-BR" smtClean="0"/>
              <a:t>12/06/2020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Redes (2016.1)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tângulo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3B2-7E81-4F5C-B448-D71EE17989E0}" type="datetime1">
              <a:rPr lang="pt-BR" smtClean="0"/>
              <a:t>12/06/2020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/>
              <a:t>Arquitetura de Redes (2016.1)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092CA12-30B7-41CB-A62B-9336D452582B}" type="datetime1">
              <a:rPr lang="pt-BR" smtClean="0"/>
              <a:t>12/06/2020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/>
              <a:t>Arquitetura de Redes (2016.1)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378D900-1059-4D68-BFFD-8CEA202D4A6E}" type="datetime1">
              <a:rPr lang="pt-BR" smtClean="0"/>
              <a:t>12/06/2020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/>
              <a:t>Arquitetura de Redes (2016.1)</a:t>
            </a:r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18DC-E86E-4968-97AB-C6DD9C1F8CCA}" type="datetime1">
              <a:rPr lang="pt-BR" smtClean="0"/>
              <a:t>12/06/2020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Redes (2016.1)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02FC-C7FC-440A-B3E1-FF4D20D9D75D}" type="datetime1">
              <a:rPr lang="pt-BR" smtClean="0"/>
              <a:t>12/06/2020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Redes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CDC1B-5111-4A4B-91C8-95FC6A5AA8B7}" type="datetime1">
              <a:rPr lang="pt-BR" smtClean="0"/>
              <a:t>12/06/2020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Redes (2016.1)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tângulo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tângulo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8C4D8E38-F949-42D2-8F31-B1A519D626D2}" type="datetime1">
              <a:rPr lang="pt-BR" smtClean="0"/>
              <a:t>12/06/2020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r>
              <a:rPr lang="pt-BR"/>
              <a:t>Arquitetura de Redes (2016.1)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D3993E4-AED3-4896-B219-96293F0C39D3}" type="datetime1">
              <a:rPr lang="pt-BR" smtClean="0"/>
              <a:t>12/06/2020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t-BR"/>
              <a:t>Arquitetura de Redes (2016.1)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tângulo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Prefácio</a:t>
            </a:r>
          </a:p>
          <a:p>
            <a:r>
              <a:rPr lang="pt-BR" dirty="0" err="1"/>
              <a:t>Patterns</a:t>
            </a:r>
            <a:r>
              <a:rPr lang="pt-BR" dirty="0"/>
              <a:t> in Network </a:t>
            </a:r>
            <a:r>
              <a:rPr lang="pt-BR" dirty="0" err="1"/>
              <a:t>Architecture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Fundamentos para a Arquitetura de Redes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/>
              <a:t>Arquitetura de Redes (2016.1)</a:t>
            </a:r>
          </a:p>
        </p:txBody>
      </p:sp>
      <p:pic>
        <p:nvPicPr>
          <p:cNvPr id="67586" name="Picture 2" descr="Patterns in Network Architecture: A Return to Fundamenta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6" y="4077073"/>
            <a:ext cx="1524000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Por que o TCP foi escolhido?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Redes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À exceção do </a:t>
            </a:r>
            <a:r>
              <a:rPr lang="pt-BR" dirty="0" err="1"/>
              <a:t>delta-t</a:t>
            </a:r>
            <a:r>
              <a:rPr lang="pt-BR" dirty="0"/>
              <a:t>, não havia muita diferença entre eles.</a:t>
            </a:r>
          </a:p>
          <a:p>
            <a:r>
              <a:rPr lang="pt-BR" dirty="0"/>
              <a:t>As questões apresentadas aqui não eram bem entendidas na época.</a:t>
            </a:r>
          </a:p>
          <a:p>
            <a:r>
              <a:rPr lang="pt-BR" dirty="0"/>
              <a:t>Havia uma expectativa de que seria usado por um breve período de tempo na rede experimental e depois seria substituído.</a:t>
            </a:r>
          </a:p>
          <a:p>
            <a:r>
              <a:rPr lang="pt-BR" dirty="0"/>
              <a:t>Mas, o principal motivo foi que a Internet era um projeto do </a:t>
            </a:r>
            <a:r>
              <a:rPr lang="pt-BR" dirty="0" err="1"/>
              <a:t>DoD</a:t>
            </a:r>
            <a:r>
              <a:rPr lang="pt-BR" dirty="0"/>
              <a:t> e o TCP foi pago pelo </a:t>
            </a:r>
            <a:r>
              <a:rPr lang="pt-BR" dirty="0" err="1"/>
              <a:t>DoD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3298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Separação do IP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Redes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A separação do IP do TCP era uma necessidade.</a:t>
            </a:r>
          </a:p>
          <a:p>
            <a:r>
              <a:rPr lang="pt-BR" dirty="0"/>
              <a:t>Mas, esta separação não resolveu o problema do </a:t>
            </a:r>
            <a:r>
              <a:rPr lang="pt-BR" i="1" dirty="0" err="1"/>
              <a:t>multihoming</a:t>
            </a:r>
            <a:r>
              <a:rPr lang="pt-BR" dirty="0"/>
              <a:t>. O IP continuou a nomear a interface.</a:t>
            </a:r>
          </a:p>
          <a:p>
            <a:pPr lvl="1"/>
            <a:r>
              <a:rPr lang="pt-BR" dirty="0"/>
              <a:t>O IP foi separado em 1975 pouco depois da identificação do problema.</a:t>
            </a:r>
          </a:p>
        </p:txBody>
      </p:sp>
    </p:spTree>
    <p:extLst>
      <p:ext uri="{BB962C8B-B14F-4D97-AF65-F5344CB8AC3E}">
        <p14:creationId xmlns:p14="http://schemas.microsoft.com/office/powerpoint/2010/main" val="1273172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Saltzer</a:t>
            </a:r>
            <a:r>
              <a:rPr lang="pt-BR" dirty="0"/>
              <a:t> sobre endereçamento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Redes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Em 1982, Jerry </a:t>
            </a:r>
            <a:r>
              <a:rPr lang="pt-BR" dirty="0" err="1"/>
              <a:t>Saltzer</a:t>
            </a:r>
            <a:r>
              <a:rPr lang="pt-BR" dirty="0"/>
              <a:t> (MIT) publicou um dos artigos mais citados sobre nomeação e endereçamento em redes de computadores:</a:t>
            </a:r>
          </a:p>
          <a:p>
            <a:pPr lvl="1"/>
            <a:r>
              <a:rPr lang="pt-BR" dirty="0"/>
              <a:t>Nomes de aplicações, mapeadas em</a:t>
            </a:r>
          </a:p>
          <a:p>
            <a:pPr lvl="1"/>
            <a:r>
              <a:rPr lang="pt-BR" dirty="0"/>
              <a:t>Endereços de nós, mapeados em</a:t>
            </a:r>
          </a:p>
          <a:p>
            <a:pPr lvl="1"/>
            <a:r>
              <a:rPr lang="pt-BR" dirty="0"/>
              <a:t>Endereços de conexões, mapeados em</a:t>
            </a:r>
          </a:p>
          <a:p>
            <a:pPr lvl="1"/>
            <a:r>
              <a:rPr lang="pt-BR" dirty="0"/>
              <a:t>Rotas.</a:t>
            </a:r>
          </a:p>
          <a:p>
            <a:r>
              <a:rPr lang="pt-BR" dirty="0"/>
              <a:t>Mas, não identificou o que significaria em redes a dependência de localização num grafo.</a:t>
            </a:r>
          </a:p>
        </p:txBody>
      </p:sp>
    </p:spTree>
    <p:extLst>
      <p:ext uri="{BB962C8B-B14F-4D97-AF65-F5344CB8AC3E}">
        <p14:creationId xmlns:p14="http://schemas.microsoft.com/office/powerpoint/2010/main" val="1902691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Crescimento das tabelas de Hosts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Redes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Desde o início da ARPANET, o NIC mantinha um arquivo texto com a lista dos hospedeiros e seus endereços IMP.</a:t>
            </a:r>
          </a:p>
          <a:p>
            <a:r>
              <a:rPr lang="pt-BR" dirty="0"/>
              <a:t>A frequência de atualizações começou a aumentar e fez-se necessária a criação de um diretório.</a:t>
            </a:r>
          </a:p>
          <a:p>
            <a:r>
              <a:rPr lang="pt-BR" dirty="0"/>
              <a:t>Esta era uma oportunidade para resolver os problemas com o endereçamento, mas havia muito poucas aplicações e cada host tinha apenas uma delas...</a:t>
            </a:r>
          </a:p>
          <a:p>
            <a:r>
              <a:rPr lang="pt-BR" dirty="0"/>
              <a:t>DNS surgiu como um substituto para traduzir nomes de hosts em endereços IP.</a:t>
            </a:r>
          </a:p>
        </p:txBody>
      </p:sp>
    </p:spTree>
    <p:extLst>
      <p:ext uri="{BB962C8B-B14F-4D97-AF65-F5344CB8AC3E}">
        <p14:creationId xmlns:p14="http://schemas.microsoft.com/office/powerpoint/2010/main" val="3809386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Outros desenvolvimentos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Redes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Colapso por congestionamento (1986)</a:t>
            </a:r>
          </a:p>
          <a:p>
            <a:pPr lvl="1"/>
            <a:r>
              <a:rPr lang="pt-BR" dirty="0"/>
              <a:t>O controle de congestionamento seria mais fácil numa rede orientada a conexões...</a:t>
            </a:r>
          </a:p>
          <a:p>
            <a:pPr lvl="1"/>
            <a:r>
              <a:rPr lang="pt-BR" dirty="0"/>
              <a:t>Esquema de prevenção de congestionamento no TCP proposto por Van Jacobson</a:t>
            </a:r>
          </a:p>
          <a:p>
            <a:pPr lvl="2"/>
            <a:r>
              <a:rPr lang="pt-BR" dirty="0"/>
              <a:t>Assume que as principais aplicações estejam usando TCP.</a:t>
            </a:r>
          </a:p>
        </p:txBody>
      </p:sp>
    </p:spTree>
    <p:extLst>
      <p:ext uri="{BB962C8B-B14F-4D97-AF65-F5344CB8AC3E}">
        <p14:creationId xmlns:p14="http://schemas.microsoft.com/office/powerpoint/2010/main" val="3853373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Outros desenvolvimentos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Redes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SNMP (final dos anos 80)</a:t>
            </a:r>
          </a:p>
          <a:p>
            <a:pPr lvl="1"/>
            <a:r>
              <a:rPr lang="pt-BR" dirty="0"/>
              <a:t>A ARPANET sempre teve um bom gerenciamento da rede.</a:t>
            </a:r>
          </a:p>
          <a:p>
            <a:pPr lvl="1"/>
            <a:r>
              <a:rPr lang="pt-BR" dirty="0"/>
              <a:t>Optou-se por fugir da inovação representada pelo HEMS (</a:t>
            </a:r>
            <a:r>
              <a:rPr lang="pt-BR" i="1" dirty="0"/>
              <a:t>High </a:t>
            </a:r>
            <a:r>
              <a:rPr lang="pt-BR" i="1" dirty="0" err="1"/>
              <a:t>level</a:t>
            </a:r>
            <a:r>
              <a:rPr lang="pt-BR" i="1" dirty="0"/>
              <a:t> </a:t>
            </a:r>
            <a:r>
              <a:rPr lang="pt-BR" i="1" dirty="0" err="1"/>
              <a:t>Entity</a:t>
            </a:r>
            <a:r>
              <a:rPr lang="pt-BR" i="1" dirty="0"/>
              <a:t> Management System</a:t>
            </a:r>
            <a:r>
              <a:rPr lang="pt-BR" dirty="0"/>
              <a:t>): protocolo extensível, orientado a objetos e dirigido por eventos</a:t>
            </a:r>
          </a:p>
          <a:p>
            <a:r>
              <a:rPr lang="pt-BR" dirty="0"/>
              <a:t>Web (início dos anos 90)</a:t>
            </a:r>
          </a:p>
          <a:p>
            <a:pPr lvl="1"/>
            <a:r>
              <a:rPr lang="pt-BR" dirty="0"/>
              <a:t>A primeira grande nova aplicação em 20 anos</a:t>
            </a:r>
          </a:p>
          <a:p>
            <a:pPr lvl="1"/>
            <a:r>
              <a:rPr lang="pt-BR" dirty="0"/>
              <a:t>Sem uma estrutura de nomeação das aplicações foi necessário desenvolver o seu próprio esquema de nomeação (</a:t>
            </a:r>
            <a:r>
              <a:rPr lang="pt-BR" dirty="0" err="1"/>
              <a:t>URLs</a:t>
            </a:r>
            <a:r>
              <a:rPr lang="pt-BR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302428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Outros desenvolvimentos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Redes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err="1"/>
              <a:t>IPng</a:t>
            </a:r>
            <a:r>
              <a:rPr lang="pt-BR" dirty="0"/>
              <a:t> (início dos anos 90):</a:t>
            </a:r>
          </a:p>
          <a:p>
            <a:pPr lvl="1"/>
            <a:r>
              <a:rPr lang="pt-BR" dirty="0"/>
              <a:t>Reação ao OSI terminou levando ao IPv6 que apenas aumenta o comprimento dos endereços.</a:t>
            </a:r>
          </a:p>
          <a:p>
            <a:r>
              <a:rPr lang="pt-BR" dirty="0"/>
              <a:t>Tráfego </a:t>
            </a:r>
            <a:r>
              <a:rPr lang="pt-BR" dirty="0" err="1"/>
              <a:t>autossimilar</a:t>
            </a:r>
            <a:r>
              <a:rPr lang="pt-BR" dirty="0"/>
              <a:t> das redes (1994)</a:t>
            </a:r>
          </a:p>
          <a:p>
            <a:pPr lvl="1"/>
            <a:r>
              <a:rPr lang="pt-BR" dirty="0"/>
              <a:t>Suspeitas de que a </a:t>
            </a:r>
            <a:r>
              <a:rPr lang="pt-BR" dirty="0" err="1"/>
              <a:t>autossimilaridade</a:t>
            </a:r>
            <a:r>
              <a:rPr lang="pt-BR" dirty="0"/>
              <a:t> fosse um artefato produzido pelo controle de congestionamento do TCP</a:t>
            </a:r>
          </a:p>
        </p:txBody>
      </p:sp>
    </p:spTree>
    <p:extLst>
      <p:ext uri="{BB962C8B-B14F-4D97-AF65-F5344CB8AC3E}">
        <p14:creationId xmlns:p14="http://schemas.microsoft.com/office/powerpoint/2010/main" val="1724648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Reflexões do Autor</a:t>
            </a:r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Redes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Iniciadas no início dos anos 90, feitas no seu tempo livre...</a:t>
            </a:r>
          </a:p>
          <a:p>
            <a:r>
              <a:rPr lang="pt-BR" dirty="0"/>
              <a:t>Questões principais:</a:t>
            </a:r>
          </a:p>
          <a:p>
            <a:pPr lvl="1"/>
            <a:r>
              <a:rPr lang="pt-BR" dirty="0"/>
              <a:t>Encontrar uma síntese entre redes com conexão e sem conexão</a:t>
            </a:r>
          </a:p>
          <a:p>
            <a:pPr lvl="1"/>
            <a:r>
              <a:rPr lang="pt-BR" dirty="0"/>
              <a:t>Nomeação e endereçamento (o que significa ser dependente de localização)</a:t>
            </a:r>
          </a:p>
          <a:p>
            <a:pPr lvl="1"/>
            <a:r>
              <a:rPr lang="pt-BR" dirty="0"/>
              <a:t>Separação entre mecanismo e política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116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</a:t>
            </a:r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Redes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Modelo muito mais simples de redes</a:t>
            </a:r>
          </a:p>
          <a:p>
            <a:r>
              <a:rPr lang="pt-BR" dirty="0"/>
              <a:t>Este livro resolve todos os nossos problemas?</a:t>
            </a:r>
          </a:p>
          <a:p>
            <a:pPr lvl="1"/>
            <a:r>
              <a:rPr lang="pt-BR" dirty="0"/>
              <a:t>Dificilmente, mas:</a:t>
            </a:r>
          </a:p>
          <a:p>
            <a:pPr lvl="2"/>
            <a:r>
              <a:rPr lang="pt-BR" dirty="0"/>
              <a:t>Estabelece uma base sobre a estrutura fundamental sobre a qual uma teoria geral de redes pode ser construída.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019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Motivação do Livro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Redes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Reflexão após 35 anos de estudo de redes</a:t>
            </a:r>
          </a:p>
          <a:p>
            <a:r>
              <a:rPr lang="pt-BR" dirty="0"/>
              <a:t>Quais princípios, regras gerais, diretrizes podem ser extraídas daquilo que vimos, independentemente de política, religião e as restrições da tecnologia?</a:t>
            </a:r>
          </a:p>
          <a:p>
            <a:r>
              <a:rPr lang="pt-BR" dirty="0"/>
              <a:t>Busca por padrões que levaram a uma grande redução na complexidade:</a:t>
            </a:r>
          </a:p>
          <a:p>
            <a:pPr lvl="1"/>
            <a:r>
              <a:rPr lang="pt-BR" dirty="0"/>
              <a:t>A estrutura de redes se apresentou muito mais simples do que imaginávamos.</a:t>
            </a:r>
          </a:p>
          <a:p>
            <a:pPr lvl="1"/>
            <a:r>
              <a:rPr lang="pt-BR" dirty="0"/>
              <a:t>Recursos como </a:t>
            </a:r>
            <a:r>
              <a:rPr lang="pt-BR" i="1" dirty="0" err="1"/>
              <a:t>Multihoming</a:t>
            </a:r>
            <a:r>
              <a:rPr lang="pt-BR" dirty="0"/>
              <a:t>, mobilidade e escala tornam-se consequência da estrutura resultante e não uma complexidade a ser adicionada!</a:t>
            </a:r>
          </a:p>
        </p:txBody>
      </p:sp>
    </p:spTree>
    <p:extLst>
      <p:ext uri="{BB962C8B-B14F-4D97-AF65-F5344CB8AC3E}">
        <p14:creationId xmlns:p14="http://schemas.microsoft.com/office/powerpoint/2010/main" val="1578849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ARPANET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Redes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“Um dos grandes problemas com a ARPANET é que acertamos muito desde o início”</a:t>
            </a:r>
          </a:p>
          <a:p>
            <a:pPr lvl="1"/>
            <a:r>
              <a:rPr lang="pt-BR" dirty="0"/>
              <a:t>Não foi necessário endereçar problemas extremos.</a:t>
            </a:r>
          </a:p>
          <a:p>
            <a:r>
              <a:rPr lang="pt-BR" dirty="0"/>
              <a:t>Diversas vezes quando se apresentava uma dicotomia, foi encontrada uma síntese simples na qual os dois extremos eram “apenas” casos degenerados.</a:t>
            </a:r>
          </a:p>
          <a:p>
            <a:pPr lvl="1"/>
            <a:r>
              <a:rPr lang="pt-BR" dirty="0"/>
              <a:t>E nos indicavam algo que não havíamos entendido anteriormente.</a:t>
            </a:r>
          </a:p>
        </p:txBody>
      </p:sp>
    </p:spTree>
    <p:extLst>
      <p:ext uri="{BB962C8B-B14F-4D97-AF65-F5344CB8AC3E}">
        <p14:creationId xmlns:p14="http://schemas.microsoft.com/office/powerpoint/2010/main" val="2601757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Questões fundamentais na transição da ARPANET para a Internet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Redes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Substituição do NCP: </a:t>
            </a:r>
          </a:p>
          <a:p>
            <a:pPr lvl="1"/>
            <a:r>
              <a:rPr lang="pt-BR" dirty="0"/>
              <a:t>Percebeu-se que o protocolo Host-Host não escalaria para grandes redes (alguns milhares de hosts)</a:t>
            </a:r>
          </a:p>
          <a:p>
            <a:pPr lvl="1"/>
            <a:r>
              <a:rPr lang="pt-BR" dirty="0"/>
              <a:t>O canal de controle compartilhado por todos os hosts era um gargalo.</a:t>
            </a:r>
          </a:p>
          <a:p>
            <a:pPr lvl="1"/>
            <a:r>
              <a:rPr lang="pt-BR" dirty="0"/>
              <a:t>O protocolo era complexo e ligado muito fortemente à natureza da </a:t>
            </a:r>
            <a:r>
              <a:rPr lang="pt-BR" dirty="0" err="1"/>
              <a:t>subrede</a:t>
            </a:r>
            <a:r>
              <a:rPr lang="pt-BR" dirty="0"/>
              <a:t> de </a:t>
            </a:r>
            <a:r>
              <a:rPr lang="pt-BR" dirty="0" err="1"/>
              <a:t>IMPs</a:t>
            </a:r>
            <a:r>
              <a:rPr lang="pt-BR" dirty="0"/>
              <a:t>.</a:t>
            </a:r>
          </a:p>
          <a:p>
            <a:pPr lvl="1"/>
            <a:r>
              <a:rPr lang="pt-BR" b="1" dirty="0"/>
              <a:t>Que tipo de protocolo deveria substituí-lo?</a:t>
            </a:r>
          </a:p>
          <a:p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4893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Questões fundamentais na transição da ARPANET para a Internet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Redes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Limpando a estrutura:</a:t>
            </a:r>
          </a:p>
          <a:p>
            <a:pPr lvl="1"/>
            <a:r>
              <a:rPr lang="pt-BR" dirty="0"/>
              <a:t>A implementação inicial da ARPANET não estava tão claramente dividida em camadas.</a:t>
            </a:r>
          </a:p>
          <a:p>
            <a:pPr lvl="1"/>
            <a:r>
              <a:rPr lang="pt-BR" b="1" dirty="0"/>
              <a:t>Qual seria a arquitetura correta para redes heterogêneas de compartilhamento de recursos?</a:t>
            </a:r>
          </a:p>
          <a:p>
            <a:r>
              <a:rPr lang="pt-BR" dirty="0"/>
              <a:t>As camadas mais altas:</a:t>
            </a:r>
          </a:p>
          <a:p>
            <a:pPr lvl="1"/>
            <a:r>
              <a:rPr lang="pt-BR" dirty="0"/>
              <a:t>Havia apenas três aplicações básicas: Telnet, FTP e RJE)</a:t>
            </a:r>
          </a:p>
          <a:p>
            <a:pPr lvl="1"/>
            <a:r>
              <a:rPr lang="pt-BR" b="1" dirty="0"/>
              <a:t>Com o que se pareceriam as camadas mais altas?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7950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Questões fundamentais na transição da ARPANET para a Internet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Redes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Nomes de aplicações e diretório:</a:t>
            </a:r>
          </a:p>
          <a:p>
            <a:pPr lvl="1"/>
            <a:r>
              <a:rPr lang="pt-BR" dirty="0"/>
              <a:t>Sockets bem conhecidos eram uma medida temporária: havia apenas três aplicações e apenas uma instância de cada uma delas em cada </a:t>
            </a:r>
            <a:r>
              <a:rPr lang="pt-BR" i="1" dirty="0"/>
              <a:t>host.</a:t>
            </a:r>
            <a:endParaRPr lang="pt-BR" dirty="0"/>
          </a:p>
          <a:p>
            <a:pPr lvl="1"/>
            <a:r>
              <a:rPr lang="pt-BR" b="1" dirty="0"/>
              <a:t>Com o que se pareceriam a nomeação e endereçamento em redes?</a:t>
            </a:r>
          </a:p>
          <a:p>
            <a:r>
              <a:rPr lang="pt-BR" i="1" dirty="0" err="1"/>
              <a:t>Multihoming</a:t>
            </a:r>
            <a:r>
              <a:rPr lang="pt-BR" dirty="0"/>
              <a:t>:</a:t>
            </a:r>
          </a:p>
          <a:p>
            <a:pPr lvl="1"/>
            <a:r>
              <a:rPr lang="pt-BR" dirty="0"/>
              <a:t>Precisamos de espaços de endereço separados para os nós e para as interfaces.</a:t>
            </a:r>
          </a:p>
          <a:p>
            <a:pPr lvl="1"/>
            <a:r>
              <a:rPr lang="pt-BR" b="1" dirty="0"/>
              <a:t>Qual seria a natureza deste endereçamento “lógico”?</a:t>
            </a:r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0500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Questões fundamentais na transição da ARPANET para a Internet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Redes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Endereços dependentes de localização:</a:t>
            </a:r>
          </a:p>
          <a:p>
            <a:pPr lvl="1"/>
            <a:r>
              <a:rPr lang="pt-BR" b="1" dirty="0"/>
              <a:t>O que a dependência de localização significa em uma rede?</a:t>
            </a:r>
          </a:p>
          <a:p>
            <a:pPr lvl="2"/>
            <a:r>
              <a:rPr lang="pt-BR" dirty="0"/>
              <a:t>Sem ser dependente da rota?</a:t>
            </a:r>
          </a:p>
          <a:p>
            <a:r>
              <a:rPr lang="pt-BR" dirty="0"/>
              <a:t>Adoção da abordagem sem conexão:</a:t>
            </a:r>
          </a:p>
          <a:p>
            <a:pPr lvl="1"/>
            <a:r>
              <a:rPr lang="pt-BR" b="1" dirty="0"/>
              <a:t>Quais são as propriedades do modelo sem conexão e a sua relação com conexões e como ela escalaria em um sistema de produção?</a:t>
            </a:r>
          </a:p>
          <a:p>
            <a:pPr lvl="1"/>
            <a:r>
              <a:rPr lang="pt-BR" b="1" dirty="0"/>
              <a:t>Haveria um único modelo que englobasse as duas como casos degenerados?</a:t>
            </a:r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984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Convergindo para o TCP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Redes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Competidores para a substituição do NCP:</a:t>
            </a:r>
          </a:p>
          <a:p>
            <a:pPr lvl="1"/>
            <a:r>
              <a:rPr lang="pt-BR" dirty="0"/>
              <a:t>(1) </a:t>
            </a:r>
            <a:r>
              <a:rPr lang="pt-BR" b="1" dirty="0"/>
              <a:t>XNS – Pacote sequenciado</a:t>
            </a:r>
            <a:r>
              <a:rPr lang="pt-BR" dirty="0"/>
              <a:t>, semelhante ao (2) </a:t>
            </a:r>
            <a:r>
              <a:rPr lang="pt-BR" b="1" dirty="0"/>
              <a:t>CYCLADES TS</a:t>
            </a:r>
          </a:p>
          <a:p>
            <a:pPr lvl="2"/>
            <a:r>
              <a:rPr lang="pt-BR" dirty="0"/>
              <a:t>Protocolos de transporte com pacotes sequenciados e janela dinâmica com múltiplos tipos de </a:t>
            </a:r>
            <a:r>
              <a:rPr lang="pt-BR" dirty="0" err="1"/>
              <a:t>PDUs</a:t>
            </a:r>
            <a:r>
              <a:rPr lang="pt-BR" dirty="0"/>
              <a:t>, estabelecimento, liberação, </a:t>
            </a:r>
            <a:r>
              <a:rPr lang="pt-BR" dirty="0" err="1"/>
              <a:t>ack</a:t>
            </a:r>
            <a:r>
              <a:rPr lang="pt-BR" dirty="0"/>
              <a:t> e controle de fluxo.</a:t>
            </a:r>
          </a:p>
          <a:p>
            <a:pPr lvl="2"/>
            <a:r>
              <a:rPr lang="pt-BR" dirty="0"/>
              <a:t>Ambos separavam as funções de transporte e de rede de forma análoga ao TCP e IP.</a:t>
            </a:r>
          </a:p>
          <a:p>
            <a:pPr lvl="1"/>
            <a:r>
              <a:rPr lang="pt-BR" dirty="0"/>
              <a:t>(3) </a:t>
            </a:r>
            <a:r>
              <a:rPr lang="pt-BR" b="1" dirty="0" err="1"/>
              <a:t>Delta-t</a:t>
            </a:r>
            <a:endParaRPr lang="pt-BR" b="1" dirty="0"/>
          </a:p>
          <a:p>
            <a:pPr lvl="2"/>
            <a:r>
              <a:rPr lang="pt-BR" dirty="0"/>
              <a:t>Mecanismo de sincronização robusto baseado em temporizadores que eliminava o estabelecimento de conexão e usava </a:t>
            </a:r>
            <a:r>
              <a:rPr lang="pt-BR" dirty="0" err="1"/>
              <a:t>PDUs</a:t>
            </a:r>
            <a:r>
              <a:rPr lang="pt-BR" dirty="0"/>
              <a:t> diferentes para </a:t>
            </a:r>
            <a:r>
              <a:rPr lang="pt-BR" dirty="0" err="1"/>
              <a:t>ack</a:t>
            </a:r>
            <a:r>
              <a:rPr lang="pt-BR" dirty="0"/>
              <a:t> e controle de fluxo.</a:t>
            </a:r>
          </a:p>
          <a:p>
            <a:pPr lvl="1"/>
            <a:r>
              <a:rPr lang="pt-BR" dirty="0"/>
              <a:t>E, naturalmente, (4) </a:t>
            </a:r>
            <a:r>
              <a:rPr lang="pt-BR" b="1" dirty="0"/>
              <a:t>TCP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2087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Questões em relação ao TCP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 de Redes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Formato único da PDU</a:t>
            </a:r>
          </a:p>
          <a:p>
            <a:pPr lvl="1"/>
            <a:r>
              <a:rPr lang="pt-BR" dirty="0"/>
              <a:t>Preocupação em simplificar o processamento.</a:t>
            </a:r>
          </a:p>
          <a:p>
            <a:pPr lvl="1"/>
            <a:r>
              <a:rPr lang="pt-BR" dirty="0"/>
              <a:t>Mas, nas implementações atuais, são tratados como pacotes distintos (baseados em </a:t>
            </a:r>
            <a:r>
              <a:rPr lang="pt-BR" dirty="0" err="1"/>
              <a:t>syns</a:t>
            </a:r>
            <a:r>
              <a:rPr lang="pt-BR" dirty="0"/>
              <a:t>, fins e </a:t>
            </a:r>
            <a:r>
              <a:rPr lang="pt-BR" dirty="0" err="1"/>
              <a:t>acks</a:t>
            </a:r>
            <a:r>
              <a:rPr lang="pt-BR" dirty="0"/>
              <a:t>)</a:t>
            </a:r>
          </a:p>
          <a:p>
            <a:r>
              <a:rPr lang="pt-BR" dirty="0"/>
              <a:t>Formato único tinha a vantagem de permitir </a:t>
            </a:r>
            <a:r>
              <a:rPr lang="pt-BR" dirty="0" err="1"/>
              <a:t>acks</a:t>
            </a:r>
            <a:r>
              <a:rPr lang="pt-BR" dirty="0"/>
              <a:t> de carona.</a:t>
            </a:r>
          </a:p>
          <a:p>
            <a:pPr lvl="1"/>
            <a:r>
              <a:rPr lang="pt-BR" dirty="0"/>
              <a:t>Na época estimou-se uma economia de 35 a 40%, mas a maioria das aplicações transmitiam um caractere por vez e que era ecoado.</a:t>
            </a:r>
          </a:p>
          <a:p>
            <a:pPr lvl="1"/>
            <a:r>
              <a:rPr lang="pt-BR" dirty="0"/>
              <a:t>A economia hoje é de apenas 10%.</a:t>
            </a:r>
          </a:p>
        </p:txBody>
      </p:sp>
    </p:spTree>
    <p:extLst>
      <p:ext uri="{BB962C8B-B14F-4D97-AF65-F5344CB8AC3E}">
        <p14:creationId xmlns:p14="http://schemas.microsoft.com/office/powerpoint/2010/main" val="2501753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4224</TotalTime>
  <Words>1251</Words>
  <Application>Microsoft Macintosh PowerPoint</Application>
  <PresentationFormat>Widescreen</PresentationFormat>
  <Paragraphs>145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Calibri</vt:lpstr>
      <vt:lpstr>Tw Cen MT</vt:lpstr>
      <vt:lpstr>Wingdings</vt:lpstr>
      <vt:lpstr>Wingdings 2</vt:lpstr>
      <vt:lpstr>Mediano</vt:lpstr>
      <vt:lpstr>Fundamentos para a Arquitetura de Redes</vt:lpstr>
      <vt:lpstr>Motivação do Livro</vt:lpstr>
      <vt:lpstr>A ARPANET</vt:lpstr>
      <vt:lpstr>Questões fundamentais na transição da ARPANET para a Internet</vt:lpstr>
      <vt:lpstr>Questões fundamentais na transição da ARPANET para a Internet</vt:lpstr>
      <vt:lpstr>Questões fundamentais na transição da ARPANET para a Internet</vt:lpstr>
      <vt:lpstr>Questões fundamentais na transição da ARPANET para a Internet</vt:lpstr>
      <vt:lpstr>Convergindo para o TCP</vt:lpstr>
      <vt:lpstr>Questões em relação ao TCP</vt:lpstr>
      <vt:lpstr>Por que o TCP foi escolhido?</vt:lpstr>
      <vt:lpstr>Separação do IP</vt:lpstr>
      <vt:lpstr>Saltzer sobre endereçamento</vt:lpstr>
      <vt:lpstr>Crescimento das tabelas de Hosts</vt:lpstr>
      <vt:lpstr>Outros desenvolvimentos</vt:lpstr>
      <vt:lpstr>Outros desenvolvimentos</vt:lpstr>
      <vt:lpstr>Outros desenvolvimentos</vt:lpstr>
      <vt:lpstr>Reflexões do Autor</vt:lpstr>
      <vt:lpstr>Resultados</vt:lpstr>
    </vt:vector>
  </TitlesOfParts>
  <Company>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Nova Geração e Internet do Futuro perspectivas para a web, mercado e usuários</dc:title>
  <dc:creator>suruagy</dc:creator>
  <cp:lastModifiedBy>Jose Augusto Suruagy Monteiro</cp:lastModifiedBy>
  <cp:revision>121</cp:revision>
  <dcterms:created xsi:type="dcterms:W3CDTF">2011-04-04T18:50:32Z</dcterms:created>
  <dcterms:modified xsi:type="dcterms:W3CDTF">2020-06-12T19:29:57Z</dcterms:modified>
</cp:coreProperties>
</file>