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335" r:id="rId9"/>
    <p:sldId id="391" r:id="rId10"/>
    <p:sldId id="392" r:id="rId11"/>
    <p:sldId id="375" r:id="rId12"/>
    <p:sldId id="376" r:id="rId13"/>
    <p:sldId id="377" r:id="rId14"/>
    <p:sldId id="272" r:id="rId15"/>
    <p:sldId id="274" r:id="rId16"/>
    <p:sldId id="258" r:id="rId17"/>
    <p:sldId id="342" r:id="rId18"/>
    <p:sldId id="346" r:id="rId19"/>
    <p:sldId id="344" r:id="rId20"/>
    <p:sldId id="343" r:id="rId21"/>
    <p:sldId id="345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3" r:id="rId35"/>
    <p:sldId id="394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356" r:id="rId48"/>
    <p:sldId id="357" r:id="rId49"/>
    <p:sldId id="359" r:id="rId50"/>
    <p:sldId id="358" r:id="rId51"/>
    <p:sldId id="395" r:id="rId52"/>
    <p:sldId id="351" r:id="rId53"/>
    <p:sldId id="341" r:id="rId54"/>
    <p:sldId id="396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ruagy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6" autoAdjust="0"/>
    <p:restoredTop sz="93652" autoAdjust="0"/>
  </p:normalViewPr>
  <p:slideViewPr>
    <p:cSldViewPr>
      <p:cViewPr varScale="1">
        <p:scale>
          <a:sx n="103" d="100"/>
          <a:sy n="103" d="100"/>
        </p:scale>
        <p:origin x="1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DC6E5-0183-4ADD-A9DB-9577F13DBE6A}" type="datetimeFigureOut">
              <a:rPr lang="pt-BR" smtClean="0"/>
              <a:pPr/>
              <a:t>09/03/2018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7C6B7-ED7C-4CF7-8223-8D95AD7B45B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68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82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961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00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77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35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78622-A818-4665-85D6-85760446E491}" type="slidenum">
              <a:rPr lang="en-US"/>
              <a:pPr/>
              <a:t>24</a:t>
            </a:fld>
            <a:endParaRPr lang="en-US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dirty="0">
                <a:latin typeface="Arial" charset="0"/>
                <a:ea typeface="ＭＳ Ｐゴシック" pitchFamily="-108" charset="-128"/>
              </a:rPr>
              <a:t>Número de </a:t>
            </a:r>
            <a:r>
              <a:rPr lang="pt-BR" dirty="0" err="1">
                <a:latin typeface="Arial" charset="0"/>
                <a:ea typeface="ＭＳ Ｐゴシック" pitchFamily="-108" charset="-128"/>
              </a:rPr>
              <a:t>RFCs</a:t>
            </a:r>
            <a:r>
              <a:rPr lang="pt-BR" dirty="0">
                <a:latin typeface="Arial" charset="0"/>
                <a:ea typeface="ＭＳ Ｐゴシック" pitchFamily="-108" charset="-128"/>
              </a:rPr>
              <a:t> atualizado para 09/03/16.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3796B-5786-4FC0-BBE4-76602B9F9774}" type="slidenum">
              <a:rPr lang="en-US"/>
              <a:pPr/>
              <a:t>25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920A6-A4EA-4D1C-AFC4-061EC22582A2}" type="slidenum">
              <a:rPr lang="en-US"/>
              <a:pPr/>
              <a:t>26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02F93-0D27-4112-97ED-733DA921442C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D1FC2-FBF5-4804-9F10-44B1366C0E96}" type="slidenum">
              <a:rPr lang="en-US"/>
              <a:pPr/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C6B7-ED7C-4CF7-8223-8D95AD7B45BE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72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869B5FD-8DE2-F348-A4D2-E8CCB43F5EED}" type="datetime1">
              <a:rPr lang="pt-BR" smtClean="0"/>
              <a:t>09/03/2018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Arquiteturas de Redes de Computadores  (2018.1)</a:t>
            </a: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6DC-C831-0D48-B9F3-14BBA5D5F017}" type="datetime1">
              <a:rPr lang="pt-BR" smtClean="0"/>
              <a:t>09/03/2018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B574D73-6CC9-194A-8691-CAF721DCE500}" type="datetime1">
              <a:rPr lang="pt-BR" smtClean="0"/>
              <a:t>09/03/2018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756D-0DE6-8448-B19C-2C97D0BE7FBE}" type="datetime1">
              <a:rPr lang="pt-BR" smtClean="0"/>
              <a:t>09/03/2018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48BC-3D3E-2D46-A864-D3F48EB69C2D}" type="datetime1">
              <a:rPr lang="pt-BR" smtClean="0"/>
              <a:t>09/03/2018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FB9805B-A02C-E44C-A683-783EB53E3067}" type="datetime1">
              <a:rPr lang="pt-BR" smtClean="0"/>
              <a:t>09/03/2018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55F35D3-95C1-B64E-8E52-FE547CCEEBDE}" type="datetime1">
              <a:rPr lang="pt-BR" smtClean="0"/>
              <a:t>09/03/2018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72E9-50FF-474A-8FC1-88FD1F16EE90}" type="datetime1">
              <a:rPr lang="pt-BR" smtClean="0"/>
              <a:t>09/03/2018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0FA8-F276-5C4A-B3E6-10CE88969D8B}" type="datetime1">
              <a:rPr lang="pt-BR" smtClean="0"/>
              <a:t>09/03/2018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B677-9E74-EC43-A6CE-008B8E06D550}" type="datetime1">
              <a:rPr lang="pt-BR" smtClean="0"/>
              <a:t>09/03/2018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646A90C-9D9E-574A-8728-A3BCF8A06937}" type="datetime1">
              <a:rPr lang="pt-BR" smtClean="0"/>
              <a:t>09/03/2018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9BA039-0319-C74C-98F1-7EB504D55F8F}" type="datetime1">
              <a:rPr lang="pt-BR" smtClean="0"/>
              <a:t>09/03/2018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/>
              <a:t>Arquiteturas de Redes de Computadores  (2018.1)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98E0F6E-D4AD-4C94-9837-746ECEE7C12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gif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HhzD8syC-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62200" y="3861048"/>
            <a:ext cx="6477000" cy="2006352"/>
          </a:xfrm>
        </p:spPr>
        <p:txBody>
          <a:bodyPr>
            <a:normAutofit/>
          </a:bodyPr>
          <a:lstStyle/>
          <a:p>
            <a:r>
              <a:rPr lang="pt-BR" dirty="0"/>
              <a:t>Arquiteturas de Redes</a:t>
            </a:r>
            <a:br>
              <a:rPr lang="pt-BR" dirty="0"/>
            </a:br>
            <a:endParaRPr lang="pt-BR" sz="27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Prof. José Augusto </a:t>
            </a:r>
            <a:r>
              <a:rPr lang="pt-BR" dirty="0" err="1"/>
              <a:t>Suruagy</a:t>
            </a:r>
            <a:r>
              <a:rPr lang="pt-BR" dirty="0"/>
              <a:t> Monteiro</a:t>
            </a:r>
          </a:p>
          <a:p>
            <a:r>
              <a:rPr lang="pt-BR" dirty="0"/>
              <a:t>suruagy@cin.ufpe.br</a:t>
            </a:r>
          </a:p>
        </p:txBody>
      </p:sp>
      <p:sp>
        <p:nvSpPr>
          <p:cNvPr id="137218" name="AutoShape 2" descr="UNIFACS - Universidade Salv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170C1-827C-8447-9513-B2C1D072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Gartner</a:t>
            </a:r>
            <a:r>
              <a:rPr lang="pt-BR" dirty="0"/>
              <a:t> </a:t>
            </a:r>
            <a:r>
              <a:rPr lang="pt-BR" dirty="0" err="1"/>
              <a:t>Hype</a:t>
            </a:r>
            <a:r>
              <a:rPr lang="pt-BR" dirty="0"/>
              <a:t> </a:t>
            </a:r>
            <a:r>
              <a:rPr lang="pt-BR" dirty="0" err="1"/>
              <a:t>Cycle</a:t>
            </a:r>
            <a:r>
              <a:rPr lang="pt-BR" dirty="0"/>
              <a:t> 2017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1003D90-D7C0-B94D-89B1-AD81C6DA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C33813-5568-B744-936A-06411640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C1DFB6-A0CB-D341-9793-703A58F0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61" y="1651502"/>
            <a:ext cx="6883415" cy="5206498"/>
          </a:xfrm>
          <a:prstGeom prst="rect">
            <a:avLst/>
          </a:prstGeom>
        </p:spPr>
      </p:pic>
      <p:cxnSp>
        <p:nvCxnSpPr>
          <p:cNvPr id="6" name="Conector de seta reta 12">
            <a:extLst>
              <a:ext uri="{FF2B5EF4-FFF2-40B4-BE49-F238E27FC236}">
                <a16:creationId xmlns:a16="http://schemas.microsoft.com/office/drawing/2014/main" id="{011E103F-5666-D04F-A3B5-1DE0459A6D74}"/>
              </a:ext>
            </a:extLst>
          </p:cNvPr>
          <p:cNvCxnSpPr/>
          <p:nvPr/>
        </p:nvCxnSpPr>
        <p:spPr>
          <a:xfrm>
            <a:off x="1763688" y="2060848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ector de seta reta 9">
            <a:extLst>
              <a:ext uri="{FF2B5EF4-FFF2-40B4-BE49-F238E27FC236}">
                <a16:creationId xmlns:a16="http://schemas.microsoft.com/office/drawing/2014/main" id="{A5A4A6D2-6E33-7241-B6E5-BBFAA90058ED}"/>
              </a:ext>
            </a:extLst>
          </p:cNvPr>
          <p:cNvCxnSpPr/>
          <p:nvPr/>
        </p:nvCxnSpPr>
        <p:spPr>
          <a:xfrm flipH="1">
            <a:off x="2699792" y="378904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9">
            <a:extLst>
              <a:ext uri="{FF2B5EF4-FFF2-40B4-BE49-F238E27FC236}">
                <a16:creationId xmlns:a16="http://schemas.microsoft.com/office/drawing/2014/main" id="{E2893AD5-E9DB-8647-874A-C977A6B924A4}"/>
              </a:ext>
            </a:extLst>
          </p:cNvPr>
          <p:cNvCxnSpPr/>
          <p:nvPr/>
        </p:nvCxnSpPr>
        <p:spPr>
          <a:xfrm flipH="1">
            <a:off x="3707904" y="177281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12">
            <a:extLst>
              <a:ext uri="{FF2B5EF4-FFF2-40B4-BE49-F238E27FC236}">
                <a16:creationId xmlns:a16="http://schemas.microsoft.com/office/drawing/2014/main" id="{75D18769-708B-8043-9CB6-918AD2B78E26}"/>
              </a:ext>
            </a:extLst>
          </p:cNvPr>
          <p:cNvCxnSpPr/>
          <p:nvPr/>
        </p:nvCxnSpPr>
        <p:spPr>
          <a:xfrm>
            <a:off x="3347864" y="443711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21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BC4A2E-A96B-1049-8B62-2C77383F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811"/>
            <a:ext cx="9144000" cy="6434377"/>
          </a:xfrm>
          <a:prstGeom prst="rect">
            <a:avLst/>
          </a:prstGeo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98E0F6E-D4AD-4C94-9837-746ECEE7C125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26333" y="620688"/>
            <a:ext cx="6977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</a:t>
            </a:r>
            <a:r>
              <a:rPr lang="en-US" sz="1600" dirty="0" err="1">
                <a:solidFill>
                  <a:srgbClr val="FF0000"/>
                </a:solidFill>
              </a:rPr>
              <a:t>trends.google.com</a:t>
            </a:r>
            <a:r>
              <a:rPr lang="en-US" sz="1600" dirty="0">
                <a:solidFill>
                  <a:srgbClr val="FF0000"/>
                </a:solidFill>
              </a:rPr>
              <a:t>/trends/</a:t>
            </a:r>
            <a:r>
              <a:rPr lang="en-US" sz="1600" dirty="0" err="1">
                <a:solidFill>
                  <a:srgbClr val="FF0000"/>
                </a:solidFill>
              </a:rPr>
              <a:t>explore?date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1600" dirty="0" err="1">
                <a:solidFill>
                  <a:srgbClr val="FF0000"/>
                </a:solidFill>
              </a:rPr>
              <a:t>all&amp;q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1600" dirty="0"/>
              <a:t>Network%20virtualization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76256" y="6381328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Consulta em 05/03/18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047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EDA97F-24C8-6F45-9375-109AC6C8F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4" y="0"/>
            <a:ext cx="8455476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868144" y="5805264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Consulta em 05/03/18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2656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EDAB11-61A3-5B46-A114-71EF1F98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2" y="0"/>
            <a:ext cx="844977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796136" y="5699154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Consulta em 05/03/18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621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Internet “Hoje”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b="1" dirty="0"/>
              <a:t>1ª Revolução: </a:t>
            </a:r>
            <a:r>
              <a:rPr lang="pt-BR" dirty="0"/>
              <a:t>“Longo Alvorecer” da Idade da Informação [Newman, 2007]</a:t>
            </a:r>
          </a:p>
          <a:p>
            <a:pPr lvl="1"/>
            <a:r>
              <a:rPr lang="pt-BR" dirty="0"/>
              <a:t>4,2B Usuários da Internet (12/17); 385M com Banda Larga </a:t>
            </a:r>
            <a:r>
              <a:rPr lang="mr-IN" dirty="0"/>
              <a:t>–</a:t>
            </a:r>
            <a:r>
              <a:rPr lang="pt-BR" dirty="0"/>
              <a:t> membros da OECD (6/16)</a:t>
            </a:r>
            <a:br>
              <a:rPr lang="pt-BR" dirty="0"/>
            </a:br>
            <a:r>
              <a:rPr lang="pt-BR" dirty="0"/>
              <a:t>http://internetworldstats.com </a:t>
            </a:r>
          </a:p>
          <a:p>
            <a:pPr lvl="1"/>
            <a:r>
              <a:rPr lang="pt-BR" dirty="0"/>
              <a:t>Surgimento da Web 2.0: Bilhões de páginas Web, conteúdo rico, aplicações embutidas</a:t>
            </a:r>
          </a:p>
          <a:p>
            <a:pPr lvl="1"/>
            <a:r>
              <a:rPr lang="pt-BR" dirty="0"/>
              <a:t>Sinais da Web 3.0: informação ubíqua, com conteúdo rico e </a:t>
            </a:r>
            <a:r>
              <a:rPr lang="pt-BR" i="1" dirty="0" err="1"/>
              <a:t>streams</a:t>
            </a:r>
            <a:r>
              <a:rPr lang="pt-BR" dirty="0"/>
              <a:t> persistentes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Internet “Hoje”</a:t>
            </a:r>
          </a:p>
        </p:txBody>
      </p:sp>
      <p:sp>
        <p:nvSpPr>
          <p:cNvPr id="4842498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457200" indent="-352425">
              <a:buFont typeface="Wingdings" pitchFamily="2" charset="2"/>
              <a:buChar char="r"/>
            </a:pPr>
            <a:r>
              <a:rPr lang="pt-BR" sz="2400" dirty="0"/>
              <a:t>Locomotivas da </a:t>
            </a:r>
            <a:r>
              <a:rPr lang="pt-BR" sz="2400" b="1" dirty="0"/>
              <a:t>2ª Revolução </a:t>
            </a:r>
            <a:r>
              <a:rPr lang="pt-BR" sz="2400" dirty="0"/>
              <a:t>[Newman, 2007]: </a:t>
            </a:r>
            <a:br>
              <a:rPr lang="pt-BR" sz="2400" dirty="0"/>
            </a:br>
            <a:r>
              <a:rPr lang="pt-BR" sz="2400" dirty="0"/>
              <a:t>Aplicações científicas com grande quantidade de dados</a:t>
            </a:r>
          </a:p>
          <a:p>
            <a:pPr marL="777875" lvl="1" indent="-352425">
              <a:buFont typeface="Wingdings" pitchFamily="2" charset="2"/>
              <a:buChar char="r"/>
            </a:pPr>
            <a:r>
              <a:rPr lang="pt-BR" sz="2000" dirty="0"/>
              <a:t>Física Nuclear e de Alta Energia, Astrofísica: Transferência de blocos de dados de </a:t>
            </a:r>
            <a:r>
              <a:rPr lang="pt-BR" sz="2000" dirty="0" err="1"/>
              <a:t>Tbyte</a:t>
            </a:r>
            <a:r>
              <a:rPr lang="pt-BR" sz="2000" dirty="0"/>
              <a:t> a </a:t>
            </a:r>
            <a:r>
              <a:rPr lang="pt-BR" sz="2000" dirty="0" err="1"/>
              <a:t>Pbyte</a:t>
            </a:r>
            <a:r>
              <a:rPr lang="pt-BR" sz="2000" dirty="0"/>
              <a:t> a 1-10+ </a:t>
            </a:r>
            <a:r>
              <a:rPr lang="pt-BR" sz="2000" dirty="0" err="1"/>
              <a:t>Gbps</a:t>
            </a:r>
            <a:endParaRPr lang="pt-BR" sz="2000" dirty="0"/>
          </a:p>
          <a:p>
            <a:pPr marL="777875" lvl="1" indent="-352425">
              <a:buFont typeface="Wingdings" pitchFamily="2" charset="2"/>
              <a:buChar char="r"/>
            </a:pPr>
            <a:r>
              <a:rPr lang="pt-BR" sz="2000" dirty="0" err="1"/>
              <a:t>eVLBI</a:t>
            </a:r>
            <a:r>
              <a:rPr lang="pt-BR" sz="2000" dirty="0"/>
              <a:t>:</a:t>
            </a:r>
            <a:r>
              <a:rPr lang="pt-BR" sz="2000" dirty="0">
                <a:solidFill>
                  <a:srgbClr val="000066"/>
                </a:solidFill>
              </a:rPr>
              <a:t> Muitos fluxos de dados em tempo real a 1-10 </a:t>
            </a:r>
            <a:r>
              <a:rPr lang="pt-BR" sz="2000" dirty="0" err="1">
                <a:solidFill>
                  <a:srgbClr val="000066"/>
                </a:solidFill>
              </a:rPr>
              <a:t>Gbps</a:t>
            </a:r>
            <a:endParaRPr lang="pt-BR" sz="2000" dirty="0">
              <a:solidFill>
                <a:srgbClr val="000066"/>
              </a:solidFill>
            </a:endParaRPr>
          </a:p>
          <a:p>
            <a:pPr marL="777875" lvl="1" indent="-352425">
              <a:buFont typeface="Wingdings" pitchFamily="2" charset="2"/>
              <a:buChar char="r"/>
            </a:pPr>
            <a:r>
              <a:rPr lang="pt-BR" sz="2000" dirty="0"/>
              <a:t>Bioinformática, Imagens Clínicas:</a:t>
            </a:r>
            <a:r>
              <a:rPr lang="pt-BR" sz="2000" dirty="0">
                <a:solidFill>
                  <a:srgbClr val="000066"/>
                </a:solidFill>
              </a:rPr>
              <a:t> imagens de </a:t>
            </a:r>
            <a:r>
              <a:rPr lang="pt-BR" sz="2000" dirty="0" err="1">
                <a:solidFill>
                  <a:srgbClr val="000066"/>
                </a:solidFill>
              </a:rPr>
              <a:t>GByte</a:t>
            </a:r>
            <a:r>
              <a:rPr lang="pt-BR" sz="2000" dirty="0">
                <a:solidFill>
                  <a:srgbClr val="000066"/>
                </a:solidFill>
              </a:rPr>
              <a:t> sob demanda</a:t>
            </a:r>
          </a:p>
          <a:p>
            <a:pPr marL="777875" lvl="1" indent="-352425">
              <a:buFont typeface="Wingdings" pitchFamily="2" charset="2"/>
              <a:buChar char="r"/>
            </a:pPr>
            <a:r>
              <a:rPr lang="pt-BR" sz="2000" dirty="0"/>
              <a:t>Energia de Fusão:</a:t>
            </a:r>
            <a:r>
              <a:rPr lang="pt-BR" sz="2000" dirty="0">
                <a:solidFill>
                  <a:srgbClr val="000066"/>
                </a:solidFill>
              </a:rPr>
              <a:t> distribuição de dados em blocos em tempo crítico;  Simulações, visualização e análise distribuída de plasma.</a:t>
            </a:r>
          </a:p>
          <a:p>
            <a:pPr marL="777875" lvl="1" indent="-352425">
              <a:buFont typeface="Wingdings" pitchFamily="2" charset="2"/>
              <a:buChar char="r"/>
            </a:pPr>
            <a:endParaRPr lang="pt-BR" sz="2000" dirty="0">
              <a:solidFill>
                <a:srgbClr val="000066"/>
              </a:solidFill>
            </a:endParaRPr>
          </a:p>
          <a:p>
            <a:pPr marL="777875" lvl="1" indent="-352425">
              <a:spcAft>
                <a:spcPct val="10000"/>
              </a:spcAft>
              <a:buSzPct val="90000"/>
              <a:buFont typeface="Wingdings" pitchFamily="2" charset="2"/>
              <a:buChar char="u"/>
            </a:pPr>
            <a:r>
              <a:rPr lang="pt-BR" sz="2000" i="1" u="sng" dirty="0"/>
              <a:t>Desafio:</a:t>
            </a:r>
            <a:r>
              <a:rPr lang="pt-BR" sz="2000" dirty="0">
                <a:solidFill>
                  <a:srgbClr val="000066"/>
                </a:solidFill>
              </a:rPr>
              <a:t> Aproveitar os recursos globais de computação, armazenamento e </a:t>
            </a:r>
            <a:r>
              <a:rPr lang="pt-BR" sz="2000" i="1" dirty="0"/>
              <a:t>Rede</a:t>
            </a:r>
            <a:r>
              <a:rPr lang="pt-BR" sz="2000" dirty="0">
                <a:solidFill>
                  <a:srgbClr val="000066"/>
                </a:solidFill>
              </a:rPr>
              <a:t>, para </a:t>
            </a:r>
            <a:r>
              <a:rPr lang="pt-BR" sz="2000" i="1" dirty="0"/>
              <a:t>permitir que a comunidade global trabalhe colaborativamente a grandes distâncias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Requisitos Atuais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Mobilidade</a:t>
            </a:r>
          </a:p>
          <a:p>
            <a:r>
              <a:rPr lang="pt-BR" dirty="0"/>
              <a:t>Variedade de tecnologias de acesso</a:t>
            </a:r>
          </a:p>
          <a:p>
            <a:r>
              <a:rPr lang="pt-BR" dirty="0"/>
              <a:t>Computação em nuvem</a:t>
            </a:r>
          </a:p>
          <a:p>
            <a:r>
              <a:rPr lang="pt-BR" dirty="0"/>
              <a:t>Aplicações industriais</a:t>
            </a:r>
          </a:p>
          <a:p>
            <a:r>
              <a:rPr lang="pt-BR" dirty="0"/>
              <a:t>Aplicações médicas</a:t>
            </a:r>
          </a:p>
          <a:p>
            <a:r>
              <a:rPr lang="pt-BR" dirty="0"/>
              <a:t>Aplicações pessoais</a:t>
            </a:r>
          </a:p>
          <a:p>
            <a:r>
              <a:rPr lang="pt-BR" dirty="0"/>
              <a:t>Redes domésticas</a:t>
            </a:r>
          </a:p>
          <a:p>
            <a:r>
              <a:rPr lang="pt-BR" dirty="0"/>
              <a:t>Entretenimento</a:t>
            </a:r>
          </a:p>
          <a:p>
            <a:r>
              <a:rPr lang="pt-BR" dirty="0"/>
              <a:t>Etc.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Arquitetura da Internet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140233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Princípios da Arquitetura da Internet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Conectividade</a:t>
            </a:r>
          </a:p>
          <a:p>
            <a:r>
              <a:rPr lang="pt-BR" dirty="0"/>
              <a:t>Robustez</a:t>
            </a:r>
          </a:p>
          <a:p>
            <a:r>
              <a:rPr lang="pt-BR" dirty="0"/>
              <a:t>Heterogeneidade</a:t>
            </a:r>
          </a:p>
          <a:p>
            <a:r>
              <a:rPr lang="pt-BR" dirty="0"/>
              <a:t>Gerenciamento</a:t>
            </a:r>
          </a:p>
          <a:p>
            <a:r>
              <a:rPr lang="pt-BR" dirty="0"/>
              <a:t>Custo</a:t>
            </a:r>
          </a:p>
          <a:p>
            <a:r>
              <a:rPr lang="pt-BR" dirty="0"/>
              <a:t>Acessibilidade</a:t>
            </a:r>
          </a:p>
          <a:p>
            <a:r>
              <a:rPr lang="pt-BR" dirty="0"/>
              <a:t>Responsabilização</a:t>
            </a:r>
          </a:p>
        </p:txBody>
      </p:sp>
    </p:spTree>
    <p:extLst>
      <p:ext uri="{BB962C8B-B14F-4D97-AF65-F5344CB8AC3E}">
        <p14:creationId xmlns:p14="http://schemas.microsoft.com/office/powerpoint/2010/main" val="615191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Evolução através de “Remendos”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Criação de </a:t>
            </a:r>
            <a:r>
              <a:rPr lang="pt-BR" dirty="0" err="1"/>
              <a:t>subredes</a:t>
            </a:r>
            <a:r>
              <a:rPr lang="pt-BR" dirty="0"/>
              <a:t>, sistemas autônomos e DNS</a:t>
            </a:r>
          </a:p>
          <a:p>
            <a:r>
              <a:rPr lang="pt-BR" dirty="0"/>
              <a:t>CIDR – </a:t>
            </a:r>
            <a:r>
              <a:rPr lang="pt-BR" i="1" dirty="0" err="1"/>
              <a:t>Classless</a:t>
            </a:r>
            <a:r>
              <a:rPr lang="pt-BR" i="1" dirty="0"/>
              <a:t> </a:t>
            </a:r>
            <a:r>
              <a:rPr lang="pt-BR" i="1" dirty="0" err="1"/>
              <a:t>InterDomain</a:t>
            </a:r>
            <a:r>
              <a:rPr lang="pt-BR" i="1" dirty="0"/>
              <a:t> </a:t>
            </a:r>
            <a:r>
              <a:rPr lang="pt-BR" i="1" dirty="0" err="1"/>
              <a:t>Routing</a:t>
            </a:r>
            <a:endParaRPr lang="pt-BR" i="1" dirty="0"/>
          </a:p>
          <a:p>
            <a:r>
              <a:rPr lang="pt-BR" dirty="0"/>
              <a:t>Controle de Congestionamento no TCP</a:t>
            </a:r>
          </a:p>
          <a:p>
            <a:r>
              <a:rPr lang="pt-BR" i="1" dirty="0" err="1"/>
              <a:t>Multicast</a:t>
            </a:r>
            <a:r>
              <a:rPr lang="pt-BR" dirty="0"/>
              <a:t> IP</a:t>
            </a:r>
          </a:p>
          <a:p>
            <a:r>
              <a:rPr lang="pt-BR" dirty="0"/>
              <a:t>IPv6</a:t>
            </a:r>
          </a:p>
          <a:p>
            <a:r>
              <a:rPr lang="pt-BR" dirty="0"/>
              <a:t>NAT – </a:t>
            </a:r>
            <a:r>
              <a:rPr lang="pt-BR" i="1" dirty="0"/>
              <a:t>Network </a:t>
            </a:r>
            <a:r>
              <a:rPr lang="pt-BR" i="1" dirty="0" err="1"/>
              <a:t>Address</a:t>
            </a:r>
            <a:r>
              <a:rPr lang="pt-BR" i="1" dirty="0"/>
              <a:t> </a:t>
            </a:r>
            <a:r>
              <a:rPr lang="pt-BR" i="1" dirty="0" err="1"/>
              <a:t>Translation</a:t>
            </a:r>
            <a:endParaRPr lang="pt-BR" i="1" dirty="0"/>
          </a:p>
          <a:p>
            <a:r>
              <a:rPr lang="pt-BR" dirty="0" err="1"/>
              <a:t>IPSec</a:t>
            </a:r>
            <a:r>
              <a:rPr lang="pt-BR" dirty="0"/>
              <a:t> – IP </a:t>
            </a:r>
            <a:r>
              <a:rPr lang="pt-BR" i="1" dirty="0"/>
              <a:t>Security</a:t>
            </a:r>
          </a:p>
          <a:p>
            <a:r>
              <a:rPr lang="pt-BR" dirty="0"/>
              <a:t>IP Móvel</a:t>
            </a:r>
          </a:p>
          <a:p>
            <a:r>
              <a:rPr lang="pt-BR" dirty="0" err="1"/>
              <a:t>Intserv</a:t>
            </a:r>
            <a:r>
              <a:rPr lang="pt-BR" dirty="0"/>
              <a:t> e </a:t>
            </a:r>
            <a:r>
              <a:rPr lang="pt-BR" dirty="0" err="1"/>
              <a:t>Diffserv</a:t>
            </a:r>
            <a:r>
              <a:rPr lang="pt-BR" dirty="0"/>
              <a:t> (Serviços Integrados e Diferenciados)</a:t>
            </a:r>
          </a:p>
          <a:p>
            <a:r>
              <a:rPr lang="pt-BR" dirty="0"/>
              <a:t>Caches</a:t>
            </a:r>
          </a:p>
          <a:p>
            <a:r>
              <a:rPr lang="pt-BR" i="1" dirty="0"/>
              <a:t>Firewalls</a:t>
            </a:r>
          </a:p>
        </p:txBody>
      </p:sp>
    </p:spTree>
    <p:extLst>
      <p:ext uri="{BB962C8B-B14F-4D97-AF65-F5344CB8AC3E}">
        <p14:creationId xmlns:p14="http://schemas.microsoft.com/office/powerpoint/2010/main" val="270592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Internet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Funcionalidades sob pressão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Processamento/manipulação dos dados</a:t>
            </a:r>
          </a:p>
          <a:p>
            <a:r>
              <a:rPr lang="pt-BR" dirty="0"/>
              <a:t>Armazenamento dos dados</a:t>
            </a:r>
          </a:p>
          <a:p>
            <a:r>
              <a:rPr lang="pt-BR" dirty="0"/>
              <a:t>Transmissão dos dados</a:t>
            </a:r>
          </a:p>
          <a:p>
            <a:r>
              <a:rPr lang="pt-BR" dirty="0"/>
              <a:t>Controle de processamento, armazenamento, transmissão de sistemas e funções</a:t>
            </a:r>
          </a:p>
        </p:txBody>
      </p:sp>
    </p:spTree>
    <p:extLst>
      <p:ext uri="{BB962C8B-B14F-4D97-AF65-F5344CB8AC3E}">
        <p14:creationId xmlns:p14="http://schemas.microsoft.com/office/powerpoint/2010/main" val="1679013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Complexidade nas aplicações</a:t>
            </a:r>
          </a:p>
          <a:p>
            <a:r>
              <a:rPr lang="pt-BR" dirty="0"/>
              <a:t>Novas aplicações com requisitos incompatíveis com a arquitetura atual</a:t>
            </a:r>
          </a:p>
          <a:p>
            <a:r>
              <a:rPr lang="pt-BR" dirty="0"/>
              <a:t>Endereçamento: semântica sobrecarregada – localização e identificação</a:t>
            </a:r>
          </a:p>
          <a:p>
            <a:r>
              <a:rPr lang="pt-BR" dirty="0"/>
              <a:t>Mobilidade</a:t>
            </a:r>
          </a:p>
          <a:p>
            <a:r>
              <a:rPr lang="pt-BR" dirty="0"/>
              <a:t>Segurança</a:t>
            </a:r>
          </a:p>
          <a:p>
            <a:r>
              <a:rPr lang="pt-BR" dirty="0"/>
              <a:t>Confiabilidade da rede e disponibilidade dos serviços</a:t>
            </a:r>
          </a:p>
          <a:p>
            <a:r>
              <a:rPr lang="pt-BR" dirty="0"/>
              <a:t>Diagnóstico de problemas e gerenciamento da rede</a:t>
            </a:r>
          </a:p>
          <a:p>
            <a:r>
              <a:rPr lang="pt-BR" dirty="0"/>
              <a:t>Qualidade de serviço</a:t>
            </a:r>
          </a:p>
          <a:p>
            <a:r>
              <a:rPr lang="pt-BR" dirty="0"/>
              <a:t>Escalabilidade</a:t>
            </a:r>
          </a:p>
          <a:p>
            <a:r>
              <a:rPr lang="pt-BR" dirty="0"/>
              <a:t>Modelo econômico e liberdade de inovação</a:t>
            </a:r>
          </a:p>
        </p:txBody>
      </p:sp>
    </p:spTree>
    <p:extLst>
      <p:ext uri="{BB962C8B-B14F-4D97-AF65-F5344CB8AC3E}">
        <p14:creationId xmlns:p14="http://schemas.microsoft.com/office/powerpoint/2010/main" val="89044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Novos Paradigmas de Redes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74349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Novos Paradigmas de Redes	</a:t>
            </a:r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Separação dos Planos de Controle e de Dados</a:t>
            </a:r>
          </a:p>
          <a:p>
            <a:pPr lvl="1"/>
            <a:r>
              <a:rPr lang="pt-BR" dirty="0"/>
              <a:t>FORCES, </a:t>
            </a:r>
            <a:r>
              <a:rPr lang="pt-BR" dirty="0" err="1"/>
              <a:t>OpenFlow</a:t>
            </a:r>
            <a:endParaRPr lang="pt-BR" dirty="0"/>
          </a:p>
          <a:p>
            <a:r>
              <a:rPr lang="pt-BR" dirty="0"/>
              <a:t>Virtualização de Redes</a:t>
            </a:r>
          </a:p>
          <a:p>
            <a:pPr lvl="1"/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Definidas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Software (SDN – </a:t>
            </a:r>
            <a:r>
              <a:rPr lang="en-US" i="1" dirty="0"/>
              <a:t>Software Defined Networks</a:t>
            </a:r>
            <a:r>
              <a:rPr lang="en-US" dirty="0"/>
              <a:t>) </a:t>
            </a:r>
          </a:p>
          <a:p>
            <a:pPr lvl="1"/>
            <a:r>
              <a:rPr lang="pt-BR" dirty="0"/>
              <a:t>Virtualização de Funções de Rede (NFV – </a:t>
            </a:r>
            <a:r>
              <a:rPr lang="pt-BR" i="1" dirty="0"/>
              <a:t>Network </a:t>
            </a:r>
            <a:r>
              <a:rPr lang="pt-BR" i="1" dirty="0" err="1"/>
              <a:t>Functions</a:t>
            </a:r>
            <a:r>
              <a:rPr lang="pt-BR" i="1" dirty="0"/>
              <a:t> </a:t>
            </a:r>
            <a:r>
              <a:rPr lang="pt-BR" i="1" dirty="0" err="1"/>
              <a:t>Virtualization</a:t>
            </a:r>
            <a:r>
              <a:rPr lang="pt-BR" dirty="0"/>
              <a:t>)</a:t>
            </a:r>
          </a:p>
          <a:p>
            <a:r>
              <a:rPr lang="pt-BR" dirty="0" err="1"/>
              <a:t>Programabilidade</a:t>
            </a:r>
            <a:r>
              <a:rPr lang="pt-BR" dirty="0"/>
              <a:t> dos switches: P4</a:t>
            </a:r>
          </a:p>
        </p:txBody>
      </p:sp>
    </p:spTree>
    <p:extLst>
      <p:ext uri="{BB962C8B-B14F-4D97-AF65-F5344CB8AC3E}">
        <p14:creationId xmlns:p14="http://schemas.microsoft.com/office/powerpoint/2010/main" val="245411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879730" y="2268116"/>
            <a:ext cx="2133603" cy="1066800"/>
            <a:chOff x="1728" y="1416"/>
            <a:chExt cx="1344" cy="672"/>
          </a:xfrm>
        </p:grpSpPr>
        <p:sp>
          <p:nvSpPr>
            <p:cNvPr id="27671" name="AutoShape 22"/>
            <p:cNvSpPr>
              <a:spLocks/>
            </p:cNvSpPr>
            <p:nvPr/>
          </p:nvSpPr>
          <p:spPr bwMode="auto">
            <a:xfrm>
              <a:off x="1728" y="1416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72" name="Text Box 23"/>
            <p:cNvSpPr txBox="1">
              <a:spLocks noChangeArrowheads="1"/>
            </p:cNvSpPr>
            <p:nvPr/>
          </p:nvSpPr>
          <p:spPr bwMode="auto">
            <a:xfrm>
              <a:off x="1968" y="1512"/>
              <a:ext cx="110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Milhões de linhas</a:t>
              </a:r>
            </a:p>
            <a:p>
              <a:r>
                <a:rPr lang="pt-BR"/>
                <a:t>de código fonte</a:t>
              </a:r>
            </a:p>
          </p:txBody>
        </p:sp>
      </p:grpSp>
      <p:sp>
        <p:nvSpPr>
          <p:cNvPr id="679960" name="Text Box 24"/>
          <p:cNvSpPr txBox="1">
            <a:spLocks noChangeArrowheads="1"/>
          </p:cNvSpPr>
          <p:nvPr/>
        </p:nvSpPr>
        <p:spPr bwMode="auto">
          <a:xfrm>
            <a:off x="5032350" y="2420516"/>
            <a:ext cx="118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8128 </a:t>
            </a:r>
            <a:r>
              <a:rPr lang="pt-BR" dirty="0" err="1"/>
              <a:t>RFCs</a:t>
            </a:r>
            <a:endParaRPr lang="pt-BR" dirty="0"/>
          </a:p>
        </p:txBody>
      </p:sp>
      <p:sp>
        <p:nvSpPr>
          <p:cNvPr id="679961" name="Text Box 25"/>
          <p:cNvSpPr txBox="1">
            <a:spLocks noChangeArrowheads="1"/>
          </p:cNvSpPr>
          <p:nvPr/>
        </p:nvSpPr>
        <p:spPr bwMode="auto">
          <a:xfrm>
            <a:off x="6272213" y="2420516"/>
            <a:ext cx="2036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Barreira para novos</a:t>
            </a:r>
          </a:p>
          <a:p>
            <a:r>
              <a:rPr lang="pt-BR"/>
              <a:t>fabricantes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879726" y="3563516"/>
            <a:ext cx="1979613" cy="1066800"/>
            <a:chOff x="1728" y="2232"/>
            <a:chExt cx="1247" cy="672"/>
          </a:xfrm>
        </p:grpSpPr>
        <p:sp>
          <p:nvSpPr>
            <p:cNvPr id="27669" name="AutoShape 27"/>
            <p:cNvSpPr>
              <a:spLocks/>
            </p:cNvSpPr>
            <p:nvPr/>
          </p:nvSpPr>
          <p:spPr bwMode="auto">
            <a:xfrm>
              <a:off x="1728" y="2232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70" name="Text Box 28"/>
            <p:cNvSpPr txBox="1">
              <a:spLocks noChangeArrowheads="1"/>
            </p:cNvSpPr>
            <p:nvPr/>
          </p:nvSpPr>
          <p:spPr bwMode="auto">
            <a:xfrm>
              <a:off x="1968" y="2328"/>
              <a:ext cx="10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500M portas</a:t>
              </a:r>
            </a:p>
            <a:p>
              <a:r>
                <a:rPr lang="pt-BR"/>
                <a:t>10Gbytes RAM</a:t>
              </a:r>
            </a:p>
          </p:txBody>
        </p:sp>
      </p:grp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17380" y="3715916"/>
            <a:ext cx="915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Inchado</a:t>
            </a:r>
          </a:p>
        </p:txBody>
      </p:sp>
      <p:sp>
        <p:nvSpPr>
          <p:cNvPr id="679966" name="Text Box 30"/>
          <p:cNvSpPr txBox="1">
            <a:spLocks noChangeArrowheads="1"/>
          </p:cNvSpPr>
          <p:nvPr/>
        </p:nvSpPr>
        <p:spPr bwMode="auto">
          <a:xfrm>
            <a:off x="6272213" y="3715916"/>
            <a:ext cx="2806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Grande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energia</a:t>
            </a:r>
            <a:endParaRPr lang="en-US" dirty="0"/>
          </a:p>
        </p:txBody>
      </p:sp>
      <p:sp>
        <p:nvSpPr>
          <p:cNvPr id="679968" name="Text Box 32"/>
          <p:cNvSpPr txBox="1">
            <a:spLocks noChangeArrowheads="1"/>
          </p:cNvSpPr>
          <p:nvPr/>
        </p:nvSpPr>
        <p:spPr bwMode="auto">
          <a:xfrm>
            <a:off x="958850" y="5278016"/>
            <a:ext cx="7678064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dirty="0">
                <a:solidFill>
                  <a:schemeClr val="accent2"/>
                </a:solidFill>
              </a:rPr>
              <a:t>Muitas funções complexas integradas na infraestrutura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pt-BR" sz="2000" i="1" dirty="0"/>
              <a:t>OSPF, BGP, </a:t>
            </a:r>
            <a:r>
              <a:rPr lang="pt-BR" sz="2000" i="1" dirty="0" err="1"/>
              <a:t>multicast</a:t>
            </a:r>
            <a:r>
              <a:rPr lang="pt-BR" sz="2000" i="1" dirty="0"/>
              <a:t>, serviços diferenciados,</a:t>
            </a:r>
            <a:br>
              <a:rPr lang="pt-BR" sz="2000" i="1" dirty="0"/>
            </a:br>
            <a:r>
              <a:rPr lang="pt-BR" sz="2000" i="1" dirty="0"/>
              <a:t>Engenharia de Tráfego, NAT, firewalls, MPLS, camadas redundantes, …</a:t>
            </a:r>
          </a:p>
        </p:txBody>
      </p:sp>
      <p:sp>
        <p:nvSpPr>
          <p:cNvPr id="2765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a typeface="ＭＳ Ｐゴシック" pitchFamily="-108" charset="-128"/>
              </a:rPr>
              <a:t>Roteadores atuais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74650" y="1772816"/>
            <a:ext cx="2292350" cy="3238500"/>
            <a:chOff x="304800" y="990600"/>
            <a:chExt cx="2292350" cy="3238500"/>
          </a:xfrm>
        </p:grpSpPr>
        <p:sp>
          <p:nvSpPr>
            <p:cNvPr id="27659" name="AutoShape 18"/>
            <p:cNvSpPr>
              <a:spLocks/>
            </p:cNvSpPr>
            <p:nvPr/>
          </p:nvSpPr>
          <p:spPr bwMode="auto">
            <a:xfrm>
              <a:off x="307975" y="3505200"/>
              <a:ext cx="2289175" cy="6858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solidFill>
                  <a:srgbClr val="000000"/>
                </a:solidFill>
                <a:ea typeface="ヒラギノ角ゴ ProN W3" pitchFamily="-108" charset="-128"/>
                <a:sym typeface="Arial" charset="0"/>
              </a:endParaRPr>
            </a:p>
          </p:txBody>
        </p:sp>
        <p:sp>
          <p:nvSpPr>
            <p:cNvPr id="27660" name="AutoShape 18"/>
            <p:cNvSpPr>
              <a:spLocks/>
            </p:cNvSpPr>
            <p:nvPr/>
          </p:nvSpPr>
          <p:spPr bwMode="auto">
            <a:xfrm>
              <a:off x="304800" y="2438400"/>
              <a:ext cx="2289175" cy="6096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solidFill>
                  <a:srgbClr val="000000"/>
                </a:solidFill>
                <a:ea typeface="ヒラギノ角ゴ ProN W3" pitchFamily="-108" charset="-128"/>
                <a:sym typeface="Arial" charset="0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07975" y="990600"/>
              <a:ext cx="2289175" cy="3238500"/>
              <a:chOff x="0" y="0"/>
              <a:chExt cx="1442" cy="2040"/>
            </a:xfrm>
          </p:grpSpPr>
          <p:sp>
            <p:nvSpPr>
              <p:cNvPr id="27666" name="AutoShape 17"/>
              <p:cNvSpPr>
                <a:spLocks/>
              </p:cNvSpPr>
              <p:nvPr/>
            </p:nvSpPr>
            <p:spPr bwMode="auto">
              <a:xfrm>
                <a:off x="0" y="0"/>
                <a:ext cx="1442" cy="204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1199"/>
                      <a:pt x="0" y="2679"/>
                    </a:cubicBezTo>
                    <a:lnTo>
                      <a:pt x="0" y="18921"/>
                    </a:lnTo>
                    <a:cubicBezTo>
                      <a:pt x="0" y="20401"/>
                      <a:pt x="4835" y="21600"/>
                      <a:pt x="10800" y="21600"/>
                    </a:cubicBezTo>
                    <a:cubicBezTo>
                      <a:pt x="16765" y="21600"/>
                      <a:pt x="21600" y="20401"/>
                      <a:pt x="21600" y="18921"/>
                    </a:cubicBezTo>
                    <a:lnTo>
                      <a:pt x="21600" y="2679"/>
                    </a:lnTo>
                    <a:cubicBezTo>
                      <a:pt x="21600" y="1199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>
                      <a:alpha val="64000"/>
                    </a:srgbClr>
                  </a:gs>
                  <a:gs pos="100000">
                    <a:srgbClr val="566769">
                      <a:alpha val="65999"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  <p:sp>
            <p:nvSpPr>
              <p:cNvPr id="27667" name="AutoShape 18"/>
              <p:cNvSpPr>
                <a:spLocks/>
              </p:cNvSpPr>
              <p:nvPr/>
            </p:nvSpPr>
            <p:spPr bwMode="auto">
              <a:xfrm>
                <a:off x="0" y="0"/>
                <a:ext cx="1442" cy="506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  <p:sp>
            <p:nvSpPr>
              <p:cNvPr id="27668" name="Rectangle 19"/>
              <p:cNvSpPr>
                <a:spLocks/>
              </p:cNvSpPr>
              <p:nvPr/>
            </p:nvSpPr>
            <p:spPr bwMode="auto">
              <a:xfrm>
                <a:off x="0" y="50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</p:grpSp>
        <p:sp>
          <p:nvSpPr>
            <p:cNvPr id="32" name="Rectangle 23"/>
            <p:cNvSpPr>
              <a:spLocks/>
            </p:cNvSpPr>
            <p:nvPr/>
          </p:nvSpPr>
          <p:spPr bwMode="auto">
            <a:xfrm>
              <a:off x="688975" y="3200400"/>
              <a:ext cx="1447800" cy="76200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marL="39688" algn="ctr"/>
              <a:r>
                <a:rPr lang="pt-BR" sz="2000">
                  <a:cs typeface="Arial" charset="0"/>
                  <a:sym typeface="Arial" charset="0"/>
                </a:rPr>
                <a:t>Datapath</a:t>
              </a:r>
            </a:p>
            <a:p>
              <a:pPr marL="39688" algn="ctr"/>
              <a:r>
                <a:rPr lang="pt-BR" sz="2000">
                  <a:cs typeface="Arial" charset="0"/>
                  <a:sym typeface="Arial" charset="0"/>
                </a:rPr>
                <a:t>em Hardware</a:t>
              </a:r>
            </a:p>
          </p:txBody>
        </p:sp>
        <p:sp>
          <p:nvSpPr>
            <p:cNvPr id="27663" name="Text Box 21"/>
            <p:cNvSpPr txBox="1">
              <a:spLocks noChangeArrowheads="1"/>
            </p:cNvSpPr>
            <p:nvPr/>
          </p:nvSpPr>
          <p:spPr bwMode="auto">
            <a:xfrm>
              <a:off x="717550" y="1052513"/>
              <a:ext cx="16920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3200">
                  <a:solidFill>
                    <a:schemeClr val="accent2"/>
                  </a:solidFill>
                </a:rPr>
                <a:t>Roteador</a:t>
              </a:r>
              <a:endParaRPr lang="pt-BR" sz="3200"/>
            </a:p>
          </p:txBody>
        </p:sp>
        <p:sp>
          <p:nvSpPr>
            <p:cNvPr id="34" name="Rectangle 23"/>
            <p:cNvSpPr>
              <a:spLocks/>
            </p:cNvSpPr>
            <p:nvPr/>
          </p:nvSpPr>
          <p:spPr bwMode="auto">
            <a:xfrm>
              <a:off x="688975" y="1981200"/>
              <a:ext cx="1447800" cy="76200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marL="39688" algn="ctr"/>
              <a:r>
                <a:rPr lang="pt-BR" sz="2000">
                  <a:cs typeface="Arial" charset="0"/>
                  <a:sym typeface="Arial" charset="0"/>
                </a:rPr>
                <a:t>Software de Controle</a:t>
              </a:r>
            </a:p>
          </p:txBody>
        </p:sp>
        <p:sp>
          <p:nvSpPr>
            <p:cNvPr id="35" name="Arc 34"/>
            <p:cNvSpPr>
              <a:spLocks noChangeArrowheads="1"/>
            </p:cNvSpPr>
            <p:nvPr/>
          </p:nvSpPr>
          <p:spPr bwMode="auto">
            <a:xfrm rot="5400000">
              <a:off x="1107281" y="1562894"/>
              <a:ext cx="687388" cy="2286000"/>
            </a:xfrm>
            <a:custGeom>
              <a:avLst/>
              <a:gdLst>
                <a:gd name="T0" fmla="*/ 331590 w 687388"/>
                <a:gd name="T1" fmla="*/ 709 h 2286000"/>
                <a:gd name="T2" fmla="*/ 343694 w 687388"/>
                <a:gd name="T3" fmla="*/ 1143000 h 2286000"/>
                <a:gd name="T4" fmla="*/ 374893 w 687388"/>
                <a:gd name="T5" fmla="*/ 2281281 h 2286000"/>
                <a:gd name="T6" fmla="*/ 2 60000 65536"/>
                <a:gd name="T7" fmla="*/ 2 60000 65536"/>
                <a:gd name="T8" fmla="*/ 2 60000 65536"/>
                <a:gd name="T9" fmla="*/ 331590 w 687388"/>
                <a:gd name="T10" fmla="*/ 0 h 2286000"/>
                <a:gd name="T11" fmla="*/ 687388 w 687388"/>
                <a:gd name="T12" fmla="*/ 2281281 h 2286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7388" h="2286000" stroke="0">
                  <a:moveTo>
                    <a:pt x="331590" y="709"/>
                  </a:moveTo>
                  <a:lnTo>
                    <a:pt x="331590" y="709"/>
                  </a:lnTo>
                  <a:cubicBezTo>
                    <a:pt x="335623" y="236"/>
                    <a:pt x="339658" y="-1"/>
                    <a:pt x="343694" y="0"/>
                  </a:cubicBezTo>
                  <a:cubicBezTo>
                    <a:pt x="533510" y="0"/>
                    <a:pt x="687388" y="511738"/>
                    <a:pt x="687388" y="1143000"/>
                  </a:cubicBezTo>
                  <a:cubicBezTo>
                    <a:pt x="687388" y="1734057"/>
                    <a:pt x="551887" y="2227627"/>
                    <a:pt x="374892" y="2281280"/>
                  </a:cubicBezTo>
                  <a:lnTo>
                    <a:pt x="343694" y="1143000"/>
                  </a:lnTo>
                  <a:close/>
                </a:path>
                <a:path w="687388" h="2286000" fill="none">
                  <a:moveTo>
                    <a:pt x="331590" y="709"/>
                  </a:moveTo>
                  <a:lnTo>
                    <a:pt x="331590" y="709"/>
                  </a:lnTo>
                  <a:cubicBezTo>
                    <a:pt x="335623" y="236"/>
                    <a:pt x="339658" y="-1"/>
                    <a:pt x="343694" y="0"/>
                  </a:cubicBezTo>
                  <a:cubicBezTo>
                    <a:pt x="533510" y="0"/>
                    <a:pt x="687388" y="511738"/>
                    <a:pt x="687388" y="1143000"/>
                  </a:cubicBezTo>
                  <a:cubicBezTo>
                    <a:pt x="687388" y="1734057"/>
                    <a:pt x="551887" y="2227627"/>
                    <a:pt x="374892" y="228128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pt-BR"/>
            </a:p>
          </p:txBody>
        </p:sp>
      </p:grpSp>
      <p:sp>
        <p:nvSpPr>
          <p:cNvPr id="25" name="Espaço Reservado para Número de Slide 2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26" name="Espaço Reservado para Rodapé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14211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60" grpId="0"/>
      <p:bldP spid="679961" grpId="0"/>
      <p:bldP spid="679965" grpId="0"/>
      <p:bldP spid="679966" grpId="0"/>
      <p:bldP spid="6799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3" descr="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2590800"/>
            <a:ext cx="12573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9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350" y="2438400"/>
            <a:ext cx="14478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0" name="Line 16"/>
          <p:cNvSpPr>
            <a:spLocks noChangeShapeType="1"/>
          </p:cNvSpPr>
          <p:nvPr/>
        </p:nvSpPr>
        <p:spPr bwMode="auto">
          <a:xfrm flipV="1">
            <a:off x="4181475" y="35052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1" name="Line 17"/>
          <p:cNvSpPr>
            <a:spLocks noChangeShapeType="1"/>
          </p:cNvSpPr>
          <p:nvPr/>
        </p:nvSpPr>
        <p:spPr bwMode="auto">
          <a:xfrm>
            <a:off x="4105275" y="48768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2" name="Line 18"/>
          <p:cNvSpPr>
            <a:spLocks noChangeShapeType="1"/>
          </p:cNvSpPr>
          <p:nvPr/>
        </p:nvSpPr>
        <p:spPr bwMode="auto">
          <a:xfrm flipV="1">
            <a:off x="5476875" y="48768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3" name="Line 19"/>
          <p:cNvSpPr>
            <a:spLocks noChangeShapeType="1"/>
          </p:cNvSpPr>
          <p:nvPr/>
        </p:nvSpPr>
        <p:spPr bwMode="auto">
          <a:xfrm>
            <a:off x="5934075" y="36576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4" name="Line 20"/>
          <p:cNvSpPr>
            <a:spLocks noChangeShapeType="1"/>
          </p:cNvSpPr>
          <p:nvPr/>
        </p:nvSpPr>
        <p:spPr bwMode="auto">
          <a:xfrm>
            <a:off x="4486275" y="49530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3419475" y="4419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5248275" y="3048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6238875" y="4419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4562475" y="5943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5069" name="AutoShape 23"/>
          <p:cNvCxnSpPr>
            <a:cxnSpLocks noChangeShapeType="1"/>
            <a:endCxn id="708615" idx="1"/>
          </p:cNvCxnSpPr>
          <p:nvPr/>
        </p:nvCxnSpPr>
        <p:spPr bwMode="auto">
          <a:xfrm>
            <a:off x="2343150" y="3162300"/>
            <a:ext cx="1762125" cy="1257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0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43150" y="3162300"/>
            <a:ext cx="3895725" cy="1638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1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43150" y="3162300"/>
            <a:ext cx="2905125" cy="2667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2" name="AutoShape 26"/>
          <p:cNvCxnSpPr>
            <a:cxnSpLocks noChangeShapeType="1"/>
            <a:endCxn id="708618" idx="2"/>
          </p:cNvCxnSpPr>
          <p:nvPr/>
        </p:nvCxnSpPr>
        <p:spPr bwMode="auto">
          <a:xfrm>
            <a:off x="2343150" y="3162300"/>
            <a:ext cx="2219325" cy="3162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sp>
        <p:nvSpPr>
          <p:cNvPr id="45073" name="Text Box 28"/>
          <p:cNvSpPr txBox="1">
            <a:spLocks noChangeArrowheads="1"/>
          </p:cNvSpPr>
          <p:nvPr/>
        </p:nvSpPr>
        <p:spPr bwMode="auto">
          <a:xfrm>
            <a:off x="7588250" y="5715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08638" name="Text Box 30"/>
          <p:cNvSpPr txBox="1">
            <a:spLocks noChangeArrowheads="1"/>
          </p:cNvSpPr>
          <p:nvPr/>
        </p:nvSpPr>
        <p:spPr bwMode="auto">
          <a:xfrm>
            <a:off x="1809750" y="2147888"/>
            <a:ext cx="140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Nova função!</a:t>
            </a:r>
          </a:p>
        </p:txBody>
      </p:sp>
      <p:sp>
        <p:nvSpPr>
          <p:cNvPr id="708639" name="Freeform 31"/>
          <p:cNvSpPr>
            <a:spLocks/>
          </p:cNvSpPr>
          <p:nvPr/>
        </p:nvSpPr>
        <p:spPr bwMode="auto">
          <a:xfrm>
            <a:off x="1657350" y="1981200"/>
            <a:ext cx="685800" cy="609600"/>
          </a:xfrm>
          <a:custGeom>
            <a:avLst/>
            <a:gdLst/>
            <a:ahLst/>
            <a:cxnLst>
              <a:cxn ang="0">
                <a:pos x="432" y="0"/>
              </a:cxn>
              <a:cxn ang="0">
                <a:pos x="144" y="96"/>
              </a:cxn>
              <a:cxn ang="0">
                <a:pos x="0" y="288"/>
              </a:cxn>
            </a:cxnLst>
            <a:rect l="0" t="0" r="r" b="b"/>
            <a:pathLst>
              <a:path w="432" h="288">
                <a:moveTo>
                  <a:pt x="432" y="0"/>
                </a:moveTo>
                <a:cubicBezTo>
                  <a:pt x="324" y="24"/>
                  <a:pt x="216" y="48"/>
                  <a:pt x="144" y="96"/>
                </a:cubicBezTo>
                <a:cubicBezTo>
                  <a:pt x="72" y="144"/>
                  <a:pt x="36" y="216"/>
                  <a:pt x="0" y="2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40" name="Text Box 32"/>
          <p:cNvSpPr txBox="1">
            <a:spLocks noChangeArrowheads="1"/>
          </p:cNvSpPr>
          <p:nvPr/>
        </p:nvSpPr>
        <p:spPr bwMode="auto">
          <a:xfrm>
            <a:off x="1352550" y="1614488"/>
            <a:ext cx="5451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Operadores, usuários, desevolvedores, pesquisadores, …</a:t>
            </a:r>
          </a:p>
        </p:txBody>
      </p:sp>
      <p:sp>
        <p:nvSpPr>
          <p:cNvPr id="45077" name="Title 2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>
                <a:ea typeface="ＭＳ Ｐゴシック" pitchFamily="-108" charset="-128"/>
              </a:rPr>
              <a:t>Passo 1: </a:t>
            </a:r>
            <a:br>
              <a:rPr lang="pt-BR" dirty="0">
                <a:ea typeface="ＭＳ Ｐゴシック" pitchFamily="-108" charset="-128"/>
              </a:rPr>
            </a:br>
            <a:r>
              <a:rPr lang="pt-BR" sz="4000" dirty="0">
                <a:solidFill>
                  <a:srgbClr val="333399"/>
                </a:solidFill>
                <a:ea typeface="ＭＳ Ｐゴシック" pitchFamily="-108" charset="-128"/>
              </a:rPr>
              <a:t>Separar a inteligência do </a:t>
            </a:r>
            <a:r>
              <a:rPr lang="pt-BR" sz="4000" i="1" dirty="0" err="1">
                <a:solidFill>
                  <a:srgbClr val="333399"/>
                </a:solidFill>
                <a:ea typeface="ＭＳ Ｐゴシック" pitchFamily="-108" charset="-128"/>
              </a:rPr>
              <a:t>datapath</a:t>
            </a:r>
            <a:endParaRPr lang="pt-BR" i="1" dirty="0">
              <a:solidFill>
                <a:srgbClr val="333399"/>
              </a:solidFill>
              <a:ea typeface="ＭＳ Ｐゴシック" pitchFamily="-108" charset="-128"/>
            </a:endParaRPr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25</a:t>
            </a:fld>
            <a:endParaRPr lang="pt-BR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42148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8" grpId="0"/>
      <p:bldP spid="708639" grpId="0" animBg="1"/>
      <p:bldP spid="7086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3" descr="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2438400"/>
            <a:ext cx="12573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2286000"/>
            <a:ext cx="14478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2" name="Line 16"/>
          <p:cNvSpPr>
            <a:spLocks noChangeShapeType="1"/>
          </p:cNvSpPr>
          <p:nvPr/>
        </p:nvSpPr>
        <p:spPr bwMode="auto">
          <a:xfrm flipV="1">
            <a:off x="3590925" y="36576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3" name="Line 17"/>
          <p:cNvSpPr>
            <a:spLocks noChangeShapeType="1"/>
          </p:cNvSpPr>
          <p:nvPr/>
        </p:nvSpPr>
        <p:spPr bwMode="auto">
          <a:xfrm>
            <a:off x="3514725" y="50292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4" name="Line 18"/>
          <p:cNvSpPr>
            <a:spLocks noChangeShapeType="1"/>
          </p:cNvSpPr>
          <p:nvPr/>
        </p:nvSpPr>
        <p:spPr bwMode="auto">
          <a:xfrm flipV="1">
            <a:off x="4886325" y="50292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5" name="Line 19"/>
          <p:cNvSpPr>
            <a:spLocks noChangeShapeType="1"/>
          </p:cNvSpPr>
          <p:nvPr/>
        </p:nvSpPr>
        <p:spPr bwMode="auto">
          <a:xfrm>
            <a:off x="5343525" y="38100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6" name="Line 20"/>
          <p:cNvSpPr>
            <a:spLocks noChangeShapeType="1"/>
          </p:cNvSpPr>
          <p:nvPr/>
        </p:nvSpPr>
        <p:spPr bwMode="auto">
          <a:xfrm>
            <a:off x="3895725" y="51054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28289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4657725" y="32004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56483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971925" y="6096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8141" name="AutoShape 23"/>
          <p:cNvCxnSpPr>
            <a:cxnSpLocks noChangeShapeType="1"/>
            <a:endCxn id="708615" idx="1"/>
          </p:cNvCxnSpPr>
          <p:nvPr/>
        </p:nvCxnSpPr>
        <p:spPr bwMode="auto">
          <a:xfrm rot="16200000" flipH="1">
            <a:off x="2216944" y="3274219"/>
            <a:ext cx="1524000" cy="10715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2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66963" y="2971800"/>
            <a:ext cx="3281362" cy="19812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3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66963" y="2971800"/>
            <a:ext cx="2290762" cy="6096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4" name="AutoShape 26"/>
          <p:cNvCxnSpPr>
            <a:cxnSpLocks noChangeShapeType="1"/>
            <a:endCxn id="708618" idx="2"/>
          </p:cNvCxnSpPr>
          <p:nvPr/>
        </p:nvCxnSpPr>
        <p:spPr bwMode="auto">
          <a:xfrm rot="16200000" flipH="1">
            <a:off x="1454944" y="3960019"/>
            <a:ext cx="3505200" cy="15287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sp>
        <p:nvSpPr>
          <p:cNvPr id="48145" name="Text Box 28"/>
          <p:cNvSpPr txBox="1">
            <a:spLocks noChangeArrowheads="1"/>
          </p:cNvSpPr>
          <p:nvPr/>
        </p:nvSpPr>
        <p:spPr bwMode="auto">
          <a:xfrm>
            <a:off x="6997700" y="5867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48146" name="Title 2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>
                <a:ea typeface="ＭＳ Ｐゴシック" pitchFamily="-108" charset="-128"/>
              </a:rPr>
              <a:t>Passo 2: </a:t>
            </a:r>
            <a:r>
              <a:rPr lang="pt-BR" sz="4000" dirty="0">
                <a:solidFill>
                  <a:srgbClr val="333399"/>
                </a:solidFill>
                <a:ea typeface="ＭＳ Ｐゴシック" pitchFamily="-108" charset="-128"/>
              </a:rPr>
              <a:t>Armazena as decisões em tabelas mínimas de fluxo</a:t>
            </a:r>
            <a:endParaRPr lang="pt-BR" dirty="0">
              <a:solidFill>
                <a:srgbClr val="333399"/>
              </a:solidFill>
              <a:ea typeface="ＭＳ Ｐゴシック" pitchFamily="-108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438400" y="1676400"/>
            <a:ext cx="3198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 </a:t>
            </a:r>
            <a:r>
              <a:rPr lang="en-US" sz="2000" b="1" i="1">
                <a:solidFill>
                  <a:srgbClr val="FF0000"/>
                </a:solidFill>
              </a:rPr>
              <a:t>x</a:t>
            </a:r>
            <a:r>
              <a:rPr lang="en-US"/>
              <a:t>, send to port 4”</a:t>
            </a:r>
          </a:p>
        </p:txBody>
      </p:sp>
      <p:sp>
        <p:nvSpPr>
          <p:cNvPr id="34" name="Freeform 33"/>
          <p:cNvSpPr>
            <a:spLocks noChangeArrowheads="1"/>
          </p:cNvSpPr>
          <p:nvPr/>
        </p:nvSpPr>
        <p:spPr bwMode="auto">
          <a:xfrm>
            <a:off x="2363788" y="2690813"/>
            <a:ext cx="2300287" cy="628650"/>
          </a:xfrm>
          <a:custGeom>
            <a:avLst/>
            <a:gdLst>
              <a:gd name="T0" fmla="*/ 0 w 2300931"/>
              <a:gd name="T1" fmla="*/ 125731 h 628742"/>
              <a:gd name="T2" fmla="*/ 905031 w 2300931"/>
              <a:gd name="T3" fmla="*/ 25146 h 628742"/>
              <a:gd name="T4" fmla="*/ 1898051 w 2300931"/>
              <a:gd name="T5" fmla="*/ 276607 h 628742"/>
              <a:gd name="T6" fmla="*/ 2300287 w 2300931"/>
              <a:gd name="T7" fmla="*/ 628650 h 628742"/>
              <a:gd name="T8" fmla="*/ 0 60000 65536"/>
              <a:gd name="T9" fmla="*/ 0 60000 65536"/>
              <a:gd name="T10" fmla="*/ 0 60000 65536"/>
              <a:gd name="T11" fmla="*/ 0 60000 65536"/>
              <a:gd name="T12" fmla="*/ 0 w 2300931"/>
              <a:gd name="T13" fmla="*/ 0 h 628742"/>
              <a:gd name="T14" fmla="*/ 2300931 w 2300931"/>
              <a:gd name="T15" fmla="*/ 628742 h 628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0931" h="628742">
                <a:moveTo>
                  <a:pt x="0" y="125749"/>
                </a:moveTo>
                <a:cubicBezTo>
                  <a:pt x="294427" y="62874"/>
                  <a:pt x="588854" y="0"/>
                  <a:pt x="905284" y="25150"/>
                </a:cubicBezTo>
                <a:cubicBezTo>
                  <a:pt x="1221714" y="50300"/>
                  <a:pt x="1665974" y="176048"/>
                  <a:pt x="1898582" y="276647"/>
                </a:cubicBezTo>
                <a:cubicBezTo>
                  <a:pt x="2131190" y="377246"/>
                  <a:pt x="2300931" y="628742"/>
                  <a:pt x="2300931" y="62874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pt-BR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953000" y="2743200"/>
            <a:ext cx="838200" cy="1143000"/>
          </a:xfrm>
          <a:prstGeom prst="rect">
            <a:avLst/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pt-BR" dirty="0"/>
              <a:t>Tabela</a:t>
            </a:r>
          </a:p>
          <a:p>
            <a:pPr algn="ctr"/>
            <a:r>
              <a:rPr lang="pt-BR" dirty="0"/>
              <a:t>de</a:t>
            </a:r>
          </a:p>
          <a:p>
            <a:pPr algn="ctr"/>
            <a:r>
              <a:rPr lang="pt-BR" dirty="0"/>
              <a:t>Fluxos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438400" y="2286000"/>
            <a:ext cx="2941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 </a:t>
            </a:r>
            <a:r>
              <a:rPr lang="en-US" sz="2000" b="1">
                <a:solidFill>
                  <a:srgbClr val="FF0000"/>
                </a:solidFill>
              </a:rPr>
              <a:t>?</a:t>
            </a:r>
            <a:r>
              <a:rPr lang="en-US"/>
              <a:t>, send to me”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38400" y="1981200"/>
            <a:ext cx="601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y</a:t>
            </a:r>
            <a:r>
              <a:rPr lang="en-US"/>
              <a:t>, overwrite header with </a:t>
            </a:r>
            <a:r>
              <a:rPr lang="en-US" sz="2000" b="1" i="1">
                <a:solidFill>
                  <a:srgbClr val="FF0000"/>
                </a:solidFill>
              </a:rPr>
              <a:t>z</a:t>
            </a:r>
            <a:r>
              <a:rPr lang="en-US"/>
              <a:t>, send to ports 5,6”</a:t>
            </a:r>
          </a:p>
        </p:txBody>
      </p:sp>
      <p:sp>
        <p:nvSpPr>
          <p:cNvPr id="25" name="Espaço Reservado para Número de Slide 2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2530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  <p:bldP spid="35" grpId="0" animBg="1"/>
      <p:bldP spid="36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1"/>
          <p:cNvSpPr>
            <a:spLocks/>
          </p:cNvSpPr>
          <p:nvPr/>
        </p:nvSpPr>
        <p:spPr bwMode="auto">
          <a:xfrm>
            <a:off x="874713" y="2982913"/>
            <a:ext cx="7385050" cy="3027362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5602" name="AutoShape 2"/>
          <p:cNvSpPr>
            <a:spLocks/>
          </p:cNvSpPr>
          <p:nvPr/>
        </p:nvSpPr>
        <p:spPr bwMode="auto">
          <a:xfrm>
            <a:off x="1106488" y="4697413"/>
            <a:ext cx="6894512" cy="10541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0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Caminho</a:t>
            </a:r>
            <a:r>
              <a:rPr lang="en-US" sz="40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Dados (Hardware)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AutoShape 3"/>
          <p:cNvSpPr>
            <a:spLocks/>
          </p:cNvSpPr>
          <p:nvPr/>
        </p:nvSpPr>
        <p:spPr bwMode="auto">
          <a:xfrm>
            <a:off x="1106488" y="3232150"/>
            <a:ext cx="3394075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36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Caminho</a:t>
            </a:r>
            <a:r>
              <a:rPr lang="en-US" sz="36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36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controle</a:t>
            </a:r>
            <a:endParaRPr lang="en-US" sz="36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9" name="Line 4"/>
          <p:cNvSpPr>
            <a:spLocks noChangeShapeType="1"/>
          </p:cNvSpPr>
          <p:nvPr/>
        </p:nvSpPr>
        <p:spPr bwMode="auto">
          <a:xfrm rot="10800000" flipH="1">
            <a:off x="1036638" y="4456113"/>
            <a:ext cx="70723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25605" name="AutoShape 5"/>
          <p:cNvSpPr>
            <a:spLocks/>
          </p:cNvSpPr>
          <p:nvPr/>
        </p:nvSpPr>
        <p:spPr bwMode="auto">
          <a:xfrm>
            <a:off x="4652963" y="3232150"/>
            <a:ext cx="3348037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6" name="AutoShape 6"/>
          <p:cNvSpPr>
            <a:spLocks/>
          </p:cNvSpPr>
          <p:nvPr/>
        </p:nvSpPr>
        <p:spPr bwMode="auto">
          <a:xfrm>
            <a:off x="1847850" y="581025"/>
            <a:ext cx="5581650" cy="1177925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5607" name="AutoShape 7"/>
          <p:cNvSpPr>
            <a:spLocks/>
          </p:cNvSpPr>
          <p:nvPr/>
        </p:nvSpPr>
        <p:spPr bwMode="auto">
          <a:xfrm>
            <a:off x="1928813" y="652463"/>
            <a:ext cx="5429250" cy="1035050"/>
          </a:xfrm>
          <a:prstGeom prst="roundRect">
            <a:avLst>
              <a:gd name="adj" fmla="val 14653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Controlador</a:t>
            </a: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286500" y="1758950"/>
            <a:ext cx="0" cy="1223963"/>
          </a:xfrm>
          <a:prstGeom prst="line">
            <a:avLst/>
          </a:prstGeom>
          <a:noFill/>
          <a:ln w="139700">
            <a:solidFill>
              <a:srgbClr val="FF7F00"/>
            </a:solidFill>
            <a:round/>
            <a:headEnd type="triangle" w="med" len="med"/>
            <a:tailEnd type="triangle" w="med" len="med"/>
          </a:ln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1471613" y="2089477"/>
            <a:ext cx="446026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3400" dirty="0" err="1"/>
              <a:t>Protocolo</a:t>
            </a:r>
            <a:r>
              <a:rPr lang="en-US" sz="3400" dirty="0"/>
              <a:t> </a:t>
            </a:r>
            <a:r>
              <a:rPr lang="en-US" sz="3400" dirty="0" err="1"/>
              <a:t>OpenFlow</a:t>
            </a:r>
            <a:r>
              <a:rPr lang="en-US" sz="3400" dirty="0"/>
              <a:t> (SSL)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367104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 autoUpdateAnimBg="0"/>
      <p:bldP spid="25608" grpId="0" animBg="1"/>
      <p:bldP spid="2560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sz="4000" dirty="0" err="1">
                <a:ea typeface="ＭＳ Ｐゴシック" pitchFamily="-108" charset="-128"/>
              </a:rPr>
              <a:t>Virtualizando</a:t>
            </a:r>
            <a:r>
              <a:rPr lang="en-US" sz="4000" dirty="0">
                <a:ea typeface="ＭＳ Ｐゴシック" pitchFamily="-108" charset="-128"/>
              </a:rPr>
              <a:t> o Switch </a:t>
            </a:r>
            <a:r>
              <a:rPr lang="en-US" sz="4000" dirty="0" err="1">
                <a:ea typeface="ＭＳ Ｐゴシック" pitchFamily="-108" charset="-128"/>
              </a:rPr>
              <a:t>OpenFlow</a:t>
            </a:r>
            <a:endParaRPr lang="en-US" sz="4000" dirty="0">
              <a:ea typeface="ＭＳ Ｐゴシック" pitchFamily="-108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3276600"/>
            <a:ext cx="3352800" cy="1371600"/>
            <a:chOff x="0" y="0"/>
            <a:chExt cx="2112" cy="864"/>
          </a:xfrm>
        </p:grpSpPr>
        <p:sp>
          <p:nvSpPr>
            <p:cNvPr id="91195" name="AutoShape 5"/>
            <p:cNvSpPr>
              <a:spLocks/>
            </p:cNvSpPr>
            <p:nvPr/>
          </p:nvSpPr>
          <p:spPr bwMode="auto">
            <a:xfrm>
              <a:off x="0" y="0"/>
              <a:ext cx="2112" cy="8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33339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ea typeface="ヒラギノ角ゴ ProN W3" pitchFamily="-108" charset="-128"/>
              </a:endParaRPr>
            </a:p>
          </p:txBody>
        </p:sp>
        <p:sp>
          <p:nvSpPr>
            <p:cNvPr id="91196" name="AutoShape 6"/>
            <p:cNvSpPr>
              <a:spLocks/>
            </p:cNvSpPr>
            <p:nvPr/>
          </p:nvSpPr>
          <p:spPr bwMode="auto">
            <a:xfrm>
              <a:off x="0" y="0"/>
              <a:ext cx="2112" cy="43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5B5BA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ea typeface="ヒラギノ角ゴ ProN W3" pitchFamily="-108" charset="-128"/>
              </a:endParaRPr>
            </a:p>
          </p:txBody>
        </p:sp>
        <p:sp>
          <p:nvSpPr>
            <p:cNvPr id="91197" name="Rectangle 7"/>
            <p:cNvSpPr>
              <a:spLocks/>
            </p:cNvSpPr>
            <p:nvPr/>
          </p:nvSpPr>
          <p:spPr bwMode="auto">
            <a:xfrm>
              <a:off x="999" y="476"/>
              <a:ext cx="0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pt-BR">
                <a:ea typeface="ヒラギノ角ゴ ProN W3" pitchFamily="-108" charset="-128"/>
              </a:endParaRPr>
            </a:p>
          </p:txBody>
        </p:sp>
      </p:grpSp>
      <p:sp>
        <p:nvSpPr>
          <p:cNvPr id="91140" name="Line 8"/>
          <p:cNvSpPr>
            <a:spLocks noChangeShapeType="1"/>
          </p:cNvSpPr>
          <p:nvPr/>
        </p:nvSpPr>
        <p:spPr bwMode="auto">
          <a:xfrm flipH="1">
            <a:off x="2667000" y="4495800"/>
            <a:ext cx="628650" cy="1143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91141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63880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2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587375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3" name="Picture 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86740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4" name="Picture 1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56895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1145" name="Line 13"/>
          <p:cNvSpPr>
            <a:spLocks noChangeShapeType="1"/>
          </p:cNvSpPr>
          <p:nvPr/>
        </p:nvSpPr>
        <p:spPr bwMode="auto">
          <a:xfrm flipH="1">
            <a:off x="3886200" y="4648200"/>
            <a:ext cx="171450" cy="12192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6" name="Line 14"/>
          <p:cNvSpPr>
            <a:spLocks noChangeShapeType="1"/>
          </p:cNvSpPr>
          <p:nvPr/>
        </p:nvSpPr>
        <p:spPr bwMode="auto">
          <a:xfrm>
            <a:off x="5029200" y="4648200"/>
            <a:ext cx="171450" cy="12192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7" name="Line 15"/>
          <p:cNvSpPr>
            <a:spLocks noChangeShapeType="1"/>
          </p:cNvSpPr>
          <p:nvPr/>
        </p:nvSpPr>
        <p:spPr bwMode="auto">
          <a:xfrm>
            <a:off x="5715000" y="4495800"/>
            <a:ext cx="628650" cy="1143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8" name="Rectangle 16"/>
          <p:cNvSpPr>
            <a:spLocks/>
          </p:cNvSpPr>
          <p:nvPr/>
        </p:nvSpPr>
        <p:spPr bwMode="auto">
          <a:xfrm>
            <a:off x="3034087" y="4038600"/>
            <a:ext cx="30742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2000">
                <a:solidFill>
                  <a:srgbClr val="FFFFFF"/>
                </a:solidFill>
              </a:rPr>
              <a:t>Processamento Normal L2/L3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5600" y="2667000"/>
            <a:ext cx="4953000" cy="1219200"/>
            <a:chOff x="0" y="0"/>
            <a:chExt cx="3120" cy="768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92" name="AutoShape 19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93" name="AutoShape 20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94" name="Rectangle 21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87" name="Picture 28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86" name="Line 29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895600" y="2133600"/>
            <a:ext cx="4953000" cy="1219200"/>
            <a:chOff x="0" y="0"/>
            <a:chExt cx="3120" cy="768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80" name="AutoShape 32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81" name="AutoShape 33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82" name="Rectangle 34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75" name="Picture 41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74" name="Line 42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2895600" y="1600200"/>
            <a:ext cx="4953000" cy="1219200"/>
            <a:chOff x="0" y="0"/>
            <a:chExt cx="3120" cy="76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68" name="AutoShape 45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69" name="AutoShape 46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70" name="Rectangle 47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557" y="528"/>
              <a:ext cx="1043" cy="203"/>
              <a:chOff x="-115" y="0"/>
              <a:chExt cx="1043" cy="203"/>
            </a:xfrm>
          </p:grpSpPr>
          <p:grpSp>
            <p:nvGrpSpPr>
              <p:cNvPr id="12" name="Group 49"/>
              <p:cNvGrpSpPr>
                <a:grpSpLocks/>
              </p:cNvGrpSpPr>
              <p:nvPr/>
            </p:nvGrpSpPr>
            <p:grpSpPr bwMode="auto">
              <a:xfrm>
                <a:off x="-115" y="0"/>
                <a:ext cx="1043" cy="192"/>
                <a:chOff x="-115" y="0"/>
                <a:chExt cx="1043" cy="192"/>
              </a:xfrm>
            </p:grpSpPr>
            <p:sp>
              <p:nvSpPr>
                <p:cNvPr id="91166" name="Rectangle 50"/>
                <p:cNvSpPr>
                  <a:spLocks/>
                </p:cNvSpPr>
                <p:nvPr/>
              </p:nvSpPr>
              <p:spPr bwMode="auto">
                <a:xfrm>
                  <a:off x="-115" y="0"/>
                  <a:ext cx="1043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pt-BR">
                    <a:ea typeface="ヒラギノ角ゴ ProN W3" pitchFamily="-108" charset="-128"/>
                  </a:endParaRPr>
                </a:p>
              </p:txBody>
            </p:sp>
            <p:sp>
              <p:nvSpPr>
                <p:cNvPr id="91167" name="Rectangle 51"/>
                <p:cNvSpPr>
                  <a:spLocks/>
                </p:cNvSpPr>
                <p:nvPr/>
              </p:nvSpPr>
              <p:spPr bwMode="auto">
                <a:xfrm>
                  <a:off x="-63" y="28"/>
                  <a:ext cx="941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 algn="ctr"/>
                  <a:r>
                    <a:rPr lang="pt-BR" sz="1400"/>
                    <a:t>    Tabela de Fluxos</a:t>
                  </a:r>
                </a:p>
              </p:txBody>
            </p:sp>
          </p:grpSp>
          <p:pic>
            <p:nvPicPr>
              <p:cNvPr id="91165" name="Picture 52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15" y="34"/>
                <a:ext cx="212" cy="1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63" name="Picture 54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62" name="Line 55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1152" name="Rectangle 56"/>
          <p:cNvSpPr>
            <a:spLocks/>
          </p:cNvSpPr>
          <p:nvPr/>
        </p:nvSpPr>
        <p:spPr bwMode="auto">
          <a:xfrm>
            <a:off x="541763" y="2209800"/>
            <a:ext cx="234865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/>
              <a:t>VLANs do Pesquisador A</a:t>
            </a:r>
          </a:p>
        </p:txBody>
      </p:sp>
      <p:sp>
        <p:nvSpPr>
          <p:cNvPr id="91153" name="Rectangle 57"/>
          <p:cNvSpPr>
            <a:spLocks/>
          </p:cNvSpPr>
          <p:nvPr/>
        </p:nvSpPr>
        <p:spPr bwMode="auto">
          <a:xfrm>
            <a:off x="549020" y="2667000"/>
            <a:ext cx="232461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/>
              <a:t>VLANs do Pesquisador B</a:t>
            </a:r>
          </a:p>
        </p:txBody>
      </p:sp>
      <p:sp>
        <p:nvSpPr>
          <p:cNvPr id="91154" name="Rectangle 58"/>
          <p:cNvSpPr>
            <a:spLocks/>
          </p:cNvSpPr>
          <p:nvPr/>
        </p:nvSpPr>
        <p:spPr bwMode="auto">
          <a:xfrm>
            <a:off x="536998" y="3214688"/>
            <a:ext cx="234865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/>
              <a:t>VLANs do Pesquisador C</a:t>
            </a:r>
          </a:p>
        </p:txBody>
      </p:sp>
      <p:sp>
        <p:nvSpPr>
          <p:cNvPr id="91155" name="Rectangle 59"/>
          <p:cNvSpPr>
            <a:spLocks/>
          </p:cNvSpPr>
          <p:nvPr/>
        </p:nvSpPr>
        <p:spPr bwMode="auto">
          <a:xfrm>
            <a:off x="756001" y="3810000"/>
            <a:ext cx="19106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/>
              <a:t>VLANs de Produção</a:t>
            </a:r>
          </a:p>
        </p:txBody>
      </p:sp>
      <p:sp>
        <p:nvSpPr>
          <p:cNvPr id="91156" name="Rectangle 60"/>
          <p:cNvSpPr>
            <a:spLocks/>
          </p:cNvSpPr>
          <p:nvPr/>
        </p:nvSpPr>
        <p:spPr bwMode="auto">
          <a:xfrm>
            <a:off x="7793526" y="1724025"/>
            <a:ext cx="1098954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>
                <a:solidFill>
                  <a:srgbClr val="FA3D2E"/>
                </a:solidFill>
              </a:rPr>
              <a:t>Controlador A</a:t>
            </a:r>
          </a:p>
        </p:txBody>
      </p:sp>
      <p:sp>
        <p:nvSpPr>
          <p:cNvPr id="91157" name="Rectangle 61"/>
          <p:cNvSpPr>
            <a:spLocks/>
          </p:cNvSpPr>
          <p:nvPr/>
        </p:nvSpPr>
        <p:spPr bwMode="auto">
          <a:xfrm>
            <a:off x="7812762" y="2209800"/>
            <a:ext cx="107971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>
                <a:solidFill>
                  <a:srgbClr val="FA3D2E"/>
                </a:solidFill>
              </a:rPr>
              <a:t>Controlador B</a:t>
            </a:r>
          </a:p>
        </p:txBody>
      </p:sp>
      <p:sp>
        <p:nvSpPr>
          <p:cNvPr id="91158" name="Rectangle 62"/>
          <p:cNvSpPr>
            <a:spLocks/>
          </p:cNvSpPr>
          <p:nvPr/>
        </p:nvSpPr>
        <p:spPr bwMode="auto">
          <a:xfrm>
            <a:off x="7806222" y="2743200"/>
            <a:ext cx="1158266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>
                <a:solidFill>
                  <a:srgbClr val="FA3D2E"/>
                </a:solidFill>
              </a:rPr>
              <a:t>Controladorr C</a:t>
            </a:r>
          </a:p>
        </p:txBody>
      </p:sp>
      <p:sp>
        <p:nvSpPr>
          <p:cNvPr id="62" name="Rectangle 50"/>
          <p:cNvSpPr>
            <a:spLocks/>
          </p:cNvSpPr>
          <p:nvPr/>
        </p:nvSpPr>
        <p:spPr bwMode="auto">
          <a:xfrm>
            <a:off x="3779912" y="2962200"/>
            <a:ext cx="1656184" cy="3048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ea typeface="ヒラギノ角ゴ ProN W3" pitchFamily="-108" charset="-128"/>
            </a:endParaRPr>
          </a:p>
        </p:txBody>
      </p:sp>
      <p:sp>
        <p:nvSpPr>
          <p:cNvPr id="63" name="Rectangle 51"/>
          <p:cNvSpPr>
            <a:spLocks/>
          </p:cNvSpPr>
          <p:nvPr/>
        </p:nvSpPr>
        <p:spPr bwMode="auto">
          <a:xfrm>
            <a:off x="3862631" y="3006879"/>
            <a:ext cx="149335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pt-BR" sz="1400"/>
              <a:t>    Tabela de Fluxos</a:t>
            </a:r>
          </a:p>
        </p:txBody>
      </p:sp>
      <p:pic>
        <p:nvPicPr>
          <p:cNvPr id="64" name="Picture 5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016696"/>
            <a:ext cx="3365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5" name="Rectangle 50"/>
          <p:cNvSpPr>
            <a:spLocks/>
          </p:cNvSpPr>
          <p:nvPr/>
        </p:nvSpPr>
        <p:spPr bwMode="auto">
          <a:xfrm>
            <a:off x="3779912" y="3466256"/>
            <a:ext cx="1656184" cy="3048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ea typeface="ヒラギノ角ゴ ProN W3" pitchFamily="-108" charset="-128"/>
            </a:endParaRPr>
          </a:p>
        </p:txBody>
      </p:sp>
      <p:sp>
        <p:nvSpPr>
          <p:cNvPr id="66" name="Rectangle 51"/>
          <p:cNvSpPr>
            <a:spLocks/>
          </p:cNvSpPr>
          <p:nvPr/>
        </p:nvSpPr>
        <p:spPr bwMode="auto">
          <a:xfrm>
            <a:off x="3862631" y="3510935"/>
            <a:ext cx="149335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pt-BR" sz="1400"/>
              <a:t>    Tabela de Fluxos</a:t>
            </a:r>
          </a:p>
        </p:txBody>
      </p:sp>
      <p:pic>
        <p:nvPicPr>
          <p:cNvPr id="67" name="Picture 5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20752"/>
            <a:ext cx="3365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" name="Espaço Reservado para Número de Slide 5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28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9061375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6267450"/>
            <a:ext cx="7239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18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513" y="6267450"/>
            <a:ext cx="725487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188" name="Line 3"/>
          <p:cNvSpPr>
            <a:spLocks noChangeShapeType="1"/>
          </p:cNvSpPr>
          <p:nvPr/>
        </p:nvSpPr>
        <p:spPr bwMode="auto">
          <a:xfrm flipH="1">
            <a:off x="1762125" y="4397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89" name="Line 4"/>
          <p:cNvSpPr>
            <a:spLocks noChangeShapeType="1"/>
          </p:cNvSpPr>
          <p:nvPr/>
        </p:nvSpPr>
        <p:spPr bwMode="auto">
          <a:xfrm>
            <a:off x="4130675" y="6040438"/>
            <a:ext cx="290513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163888" y="5538788"/>
            <a:ext cx="1304925" cy="501650"/>
            <a:chOff x="0" y="0"/>
            <a:chExt cx="1169" cy="449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43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44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41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42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sp>
        <p:nvSpPr>
          <p:cNvPr id="93191" name="Rectangle 12"/>
          <p:cNvSpPr>
            <a:spLocks/>
          </p:cNvSpPr>
          <p:nvPr/>
        </p:nvSpPr>
        <p:spPr bwMode="auto">
          <a:xfrm>
            <a:off x="3429000" y="55626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85813" y="5538788"/>
            <a:ext cx="1304925" cy="501650"/>
            <a:chOff x="0" y="0"/>
            <a:chExt cx="1169" cy="449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37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8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35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6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149475" y="3941763"/>
            <a:ext cx="1304925" cy="501650"/>
            <a:chOff x="0" y="0"/>
            <a:chExt cx="1169" cy="449"/>
          </a:xfrm>
        </p:grpSpPr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31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2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29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0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sp>
        <p:nvSpPr>
          <p:cNvPr id="93194" name="Line 32"/>
          <p:cNvSpPr>
            <a:spLocks noChangeShapeType="1"/>
          </p:cNvSpPr>
          <p:nvPr/>
        </p:nvSpPr>
        <p:spPr bwMode="auto">
          <a:xfrm>
            <a:off x="3214688" y="4397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5" name="Line 33"/>
          <p:cNvSpPr>
            <a:spLocks noChangeShapeType="1"/>
          </p:cNvSpPr>
          <p:nvPr/>
        </p:nvSpPr>
        <p:spPr bwMode="auto">
          <a:xfrm flipH="1">
            <a:off x="844550" y="6040438"/>
            <a:ext cx="338138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5180013" y="4932363"/>
            <a:ext cx="860874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500" dirty="0" err="1">
                <a:cs typeface="Arial" charset="0"/>
                <a:sym typeface="Arial" charset="0"/>
              </a:rPr>
              <a:t>Protocolo</a:t>
            </a:r>
            <a:endParaRPr lang="en-US" sz="1500" dirty="0">
              <a:cs typeface="Arial" charset="0"/>
              <a:sym typeface="Arial" charset="0"/>
            </a:endParaRPr>
          </a:p>
          <a:p>
            <a:pPr marL="38100"/>
            <a:r>
              <a:rPr lang="en-US" sz="1500" dirty="0" err="1">
                <a:cs typeface="Arial" charset="0"/>
                <a:sym typeface="Arial" charset="0"/>
              </a:rPr>
              <a:t>OpenFlow</a:t>
            </a:r>
            <a:endParaRPr lang="en-US" sz="1500" dirty="0">
              <a:cs typeface="Arial" charset="0"/>
              <a:sym typeface="Arial" charset="0"/>
            </a:endParaRPr>
          </a:p>
        </p:txBody>
      </p:sp>
      <p:sp>
        <p:nvSpPr>
          <p:cNvPr id="93197" name="Line 35"/>
          <p:cNvSpPr>
            <a:spLocks noChangeShapeType="1"/>
          </p:cNvSpPr>
          <p:nvPr/>
        </p:nvSpPr>
        <p:spPr bwMode="auto">
          <a:xfrm rot="10800000" flipH="1">
            <a:off x="4419600" y="4551363"/>
            <a:ext cx="1371600" cy="10668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8" name="Line 36"/>
          <p:cNvSpPr>
            <a:spLocks noChangeShapeType="1"/>
          </p:cNvSpPr>
          <p:nvPr/>
        </p:nvSpPr>
        <p:spPr bwMode="auto">
          <a:xfrm rot="10800000" flipH="1">
            <a:off x="3509963" y="4094163"/>
            <a:ext cx="17526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9" name="Line 37"/>
          <p:cNvSpPr>
            <a:spLocks noChangeShapeType="1"/>
          </p:cNvSpPr>
          <p:nvPr/>
        </p:nvSpPr>
        <p:spPr bwMode="auto">
          <a:xfrm rot="10800000" flipH="1">
            <a:off x="2133600" y="4475163"/>
            <a:ext cx="31242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5259388" y="3810000"/>
            <a:ext cx="3349625" cy="741363"/>
            <a:chOff x="0" y="0"/>
            <a:chExt cx="3000" cy="664"/>
          </a:xfrm>
        </p:grpSpPr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22568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26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sp>
          <p:nvSpPr>
            <p:cNvPr id="93224" name="Rectangle 42"/>
            <p:cNvSpPr>
              <a:spLocks/>
            </p:cNvSpPr>
            <p:nvPr/>
          </p:nvSpPr>
          <p:spPr bwMode="auto">
            <a:xfrm>
              <a:off x="109" y="88"/>
              <a:ext cx="2800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112557" bIns="38100" anchor="ctr"/>
            <a:lstStyle/>
            <a:p>
              <a:r>
                <a:rPr lang="en-US" sz="1700" dirty="0" err="1">
                  <a:cs typeface="Arial" charset="0"/>
                  <a:sym typeface="Arial" charset="0"/>
                </a:rPr>
                <a:t>OpenFlow</a:t>
              </a:r>
              <a:r>
                <a:rPr lang="en-US" sz="1700" dirty="0">
                  <a:cs typeface="Arial" charset="0"/>
                  <a:sym typeface="Arial" charset="0"/>
                </a:rPr>
                <a:t> </a:t>
              </a:r>
              <a:r>
                <a:rPr lang="en-US" sz="1700" dirty="0" err="1">
                  <a:cs typeface="Arial" charset="0"/>
                  <a:sym typeface="Arial" charset="0"/>
                </a:rPr>
                <a:t>FlowVisor</a:t>
              </a:r>
              <a:r>
                <a:rPr lang="en-US" sz="1700" dirty="0">
                  <a:cs typeface="Arial" charset="0"/>
                  <a:sym typeface="Arial" charset="0"/>
                </a:rPr>
                <a:t> </a:t>
              </a:r>
              <a:br>
                <a:rPr lang="en-US" sz="1700" dirty="0">
                  <a:cs typeface="Arial" charset="0"/>
                  <a:sym typeface="Arial" charset="0"/>
                </a:rPr>
              </a:br>
              <a:r>
                <a:rPr lang="en-US" sz="1700" dirty="0">
                  <a:cs typeface="Arial" charset="0"/>
                  <a:sym typeface="Arial" charset="0"/>
                </a:rPr>
                <a:t>&amp; </a:t>
              </a:r>
              <a:r>
                <a:rPr lang="en-US" sz="1700" dirty="0" err="1">
                  <a:cs typeface="Arial" charset="0"/>
                  <a:sym typeface="Arial" charset="0"/>
                </a:rPr>
                <a:t>Controle</a:t>
              </a:r>
              <a:r>
                <a:rPr lang="en-US" sz="1700" dirty="0">
                  <a:cs typeface="Arial" charset="0"/>
                  <a:sym typeface="Arial" charset="0"/>
                </a:rPr>
                <a:t> de </a:t>
              </a:r>
              <a:r>
                <a:rPr lang="en-US" sz="1700" dirty="0" err="1">
                  <a:cs typeface="Arial" charset="0"/>
                  <a:sym typeface="Arial" charset="0"/>
                </a:rPr>
                <a:t>Políticas</a:t>
              </a:r>
              <a:endParaRPr lang="en-US" sz="1700" dirty="0">
                <a:cs typeface="Arial" charset="0"/>
                <a:sym typeface="Arial" charset="0"/>
              </a:endParaRPr>
            </a:p>
          </p:txBody>
        </p: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7620000" y="2132013"/>
            <a:ext cx="914400" cy="911225"/>
            <a:chOff x="0" y="0"/>
            <a:chExt cx="820" cy="816"/>
          </a:xfrm>
        </p:grpSpPr>
        <p:pic>
          <p:nvPicPr>
            <p:cNvPr id="93222" name="Picture 4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20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2" name="Line 45"/>
          <p:cNvSpPr>
            <a:spLocks noChangeShapeType="1"/>
          </p:cNvSpPr>
          <p:nvPr/>
        </p:nvSpPr>
        <p:spPr bwMode="auto">
          <a:xfrm rot="10800000" flipH="1">
            <a:off x="7543800" y="2971800"/>
            <a:ext cx="458788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203" name="Rectangle 46"/>
          <p:cNvSpPr>
            <a:spLocks/>
          </p:cNvSpPr>
          <p:nvPr/>
        </p:nvSpPr>
        <p:spPr bwMode="auto">
          <a:xfrm>
            <a:off x="6809244" y="1373188"/>
            <a:ext cx="112190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r"/>
            <a:r>
              <a:rPr lang="en-US" sz="1700" dirty="0" err="1">
                <a:cs typeface="Arial" charset="0"/>
                <a:sym typeface="Arial" charset="0"/>
              </a:rPr>
              <a:t>Controlador</a:t>
            </a:r>
            <a:endParaRPr lang="en-US" sz="1700" dirty="0">
              <a:cs typeface="Arial" charset="0"/>
              <a:sym typeface="Arial" charset="0"/>
            </a:endParaRPr>
          </a:p>
          <a:p>
            <a:pPr marL="38100" algn="r"/>
            <a:r>
              <a:rPr lang="en-US" sz="1700" dirty="0">
                <a:cs typeface="Arial" charset="0"/>
                <a:sym typeface="Arial" charset="0"/>
              </a:rPr>
              <a:t>de Craig</a:t>
            </a:r>
          </a:p>
        </p:txBody>
      </p:sp>
      <p:sp>
        <p:nvSpPr>
          <p:cNvPr id="93204" name="Rectangle 47"/>
          <p:cNvSpPr>
            <a:spLocks/>
          </p:cNvSpPr>
          <p:nvPr/>
        </p:nvSpPr>
        <p:spPr bwMode="auto">
          <a:xfrm>
            <a:off x="5532438" y="1373188"/>
            <a:ext cx="11219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700" dirty="0" err="1">
                <a:cs typeface="Arial" charset="0"/>
                <a:sym typeface="Arial" charset="0"/>
              </a:rPr>
              <a:t>Controlador</a:t>
            </a:r>
            <a:endParaRPr lang="en-US" sz="1700" dirty="0">
              <a:cs typeface="Arial" charset="0"/>
              <a:sym typeface="Arial" charset="0"/>
            </a:endParaRPr>
          </a:p>
          <a:p>
            <a:pPr marL="38100"/>
            <a:r>
              <a:rPr lang="en-US" sz="1700" dirty="0">
                <a:cs typeface="Arial" charset="0"/>
                <a:sym typeface="Arial" charset="0"/>
              </a:rPr>
              <a:t>de Heidi</a:t>
            </a:r>
          </a:p>
        </p:txBody>
      </p:sp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5491163" y="1979613"/>
            <a:ext cx="911225" cy="911225"/>
            <a:chOff x="0" y="0"/>
            <a:chExt cx="816" cy="816"/>
          </a:xfrm>
        </p:grpSpPr>
        <p:pic>
          <p:nvPicPr>
            <p:cNvPr id="93221" name="Picture 4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6" name="Line 50"/>
          <p:cNvSpPr>
            <a:spLocks noChangeShapeType="1"/>
          </p:cNvSpPr>
          <p:nvPr/>
        </p:nvSpPr>
        <p:spPr bwMode="auto">
          <a:xfrm rot="10800000">
            <a:off x="5867400" y="2819400"/>
            <a:ext cx="531813" cy="9906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207" name="Rectangle 51"/>
          <p:cNvSpPr>
            <a:spLocks/>
          </p:cNvSpPr>
          <p:nvPr/>
        </p:nvSpPr>
        <p:spPr bwMode="auto">
          <a:xfrm>
            <a:off x="3540125" y="1524000"/>
            <a:ext cx="11219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700" dirty="0" err="1">
                <a:cs typeface="Arial" charset="0"/>
                <a:sym typeface="Arial" charset="0"/>
              </a:rPr>
              <a:t>Controlador</a:t>
            </a:r>
            <a:endParaRPr lang="en-US" sz="1700" dirty="0">
              <a:cs typeface="Arial" charset="0"/>
              <a:sym typeface="Arial" charset="0"/>
            </a:endParaRPr>
          </a:p>
          <a:p>
            <a:pPr marL="38100"/>
            <a:r>
              <a:rPr lang="en-US" sz="1700" dirty="0">
                <a:cs typeface="Arial" charset="0"/>
                <a:sym typeface="Arial" charset="0"/>
              </a:rPr>
              <a:t>De Aaron</a:t>
            </a:r>
          </a:p>
        </p:txBody>
      </p: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3616325" y="2132013"/>
            <a:ext cx="911225" cy="911225"/>
            <a:chOff x="0" y="0"/>
            <a:chExt cx="816" cy="816"/>
          </a:xfrm>
        </p:grpSpPr>
        <p:pic>
          <p:nvPicPr>
            <p:cNvPr id="93220" name="Picture 5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9" name="Line 54"/>
          <p:cNvSpPr>
            <a:spLocks noChangeShapeType="1"/>
          </p:cNvSpPr>
          <p:nvPr/>
        </p:nvSpPr>
        <p:spPr bwMode="auto">
          <a:xfrm rot="10800000">
            <a:off x="4268788" y="2971800"/>
            <a:ext cx="1370012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2583" name="Rectangle 55"/>
          <p:cNvSpPr>
            <a:spLocks/>
          </p:cNvSpPr>
          <p:nvPr/>
        </p:nvSpPr>
        <p:spPr bwMode="auto">
          <a:xfrm>
            <a:off x="4572000" y="3000375"/>
            <a:ext cx="860874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500" dirty="0">
                <a:cs typeface="Arial" charset="0"/>
                <a:sym typeface="Arial" charset="0"/>
              </a:rPr>
              <a:t>Protocol o</a:t>
            </a:r>
          </a:p>
          <a:p>
            <a:pPr marL="38100"/>
            <a:r>
              <a:rPr lang="en-US" sz="1500" dirty="0" err="1">
                <a:cs typeface="Arial" charset="0"/>
                <a:sym typeface="Arial" charset="0"/>
              </a:rPr>
              <a:t>OpenFlow</a:t>
            </a:r>
            <a:endParaRPr lang="en-US" sz="1500" dirty="0">
              <a:cs typeface="Arial" charset="0"/>
              <a:sym typeface="Arial" charset="0"/>
            </a:endParaRPr>
          </a:p>
        </p:txBody>
      </p:sp>
      <p:pic>
        <p:nvPicPr>
          <p:cNvPr id="93211" name="Picture 56"/>
          <p:cNvPicPr>
            <a:picLocks noChangeArrowheads="1"/>
          </p:cNvPicPr>
          <p:nvPr/>
        </p:nvPicPr>
        <p:blipFill>
          <a:blip r:embed="rId4" cstate="print"/>
          <a:srcRect l="14651" t="7971" r="14650" b="23914"/>
          <a:stretch>
            <a:fillRect/>
          </a:stretch>
        </p:blipFill>
        <p:spPr bwMode="auto">
          <a:xfrm>
            <a:off x="2589213" y="1524000"/>
            <a:ext cx="911225" cy="1131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2" name="Picture 5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979613"/>
            <a:ext cx="779463" cy="91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3" name="Picture 58"/>
          <p:cNvPicPr>
            <a:picLocks noChangeArrowheads="1"/>
          </p:cNvPicPr>
          <p:nvPr/>
        </p:nvPicPr>
        <p:blipFill>
          <a:blip r:embed="rId6" cstate="print"/>
          <a:srcRect r="9351" b="29576"/>
          <a:stretch>
            <a:fillRect/>
          </a:stretch>
        </p:blipFill>
        <p:spPr bwMode="auto">
          <a:xfrm>
            <a:off x="4702175" y="1292225"/>
            <a:ext cx="8159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5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40386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6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56388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217" name="Rectangle 12"/>
          <p:cNvSpPr>
            <a:spLocks/>
          </p:cNvSpPr>
          <p:nvPr/>
        </p:nvSpPr>
        <p:spPr bwMode="auto">
          <a:xfrm>
            <a:off x="2428875" y="39624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3218" name="Rectangle 12"/>
          <p:cNvSpPr>
            <a:spLocks/>
          </p:cNvSpPr>
          <p:nvPr/>
        </p:nvSpPr>
        <p:spPr bwMode="auto">
          <a:xfrm>
            <a:off x="1066800" y="55626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93219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6388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" name="Título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Virtualizando</a:t>
            </a:r>
            <a:r>
              <a:rPr lang="pt-BR" dirty="0"/>
              <a:t> o </a:t>
            </a:r>
            <a:r>
              <a:rPr lang="pt-BR" dirty="0" err="1"/>
              <a:t>OpenFlow</a:t>
            </a:r>
            <a:endParaRPr lang="pt-BR" dirty="0"/>
          </a:p>
        </p:txBody>
      </p:sp>
      <p:sp>
        <p:nvSpPr>
          <p:cNvPr id="61" name="Espaço Reservado para Número de Slide 6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16" name="Espaço Reservado para Rodapé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35229412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Origens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/>
              <a:t>ARPAnet</a:t>
            </a:r>
            <a:r>
              <a:rPr lang="pt-BR" dirty="0"/>
              <a:t> (1969): motivada pelo compartilhamento de recursos computacionais.</a:t>
            </a:r>
          </a:p>
          <a:p>
            <a:r>
              <a:rPr lang="pt-BR" dirty="0"/>
              <a:t>Grupo limitado de usuários: laboratórios que desenvolviam pesquisas de interesse da ARPA.</a:t>
            </a:r>
          </a:p>
          <a:p>
            <a:r>
              <a:rPr lang="pt-BR" dirty="0"/>
              <a:t>Rede robusta e relativamente confiável.</a:t>
            </a:r>
          </a:p>
          <a:p>
            <a:r>
              <a:rPr lang="pt-BR" dirty="0"/>
              <a:t>Usuários: pesquisadores e não o público em geral.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/>
          <p:cNvSpPr>
            <a:spLocks noChangeArrowheads="1"/>
          </p:cNvSpPr>
          <p:nvPr/>
        </p:nvSpPr>
        <p:spPr bwMode="auto">
          <a:xfrm>
            <a:off x="4572000" y="304800"/>
            <a:ext cx="3962400" cy="3733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78" name="Rounded Rectangle 77"/>
          <p:cNvSpPr>
            <a:spLocks noChangeArrowheads="1"/>
          </p:cNvSpPr>
          <p:nvPr/>
        </p:nvSpPr>
        <p:spPr bwMode="auto">
          <a:xfrm>
            <a:off x="381000" y="304800"/>
            <a:ext cx="3733800" cy="3733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15009" y="1567137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(OS)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0404" y="1633104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(OS)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42491" y="1567137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882348" y="1567137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OS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61052" y="3084367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x86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ea typeface="ＭＳ Ｐゴシック" pitchFamily="-108" charset="-128"/>
              </a:rPr>
              <a:t>Computador</a:t>
            </a:r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)</a:t>
            </a:r>
            <a:endParaRPr lang="en-US" sz="1400" b="1" dirty="0">
              <a:solidFill>
                <a:schemeClr val="bg1"/>
              </a:solidFill>
              <a:ea typeface="ＭＳ Ｐゴシック" pitchFamily="-108" charset="-12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85800" y="1699071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ea typeface="ＭＳ Ｐゴシック" pitchFamily="-108" charset="-128"/>
              </a:rPr>
              <a:t>(SO)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882348" y="90747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79613" y="907472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977887" y="1633104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913282" y="1699071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817744" y="1633104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OS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753139" y="1699071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108" charset="-128"/>
              </a:rPr>
              <a:t>SO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5800" y="2490668"/>
            <a:ext cx="29718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ea typeface="ＭＳ Ｐゴシック" pitchFamily="-108" charset="-128"/>
              </a:rPr>
              <a:t>Virtualização</a:t>
            </a:r>
            <a:endParaRPr lang="en-US" sz="2000" dirty="0">
              <a:solidFill>
                <a:schemeClr val="tx1"/>
              </a:solidFill>
              <a:ea typeface="ＭＳ Ｐゴシック" pitchFamily="-108" charset="-12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77887" y="90747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95278" name="TextBox 47"/>
          <p:cNvSpPr txBox="1">
            <a:spLocks noChangeArrowheads="1"/>
          </p:cNvSpPr>
          <p:nvPr/>
        </p:nvSpPr>
        <p:spPr bwMode="auto">
          <a:xfrm>
            <a:off x="971600" y="4293096"/>
            <a:ext cx="722027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/>
              <a:t>Substrato de hardware simples, comum, estável</a:t>
            </a:r>
          </a:p>
          <a:p>
            <a:r>
              <a:rPr lang="pt-BR" sz="2400" dirty="0"/>
              <a:t>+ </a:t>
            </a:r>
            <a:r>
              <a:rPr lang="pt-BR" sz="2400" dirty="0" err="1"/>
              <a:t>Programabilidade</a:t>
            </a:r>
            <a:r>
              <a:rPr lang="pt-BR" sz="2400" dirty="0"/>
              <a:t> </a:t>
            </a:r>
            <a:br>
              <a:rPr lang="pt-BR" sz="2400" dirty="0"/>
            </a:br>
            <a:r>
              <a:rPr lang="pt-BR" sz="2400" dirty="0"/>
              <a:t>+ Modelo de isolamento forte</a:t>
            </a:r>
          </a:p>
          <a:p>
            <a:r>
              <a:rPr lang="pt-BR" sz="2400" dirty="0"/>
              <a:t>+ Competição acima</a:t>
            </a:r>
          </a:p>
          <a:p>
            <a:r>
              <a:rPr lang="pt-BR" sz="2400" dirty="0">
                <a:sym typeface="Wingdings" pitchFamily="2" charset="2"/>
              </a:rPr>
              <a:t> Inovação mais rápida</a:t>
            </a:r>
            <a:endParaRPr lang="pt-BR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4876800" y="1434262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 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225748" y="685800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223013" y="685800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934200" y="14478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</a:t>
            </a:r>
          </a:p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029200" y="2421396"/>
            <a:ext cx="31242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ea typeface="ＭＳ Ｐゴシック" pitchFamily="-108" charset="-128"/>
              </a:rPr>
              <a:t>Virtualização</a:t>
            </a:r>
            <a:endParaRPr lang="en-US" sz="2000" dirty="0">
              <a:solidFill>
                <a:schemeClr val="tx1"/>
              </a:solidFill>
              <a:ea typeface="ＭＳ Ｐゴシック" pitchFamily="-108" charset="-128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321287" y="685800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242891" y="3084368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ea typeface="ＭＳ Ｐゴシック" pitchFamily="-108" charset="-128"/>
              </a:rPr>
              <a:t>OpenFlow</a:t>
            </a:r>
            <a:endParaRPr lang="en-US" sz="1400" b="1">
              <a:solidFill>
                <a:schemeClr val="bg1"/>
              </a:solidFill>
              <a:ea typeface="ＭＳ Ｐゴシック" pitchFamily="-108" charset="-128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6391275" y="3124200"/>
            <a:ext cx="1990725" cy="1219200"/>
            <a:chOff x="3419475" y="3048000"/>
            <a:chExt cx="4352925" cy="3657600"/>
          </a:xfrm>
        </p:grpSpPr>
        <p:sp>
          <p:nvSpPr>
            <p:cNvPr id="95314" name="Line 16"/>
            <p:cNvSpPr>
              <a:spLocks noChangeShapeType="1"/>
            </p:cNvSpPr>
            <p:nvPr/>
          </p:nvSpPr>
          <p:spPr bwMode="auto">
            <a:xfrm flipV="1">
              <a:off x="4181475" y="3505200"/>
              <a:ext cx="1752600" cy="10668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5" name="Line 17"/>
            <p:cNvSpPr>
              <a:spLocks noChangeShapeType="1"/>
            </p:cNvSpPr>
            <p:nvPr/>
          </p:nvSpPr>
          <p:spPr bwMode="auto">
            <a:xfrm>
              <a:off x="4105275" y="4876800"/>
              <a:ext cx="990600" cy="12954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6" name="Line 18"/>
            <p:cNvSpPr>
              <a:spLocks noChangeShapeType="1"/>
            </p:cNvSpPr>
            <p:nvPr/>
          </p:nvSpPr>
          <p:spPr bwMode="auto">
            <a:xfrm flipV="1">
              <a:off x="5476875" y="4876800"/>
              <a:ext cx="1295400" cy="1143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7" name="Line 19"/>
            <p:cNvSpPr>
              <a:spLocks noChangeShapeType="1"/>
            </p:cNvSpPr>
            <p:nvPr/>
          </p:nvSpPr>
          <p:spPr bwMode="auto">
            <a:xfrm>
              <a:off x="5934075" y="3657600"/>
              <a:ext cx="762000" cy="990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8" name="Line 20"/>
            <p:cNvSpPr>
              <a:spLocks noChangeShapeType="1"/>
            </p:cNvSpPr>
            <p:nvPr/>
          </p:nvSpPr>
          <p:spPr bwMode="auto">
            <a:xfrm>
              <a:off x="4486275" y="4953000"/>
              <a:ext cx="19050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>
              <a:off x="341947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AutoShape 8"/>
            <p:cNvSpPr>
              <a:spLocks noChangeArrowheads="1"/>
            </p:cNvSpPr>
            <p:nvPr/>
          </p:nvSpPr>
          <p:spPr bwMode="auto">
            <a:xfrm>
              <a:off x="5248815" y="30480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>
              <a:off x="623811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>
              <a:off x="4561511" y="59436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23" name="Text Box 28"/>
            <p:cNvSpPr txBox="1">
              <a:spLocks noChangeArrowheads="1"/>
            </p:cNvSpPr>
            <p:nvPr/>
          </p:nvSpPr>
          <p:spPr bwMode="auto">
            <a:xfrm>
              <a:off x="7588250" y="571500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4800600" y="1517231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724400" y="1600200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ea typeface="ＭＳ Ｐゴシック" pitchFamily="-108" charset="-128"/>
              </a:rPr>
              <a:t>Controlador</a:t>
            </a:r>
            <a:r>
              <a:rPr lang="en-US" sz="1600" dirty="0">
                <a:solidFill>
                  <a:srgbClr val="FFFFFF"/>
                </a:solidFill>
                <a:ea typeface="ＭＳ Ｐゴシック" pitchFamily="-108" charset="-128"/>
              </a:rPr>
              <a:t> 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858000" y="15240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</a:t>
            </a:r>
          </a:p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781800" y="16002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err="1">
                <a:solidFill>
                  <a:srgbClr val="FFFFFF"/>
                </a:solidFill>
                <a:ea typeface="ＭＳ Ｐゴシック" pitchFamily="-108" charset="-128"/>
              </a:rPr>
              <a:t>Controlador</a:t>
            </a:r>
            <a:endParaRPr lang="en-US" sz="1600" dirty="0">
              <a:solidFill>
                <a:srgbClr val="FFFFFF"/>
              </a:solidFill>
              <a:ea typeface="ＭＳ Ｐゴシック" pitchFamily="-108" charset="-128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>
            <a:off x="6019800" y="1963738"/>
            <a:ext cx="762000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7" name="Espaço Reservado para Número de Slide 4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1024915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98E0F6E-D4AD-4C94-9837-746ECEE7C125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90600" y="-27384"/>
            <a:ext cx="8153400" cy="990600"/>
          </a:xfrm>
        </p:spPr>
        <p:txBody>
          <a:bodyPr/>
          <a:lstStyle/>
          <a:p>
            <a:r>
              <a:rPr lang="pt-BR" dirty="0"/>
              <a:t>NFV: visão</a:t>
            </a:r>
            <a:endParaRPr lang="en-US" dirty="0"/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>
            <a:off x="829103" y="1136938"/>
            <a:ext cx="31027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2000" dirty="0">
                <a:solidFill>
                  <a:srgbClr val="C00000"/>
                </a:solidFill>
                <a:latin typeface="Calibri" pitchFamily="34" charset="0"/>
              </a:rPr>
              <a:t>Classical Network Appliance</a:t>
            </a:r>
            <a:br>
              <a:rPr lang="en-GB" sz="20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2000" dirty="0">
                <a:solidFill>
                  <a:srgbClr val="C00000"/>
                </a:solidFill>
                <a:latin typeface="Calibri" pitchFamily="34" charset="0"/>
              </a:rPr>
              <a:t>Approach</a:t>
            </a:r>
          </a:p>
        </p:txBody>
      </p:sp>
      <p:grpSp>
        <p:nvGrpSpPr>
          <p:cNvPr id="7" name="Group 34"/>
          <p:cNvGrpSpPr/>
          <p:nvPr/>
        </p:nvGrpSpPr>
        <p:grpSpPr>
          <a:xfrm>
            <a:off x="2481263" y="4391025"/>
            <a:ext cx="654050" cy="827088"/>
            <a:chOff x="2481263" y="4391025"/>
            <a:chExt cx="654050" cy="827088"/>
          </a:xfrm>
        </p:grpSpPr>
        <p:pic>
          <p:nvPicPr>
            <p:cNvPr id="8" name="Picture 2" descr="Product Small Pho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263" y="4391025"/>
              <a:ext cx="65405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554288" y="4910138"/>
              <a:ext cx="5667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BRAS</a:t>
              </a:r>
            </a:p>
          </p:txBody>
        </p:sp>
      </p:grpSp>
      <p:grpSp>
        <p:nvGrpSpPr>
          <p:cNvPr id="10" name="Group 37"/>
          <p:cNvGrpSpPr/>
          <p:nvPr/>
        </p:nvGrpSpPr>
        <p:grpSpPr>
          <a:xfrm>
            <a:off x="1412875" y="3022600"/>
            <a:ext cx="754063" cy="1020763"/>
            <a:chOff x="1412875" y="3022600"/>
            <a:chExt cx="754063" cy="1020763"/>
          </a:xfrm>
        </p:grpSpPr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1412875" y="3735388"/>
              <a:ext cx="7540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Firewall</a:t>
              </a:r>
            </a:p>
          </p:txBody>
        </p:sp>
        <p:pic>
          <p:nvPicPr>
            <p:cNvPr id="12" name="Picture 10" descr="http://www.checkpoint.com/images/products/appliances/graphics/main-320x2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9" t="13052" r="4462"/>
            <a:stretch>
              <a:fillRect/>
            </a:stretch>
          </p:blipFill>
          <p:spPr bwMode="auto">
            <a:xfrm>
              <a:off x="1420813" y="3022600"/>
              <a:ext cx="60960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0"/>
          <p:cNvGrpSpPr/>
          <p:nvPr/>
        </p:nvGrpSpPr>
        <p:grpSpPr>
          <a:xfrm>
            <a:off x="333375" y="3306763"/>
            <a:ext cx="849313" cy="669925"/>
            <a:chOff x="333375" y="3306763"/>
            <a:chExt cx="849313" cy="669925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7" t="40077" r="63269" b="42200"/>
            <a:stretch>
              <a:fillRect/>
            </a:stretch>
          </p:blipFill>
          <p:spPr bwMode="auto">
            <a:xfrm>
              <a:off x="333375" y="3306763"/>
              <a:ext cx="849313" cy="39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587375" y="3668713"/>
              <a:ext cx="431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DPI</a:t>
              </a:r>
            </a:p>
          </p:txBody>
        </p:sp>
      </p:grpSp>
      <p:grpSp>
        <p:nvGrpSpPr>
          <p:cNvPr id="16" name="Group 43"/>
          <p:cNvGrpSpPr/>
          <p:nvPr/>
        </p:nvGrpSpPr>
        <p:grpSpPr>
          <a:xfrm>
            <a:off x="1360488" y="2093913"/>
            <a:ext cx="971550" cy="736600"/>
            <a:chOff x="1360488" y="2093913"/>
            <a:chExt cx="971550" cy="736600"/>
          </a:xfrm>
        </p:grpSpPr>
        <p:pic>
          <p:nvPicPr>
            <p:cNvPr id="17" name="Picture 13" descr="http://di1.shopping.com/images1/pi/98/4d/f4/20219018-100x100-0-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0" b="18085"/>
            <a:stretch>
              <a:fillRect/>
            </a:stretch>
          </p:blipFill>
          <p:spPr bwMode="auto">
            <a:xfrm>
              <a:off x="1360488" y="2093913"/>
              <a:ext cx="971550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1482725" y="2522538"/>
              <a:ext cx="5064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CDN</a:t>
              </a:r>
            </a:p>
          </p:txBody>
        </p:sp>
      </p:grpSp>
      <p:grpSp>
        <p:nvGrpSpPr>
          <p:cNvPr id="19" name="Group 46"/>
          <p:cNvGrpSpPr/>
          <p:nvPr/>
        </p:nvGrpSpPr>
        <p:grpSpPr>
          <a:xfrm>
            <a:off x="3603625" y="3124200"/>
            <a:ext cx="998538" cy="1147763"/>
            <a:chOff x="3603625" y="3124200"/>
            <a:chExt cx="998538" cy="1147763"/>
          </a:xfrm>
        </p:grpSpPr>
        <p:pic>
          <p:nvPicPr>
            <p:cNvPr id="20" name="Picture 6" descr="http://www.linuxfordevices.com/images/stories/spirent_testcenter_sm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863" y="3124200"/>
              <a:ext cx="7191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3603625" y="3748088"/>
              <a:ext cx="9985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Tester/QoE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monitor</a:t>
              </a:r>
            </a:p>
          </p:txBody>
        </p:sp>
      </p:grpSp>
      <p:grpSp>
        <p:nvGrpSpPr>
          <p:cNvPr id="22" name="Group 49"/>
          <p:cNvGrpSpPr/>
          <p:nvPr/>
        </p:nvGrpSpPr>
        <p:grpSpPr>
          <a:xfrm>
            <a:off x="3481388" y="2052638"/>
            <a:ext cx="1096962" cy="960437"/>
            <a:chOff x="3481388" y="2052638"/>
            <a:chExt cx="1096962" cy="960437"/>
          </a:xfrm>
        </p:grpSpPr>
        <p:pic>
          <p:nvPicPr>
            <p:cNvPr id="23" name="Picture 8" descr="http://us.teneo.net/Uploads/images/70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513" y="2052638"/>
              <a:ext cx="827087" cy="39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7"/>
            <p:cNvSpPr txBox="1">
              <a:spLocks noChangeArrowheads="1"/>
            </p:cNvSpPr>
            <p:nvPr/>
          </p:nvSpPr>
          <p:spPr bwMode="auto">
            <a:xfrm>
              <a:off x="3481388" y="2490788"/>
              <a:ext cx="1096962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WAN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Acceleration</a:t>
              </a:r>
            </a:p>
          </p:txBody>
        </p:sp>
      </p:grpSp>
      <p:grpSp>
        <p:nvGrpSpPr>
          <p:cNvPr id="25" name="Group 52"/>
          <p:cNvGrpSpPr/>
          <p:nvPr/>
        </p:nvGrpSpPr>
        <p:grpSpPr>
          <a:xfrm>
            <a:off x="333375" y="1990725"/>
            <a:ext cx="976313" cy="1144588"/>
            <a:chOff x="333375" y="1990725"/>
            <a:chExt cx="976313" cy="1144588"/>
          </a:xfrm>
        </p:grpSpPr>
        <p:pic>
          <p:nvPicPr>
            <p:cNvPr id="26" name="Picture 10" descr="http://solacecdn.s3.amazonaws.com/new/wp-content/uploads/2010/02/3260_front_200p-wid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5" y="1990725"/>
              <a:ext cx="976313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447675" y="2613025"/>
              <a:ext cx="830263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Message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Router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3290888" y="4283075"/>
            <a:ext cx="1574800" cy="1168400"/>
            <a:chOff x="3290888" y="4283075"/>
            <a:chExt cx="1574800" cy="1168400"/>
          </a:xfrm>
        </p:grpSpPr>
        <p:pic>
          <p:nvPicPr>
            <p:cNvPr id="29" name="Picture 12" descr="http://www.nokiasiemensnetworks.com/sites/default/files/image_files/img_multicontroler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638" y="4283075"/>
              <a:ext cx="923925" cy="66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32"/>
            <p:cNvSpPr txBox="1">
              <a:spLocks noChangeArrowheads="1"/>
            </p:cNvSpPr>
            <p:nvPr/>
          </p:nvSpPr>
          <p:spPr bwMode="auto">
            <a:xfrm>
              <a:off x="3290888" y="4927600"/>
              <a:ext cx="1574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Radio/Fixed Access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Network Nodes</a:t>
              </a:r>
            </a:p>
          </p:txBody>
        </p:sp>
      </p:grpSp>
      <p:grpSp>
        <p:nvGrpSpPr>
          <p:cNvPr id="31" name="Group 58"/>
          <p:cNvGrpSpPr/>
          <p:nvPr/>
        </p:nvGrpSpPr>
        <p:grpSpPr>
          <a:xfrm>
            <a:off x="2336800" y="3079750"/>
            <a:ext cx="962025" cy="1158875"/>
            <a:chOff x="2336800" y="3079750"/>
            <a:chExt cx="962025" cy="1158875"/>
          </a:xfrm>
        </p:grpSpPr>
        <p:pic>
          <p:nvPicPr>
            <p:cNvPr id="32" name="Picture 16" descr="http://farm5.static.flickr.com/4111/4949006335_e8a306f6c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50" y="3079750"/>
              <a:ext cx="839788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2336800" y="3716338"/>
              <a:ext cx="9620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Carrier</a:t>
              </a:r>
              <a:b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</a:br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Grade NAT</a:t>
              </a:r>
            </a:p>
          </p:txBody>
        </p:sp>
      </p:grpSp>
      <p:grpSp>
        <p:nvGrpSpPr>
          <p:cNvPr id="34" name="Group 61"/>
          <p:cNvGrpSpPr/>
          <p:nvPr/>
        </p:nvGrpSpPr>
        <p:grpSpPr>
          <a:xfrm>
            <a:off x="2317750" y="1785938"/>
            <a:ext cx="1268413" cy="1250950"/>
            <a:chOff x="2317750" y="1785938"/>
            <a:chExt cx="1268413" cy="1250950"/>
          </a:xfrm>
        </p:grpSpPr>
        <p:pic>
          <p:nvPicPr>
            <p:cNvPr id="35" name="Picture 18" descr="http://partners.varphonex.com/images/acme_border_controlle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425" y="1785938"/>
              <a:ext cx="858838" cy="80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42"/>
            <p:cNvSpPr txBox="1">
              <a:spLocks noChangeArrowheads="1"/>
            </p:cNvSpPr>
            <p:nvPr/>
          </p:nvSpPr>
          <p:spPr bwMode="auto">
            <a:xfrm>
              <a:off x="2317750" y="2514600"/>
              <a:ext cx="1268413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Session Border</a:t>
              </a:r>
            </a:p>
            <a:p>
              <a:pPr algn="ctr"/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Controller</a:t>
              </a:r>
            </a:p>
          </p:txBody>
        </p:sp>
      </p:grpSp>
      <p:grpSp>
        <p:nvGrpSpPr>
          <p:cNvPr id="37" name="Group 64"/>
          <p:cNvGrpSpPr/>
          <p:nvPr/>
        </p:nvGrpSpPr>
        <p:grpSpPr>
          <a:xfrm>
            <a:off x="1316038" y="4264025"/>
            <a:ext cx="900112" cy="965200"/>
            <a:chOff x="1316038" y="4264025"/>
            <a:chExt cx="900112" cy="965200"/>
          </a:xfrm>
        </p:grpSpPr>
        <p:pic>
          <p:nvPicPr>
            <p:cNvPr id="38" name="Picture 4" descr="Large Phot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0" y="4264025"/>
              <a:ext cx="588963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0"/>
            <p:cNvSpPr txBox="1">
              <a:spLocks noChangeArrowheads="1"/>
            </p:cNvSpPr>
            <p:nvPr/>
          </p:nvSpPr>
          <p:spPr bwMode="auto">
            <a:xfrm>
              <a:off x="1316038" y="4921250"/>
              <a:ext cx="9001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PE Router</a:t>
              </a:r>
            </a:p>
          </p:txBody>
        </p:sp>
      </p:grpSp>
      <p:grpSp>
        <p:nvGrpSpPr>
          <p:cNvPr id="40" name="Group 67"/>
          <p:cNvGrpSpPr/>
          <p:nvPr/>
        </p:nvGrpSpPr>
        <p:grpSpPr>
          <a:xfrm>
            <a:off x="96838" y="4125913"/>
            <a:ext cx="1303337" cy="1089025"/>
            <a:chOff x="96838" y="4125913"/>
            <a:chExt cx="1303337" cy="1089025"/>
          </a:xfrm>
        </p:grpSpPr>
        <p:pic>
          <p:nvPicPr>
            <p:cNvPr id="41" name="Picture 14" descr="http://2.bp.blogspot.com/_pdKr5yG7P3w/TQm9ZEZTQJI/AAAAAAAAAr8/TISpPJl3gx4/s1600/Untitled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4125913"/>
              <a:ext cx="677863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36"/>
            <p:cNvSpPr txBox="1">
              <a:spLocks noChangeArrowheads="1"/>
            </p:cNvSpPr>
            <p:nvPr/>
          </p:nvSpPr>
          <p:spPr bwMode="auto">
            <a:xfrm>
              <a:off x="96838" y="4906963"/>
              <a:ext cx="13033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  <a:latin typeface="Calibri" pitchFamily="34" charset="0"/>
                </a:rPr>
                <a:t>SGSN/GGSN</a:t>
              </a:r>
            </a:p>
          </p:txBody>
        </p:sp>
      </p:grpSp>
      <p:sp>
        <p:nvSpPr>
          <p:cNvPr id="43" name="TextBox 28"/>
          <p:cNvSpPr txBox="1">
            <a:spLocks noChangeArrowheads="1"/>
          </p:cNvSpPr>
          <p:nvPr/>
        </p:nvSpPr>
        <p:spPr bwMode="auto">
          <a:xfrm>
            <a:off x="165100" y="5353050"/>
            <a:ext cx="3865563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00FF"/>
              </a:buClr>
              <a:buSzPct val="130000"/>
              <a:buFont typeface="Arial" pitchFamily="34" charset="0"/>
              <a:buChar char="•"/>
            </a:pPr>
            <a:r>
              <a:rPr lang="en-GB" sz="1200" dirty="0"/>
              <a:t>Fragmented, purpose-built hardware.</a:t>
            </a:r>
          </a:p>
          <a:p>
            <a:pPr>
              <a:buClr>
                <a:srgbClr val="0000FF"/>
              </a:buClr>
              <a:buSzPct val="130000"/>
              <a:buFont typeface="Arial" pitchFamily="34" charset="0"/>
              <a:buChar char="•"/>
            </a:pPr>
            <a:r>
              <a:rPr lang="en-GB" sz="1200" dirty="0"/>
              <a:t>Physical install per appliance per site.</a:t>
            </a:r>
          </a:p>
          <a:p>
            <a:pPr>
              <a:buClr>
                <a:srgbClr val="0000FF"/>
              </a:buClr>
              <a:buSzPct val="130000"/>
              <a:buFont typeface="Arial" pitchFamily="34" charset="0"/>
              <a:buChar char="•"/>
            </a:pPr>
            <a:r>
              <a:rPr lang="en-GB" sz="1200" dirty="0"/>
              <a:t>Hardware development large barrier to entry for new vendors, constraining innovation &amp; competition.</a:t>
            </a: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2347913" y="1731963"/>
            <a:ext cx="8921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600" dirty="0"/>
          </a:p>
        </p:txBody>
      </p:sp>
      <p:sp>
        <p:nvSpPr>
          <p:cNvPr id="45" name="Rounded Rectangle 54"/>
          <p:cNvSpPr>
            <a:spLocks noChangeArrowheads="1"/>
          </p:cNvSpPr>
          <p:nvPr/>
        </p:nvSpPr>
        <p:spPr bwMode="auto">
          <a:xfrm>
            <a:off x="96838" y="882534"/>
            <a:ext cx="4710112" cy="5570802"/>
          </a:xfrm>
          <a:prstGeom prst="roundRect">
            <a:avLst>
              <a:gd name="adj" fmla="val 5806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ight Arrow 73"/>
          <p:cNvSpPr/>
          <p:nvPr/>
        </p:nvSpPr>
        <p:spPr bwMode="auto">
          <a:xfrm rot="19678715">
            <a:off x="3342878" y="3013075"/>
            <a:ext cx="2381250" cy="1528763"/>
          </a:xfrm>
          <a:prstGeom prst="rightArrow">
            <a:avLst/>
          </a:prstGeom>
          <a:solidFill>
            <a:srgbClr val="69BE28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47" name="Group 74"/>
          <p:cNvGrpSpPr/>
          <p:nvPr/>
        </p:nvGrpSpPr>
        <p:grpSpPr>
          <a:xfrm>
            <a:off x="5040923" y="882533"/>
            <a:ext cx="4047869" cy="5570803"/>
            <a:chOff x="5040923" y="749301"/>
            <a:chExt cx="4047869" cy="5874238"/>
          </a:xfrm>
        </p:grpSpPr>
        <p:sp>
          <p:nvSpPr>
            <p:cNvPr id="48" name="TextBox 43"/>
            <p:cNvSpPr txBox="1">
              <a:spLocks noChangeArrowheads="1"/>
            </p:cNvSpPr>
            <p:nvPr/>
          </p:nvSpPr>
          <p:spPr bwMode="auto">
            <a:xfrm>
              <a:off x="5073445" y="800718"/>
              <a:ext cx="397371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GB" sz="2000" dirty="0">
                  <a:solidFill>
                    <a:srgbClr val="C00000"/>
                  </a:solidFill>
                  <a:latin typeface="Calibri" pitchFamily="34" charset="0"/>
                  <a:cs typeface="Arial" pitchFamily="34" charset="0"/>
                </a:rPr>
                <a:t>Network Functions Virtualisation Approach</a:t>
              </a:r>
            </a:p>
          </p:txBody>
        </p:sp>
        <p:grpSp>
          <p:nvGrpSpPr>
            <p:cNvPr id="49" name="Group 27"/>
            <p:cNvGrpSpPr/>
            <p:nvPr/>
          </p:nvGrpSpPr>
          <p:grpSpPr>
            <a:xfrm>
              <a:off x="5040923" y="749301"/>
              <a:ext cx="4047869" cy="5874238"/>
              <a:chOff x="5040923" y="749301"/>
              <a:chExt cx="4047869" cy="5874238"/>
            </a:xfrm>
          </p:grpSpPr>
          <p:sp>
            <p:nvSpPr>
              <p:cNvPr id="50" name="TextBox 45"/>
              <p:cNvSpPr txBox="1">
                <a:spLocks noChangeArrowheads="1"/>
              </p:cNvSpPr>
              <p:nvPr/>
            </p:nvSpPr>
            <p:spPr bwMode="auto">
              <a:xfrm>
                <a:off x="5148263" y="6189296"/>
                <a:ext cx="36242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High volume Ethernet switches</a:t>
                </a:r>
              </a:p>
            </p:txBody>
          </p:sp>
          <p:pic>
            <p:nvPicPr>
              <p:cNvPr id="51" name="Picture 6" descr="http://t1.gstatic.com/images?q=tbn:ANd9GcTUFD7wvOt_9mnoGHjnQK7rpnH3119LecHeYdzsH6mkF4_acWhOhw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9325" y="5451475"/>
                <a:ext cx="777875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TextBox 40"/>
              <p:cNvSpPr txBox="1">
                <a:spLocks noChangeArrowheads="1"/>
              </p:cNvSpPr>
              <p:nvPr/>
            </p:nvSpPr>
            <p:spPr bwMode="auto">
              <a:xfrm>
                <a:off x="5228435" y="4522788"/>
                <a:ext cx="32496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High volume standard servers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1538" y="3976688"/>
                <a:ext cx="995362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86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37"/>
              <a:stretch>
                <a:fillRect/>
              </a:stretch>
            </p:blipFill>
            <p:spPr bwMode="auto">
              <a:xfrm>
                <a:off x="6062663" y="4876800"/>
                <a:ext cx="717550" cy="258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6" descr="http://t1.gstatic.com/images?q=tbn:ANd9GcTUFD7wvOt_9mnoGHjnQK7rpnH3119LecHeYdzsH6mkF4_acWhOhw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3088" y="5456238"/>
                <a:ext cx="777875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5300" y="3981450"/>
                <a:ext cx="995363" cy="642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86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37"/>
              <a:stretch>
                <a:fillRect/>
              </a:stretch>
            </p:blipFill>
            <p:spPr bwMode="auto">
              <a:xfrm>
                <a:off x="6956425" y="4881563"/>
                <a:ext cx="717550" cy="260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45"/>
              <p:cNvSpPr txBox="1">
                <a:spLocks noChangeArrowheads="1"/>
              </p:cNvSpPr>
              <p:nvPr/>
            </p:nvSpPr>
            <p:spPr bwMode="auto">
              <a:xfrm>
                <a:off x="5189478" y="5075238"/>
                <a:ext cx="32624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High volume standard storage</a:t>
                </a:r>
              </a:p>
            </p:txBody>
          </p:sp>
          <p:sp>
            <p:nvSpPr>
              <p:cNvPr id="59" name="Down Arrow 86"/>
              <p:cNvSpPr/>
              <p:nvPr/>
            </p:nvSpPr>
            <p:spPr>
              <a:xfrm>
                <a:off x="6310313" y="3344863"/>
                <a:ext cx="220662" cy="68897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20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0" name="Picture 46" descr="AG00221_"/>
              <p:cNvPicPr>
                <a:picLocks noChangeAspect="1" noChangeArrowheads="1" noCrop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5213" y="3503613"/>
                <a:ext cx="477837" cy="37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TextBox 88"/>
              <p:cNvSpPr txBox="1"/>
              <p:nvPr/>
            </p:nvSpPr>
            <p:spPr>
              <a:xfrm>
                <a:off x="6586538" y="3511550"/>
                <a:ext cx="2249487" cy="4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defRPr/>
                </a:pPr>
                <a:r>
                  <a:rPr lang="en-GB" sz="1200" dirty="0">
                    <a:latin typeface="Arial" pitchFamily="34" charset="0"/>
                    <a:cs typeface="Arial" pitchFamily="34" charset="0"/>
                  </a:rPr>
                  <a:t>Orchestrated,</a:t>
                </a:r>
              </a:p>
              <a:p>
                <a:pPr>
                  <a:spcBef>
                    <a:spcPts val="0"/>
                  </a:spcBef>
                  <a:defRPr/>
                </a:pPr>
                <a:r>
                  <a:rPr lang="en-GB" sz="1200" dirty="0">
                    <a:latin typeface="Arial" pitchFamily="34" charset="0"/>
                    <a:cs typeface="Arial" pitchFamily="34" charset="0"/>
                  </a:rPr>
                  <a:t>automatic &amp; remote install.</a:t>
                </a:r>
              </a:p>
            </p:txBody>
          </p:sp>
          <p:sp>
            <p:nvSpPr>
              <p:cNvPr id="62" name="TextBox 44"/>
              <p:cNvSpPr txBox="1"/>
              <p:nvPr/>
            </p:nvSpPr>
            <p:spPr>
              <a:xfrm rot="5400000">
                <a:off x="7920202" y="2050501"/>
                <a:ext cx="1598515" cy="73866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GB" sz="1400" dirty="0">
                    <a:latin typeface="Arial" pitchFamily="34" charset="0"/>
                    <a:cs typeface="Arial" pitchFamily="34" charset="0"/>
                  </a:rPr>
                  <a:t>Competitive &amp; </a:t>
                </a:r>
              </a:p>
              <a:p>
                <a:pPr algn="ctr">
                  <a:spcBef>
                    <a:spcPts val="0"/>
                  </a:spcBef>
                  <a:defRPr/>
                </a:pPr>
                <a:r>
                  <a:rPr lang="en-GB" sz="1400" dirty="0">
                    <a:latin typeface="Arial" pitchFamily="34" charset="0"/>
                    <a:cs typeface="Arial" pitchFamily="34" charset="0"/>
                  </a:rPr>
                  <a:t>Innovative</a:t>
                </a:r>
              </a:p>
              <a:p>
                <a:pPr algn="ctr">
                  <a:spcBef>
                    <a:spcPts val="0"/>
                  </a:spcBef>
                  <a:defRPr/>
                </a:pPr>
                <a:r>
                  <a:rPr lang="en-GB" sz="1400" dirty="0">
                    <a:latin typeface="Arial" pitchFamily="34" charset="0"/>
                    <a:cs typeface="Arial" pitchFamily="34" charset="0"/>
                  </a:rPr>
                  <a:t> Open Ecosystem</a:t>
                </a:r>
                <a:endParaRPr lang="en-GB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Cloud 100"/>
              <p:cNvSpPr>
                <a:spLocks noChangeArrowheads="1"/>
              </p:cNvSpPr>
              <p:nvPr/>
            </p:nvSpPr>
            <p:spPr bwMode="auto">
              <a:xfrm>
                <a:off x="5229225" y="1509713"/>
                <a:ext cx="3161316" cy="2001837"/>
              </a:xfrm>
              <a:custGeom>
                <a:avLst/>
                <a:gdLst>
                  <a:gd name="T0" fmla="*/ 3165712 w 43200"/>
                  <a:gd name="T1" fmla="*/ 1026114 h 43200"/>
                  <a:gd name="T2" fmla="*/ 1584176 w 43200"/>
                  <a:gd name="T3" fmla="*/ 2050043 h 43200"/>
                  <a:gd name="T4" fmla="*/ 9828 w 43200"/>
                  <a:gd name="T5" fmla="*/ 1026114 h 43200"/>
                  <a:gd name="T6" fmla="*/ 1584176 w 43200"/>
                  <a:gd name="T7" fmla="*/ 117338 h 432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5954 w 43200"/>
                  <a:gd name="T13" fmla="*/ 6524 h 43200"/>
                  <a:gd name="T14" fmla="*/ 34174 w 43200"/>
                  <a:gd name="T15" fmla="*/ 34674 h 43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00" h="43200">
                    <a:moveTo>
                      <a:pt x="3900" y="14370"/>
                    </a:moveTo>
                    <a:lnTo>
                      <a:pt x="3899" y="14370"/>
                    </a:lnTo>
                    <a:cubicBezTo>
                      <a:pt x="3858" y="13959"/>
                      <a:pt x="3838" y="13545"/>
                      <a:pt x="3838" y="13131"/>
                    </a:cubicBezTo>
                    <a:cubicBezTo>
                      <a:pt x="3838" y="8055"/>
                      <a:pt x="6861" y="3941"/>
                      <a:pt x="10591" y="3941"/>
                    </a:cubicBezTo>
                    <a:cubicBezTo>
                      <a:pt x="11791" y="3940"/>
                      <a:pt x="12969" y="4376"/>
                      <a:pt x="14005" y="5201"/>
                    </a:cubicBezTo>
                    <a:lnTo>
                      <a:pt x="14005" y="5202"/>
                    </a:lnTo>
                    <a:cubicBezTo>
                      <a:pt x="14930" y="2828"/>
                      <a:pt x="16742" y="1343"/>
                      <a:pt x="18715" y="1344"/>
                    </a:cubicBezTo>
                    <a:cubicBezTo>
                      <a:pt x="20114" y="1344"/>
                      <a:pt x="21458" y="2093"/>
                      <a:pt x="22456" y="3431"/>
                    </a:cubicBezTo>
                    <a:lnTo>
                      <a:pt x="22456" y="3432"/>
                    </a:lnTo>
                    <a:cubicBezTo>
                      <a:pt x="23194" y="1415"/>
                      <a:pt x="24707" y="140"/>
                      <a:pt x="26362" y="141"/>
                    </a:cubicBezTo>
                    <a:cubicBezTo>
                      <a:pt x="27723" y="141"/>
                      <a:pt x="29007" y="1006"/>
                      <a:pt x="29832" y="2481"/>
                    </a:cubicBezTo>
                    <a:lnTo>
                      <a:pt x="29832" y="2480"/>
                    </a:lnTo>
                    <a:cubicBezTo>
                      <a:pt x="30755" y="1002"/>
                      <a:pt x="32110" y="149"/>
                      <a:pt x="33538" y="150"/>
                    </a:cubicBezTo>
                    <a:cubicBezTo>
                      <a:pt x="35888" y="150"/>
                      <a:pt x="37901" y="2435"/>
                      <a:pt x="38318" y="5575"/>
                    </a:cubicBezTo>
                    <a:lnTo>
                      <a:pt x="38317" y="5576"/>
                    </a:lnTo>
                    <a:cubicBezTo>
                      <a:pt x="40639" y="6438"/>
                      <a:pt x="42250" y="9313"/>
                      <a:pt x="42250" y="12594"/>
                    </a:cubicBezTo>
                    <a:cubicBezTo>
                      <a:pt x="42250" y="13579"/>
                      <a:pt x="42103" y="14554"/>
                      <a:pt x="41818" y="15460"/>
                    </a:cubicBezTo>
                    <a:lnTo>
                      <a:pt x="41818" y="15459"/>
                    </a:lnTo>
                    <a:cubicBezTo>
                      <a:pt x="42727" y="17070"/>
                      <a:pt x="43220" y="19044"/>
                      <a:pt x="43220" y="21076"/>
                    </a:cubicBezTo>
                    <a:cubicBezTo>
                      <a:pt x="43220" y="25663"/>
                      <a:pt x="40741" y="29553"/>
                      <a:pt x="37404" y="30203"/>
                    </a:cubicBezTo>
                    <a:lnTo>
                      <a:pt x="37403" y="30202"/>
                    </a:lnTo>
                    <a:cubicBezTo>
                      <a:pt x="37378" y="34523"/>
                      <a:pt x="34795" y="38006"/>
                      <a:pt x="31619" y="38007"/>
                    </a:cubicBezTo>
                    <a:cubicBezTo>
                      <a:pt x="30535" y="38007"/>
                      <a:pt x="29474" y="37593"/>
                      <a:pt x="28555" y="36813"/>
                    </a:cubicBezTo>
                    <a:lnTo>
                      <a:pt x="28556" y="36813"/>
                    </a:lnTo>
                    <a:cubicBezTo>
                      <a:pt x="27694" y="40699"/>
                      <a:pt x="25069" y="43357"/>
                      <a:pt x="22094" y="43358"/>
                    </a:cubicBezTo>
                    <a:cubicBezTo>
                      <a:pt x="19839" y="43358"/>
                      <a:pt x="17733" y="41821"/>
                      <a:pt x="16480" y="39263"/>
                    </a:cubicBezTo>
                    <a:lnTo>
                      <a:pt x="16480" y="39264"/>
                    </a:lnTo>
                    <a:cubicBezTo>
                      <a:pt x="15279" y="40250"/>
                      <a:pt x="13904" y="40770"/>
                      <a:pt x="12503" y="40771"/>
                    </a:cubicBezTo>
                    <a:cubicBezTo>
                      <a:pt x="9735" y="40771"/>
                      <a:pt x="7180" y="38748"/>
                      <a:pt x="5804" y="35469"/>
                    </a:cubicBezTo>
                    <a:lnTo>
                      <a:pt x="5803" y="35469"/>
                    </a:lnTo>
                    <a:cubicBezTo>
                      <a:pt x="5635" y="35496"/>
                      <a:pt x="5465" y="35509"/>
                      <a:pt x="5296" y="35510"/>
                    </a:cubicBezTo>
                    <a:cubicBezTo>
                      <a:pt x="2888" y="35510"/>
                      <a:pt x="936" y="32860"/>
                      <a:pt x="936" y="29592"/>
                    </a:cubicBezTo>
                    <a:cubicBezTo>
                      <a:pt x="935" y="28090"/>
                      <a:pt x="1356" y="26644"/>
                      <a:pt x="2112" y="25547"/>
                    </a:cubicBezTo>
                    <a:lnTo>
                      <a:pt x="2113" y="25547"/>
                    </a:lnTo>
                    <a:cubicBezTo>
                      <a:pt x="781" y="24481"/>
                      <a:pt x="-36" y="22528"/>
                      <a:pt x="-36" y="20418"/>
                    </a:cubicBezTo>
                    <a:cubicBezTo>
                      <a:pt x="-37" y="17370"/>
                      <a:pt x="1647" y="14817"/>
                      <a:pt x="3863" y="14504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lnTo>
                      <a:pt x="4693" y="26177"/>
                    </a:lnTo>
                    <a:cubicBezTo>
                      <a:pt x="4580" y="26189"/>
                      <a:pt x="4468" y="26194"/>
                      <a:pt x="4356" y="26195"/>
                    </a:cubicBezTo>
                    <a:cubicBezTo>
                      <a:pt x="3584" y="26195"/>
                      <a:pt x="2826" y="25913"/>
                      <a:pt x="2160" y="25379"/>
                    </a:cubicBezTo>
                    <a:moveTo>
                      <a:pt x="6928" y="34899"/>
                    </a:moveTo>
                    <a:lnTo>
                      <a:pt x="6927" y="34898"/>
                    </a:lnTo>
                    <a:cubicBezTo>
                      <a:pt x="6572" y="35091"/>
                      <a:pt x="6200" y="35219"/>
                      <a:pt x="5820" y="35280"/>
                    </a:cubicBezTo>
                    <a:moveTo>
                      <a:pt x="16478" y="39090"/>
                    </a:moveTo>
                    <a:lnTo>
                      <a:pt x="16477" y="39090"/>
                    </a:lnTo>
                    <a:cubicBezTo>
                      <a:pt x="16210" y="38544"/>
                      <a:pt x="15986" y="37960"/>
                      <a:pt x="15809" y="37350"/>
                    </a:cubicBezTo>
                    <a:moveTo>
                      <a:pt x="28827" y="34751"/>
                    </a:moveTo>
                    <a:lnTo>
                      <a:pt x="28826" y="34750"/>
                    </a:lnTo>
                    <a:cubicBezTo>
                      <a:pt x="28787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lnTo>
                      <a:pt x="34128" y="22954"/>
                    </a:lnTo>
                    <a:cubicBezTo>
                      <a:pt x="36118" y="24271"/>
                      <a:pt x="37381" y="27017"/>
                      <a:pt x="37381" y="30027"/>
                    </a:cubicBezTo>
                    <a:cubicBezTo>
                      <a:pt x="37381" y="30048"/>
                      <a:pt x="37380" y="30069"/>
                      <a:pt x="37380" y="30090"/>
                    </a:cubicBezTo>
                    <a:moveTo>
                      <a:pt x="41798" y="15354"/>
                    </a:moveTo>
                    <a:lnTo>
                      <a:pt x="41798" y="15354"/>
                    </a:ln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lnTo>
                      <a:pt x="38324" y="5425"/>
                    </a:lnTo>
                    <a:cubicBezTo>
                      <a:pt x="38375" y="5811"/>
                      <a:pt x="38401" y="6202"/>
                      <a:pt x="38401" y="6595"/>
                    </a:cubicBezTo>
                    <a:cubicBezTo>
                      <a:pt x="38401" y="6626"/>
                      <a:pt x="38400" y="6658"/>
                      <a:pt x="38400" y="6690"/>
                    </a:cubicBezTo>
                    <a:moveTo>
                      <a:pt x="29078" y="3952"/>
                    </a:moveTo>
                    <a:lnTo>
                      <a:pt x="29078" y="3952"/>
                    </a:lnTo>
                    <a:cubicBezTo>
                      <a:pt x="29266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lnTo>
                      <a:pt x="22140" y="4719"/>
                    </a:lnTo>
                    <a:cubicBezTo>
                      <a:pt x="22217" y="4238"/>
                      <a:pt x="22338" y="3771"/>
                      <a:pt x="22500" y="3330"/>
                    </a:cubicBezTo>
                    <a:moveTo>
                      <a:pt x="14000" y="5192"/>
                    </a:moveTo>
                    <a:lnTo>
                      <a:pt x="14000" y="5191"/>
                    </a:lnTo>
                    <a:cubicBezTo>
                      <a:pt x="14471" y="5568"/>
                      <a:pt x="14908" y="6020"/>
                      <a:pt x="15299" y="6540"/>
                    </a:cubicBezTo>
                    <a:moveTo>
                      <a:pt x="4127" y="15789"/>
                    </a:moveTo>
                    <a:lnTo>
                      <a:pt x="4127" y="15788"/>
                    </a:lnTo>
                    <a:cubicBezTo>
                      <a:pt x="4024" y="15324"/>
                      <a:pt x="3948" y="14850"/>
                      <a:pt x="3900" y="14369"/>
                    </a:cubicBezTo>
                  </a:path>
                </a:pathLst>
              </a:custGeom>
              <a:solidFill>
                <a:srgbClr val="D7EEAA"/>
              </a:solidFill>
              <a:ln w="254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D7EEAA">
                    <a:gamma/>
                    <a:shade val="60000"/>
                    <a:invGamma/>
                  </a:srgb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 sz="4000" dirty="0">
                  <a:solidFill>
                    <a:schemeClr val="l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1025" y="2270370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0150" y="2284658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7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3563" y="2270370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8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1263" y="2284658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9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3113" y="2757733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10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6850" y="2772020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11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7033" y="2783133"/>
                <a:ext cx="5365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Text Box 30"/>
              <p:cNvSpPr txBox="1">
                <a:spLocks noChangeArrowheads="1"/>
              </p:cNvSpPr>
              <p:nvPr/>
            </p:nvSpPr>
            <p:spPr bwMode="auto">
              <a:xfrm>
                <a:off x="5576888" y="1743075"/>
                <a:ext cx="2579687" cy="83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80000"/>
                  </a:lnSpc>
                  <a:spcBef>
                    <a:spcPts val="0"/>
                  </a:spcBef>
                  <a:buClr>
                    <a:srgbClr val="4D4D4D"/>
                  </a:buClr>
                </a:pPr>
                <a:r>
                  <a:rPr lang="en-GB" sz="2000" dirty="0">
                    <a:latin typeface="Arial" pitchFamily="34" charset="0"/>
                    <a:cs typeface="Arial" pitchFamily="34" charset="0"/>
                  </a:rPr>
                  <a:t>Independent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buClr>
                    <a:srgbClr val="4D4D4D"/>
                  </a:buClr>
                </a:pPr>
                <a:r>
                  <a:rPr lang="en-GB" sz="2000" dirty="0">
                    <a:latin typeface="Arial" pitchFamily="34" charset="0"/>
                    <a:cs typeface="Arial" pitchFamily="34" charset="0"/>
                  </a:rPr>
                  <a:t>Software Vendors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buClr>
                    <a:srgbClr val="4D4D4D"/>
                  </a:buClr>
                </a:pPr>
                <a:endParaRPr lang="en-GB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Rounded Rectangle 54"/>
              <p:cNvSpPr>
                <a:spLocks noChangeArrowheads="1"/>
              </p:cNvSpPr>
              <p:nvPr/>
            </p:nvSpPr>
            <p:spPr bwMode="auto">
              <a:xfrm>
                <a:off x="5040923" y="749301"/>
                <a:ext cx="4009754" cy="5874238"/>
              </a:xfrm>
              <a:prstGeom prst="roundRect">
                <a:avLst>
                  <a:gd name="adj" fmla="val 5806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3280460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NFV</a:t>
            </a:r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Motivação semelhante à das </a:t>
            </a:r>
            <a:r>
              <a:rPr lang="pt-BR" dirty="0" err="1"/>
              <a:t>SDNs</a:t>
            </a:r>
            <a:endParaRPr lang="pt-BR" dirty="0"/>
          </a:p>
          <a:p>
            <a:r>
              <a:rPr lang="pt-BR" dirty="0"/>
              <a:t>NFV implementa funções de rede, que hoje rodam em </a:t>
            </a:r>
            <a:r>
              <a:rPr lang="pt-BR" i="1" dirty="0"/>
              <a:t>hardwares</a:t>
            </a:r>
            <a:r>
              <a:rPr lang="pt-BR" dirty="0"/>
              <a:t> proprietários, em software fazendo uso de servidores padrão e virtualização de TI.</a:t>
            </a:r>
          </a:p>
          <a:p>
            <a:r>
              <a:rPr lang="pt-BR" dirty="0"/>
              <a:t>Permite o uso de uma única plataforma física para diferentes aplicações, usuários e provedores</a:t>
            </a:r>
          </a:p>
          <a:p>
            <a:r>
              <a:rPr lang="pt-BR" dirty="0"/>
              <a:t>Facilita a inovação</a:t>
            </a:r>
          </a:p>
          <a:p>
            <a:r>
              <a:rPr lang="pt-BR" dirty="0"/>
              <a:t>Aplicável a quaisquer funções dos planos de dados e de controle (para redes fixas ou móveis)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24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NFV e SDN</a:t>
            </a:r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São altamente complementares, mas independentes (NFV pode ser implantada sem SDN e vice-versa)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73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08374-8DA3-604F-B2E0-A720793C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P4: </a:t>
            </a:r>
            <a:r>
              <a:rPr lang="pt-BR" dirty="0" err="1"/>
              <a:t>Programmable</a:t>
            </a:r>
            <a:r>
              <a:rPr lang="pt-BR" dirty="0"/>
              <a:t> </a:t>
            </a:r>
            <a:r>
              <a:rPr lang="pt-BR" dirty="0" err="1"/>
              <a:t>Packet</a:t>
            </a:r>
            <a:r>
              <a:rPr lang="pt-BR" dirty="0"/>
              <a:t> </a:t>
            </a:r>
            <a:r>
              <a:rPr lang="pt-BR" dirty="0" err="1"/>
              <a:t>Processing</a:t>
            </a:r>
            <a:r>
              <a:rPr lang="pt-BR" dirty="0"/>
              <a:t> for NFV/SDN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412186-7C5D-1149-88A7-2A5B299C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C8DB9F-291A-FE4E-AB9F-8C51ACA9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A17B0EB-76F1-484A-9EC8-4F8C5FF891D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Fonte: OFC 2017 </a:t>
            </a:r>
            <a:r>
              <a:rPr lang="pt-BR" dirty="0" err="1"/>
              <a:t>Panel</a:t>
            </a:r>
            <a:r>
              <a:rPr lang="pt-BR" dirty="0"/>
              <a:t> </a:t>
            </a:r>
            <a:r>
              <a:rPr lang="pt-BR" dirty="0" err="1"/>
              <a:t>Session</a:t>
            </a:r>
            <a:r>
              <a:rPr lang="pt-BR" dirty="0"/>
              <a:t> – </a:t>
            </a:r>
            <a:r>
              <a:rPr lang="pt-BR" dirty="0" err="1"/>
              <a:t>available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>
                <a:hlinkClick r:id="rId2"/>
              </a:rPr>
              <a:t>https://www.youtube.com/watch?v=MHhzD8syC-Y</a:t>
            </a:r>
            <a:endParaRPr lang="pt-BR" dirty="0"/>
          </a:p>
          <a:p>
            <a:r>
              <a:rPr lang="pt-BR" dirty="0"/>
              <a:t>P4: </a:t>
            </a:r>
            <a:r>
              <a:rPr lang="pt-BR" dirty="0" err="1"/>
              <a:t>packet</a:t>
            </a:r>
            <a:r>
              <a:rPr lang="pt-BR" dirty="0"/>
              <a:t> </a:t>
            </a:r>
            <a:r>
              <a:rPr lang="pt-BR" dirty="0" err="1"/>
              <a:t>forwarding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data plane</a:t>
            </a:r>
          </a:p>
          <a:p>
            <a:r>
              <a:rPr lang="pt-BR" dirty="0"/>
              <a:t>Short </a:t>
            </a:r>
            <a:r>
              <a:rPr lang="pt-BR" dirty="0" err="1"/>
              <a:t>history</a:t>
            </a:r>
            <a:r>
              <a:rPr lang="pt-BR" dirty="0"/>
              <a:t>:</a:t>
            </a:r>
          </a:p>
          <a:p>
            <a:pPr lvl="1"/>
            <a:r>
              <a:rPr lang="pt-BR" dirty="0" err="1"/>
              <a:t>First</a:t>
            </a:r>
            <a:r>
              <a:rPr lang="pt-BR" dirty="0"/>
              <a:t> </a:t>
            </a:r>
            <a:r>
              <a:rPr lang="pt-BR" dirty="0" err="1"/>
              <a:t>proposed</a:t>
            </a:r>
            <a:r>
              <a:rPr lang="pt-BR" dirty="0"/>
              <a:t> in July 2014 (ACM Computer Communication </a:t>
            </a:r>
            <a:r>
              <a:rPr lang="pt-BR" dirty="0" err="1"/>
              <a:t>Review</a:t>
            </a:r>
            <a:r>
              <a:rPr lang="pt-BR" dirty="0"/>
              <a:t> </a:t>
            </a:r>
            <a:r>
              <a:rPr lang="pt-BR" dirty="0" err="1"/>
              <a:t>Article</a:t>
            </a:r>
            <a:r>
              <a:rPr lang="pt-BR" dirty="0"/>
              <a:t>)</a:t>
            </a:r>
          </a:p>
          <a:p>
            <a:pPr lvl="1"/>
            <a:r>
              <a:rPr lang="pt-BR" dirty="0" err="1"/>
              <a:t>Community</a:t>
            </a:r>
            <a:r>
              <a:rPr lang="pt-BR" dirty="0"/>
              <a:t> </a:t>
            </a:r>
            <a:r>
              <a:rPr lang="pt-BR" dirty="0" err="1"/>
              <a:t>now</a:t>
            </a:r>
            <a:r>
              <a:rPr lang="pt-BR" dirty="0"/>
              <a:t> </a:t>
            </a:r>
            <a:r>
              <a:rPr lang="pt-BR" dirty="0" err="1"/>
              <a:t>managed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P4 </a:t>
            </a:r>
            <a:r>
              <a:rPr lang="pt-BR" dirty="0" err="1"/>
              <a:t>language</a:t>
            </a:r>
            <a:r>
              <a:rPr lang="pt-BR" dirty="0"/>
              <a:t> Consortium (P4.org)</a:t>
            </a:r>
          </a:p>
          <a:p>
            <a:pPr lvl="1"/>
            <a:r>
              <a:rPr lang="pt-BR" dirty="0" err="1"/>
              <a:t>Current</a:t>
            </a:r>
            <a:r>
              <a:rPr lang="pt-BR" dirty="0"/>
              <a:t> ‘</a:t>
            </a:r>
            <a:r>
              <a:rPr lang="pt-BR" dirty="0" err="1"/>
              <a:t>widely-supported</a:t>
            </a:r>
            <a:r>
              <a:rPr lang="pt-BR" dirty="0"/>
              <a:t>” </a:t>
            </a:r>
            <a:r>
              <a:rPr lang="pt-BR" dirty="0" err="1"/>
              <a:t>spec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P4</a:t>
            </a:r>
            <a:r>
              <a:rPr lang="pt-BR" baseline="-25000" dirty="0"/>
              <a:t>14</a:t>
            </a:r>
            <a:r>
              <a:rPr lang="pt-BR" dirty="0"/>
              <a:t>; </a:t>
            </a:r>
            <a:r>
              <a:rPr lang="pt-BR" dirty="0" err="1"/>
              <a:t>current</a:t>
            </a:r>
            <a:r>
              <a:rPr lang="pt-BR" dirty="0"/>
              <a:t> release </a:t>
            </a:r>
            <a:r>
              <a:rPr lang="pt-BR" dirty="0" err="1"/>
              <a:t>spec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P4</a:t>
            </a:r>
            <a:r>
              <a:rPr lang="pt-BR" baseline="-25000" dirty="0"/>
              <a:t>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7331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029AD-2019-C543-9811-99A05732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P4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CCA447A-5CFF-A842-A86E-7B3A1912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D3B7AB-1821-9A4B-A760-9134D5A6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35</a:t>
            </a:fld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2018170-9ED2-B34D-9BC2-CB15B32F99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err="1"/>
              <a:t>Goals</a:t>
            </a:r>
            <a:r>
              <a:rPr lang="pt-BR" dirty="0"/>
              <a:t>:</a:t>
            </a:r>
          </a:p>
          <a:p>
            <a:pPr lvl="1"/>
            <a:r>
              <a:rPr lang="pt-BR" dirty="0" err="1"/>
              <a:t>Protocol</a:t>
            </a:r>
            <a:r>
              <a:rPr lang="pt-BR" dirty="0"/>
              <a:t> Independence</a:t>
            </a:r>
          </a:p>
          <a:p>
            <a:pPr lvl="2"/>
            <a:r>
              <a:rPr lang="pt-BR" dirty="0"/>
              <a:t>Define a </a:t>
            </a:r>
            <a:r>
              <a:rPr lang="pt-BR" dirty="0" err="1"/>
              <a:t>packet</a:t>
            </a:r>
            <a:r>
              <a:rPr lang="pt-BR" dirty="0"/>
              <a:t> </a:t>
            </a:r>
            <a:r>
              <a:rPr lang="pt-BR" dirty="0" err="1"/>
              <a:t>parser</a:t>
            </a:r>
            <a:endParaRPr lang="pt-BR" dirty="0"/>
          </a:p>
          <a:p>
            <a:pPr lvl="2"/>
            <a:r>
              <a:rPr lang="pt-BR" dirty="0"/>
              <a:t>Define a set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typed</a:t>
            </a:r>
            <a:r>
              <a:rPr lang="pt-BR" dirty="0"/>
              <a:t> </a:t>
            </a:r>
            <a:r>
              <a:rPr lang="pt-BR" dirty="0" err="1"/>
              <a:t>match+action</a:t>
            </a:r>
            <a:r>
              <a:rPr lang="pt-BR" dirty="0"/>
              <a:t> </a:t>
            </a:r>
            <a:r>
              <a:rPr lang="pt-BR" dirty="0" err="1"/>
              <a:t>tables</a:t>
            </a:r>
            <a:endParaRPr lang="pt-BR" dirty="0"/>
          </a:p>
          <a:p>
            <a:pPr lvl="1"/>
            <a:r>
              <a:rPr lang="pt-BR" dirty="0"/>
              <a:t>Target Independence</a:t>
            </a:r>
          </a:p>
          <a:p>
            <a:pPr lvl="2"/>
            <a:r>
              <a:rPr lang="pt-BR" dirty="0" err="1"/>
              <a:t>Program</a:t>
            </a:r>
            <a:r>
              <a:rPr lang="pt-BR" dirty="0"/>
              <a:t> </a:t>
            </a:r>
            <a:r>
              <a:rPr lang="pt-BR" dirty="0" err="1"/>
              <a:t>without</a:t>
            </a:r>
            <a:r>
              <a:rPr lang="pt-BR" dirty="0"/>
              <a:t> </a:t>
            </a:r>
            <a:r>
              <a:rPr lang="pt-BR" dirty="0" err="1"/>
              <a:t>knowledge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packet-processing</a:t>
            </a:r>
            <a:r>
              <a:rPr lang="pt-BR" dirty="0"/>
              <a:t> </a:t>
            </a:r>
            <a:r>
              <a:rPr lang="pt-BR" dirty="0" err="1"/>
              <a:t>device</a:t>
            </a:r>
            <a:r>
              <a:rPr lang="pt-BR" dirty="0"/>
              <a:t> </a:t>
            </a:r>
            <a:r>
              <a:rPr lang="pt-BR" dirty="0" err="1"/>
              <a:t>details</a:t>
            </a:r>
            <a:endParaRPr lang="pt-BR" dirty="0"/>
          </a:p>
          <a:p>
            <a:pPr lvl="2"/>
            <a:r>
              <a:rPr lang="pt-BR" dirty="0" err="1"/>
              <a:t>Let</a:t>
            </a:r>
            <a:r>
              <a:rPr lang="pt-BR" dirty="0"/>
              <a:t> </a:t>
            </a:r>
            <a:r>
              <a:rPr lang="pt-BR" dirty="0" err="1"/>
              <a:t>compilers</a:t>
            </a:r>
            <a:r>
              <a:rPr lang="pt-BR" dirty="0"/>
              <a:t> configure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target</a:t>
            </a:r>
            <a:r>
              <a:rPr lang="pt-BR" dirty="0"/>
              <a:t> </a:t>
            </a:r>
            <a:r>
              <a:rPr lang="pt-BR" dirty="0" err="1"/>
              <a:t>device</a:t>
            </a:r>
            <a:endParaRPr lang="pt-BR" dirty="0"/>
          </a:p>
          <a:p>
            <a:pPr lvl="1"/>
            <a:r>
              <a:rPr lang="pt-BR" dirty="0" err="1"/>
              <a:t>Reconfigurability</a:t>
            </a:r>
            <a:endParaRPr lang="pt-BR" dirty="0"/>
          </a:p>
          <a:p>
            <a:pPr lvl="2"/>
            <a:r>
              <a:rPr lang="pt-BR" dirty="0" err="1"/>
              <a:t>Allow</a:t>
            </a:r>
            <a:r>
              <a:rPr lang="pt-BR" dirty="0"/>
              <a:t> </a:t>
            </a:r>
            <a:r>
              <a:rPr lang="pt-BR" dirty="0" err="1"/>
              <a:t>users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change</a:t>
            </a:r>
            <a:r>
              <a:rPr lang="pt-BR" dirty="0"/>
              <a:t> </a:t>
            </a:r>
            <a:r>
              <a:rPr lang="pt-BR" dirty="0" err="1"/>
              <a:t>parsing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processing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field</a:t>
            </a:r>
            <a:endParaRPr lang="pt-BR" dirty="0"/>
          </a:p>
          <a:p>
            <a:pPr lvl="1"/>
            <a:r>
              <a:rPr lang="pt-BR" dirty="0"/>
              <a:t>Interface </a:t>
            </a:r>
            <a:r>
              <a:rPr lang="pt-BR" dirty="0" err="1"/>
              <a:t>Definition</a:t>
            </a:r>
            <a:endParaRPr lang="pt-BR" dirty="0"/>
          </a:p>
          <a:p>
            <a:pPr lvl="2"/>
            <a:r>
              <a:rPr lang="pt-BR" dirty="0" err="1"/>
              <a:t>Automatically</a:t>
            </a:r>
            <a:r>
              <a:rPr lang="pt-BR" dirty="0"/>
              <a:t> derive </a:t>
            </a:r>
            <a:r>
              <a:rPr lang="pt-BR" dirty="0" err="1"/>
              <a:t>control</a:t>
            </a:r>
            <a:r>
              <a:rPr lang="pt-BR" dirty="0"/>
              <a:t>-plane interface</a:t>
            </a:r>
          </a:p>
        </p:txBody>
      </p:sp>
    </p:spTree>
    <p:extLst>
      <p:ext uri="{BB962C8B-B14F-4D97-AF65-F5344CB8AC3E}">
        <p14:creationId xmlns:p14="http://schemas.microsoft.com/office/powerpoint/2010/main" val="1438381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Internet do Futuro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Abordagem Radical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800" dirty="0"/>
              <a:t>Baseado em slides de Scott </a:t>
            </a:r>
            <a:r>
              <a:rPr lang="pt-BR" sz="2800" dirty="0" err="1"/>
              <a:t>Shenker</a:t>
            </a:r>
            <a:r>
              <a:rPr lang="pt-BR" sz="2800" dirty="0"/>
              <a:t> (@FCRC 2007)</a:t>
            </a:r>
          </a:p>
          <a:p>
            <a:r>
              <a:rPr lang="pt-BR" sz="2800" dirty="0"/>
              <a:t>Radical = não incremental (</a:t>
            </a:r>
            <a:r>
              <a:rPr lang="pt-BR" sz="2800" i="1" dirty="0" err="1"/>
              <a:t>Clean</a:t>
            </a:r>
            <a:r>
              <a:rPr lang="pt-BR" sz="2800" i="1" dirty="0"/>
              <a:t> </a:t>
            </a:r>
            <a:r>
              <a:rPr lang="pt-BR" sz="2800" i="1" dirty="0" err="1"/>
              <a:t>Slate</a:t>
            </a:r>
            <a:r>
              <a:rPr lang="pt-BR" sz="2800" dirty="0"/>
              <a:t>)</a:t>
            </a:r>
          </a:p>
          <a:p>
            <a:r>
              <a:rPr lang="pt-BR" sz="2800" dirty="0"/>
              <a:t>Projetos obtidos a partir da pergunta: </a:t>
            </a:r>
            <a:r>
              <a:rPr lang="pt-BR" sz="2800" i="1" dirty="0"/>
              <a:t>“O que faríamos se pudéssemos </a:t>
            </a:r>
            <a:r>
              <a:rPr lang="pt-BR" sz="2800" i="1" dirty="0" err="1"/>
              <a:t>reprojetar</a:t>
            </a:r>
            <a:r>
              <a:rPr lang="pt-BR" sz="2800" i="1" dirty="0"/>
              <a:t> a Internet do zero?”</a:t>
            </a:r>
          </a:p>
          <a:p>
            <a:r>
              <a:rPr lang="pt-BR" sz="2800" dirty="0"/>
              <a:t>Questões:</a:t>
            </a:r>
          </a:p>
          <a:p>
            <a:pPr lvl="1"/>
            <a:r>
              <a:rPr lang="pt-BR" sz="2400" u="sng" dirty="0"/>
              <a:t>Por que </a:t>
            </a:r>
            <a:r>
              <a:rPr lang="pt-BR" sz="2400" dirty="0"/>
              <a:t>devemos considerar projetos radicais?</a:t>
            </a:r>
          </a:p>
          <a:p>
            <a:pPr lvl="1"/>
            <a:r>
              <a:rPr lang="pt-BR" sz="2400" u="sng" dirty="0"/>
              <a:t>Quais</a:t>
            </a:r>
            <a:r>
              <a:rPr lang="pt-BR" sz="2400" dirty="0"/>
              <a:t> são algumas destas idéias radicais?</a:t>
            </a:r>
          </a:p>
          <a:p>
            <a:pPr lvl="1"/>
            <a:r>
              <a:rPr lang="pt-BR" sz="2400" u="sng" dirty="0"/>
              <a:t>Como</a:t>
            </a:r>
            <a:r>
              <a:rPr lang="pt-BR" sz="2400" dirty="0"/>
              <a:t> podemos testar projetos radicais?</a:t>
            </a:r>
            <a:endParaRPr lang="pt-BR" u="sng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Três afirmações óbvias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Vivemos hoje num mundo conectado</a:t>
            </a:r>
          </a:p>
          <a:p>
            <a:pPr lvl="1"/>
            <a:r>
              <a:rPr lang="pt-BR" i="1" dirty="0"/>
              <a:t>Conectar</a:t>
            </a:r>
            <a:r>
              <a:rPr lang="pt-BR" dirty="0"/>
              <a:t> é tão importante quanto </a:t>
            </a:r>
            <a:r>
              <a:rPr lang="pt-BR" i="1" dirty="0"/>
              <a:t>computar</a:t>
            </a:r>
          </a:p>
          <a:p>
            <a:r>
              <a:rPr lang="pt-BR" dirty="0"/>
              <a:t>A Internet é um dos grandes triunfos da pesquisa</a:t>
            </a:r>
          </a:p>
          <a:p>
            <a:pPr lvl="1"/>
            <a:r>
              <a:rPr lang="pt-BR" dirty="0"/>
              <a:t>O projeto original foi produto de pesquisa e não da indústria</a:t>
            </a:r>
          </a:p>
          <a:p>
            <a:r>
              <a:rPr lang="pt-BR" dirty="0"/>
              <a:t>A Internet é uma vítima do seu próprio sucesso</a:t>
            </a:r>
          </a:p>
          <a:p>
            <a:pPr lvl="1"/>
            <a:r>
              <a:rPr lang="pt-BR" dirty="0"/>
              <a:t>Alterou os padrões pelos quais é julgada...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Mudando o Contexto e as Expectativas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A arquitetura da Internet foi um sucesso absoluto</a:t>
            </a:r>
          </a:p>
          <a:p>
            <a:pPr lvl="1"/>
            <a:r>
              <a:rPr lang="pt-BR" sz="2000" dirty="0"/>
              <a:t>Cresceu muitas ordens de grandeza em dimensão e velocidade</a:t>
            </a:r>
          </a:p>
          <a:p>
            <a:pPr lvl="1"/>
            <a:r>
              <a:rPr lang="pt-BR" sz="2000" dirty="0"/>
              <a:t>Acomodou uma diversidade de usos e tecnologias</a:t>
            </a:r>
          </a:p>
          <a:p>
            <a:pPr lvl="1"/>
            <a:r>
              <a:rPr lang="pt-BR" sz="2000" dirty="0"/>
              <a:t>Mudou o </a:t>
            </a:r>
            <a:r>
              <a:rPr lang="pt-BR" sz="2000" dirty="0">
                <a:solidFill>
                  <a:srgbClr val="C00000"/>
                </a:solidFill>
              </a:rPr>
              <a:t>contexto</a:t>
            </a:r>
            <a:r>
              <a:rPr lang="pt-BR" sz="2000" dirty="0"/>
              <a:t> no qual opera</a:t>
            </a:r>
          </a:p>
          <a:p>
            <a:pPr lvl="1">
              <a:buNone/>
            </a:pPr>
            <a:endParaRPr lang="pt-BR" sz="2000" dirty="0"/>
          </a:p>
          <a:p>
            <a:r>
              <a:rPr lang="pt-BR" sz="2400" dirty="0"/>
              <a:t>Levou a requisitos não alcançados pela arquitetura original</a:t>
            </a:r>
          </a:p>
          <a:p>
            <a:pPr lvl="1"/>
            <a:r>
              <a:rPr lang="pt-BR" sz="2000" dirty="0"/>
              <a:t>Estes novos requisitos impõem profundos desafios intelectuais</a:t>
            </a:r>
          </a:p>
          <a:p>
            <a:pPr lvl="1"/>
            <a:r>
              <a:rPr lang="pt-BR" sz="2000" dirty="0"/>
              <a:t>Não se trata de “remendar”, mas “como projetar do zero”.</a:t>
            </a:r>
          </a:p>
          <a:p>
            <a:pPr lvl="1"/>
            <a:endParaRPr lang="pt-BR" sz="2000" dirty="0"/>
          </a:p>
          <a:p>
            <a:r>
              <a:rPr lang="pt-BR" sz="2400" i="1" dirty="0">
                <a:solidFill>
                  <a:srgbClr val="C00000"/>
                </a:solidFill>
              </a:rPr>
              <a:t>Compreender</a:t>
            </a:r>
            <a:r>
              <a:rPr lang="pt-BR" sz="2400" dirty="0"/>
              <a:t> requer repensar o paradigma básico</a:t>
            </a:r>
          </a:p>
          <a:p>
            <a:pPr lvl="1"/>
            <a:r>
              <a:rPr lang="pt-BR" sz="2000" dirty="0"/>
              <a:t>Lidar pode (não) necessitar de mudanças arquiteturais significativas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Anos 70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Interconexão de redes com diferentes tecnologias (algumas proprietárias):</a:t>
            </a:r>
          </a:p>
          <a:p>
            <a:pPr lvl="1"/>
            <a:r>
              <a:rPr lang="pt-BR" dirty="0"/>
              <a:t>Rede ALOHA</a:t>
            </a:r>
          </a:p>
          <a:p>
            <a:pPr lvl="1"/>
            <a:r>
              <a:rPr lang="pt-BR" dirty="0"/>
              <a:t>Ethernet</a:t>
            </a:r>
          </a:p>
          <a:p>
            <a:pPr lvl="1"/>
            <a:r>
              <a:rPr lang="pt-BR" dirty="0"/>
              <a:t>Arquiteturas proprietárias: </a:t>
            </a:r>
            <a:r>
              <a:rPr lang="pt-BR" dirty="0" err="1"/>
              <a:t>DECnet</a:t>
            </a:r>
            <a:r>
              <a:rPr lang="pt-BR" dirty="0"/>
              <a:t>, SNA, XNA</a:t>
            </a:r>
          </a:p>
          <a:p>
            <a:pPr lvl="1"/>
            <a:r>
              <a:rPr lang="pt-BR" dirty="0"/>
              <a:t>Definição da arquitetura para a interconexão de redes	levou ao IP e, posteriormente, ao TCP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Ambiente: </a:t>
            </a:r>
            <a:br>
              <a:rPr lang="pt-BR" dirty="0"/>
            </a:br>
            <a:r>
              <a:rPr lang="pt-BR" dirty="0"/>
              <a:t>Confiável </a:t>
            </a:r>
            <a:r>
              <a:rPr lang="pt-BR" dirty="0">
                <a:sym typeface="Symbol"/>
              </a:rPr>
              <a:t></a:t>
            </a:r>
            <a:r>
              <a:rPr lang="pt-BR" dirty="0"/>
              <a:t> Não confiável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/>
              <a:t>Requer uma Internet muito mais segura</a:t>
            </a:r>
          </a:p>
          <a:p>
            <a:pPr lvl="1"/>
            <a:r>
              <a:rPr lang="pt-BR" sz="2400" dirty="0"/>
              <a:t>O que entendemos por segurança</a:t>
            </a:r>
          </a:p>
          <a:p>
            <a:pPr lvl="1"/>
            <a:r>
              <a:rPr lang="pt-BR" sz="2400" dirty="0"/>
              <a:t>Que aspectos são de responsabilidade da rede?</a:t>
            </a:r>
          </a:p>
          <a:p>
            <a:r>
              <a:rPr lang="pt-BR" sz="2800" dirty="0"/>
              <a:t>Grandes desafios de projeto</a:t>
            </a:r>
          </a:p>
          <a:p>
            <a:pPr lvl="1"/>
            <a:r>
              <a:rPr lang="pt-BR" sz="2400" dirty="0" err="1"/>
              <a:t>Resiliência</a:t>
            </a:r>
            <a:r>
              <a:rPr lang="pt-BR" sz="2400" dirty="0"/>
              <a:t> a ataques externos de grande escala (</a:t>
            </a:r>
            <a:r>
              <a:rPr lang="pt-BR" sz="2400" dirty="0" err="1"/>
              <a:t>DDoS</a:t>
            </a:r>
            <a:r>
              <a:rPr lang="pt-BR" sz="2400" dirty="0"/>
              <a:t>)</a:t>
            </a:r>
          </a:p>
          <a:p>
            <a:pPr lvl="1"/>
            <a:r>
              <a:rPr lang="pt-BR" sz="2400" dirty="0" err="1"/>
              <a:t>Resiliência</a:t>
            </a:r>
            <a:r>
              <a:rPr lang="pt-BR" sz="2400" dirty="0"/>
              <a:t> a roteadores comprometidos</a:t>
            </a:r>
          </a:p>
          <a:p>
            <a:pPr lvl="1"/>
            <a:r>
              <a:rPr lang="pt-BR" sz="2400" dirty="0"/>
              <a:t>Fácil autenticação de dados</a:t>
            </a:r>
          </a:p>
          <a:p>
            <a:pPr lvl="1"/>
            <a:r>
              <a:rPr lang="pt-BR" sz="2400" dirty="0"/>
              <a:t>Forense e auditoria</a:t>
            </a:r>
          </a:p>
          <a:p>
            <a:pPr lvl="1"/>
            <a:r>
              <a:rPr lang="pt-BR" sz="2400" dirty="0"/>
              <a:t>Prover tanto responsabilidade como privacidade</a:t>
            </a:r>
          </a:p>
          <a:p>
            <a:pPr lvl="1"/>
            <a:r>
              <a:rPr lang="pt-BR" sz="2400" dirty="0"/>
              <a:t>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Usuários: </a:t>
            </a:r>
            <a:br>
              <a:rPr lang="pt-BR" dirty="0"/>
            </a:br>
            <a:r>
              <a:rPr lang="pt-BR" dirty="0"/>
              <a:t>Pesquisadores </a:t>
            </a:r>
            <a:r>
              <a:rPr lang="pt-BR" dirty="0">
                <a:sym typeface="Symbol"/>
              </a:rPr>
              <a:t></a:t>
            </a:r>
            <a:r>
              <a:rPr lang="pt-BR" dirty="0"/>
              <a:t> Usuários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Os usuários demandam alta </a:t>
            </a:r>
            <a:r>
              <a:rPr lang="pt-BR" dirty="0">
                <a:solidFill>
                  <a:srgbClr val="C00000"/>
                </a:solidFill>
              </a:rPr>
              <a:t>disponibilidade</a:t>
            </a:r>
          </a:p>
          <a:p>
            <a:pPr lvl="1"/>
            <a:r>
              <a:rPr lang="pt-BR" dirty="0"/>
              <a:t>O serviço quase nunca deveria ser interrompido</a:t>
            </a:r>
          </a:p>
          <a:p>
            <a:r>
              <a:rPr lang="pt-BR" dirty="0"/>
              <a:t>A Internet foi projetada para grandes propriedades de recuperação</a:t>
            </a:r>
          </a:p>
          <a:p>
            <a:pPr lvl="1"/>
            <a:r>
              <a:rPr lang="pt-BR" dirty="0"/>
              <a:t>Recuperação de falhas graves</a:t>
            </a:r>
          </a:p>
          <a:p>
            <a:r>
              <a:rPr lang="pt-BR" dirty="0"/>
              <a:t>Como a Internet pode prover disponibilidade de 5 9´s (99,999%)?</a:t>
            </a:r>
          </a:p>
          <a:p>
            <a:pPr lvl="1"/>
            <a:r>
              <a:rPr lang="pt-BR" dirty="0"/>
              <a:t>... e fazer isto de forma econômica</a:t>
            </a:r>
          </a:p>
          <a:p>
            <a:pPr lvl="1"/>
            <a:r>
              <a:rPr lang="pt-BR" dirty="0"/>
              <a:t>A Internet hoje está na casa de 2-3 9´s (99 a 99,9%)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Operadores: </a:t>
            </a:r>
            <a:br>
              <a:rPr lang="pt-BR" dirty="0"/>
            </a:br>
            <a:r>
              <a:rPr lang="pt-BR" dirty="0"/>
              <a:t>Sem fins lucrativos </a:t>
            </a:r>
            <a:r>
              <a:rPr lang="pt-BR" dirty="0">
                <a:sym typeface="Symbol"/>
              </a:rPr>
              <a:t></a:t>
            </a:r>
            <a:r>
              <a:rPr lang="pt-BR" dirty="0"/>
              <a:t> Comercial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Os operadores devem ser capazes de gerenciar suas redes</a:t>
            </a:r>
          </a:p>
          <a:p>
            <a:pPr lvl="1"/>
            <a:r>
              <a:rPr lang="pt-BR" dirty="0"/>
              <a:t>Configuração</a:t>
            </a:r>
          </a:p>
          <a:p>
            <a:pPr lvl="1"/>
            <a:r>
              <a:rPr lang="pt-BR" dirty="0"/>
              <a:t>Identificação de problemas</a:t>
            </a:r>
          </a:p>
          <a:p>
            <a:pPr lvl="1"/>
            <a:r>
              <a:rPr lang="pt-BR" dirty="0"/>
              <a:t>Caixas intermediárias (</a:t>
            </a:r>
            <a:r>
              <a:rPr lang="pt-BR" i="1" dirty="0" err="1"/>
              <a:t>proxies</a:t>
            </a:r>
            <a:r>
              <a:rPr lang="pt-BR" i="1" dirty="0"/>
              <a:t>, firewalls, </a:t>
            </a:r>
            <a:r>
              <a:rPr lang="pt-BR" i="1" dirty="0" err="1"/>
              <a:t>NATs</a:t>
            </a:r>
            <a:r>
              <a:rPr lang="pt-BR" dirty="0"/>
              <a:t>, etc.)</a:t>
            </a:r>
          </a:p>
          <a:p>
            <a:pPr lvl="1"/>
            <a:r>
              <a:rPr lang="pt-BR" dirty="0"/>
              <a:t>Política (</a:t>
            </a:r>
            <a:r>
              <a:rPr lang="pt-BR" dirty="0" err="1"/>
              <a:t>roteamento</a:t>
            </a:r>
            <a:r>
              <a:rPr lang="pt-BR" dirty="0"/>
              <a:t>, controle de acesso)</a:t>
            </a:r>
          </a:p>
          <a:p>
            <a:r>
              <a:rPr lang="pt-BR" dirty="0"/>
              <a:t>Quais são as abstrações corretas para o gerenciamento?</a:t>
            </a:r>
          </a:p>
          <a:p>
            <a:pPr lvl="1"/>
            <a:r>
              <a:rPr lang="pt-BR" dirty="0"/>
              <a:t>Quais os mecanismos que dão melhor suporte?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Uso: Orientação a host </a:t>
            </a:r>
            <a:r>
              <a:rPr lang="pt-BR" dirty="0">
                <a:sym typeface="Symbol"/>
              </a:rPr>
              <a:t></a:t>
            </a:r>
            <a:r>
              <a:rPr lang="pt-BR" dirty="0"/>
              <a:t> Orientada a dados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A Internet foi projetada em torno de um modelo orientado ao host (sistema final)</a:t>
            </a:r>
          </a:p>
          <a:p>
            <a:pPr lvl="1"/>
            <a:r>
              <a:rPr lang="pt-BR" sz="2000" dirty="0"/>
              <a:t>O usuário diz ao cliente para contatar outro host (</a:t>
            </a:r>
            <a:r>
              <a:rPr lang="pt-BR" sz="2000" dirty="0" err="1"/>
              <a:t>telnet</a:t>
            </a:r>
            <a:r>
              <a:rPr lang="pt-BR" sz="2000" dirty="0"/>
              <a:t>, </a:t>
            </a:r>
            <a:r>
              <a:rPr lang="pt-BR" sz="2000" dirty="0" err="1"/>
              <a:t>ftp</a:t>
            </a:r>
            <a:r>
              <a:rPr lang="pt-BR" sz="2000" dirty="0"/>
              <a:t>)</a:t>
            </a:r>
          </a:p>
          <a:p>
            <a:r>
              <a:rPr lang="pt-BR" sz="2400" dirty="0"/>
              <a:t>O uso atual é mais voltado para os dados</a:t>
            </a:r>
          </a:p>
          <a:p>
            <a:pPr lvl="1"/>
            <a:r>
              <a:rPr lang="pt-BR" sz="2000" dirty="0"/>
              <a:t>O usuário quer acessar dados ou serviços particulares</a:t>
            </a:r>
          </a:p>
          <a:p>
            <a:pPr lvl="1"/>
            <a:r>
              <a:rPr lang="pt-BR" sz="2000" dirty="0"/>
              <a:t>Não se importa onde o serviço esteja localizado</a:t>
            </a:r>
          </a:p>
          <a:p>
            <a:r>
              <a:rPr lang="pt-BR" sz="2400" dirty="0"/>
              <a:t>Desencontro hoje tratado por mecanismos </a:t>
            </a:r>
            <a:r>
              <a:rPr lang="pt-BR" sz="2400" i="1" dirty="0"/>
              <a:t>ad </a:t>
            </a:r>
            <a:r>
              <a:rPr lang="pt-BR" sz="2400" i="1" dirty="0" err="1"/>
              <a:t>hoc</a:t>
            </a:r>
            <a:endParaRPr lang="pt-BR" sz="2400" i="1" dirty="0"/>
          </a:p>
          <a:p>
            <a:pPr lvl="1"/>
            <a:r>
              <a:rPr lang="pt-BR" sz="2000" dirty="0" err="1"/>
              <a:t>Akamai</a:t>
            </a:r>
            <a:r>
              <a:rPr lang="pt-BR" sz="2000" dirty="0"/>
              <a:t>, P2P</a:t>
            </a:r>
          </a:p>
          <a:p>
            <a:r>
              <a:rPr lang="pt-BR" sz="2400" dirty="0"/>
              <a:t>Quais são as abstrações corretas para uma Internet orientada a dados?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Conectividade: IP E2E </a:t>
            </a:r>
            <a:r>
              <a:rPr lang="pt-BR" dirty="0">
                <a:sym typeface="Symbol"/>
              </a:rPr>
              <a:t></a:t>
            </a:r>
            <a:r>
              <a:rPr lang="pt-BR" dirty="0"/>
              <a:t> X intermitente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/>
              <a:t>A arquitetura assume uma conectividade IP fim a fim</a:t>
            </a:r>
          </a:p>
          <a:p>
            <a:r>
              <a:rPr lang="pt-BR" sz="2800" dirty="0"/>
              <a:t>Em algumas configurações específicas, cada enlace é intermitente e uma conectividade fim a fim é rara</a:t>
            </a:r>
          </a:p>
          <a:p>
            <a:pPr lvl="1"/>
            <a:r>
              <a:rPr lang="pt-BR" sz="2400" dirty="0"/>
              <a:t>Espaço, submarino, economias em desenvolvimento</a:t>
            </a:r>
          </a:p>
          <a:p>
            <a:pPr lvl="1"/>
            <a:r>
              <a:rPr lang="pt-BR" sz="2400" dirty="0"/>
              <a:t>Levou a “redes tolerantes a atrasos” (DTN)</a:t>
            </a:r>
          </a:p>
          <a:p>
            <a:r>
              <a:rPr lang="pt-BR" sz="2800" dirty="0"/>
              <a:t>De um modo geral quer isolar as aplicações dos detalhes da rede</a:t>
            </a:r>
          </a:p>
          <a:p>
            <a:pPr lvl="1"/>
            <a:r>
              <a:rPr lang="pt-BR" sz="2400" dirty="0"/>
              <a:t>Comunicação oportunista e dependente do contexto</a:t>
            </a:r>
          </a:p>
          <a:p>
            <a:r>
              <a:rPr lang="pt-BR" sz="2800" dirty="0"/>
              <a:t>Qual é a API adequada para permitir esta generalização?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Redes para Experimentação (</a:t>
            </a:r>
            <a:r>
              <a:rPr lang="pt-BR" i="1" dirty="0" err="1"/>
              <a:t>Testbeds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Usável por muitos experimentos simultaneamente</a:t>
            </a:r>
          </a:p>
          <a:p>
            <a:r>
              <a:rPr lang="pt-BR" dirty="0"/>
              <a:t>Facilmente programável</a:t>
            </a:r>
          </a:p>
          <a:p>
            <a:r>
              <a:rPr lang="pt-BR" dirty="0"/>
              <a:t>Pode realizar experimentos em qualquer nível (do ótico até o de aplicações)</a:t>
            </a:r>
          </a:p>
          <a:p>
            <a:r>
              <a:rPr lang="pt-BR" dirty="0"/>
              <a:t>Usuários podem se conectar mesmo de localizações remotas</a:t>
            </a:r>
          </a:p>
          <a:p>
            <a:r>
              <a:rPr lang="pt-BR" dirty="0"/>
              <a:t>Escala razoavelmente grande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(Algumas) Redes para Experimentação no Mundo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GENI (Estados Unidos)</a:t>
            </a:r>
          </a:p>
          <a:p>
            <a:r>
              <a:rPr lang="pt-BR" dirty="0"/>
              <a:t>FIRE (Europa)</a:t>
            </a:r>
          </a:p>
          <a:p>
            <a:r>
              <a:rPr lang="pt-BR" dirty="0"/>
              <a:t>AKARI (Japão)</a:t>
            </a:r>
          </a:p>
          <a:p>
            <a:r>
              <a:rPr lang="pt-BR" dirty="0"/>
              <a:t>FIBRE (Brasil)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Arquitetura de Redes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F98E0F6E-D4AD-4C94-9837-746ECEE7C125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1718316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Fundamentais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48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Motivação: identificar um pequeno número de princípios que possam levar a uma teoria unificada de redes!</a:t>
            </a:r>
          </a:p>
          <a:p>
            <a:r>
              <a:rPr lang="pt-BR" dirty="0"/>
              <a:t>A diferença principal entre a Ciência da Computação e outros campos científicos é que: “Nós construímos aquilo que medimos”!</a:t>
            </a:r>
          </a:p>
          <a:p>
            <a:r>
              <a:rPr lang="pt-BR" dirty="0"/>
              <a:t>Hipótese:</a:t>
            </a:r>
          </a:p>
          <a:p>
            <a:pPr lvl="1"/>
            <a:r>
              <a:rPr lang="pt-BR" dirty="0"/>
              <a:t>Princípios são independentes das implementações</a:t>
            </a:r>
          </a:p>
        </p:txBody>
      </p:sp>
    </p:spTree>
    <p:extLst>
      <p:ext uri="{BB962C8B-B14F-4D97-AF65-F5344CB8AC3E}">
        <p14:creationId xmlns:p14="http://schemas.microsoft.com/office/powerpoint/2010/main" val="3123770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uma boa arquitetura?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49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Definição comum de dicionário:</a:t>
            </a:r>
          </a:p>
          <a:p>
            <a:pPr lvl="1"/>
            <a:r>
              <a:rPr lang="pt-BR" dirty="0"/>
              <a:t>Um conjunto de regras e restrições que caracterizam um estilo particular de construção</a:t>
            </a:r>
          </a:p>
          <a:p>
            <a:pPr lvl="1"/>
            <a:endParaRPr lang="pt-BR" dirty="0"/>
          </a:p>
          <a:p>
            <a:r>
              <a:rPr lang="pt-BR" dirty="0"/>
              <a:t>Houaiss (4ª. Definição):</a:t>
            </a:r>
          </a:p>
          <a:p>
            <a:pPr lvl="1"/>
            <a:r>
              <a:rPr lang="pt-BR" dirty="0"/>
              <a:t>Conjunto de princípios, normas, materiais e técnicas usadas para criar o espaço arquitetônico</a:t>
            </a:r>
          </a:p>
        </p:txBody>
      </p:sp>
    </p:spTree>
    <p:extLst>
      <p:ext uri="{BB962C8B-B14F-4D97-AF65-F5344CB8AC3E}">
        <p14:creationId xmlns:p14="http://schemas.microsoft.com/office/powerpoint/2010/main" val="67682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Anos 80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Implantação do TCP/IP</a:t>
            </a:r>
          </a:p>
          <a:p>
            <a:r>
              <a:rPr lang="pt-BR" dirty="0"/>
              <a:t>Surgimento de novos aplicativos/serviços/protocolos:</a:t>
            </a:r>
          </a:p>
          <a:p>
            <a:pPr lvl="1"/>
            <a:r>
              <a:rPr lang="pt-BR" dirty="0"/>
              <a:t>SMTP para correio eletrônico</a:t>
            </a:r>
          </a:p>
          <a:p>
            <a:pPr lvl="1"/>
            <a:r>
              <a:rPr lang="pt-BR" dirty="0"/>
              <a:t>DNS para tradução de nomes para endereços IP</a:t>
            </a:r>
          </a:p>
          <a:p>
            <a:pPr lvl="1"/>
            <a:r>
              <a:rPr lang="pt-BR" dirty="0"/>
              <a:t>Definição do Protocolo FTP</a:t>
            </a:r>
          </a:p>
          <a:p>
            <a:r>
              <a:rPr lang="pt-BR" dirty="0"/>
              <a:t>Novas redes “nacionais”:</a:t>
            </a:r>
          </a:p>
          <a:p>
            <a:pPr lvl="1"/>
            <a:r>
              <a:rPr lang="pt-BR" dirty="0" err="1"/>
              <a:t>CSnet</a:t>
            </a:r>
            <a:r>
              <a:rPr lang="pt-BR" dirty="0"/>
              <a:t>, </a:t>
            </a:r>
            <a:r>
              <a:rPr lang="pt-BR" dirty="0" err="1"/>
              <a:t>BITnet</a:t>
            </a:r>
            <a:r>
              <a:rPr lang="pt-BR" dirty="0"/>
              <a:t>, </a:t>
            </a:r>
            <a:r>
              <a:rPr lang="pt-BR" dirty="0" err="1"/>
              <a:t>NSFnet</a:t>
            </a:r>
            <a:r>
              <a:rPr lang="pt-BR" dirty="0"/>
              <a:t>, </a:t>
            </a:r>
            <a:r>
              <a:rPr lang="pt-BR" dirty="0" err="1"/>
              <a:t>Minitel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Projeto e Especificação da Arquitetura da Rede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50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Níveis de abstração:</a:t>
            </a:r>
          </a:p>
          <a:p>
            <a:pPr lvl="1"/>
            <a:r>
              <a:rPr lang="pt-BR" dirty="0"/>
              <a:t>Modelo</a:t>
            </a:r>
          </a:p>
          <a:p>
            <a:pPr lvl="1"/>
            <a:r>
              <a:rPr lang="pt-BR" dirty="0"/>
              <a:t>Serviço</a:t>
            </a:r>
          </a:p>
          <a:p>
            <a:pPr lvl="1"/>
            <a:r>
              <a:rPr lang="pt-BR" dirty="0"/>
              <a:t>Protocolo e interface </a:t>
            </a:r>
          </a:p>
          <a:p>
            <a:pPr lvl="1"/>
            <a:r>
              <a:rPr lang="pt-BR" dirty="0"/>
              <a:t>Implementação.</a:t>
            </a:r>
          </a:p>
        </p:txBody>
      </p:sp>
    </p:spTree>
    <p:extLst>
      <p:ext uri="{BB962C8B-B14F-4D97-AF65-F5344CB8AC3E}">
        <p14:creationId xmlns:p14="http://schemas.microsoft.com/office/powerpoint/2010/main" val="33474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B34B4-B268-9342-9624-8EC60085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New </a:t>
            </a:r>
            <a:r>
              <a:rPr lang="pt-BR" dirty="0" err="1"/>
              <a:t>Architectures</a:t>
            </a:r>
            <a:r>
              <a:rPr lang="pt-BR" dirty="0"/>
              <a:t> </a:t>
            </a:r>
            <a:r>
              <a:rPr lang="pt-BR" dirty="0" err="1"/>
              <a:t>Examples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BCEA2BE-0AC3-8D4C-93E2-033A9CD5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1FFE1A-4BF2-C34D-9720-A08AD34F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51</a:t>
            </a:fld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93B4E2C-25E5-7E4A-8311-BDD1444FDAE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/>
              <a:t>Information</a:t>
            </a:r>
            <a:r>
              <a:rPr lang="pt-BR" dirty="0"/>
              <a:t> </a:t>
            </a:r>
            <a:r>
              <a:rPr lang="pt-BR" dirty="0" err="1"/>
              <a:t>Centric</a:t>
            </a:r>
            <a:r>
              <a:rPr lang="pt-BR" dirty="0"/>
              <a:t> Networks (ICN)</a:t>
            </a:r>
          </a:p>
          <a:p>
            <a:pPr lvl="1"/>
            <a:r>
              <a:rPr lang="pt-BR" dirty="0" err="1"/>
              <a:t>Content</a:t>
            </a:r>
            <a:r>
              <a:rPr lang="pt-BR" dirty="0"/>
              <a:t> </a:t>
            </a:r>
            <a:r>
              <a:rPr lang="pt-BR" dirty="0" err="1"/>
              <a:t>Centric</a:t>
            </a:r>
            <a:r>
              <a:rPr lang="pt-BR" dirty="0"/>
              <a:t> Networks (CCN)</a:t>
            </a:r>
          </a:p>
          <a:p>
            <a:pPr lvl="1"/>
            <a:r>
              <a:rPr lang="pt-BR" dirty="0" err="1"/>
              <a:t>Named</a:t>
            </a:r>
            <a:r>
              <a:rPr lang="pt-BR" dirty="0"/>
              <a:t> Data Networks (NDN)</a:t>
            </a:r>
          </a:p>
          <a:p>
            <a:pPr lvl="1"/>
            <a:r>
              <a:rPr lang="pt-BR" dirty="0"/>
              <a:t>Data-</a:t>
            </a:r>
            <a:r>
              <a:rPr lang="pt-BR" dirty="0" err="1"/>
              <a:t>Oriented</a:t>
            </a:r>
            <a:r>
              <a:rPr lang="pt-BR" dirty="0"/>
              <a:t> Network </a:t>
            </a:r>
            <a:r>
              <a:rPr lang="pt-BR" dirty="0" err="1"/>
              <a:t>Architecture</a:t>
            </a:r>
            <a:r>
              <a:rPr lang="pt-BR" dirty="0"/>
              <a:t> (DONA)</a:t>
            </a:r>
          </a:p>
          <a:p>
            <a:pPr lvl="1"/>
            <a:r>
              <a:rPr lang="pt-BR" dirty="0" err="1"/>
              <a:t>NovaGenesis</a:t>
            </a:r>
            <a:r>
              <a:rPr lang="pt-BR" dirty="0"/>
              <a:t> (NG) – INATEL</a:t>
            </a:r>
          </a:p>
          <a:p>
            <a:pPr lvl="1"/>
            <a:r>
              <a:rPr lang="pt-BR" dirty="0" err="1"/>
              <a:t>Entity</a:t>
            </a:r>
            <a:r>
              <a:rPr lang="pt-BR" dirty="0"/>
              <a:t>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Architecture</a:t>
            </a:r>
            <a:r>
              <a:rPr lang="pt-BR" dirty="0"/>
              <a:t> (</a:t>
            </a:r>
            <a:r>
              <a:rPr lang="pt-BR" dirty="0" err="1"/>
              <a:t>ETArch</a:t>
            </a:r>
            <a:r>
              <a:rPr lang="pt-BR" dirty="0"/>
              <a:t>)</a:t>
            </a:r>
          </a:p>
          <a:p>
            <a:r>
              <a:rPr lang="pt-BR" dirty="0" err="1"/>
              <a:t>eXpressive</a:t>
            </a:r>
            <a:r>
              <a:rPr lang="pt-BR" dirty="0"/>
              <a:t> Internet </a:t>
            </a:r>
            <a:r>
              <a:rPr lang="pt-BR" dirty="0" err="1"/>
              <a:t>Architecture</a:t>
            </a:r>
            <a:r>
              <a:rPr lang="pt-BR" dirty="0"/>
              <a:t> (XIA)</a:t>
            </a:r>
          </a:p>
          <a:p>
            <a:r>
              <a:rPr lang="pt-BR" dirty="0" err="1"/>
              <a:t>Recursive</a:t>
            </a:r>
            <a:r>
              <a:rPr lang="pt-BR" dirty="0"/>
              <a:t> </a:t>
            </a:r>
            <a:r>
              <a:rPr lang="pt-BR" dirty="0" err="1"/>
              <a:t>InterNetwork</a:t>
            </a:r>
            <a:r>
              <a:rPr lang="pt-BR" dirty="0"/>
              <a:t> </a:t>
            </a:r>
            <a:r>
              <a:rPr lang="pt-BR" dirty="0" err="1"/>
              <a:t>Architecture</a:t>
            </a:r>
            <a:r>
              <a:rPr lang="pt-BR" dirty="0"/>
              <a:t> (RINA)</a:t>
            </a:r>
          </a:p>
        </p:txBody>
      </p:sp>
    </p:spTree>
    <p:extLst>
      <p:ext uri="{BB962C8B-B14F-4D97-AF65-F5344CB8AC3E}">
        <p14:creationId xmlns:p14="http://schemas.microsoft.com/office/powerpoint/2010/main" val="4126497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Disciplina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E0F6E-D4AD-4C94-9837-746ECEE7C125}" type="slidenum">
              <a:rPr lang="pt-BR" smtClean="0"/>
              <a:pPr/>
              <a:t>52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4188462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Organização da Disciplina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53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Redes</a:t>
            </a:r>
            <a:r>
              <a:rPr lang="en-US" dirty="0"/>
              <a:t> para </a:t>
            </a:r>
            <a:r>
              <a:rPr lang="en-US" dirty="0" err="1"/>
              <a:t>Experimentação</a:t>
            </a:r>
            <a:endParaRPr lang="en-US" dirty="0"/>
          </a:p>
          <a:p>
            <a:r>
              <a:rPr lang="pt-BR" dirty="0"/>
              <a:t>O Ambiente FIBRE</a:t>
            </a:r>
          </a:p>
          <a:p>
            <a:r>
              <a:rPr lang="pt-BR" dirty="0"/>
              <a:t>Virtualização de Redes</a:t>
            </a:r>
          </a:p>
          <a:p>
            <a:pPr lvl="1"/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Definidas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Software (SDN – </a:t>
            </a:r>
            <a:r>
              <a:rPr lang="en-US" i="1" dirty="0"/>
              <a:t>Software Defined Networks</a:t>
            </a:r>
            <a:r>
              <a:rPr lang="en-US" dirty="0"/>
              <a:t>) </a:t>
            </a:r>
          </a:p>
          <a:p>
            <a:pPr lvl="1"/>
            <a:r>
              <a:rPr lang="pt-BR" dirty="0"/>
              <a:t>Virtualização de Funções de Rede (NFV – </a:t>
            </a:r>
            <a:r>
              <a:rPr lang="pt-BR" i="1" dirty="0"/>
              <a:t>Network </a:t>
            </a:r>
            <a:r>
              <a:rPr lang="pt-BR" i="1" dirty="0" err="1"/>
              <a:t>Functions</a:t>
            </a:r>
            <a:r>
              <a:rPr lang="pt-BR" i="1" dirty="0"/>
              <a:t> </a:t>
            </a:r>
            <a:r>
              <a:rPr lang="pt-BR" i="1" dirty="0" err="1"/>
              <a:t>Virtualization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P4 – </a:t>
            </a:r>
            <a:r>
              <a:rPr lang="pt-BR" i="1" dirty="0" err="1"/>
              <a:t>Packet</a:t>
            </a:r>
            <a:r>
              <a:rPr lang="pt-BR" i="1" dirty="0"/>
              <a:t> </a:t>
            </a:r>
            <a:r>
              <a:rPr lang="pt-BR" i="1" dirty="0" err="1"/>
              <a:t>Forwarding</a:t>
            </a:r>
            <a:r>
              <a:rPr lang="pt-BR" i="1" dirty="0"/>
              <a:t> </a:t>
            </a:r>
            <a:r>
              <a:rPr lang="pt-BR" i="1" dirty="0" err="1"/>
              <a:t>Programming</a:t>
            </a:r>
            <a:r>
              <a:rPr lang="pt-BR" i="1" dirty="0"/>
              <a:t> </a:t>
            </a:r>
            <a:r>
              <a:rPr lang="pt-BR" i="1" dirty="0" err="1"/>
              <a:t>Language</a:t>
            </a:r>
            <a:endParaRPr lang="pt-BR" i="1" dirty="0"/>
          </a:p>
          <a:p>
            <a:r>
              <a:rPr lang="pt-BR" dirty="0"/>
              <a:t>Princípios de Arquiteturas de Redes de Computadores (fundamentos e implementações existentes)</a:t>
            </a:r>
          </a:p>
          <a:p>
            <a:r>
              <a:rPr lang="pt-BR" dirty="0"/>
              <a:t>Arquitetura </a:t>
            </a:r>
            <a:r>
              <a:rPr lang="pt-BR" dirty="0" err="1"/>
              <a:t>InterRedes</a:t>
            </a:r>
            <a:r>
              <a:rPr lang="pt-BR" dirty="0"/>
              <a:t> Recursiva – RINA </a:t>
            </a:r>
          </a:p>
          <a:p>
            <a:pPr lvl="1"/>
            <a:r>
              <a:rPr lang="pt-BR" dirty="0"/>
              <a:t>baseada em IPC – </a:t>
            </a:r>
            <a:r>
              <a:rPr lang="pt-BR" dirty="0" err="1"/>
              <a:t>InterProcess</a:t>
            </a:r>
            <a:r>
              <a:rPr lang="pt-BR" dirty="0"/>
              <a:t> Communication</a:t>
            </a:r>
          </a:p>
          <a:p>
            <a:r>
              <a:rPr lang="pt-BR" dirty="0"/>
              <a:t>Outras Arquiteturas de Rede</a:t>
            </a:r>
          </a:p>
        </p:txBody>
      </p:sp>
    </p:spTree>
    <p:extLst>
      <p:ext uri="{BB962C8B-B14F-4D97-AF65-F5344CB8AC3E}">
        <p14:creationId xmlns:p14="http://schemas.microsoft.com/office/powerpoint/2010/main" val="1614345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06996-D696-FB42-89CB-DF1F4B6C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EA689BC-7E40-B044-9ABB-7791BB3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67905B-B8C5-A04E-AF2F-F57F704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54</a:t>
            </a:fld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33BD842-564F-6E42-A4E5-891EBA407A6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Experimentações no FIBRE</a:t>
            </a:r>
          </a:p>
          <a:p>
            <a:r>
              <a:rPr lang="pt-BR" dirty="0"/>
              <a:t>Participação nas aulas</a:t>
            </a:r>
          </a:p>
          <a:p>
            <a:r>
              <a:rPr lang="pt-BR" dirty="0"/>
              <a:t>Apresentações nas aulas:</a:t>
            </a:r>
          </a:p>
          <a:p>
            <a:pPr lvl="1"/>
            <a:r>
              <a:rPr lang="pt-BR" dirty="0"/>
              <a:t>Virtualização de redes</a:t>
            </a:r>
          </a:p>
          <a:p>
            <a:pPr lvl="1"/>
            <a:r>
              <a:rPr lang="pt-BR" dirty="0"/>
              <a:t>RINA</a:t>
            </a:r>
          </a:p>
          <a:p>
            <a:pPr lvl="1"/>
            <a:r>
              <a:rPr lang="pt-BR" dirty="0"/>
              <a:t>Nova Arquitetura</a:t>
            </a:r>
          </a:p>
          <a:p>
            <a:r>
              <a:rPr lang="pt-BR" dirty="0"/>
              <a:t>Plus: execução de uma nova arquitetura no FIBRE</a:t>
            </a:r>
          </a:p>
        </p:txBody>
      </p:sp>
    </p:spTree>
    <p:extLst>
      <p:ext uri="{BB962C8B-B14F-4D97-AF65-F5344CB8AC3E}">
        <p14:creationId xmlns:p14="http://schemas.microsoft.com/office/powerpoint/2010/main" val="406750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Anos 90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Surgimento da Web:</a:t>
            </a:r>
          </a:p>
          <a:p>
            <a:pPr lvl="1"/>
            <a:r>
              <a:rPr lang="pt-BR" dirty="0"/>
              <a:t>HTML, HTTP: Berners-Lee</a:t>
            </a:r>
          </a:p>
          <a:p>
            <a:pPr lvl="1"/>
            <a:r>
              <a:rPr lang="pt-BR" dirty="0"/>
              <a:t>Surgimentos dos navegadores</a:t>
            </a:r>
          </a:p>
          <a:p>
            <a:r>
              <a:rPr lang="pt-BR" dirty="0"/>
              <a:t>Comercialização da Web (explosão do número de usuários)</a:t>
            </a:r>
          </a:p>
          <a:p>
            <a:r>
              <a:rPr lang="pt-BR" dirty="0"/>
              <a:t>Novas aplicações:</a:t>
            </a:r>
          </a:p>
          <a:p>
            <a:pPr lvl="1"/>
            <a:r>
              <a:rPr lang="pt-BR" dirty="0"/>
              <a:t>Mensagens instantâneas</a:t>
            </a:r>
          </a:p>
          <a:p>
            <a:pPr lvl="1"/>
            <a:r>
              <a:rPr lang="pt-BR" dirty="0"/>
              <a:t>Compartilhamento de arquivos P2P</a:t>
            </a:r>
          </a:p>
          <a:p>
            <a:r>
              <a:rPr lang="pt-BR" dirty="0"/>
              <a:t>Novos problemas:</a:t>
            </a:r>
          </a:p>
          <a:p>
            <a:pPr lvl="1"/>
            <a:r>
              <a:rPr lang="pt-BR" dirty="0"/>
              <a:t>Segurança </a:t>
            </a:r>
          </a:p>
          <a:p>
            <a:pPr lvl="1"/>
            <a:r>
              <a:rPr lang="pt-BR" dirty="0"/>
              <a:t>Direitos autorais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Anos 00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Multimídia (voz e vídeo) sobre IP</a:t>
            </a:r>
          </a:p>
          <a:p>
            <a:r>
              <a:rPr lang="pt-BR" dirty="0"/>
              <a:t>Compartilhamento de vídeos, jogos</a:t>
            </a:r>
          </a:p>
          <a:p>
            <a:r>
              <a:rPr lang="pt-BR" dirty="0"/>
              <a:t>Proliferação de redes sem fio:</a:t>
            </a:r>
          </a:p>
          <a:p>
            <a:pPr lvl="1"/>
            <a:r>
              <a:rPr lang="pt-BR" dirty="0" err="1"/>
              <a:t>Wi-Fi</a:t>
            </a:r>
            <a:r>
              <a:rPr lang="pt-BR" dirty="0"/>
              <a:t>, redes celulares</a:t>
            </a:r>
          </a:p>
          <a:p>
            <a:pPr lvl="1"/>
            <a:r>
              <a:rPr lang="pt-BR" dirty="0" err="1"/>
              <a:t>Smartphones</a:t>
            </a:r>
            <a:endParaRPr lang="pt-BR" dirty="0"/>
          </a:p>
          <a:p>
            <a:r>
              <a:rPr lang="pt-BR" dirty="0"/>
              <a:t>Web 2.0</a:t>
            </a:r>
          </a:p>
          <a:p>
            <a:r>
              <a:rPr lang="pt-BR" dirty="0"/>
              <a:t>Redes Sociais</a:t>
            </a:r>
          </a:p>
          <a:p>
            <a:r>
              <a:rPr lang="pt-BR" dirty="0"/>
              <a:t>Computação na nuvem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Internet: Anos 10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Virtualização de Redes</a:t>
            </a:r>
          </a:p>
          <a:p>
            <a:r>
              <a:rPr lang="pt-BR" dirty="0"/>
              <a:t>Redes definidas por software (SDN – </a:t>
            </a:r>
            <a:r>
              <a:rPr lang="pt-BR" i="1" dirty="0"/>
              <a:t>Software </a:t>
            </a:r>
            <a:r>
              <a:rPr lang="pt-BR" i="1" dirty="0" err="1"/>
              <a:t>Defined</a:t>
            </a:r>
            <a:r>
              <a:rPr lang="pt-BR" i="1" dirty="0"/>
              <a:t> Networking</a:t>
            </a:r>
            <a:r>
              <a:rPr lang="pt-BR" dirty="0"/>
              <a:t>)</a:t>
            </a:r>
          </a:p>
          <a:p>
            <a:r>
              <a:rPr lang="pt-BR" dirty="0"/>
              <a:t>Funções virtualizadas de rede (NFV – </a:t>
            </a:r>
            <a:r>
              <a:rPr lang="pt-BR" i="1" dirty="0"/>
              <a:t>Network </a:t>
            </a:r>
            <a:r>
              <a:rPr lang="pt-BR" i="1" dirty="0" err="1"/>
              <a:t>Functions</a:t>
            </a:r>
            <a:r>
              <a:rPr lang="pt-BR" i="1" dirty="0"/>
              <a:t> </a:t>
            </a:r>
            <a:r>
              <a:rPr lang="pt-BR" i="1" dirty="0" err="1"/>
              <a:t>Virtualization</a:t>
            </a:r>
            <a:r>
              <a:rPr lang="pt-BR" dirty="0"/>
              <a:t>)</a:t>
            </a:r>
          </a:p>
          <a:p>
            <a:r>
              <a:rPr lang="pt-BR" dirty="0"/>
              <a:t>Internet das Coisas (</a:t>
            </a:r>
            <a:r>
              <a:rPr lang="pt-BR" dirty="0" err="1"/>
              <a:t>IoT</a:t>
            </a:r>
            <a:r>
              <a:rPr lang="pt-BR" dirty="0"/>
              <a:t> – </a:t>
            </a:r>
            <a:r>
              <a:rPr lang="pt-BR" i="1" dirty="0"/>
              <a:t>Internet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Things</a:t>
            </a:r>
            <a:r>
              <a:rPr lang="pt-BR" dirty="0"/>
              <a:t>)</a:t>
            </a:r>
          </a:p>
          <a:p>
            <a:r>
              <a:rPr lang="pt-BR" dirty="0"/>
              <a:t>Redes Verdes</a:t>
            </a:r>
          </a:p>
          <a:p>
            <a:r>
              <a:rPr lang="pt-BR" i="1" dirty="0"/>
              <a:t>Streaming</a:t>
            </a:r>
          </a:p>
          <a:p>
            <a:r>
              <a:rPr lang="pt-B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62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86" y="1723535"/>
            <a:ext cx="7620000" cy="508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Gartner</a:t>
            </a:r>
            <a:r>
              <a:rPr lang="pt-BR" dirty="0"/>
              <a:t> </a:t>
            </a:r>
            <a:r>
              <a:rPr lang="pt-BR" dirty="0" err="1"/>
              <a:t>Hype</a:t>
            </a:r>
            <a:r>
              <a:rPr lang="pt-BR" dirty="0"/>
              <a:t> </a:t>
            </a:r>
            <a:r>
              <a:rPr lang="pt-BR" dirty="0" err="1"/>
              <a:t>Cycle</a:t>
            </a:r>
            <a:r>
              <a:rPr lang="pt-BR" dirty="0"/>
              <a:t> 2016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98E0F6E-D4AD-4C94-9837-746ECEE7C125}" type="slidenum">
              <a:rPr lang="pt-BR" smtClean="0"/>
              <a:pPr/>
              <a:t>9</a:t>
            </a:fld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5220072" y="213285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5652120" y="2564904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051720" y="270892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Arquiteturas de Redes de Computadores  (2018.1)</a:t>
            </a:r>
          </a:p>
        </p:txBody>
      </p:sp>
    </p:spTree>
    <p:extLst>
      <p:ext uri="{BB962C8B-B14F-4D97-AF65-F5344CB8AC3E}">
        <p14:creationId xmlns:p14="http://schemas.microsoft.com/office/powerpoint/2010/main" val="7760797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5693</TotalTime>
  <Words>2469</Words>
  <Application>Microsoft Macintosh PowerPoint</Application>
  <PresentationFormat>Apresentação na tela (4:3)</PresentationFormat>
  <Paragraphs>533</Paragraphs>
  <Slides>54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5" baseType="lpstr">
      <vt:lpstr>ＭＳ Ｐゴシック</vt:lpstr>
      <vt:lpstr>ヒラギノ角ゴ ProN W3</vt:lpstr>
      <vt:lpstr>Arial</vt:lpstr>
      <vt:lpstr>Calibri</vt:lpstr>
      <vt:lpstr>Mangal</vt:lpstr>
      <vt:lpstr>Symbol</vt:lpstr>
      <vt:lpstr>Tahoma</vt:lpstr>
      <vt:lpstr>Tw Cen MT</vt:lpstr>
      <vt:lpstr>Wingdings</vt:lpstr>
      <vt:lpstr>Wingdings 2</vt:lpstr>
      <vt:lpstr>Mediano</vt:lpstr>
      <vt:lpstr>Arquiteturas de Redes </vt:lpstr>
      <vt:lpstr>A Internet</vt:lpstr>
      <vt:lpstr>Internet: Origens</vt:lpstr>
      <vt:lpstr>Internet: Anos 70</vt:lpstr>
      <vt:lpstr>Internet: Anos 80</vt:lpstr>
      <vt:lpstr>Internet: Anos 90</vt:lpstr>
      <vt:lpstr>Internet: Anos 00</vt:lpstr>
      <vt:lpstr>Internet: Anos 10</vt:lpstr>
      <vt:lpstr>Gartner Hype Cycle 2016</vt:lpstr>
      <vt:lpstr>Gartner Hype Cycle 2017</vt:lpstr>
      <vt:lpstr>Apresentação do PowerPoint</vt:lpstr>
      <vt:lpstr>Apresentação do PowerPoint</vt:lpstr>
      <vt:lpstr>Apresentação do PowerPoint</vt:lpstr>
      <vt:lpstr>A Internet “Hoje”</vt:lpstr>
      <vt:lpstr>A Internet “Hoje”</vt:lpstr>
      <vt:lpstr>Internet: Requisitos Atuais</vt:lpstr>
      <vt:lpstr>Arquitetura da Internet</vt:lpstr>
      <vt:lpstr>Princípios da Arquitetura da Internet</vt:lpstr>
      <vt:lpstr>Evolução através de “Remendos”</vt:lpstr>
      <vt:lpstr>Funcionalidades sob pressão</vt:lpstr>
      <vt:lpstr>Problemas</vt:lpstr>
      <vt:lpstr>Novos Paradigmas de Redes</vt:lpstr>
      <vt:lpstr>Novos Paradigmas de Redes </vt:lpstr>
      <vt:lpstr>Roteadores atuais</vt:lpstr>
      <vt:lpstr>Passo 1:  Separar a inteligência do datapath</vt:lpstr>
      <vt:lpstr>Passo 2: Armazena as decisões em tabelas mínimas de fluxo</vt:lpstr>
      <vt:lpstr>Apresentação do PowerPoint</vt:lpstr>
      <vt:lpstr>Virtualizando o Switch OpenFlow</vt:lpstr>
      <vt:lpstr>Virtualizando o OpenFlow</vt:lpstr>
      <vt:lpstr>Apresentação do PowerPoint</vt:lpstr>
      <vt:lpstr>NFV: visão</vt:lpstr>
      <vt:lpstr>NFV</vt:lpstr>
      <vt:lpstr>NFV e SDN</vt:lpstr>
      <vt:lpstr>P4: Programmable Packet Processing for NFV/SDN</vt:lpstr>
      <vt:lpstr>P4</vt:lpstr>
      <vt:lpstr>Internet do Futuro</vt:lpstr>
      <vt:lpstr>Abordagem Radical</vt:lpstr>
      <vt:lpstr>Três afirmações óbvias</vt:lpstr>
      <vt:lpstr>Mudando o Contexto e as Expectativas</vt:lpstr>
      <vt:lpstr>Ambiente:  Confiável  Não confiável</vt:lpstr>
      <vt:lpstr>Usuários:  Pesquisadores  Usuários</vt:lpstr>
      <vt:lpstr>Operadores:  Sem fins lucrativos  Comercial</vt:lpstr>
      <vt:lpstr>Uso: Orientação a host  Orientada a dados</vt:lpstr>
      <vt:lpstr>Conectividade: IP E2E  X intermitente</vt:lpstr>
      <vt:lpstr>Redes para Experimentação (Testbeds)</vt:lpstr>
      <vt:lpstr>(Algumas) Redes para Experimentação no Mundo</vt:lpstr>
      <vt:lpstr>Arquitetura de Redes</vt:lpstr>
      <vt:lpstr>Princípios Fundamentais</vt:lpstr>
      <vt:lpstr>O que é uma boa arquitetura?</vt:lpstr>
      <vt:lpstr>Projeto e Especificação da Arquitetura da Rede</vt:lpstr>
      <vt:lpstr>New Architectures Examples</vt:lpstr>
      <vt:lpstr>A Disciplina</vt:lpstr>
      <vt:lpstr>Organização da Disciplina</vt:lpstr>
      <vt:lpstr>Avaliação</vt:lpstr>
    </vt:vector>
  </TitlesOfParts>
  <Company>sa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de Nova Geração e Internet do Futuro perspectivas para a web, mercado e usuários</dc:title>
  <dc:creator>suruagy</dc:creator>
  <cp:lastModifiedBy>Suruagy</cp:lastModifiedBy>
  <cp:revision>98</cp:revision>
  <dcterms:created xsi:type="dcterms:W3CDTF">2011-04-04T18:50:32Z</dcterms:created>
  <dcterms:modified xsi:type="dcterms:W3CDTF">2018-03-09T18:28:52Z</dcterms:modified>
</cp:coreProperties>
</file>