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5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82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5" r:id="rId26"/>
    <p:sldId id="291" r:id="rId27"/>
    <p:sldId id="292" r:id="rId28"/>
    <p:sldId id="293" r:id="rId29"/>
    <p:sldId id="283" r:id="rId30"/>
    <p:sldId id="294" r:id="rId31"/>
    <p:sldId id="284" r:id="rId32"/>
    <p:sldId id="295" r:id="rId33"/>
    <p:sldId id="296" r:id="rId34"/>
    <p:sldId id="297" r:id="rId35"/>
    <p:sldId id="286" r:id="rId36"/>
    <p:sldId id="301" r:id="rId37"/>
    <p:sldId id="287" r:id="rId38"/>
    <p:sldId id="298" r:id="rId39"/>
    <p:sldId id="300" r:id="rId40"/>
    <p:sldId id="299" r:id="rId41"/>
    <p:sldId id="288" r:id="rId42"/>
    <p:sldId id="289" r:id="rId43"/>
    <p:sldId id="290" r:id="rId4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ruagy" initials="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27" autoAdjust="0"/>
  </p:normalViewPr>
  <p:slideViewPr>
    <p:cSldViewPr>
      <p:cViewPr varScale="1">
        <p:scale>
          <a:sx n="135" d="100"/>
          <a:sy n="135" d="100"/>
        </p:scale>
        <p:origin x="-17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8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DC6E5-0183-4ADD-A9DB-9577F13DBE6A}" type="datetimeFigureOut">
              <a:rPr lang="pt-BR" smtClean="0"/>
              <a:pPr/>
              <a:t>07/07/2014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7C6B7-ED7C-4CF7-8223-8D95AD7B45B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7687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7C6B7-ED7C-4CF7-8223-8D95AD7B45BE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1082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FIA e FIND programas da NSF</a:t>
            </a:r>
          </a:p>
          <a:p>
            <a:r>
              <a:rPr lang="pt-BR" dirty="0" smtClean="0"/>
              <a:t>FIA </a:t>
            </a:r>
            <a:r>
              <a:rPr lang="pt-BR" dirty="0" err="1" smtClean="0"/>
              <a:t>is</a:t>
            </a:r>
            <a:r>
              <a:rPr lang="pt-BR" dirty="0" smtClean="0"/>
              <a:t> </a:t>
            </a:r>
            <a:r>
              <a:rPr lang="pt-BR" dirty="0" err="1" smtClean="0"/>
              <a:t>based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FIND </a:t>
            </a:r>
          </a:p>
          <a:p>
            <a:r>
              <a:rPr lang="pt-BR" dirty="0" smtClean="0"/>
              <a:t>FIND: ~50</a:t>
            </a:r>
            <a:r>
              <a:rPr lang="pt-BR" baseline="0" dirty="0" smtClean="0"/>
              <a:t> </a:t>
            </a:r>
            <a:r>
              <a:rPr lang="pt-BR" baseline="0" dirty="0" err="1" smtClean="0"/>
              <a:t>projects</a:t>
            </a:r>
            <a:r>
              <a:rPr lang="pt-BR" baseline="0" dirty="0" smtClean="0"/>
              <a:t> </a:t>
            </a:r>
            <a:r>
              <a:rPr lang="pt-BR" baseline="0" dirty="0" err="1" smtClean="0"/>
              <a:t>on</a:t>
            </a:r>
            <a:r>
              <a:rPr lang="pt-BR" baseline="0" dirty="0" smtClean="0"/>
              <a:t> </a:t>
            </a:r>
            <a:r>
              <a:rPr lang="pt-BR" baseline="0" dirty="0" err="1" smtClean="0"/>
              <a:t>all</a:t>
            </a:r>
            <a:r>
              <a:rPr lang="pt-BR" baseline="0" dirty="0" smtClean="0"/>
              <a:t> </a:t>
            </a:r>
            <a:r>
              <a:rPr lang="pt-BR" baseline="0" dirty="0" err="1" smtClean="0"/>
              <a:t>kinds</a:t>
            </a:r>
            <a:r>
              <a:rPr lang="pt-BR" baseline="0" dirty="0" smtClean="0"/>
              <a:t> </a:t>
            </a:r>
            <a:r>
              <a:rPr lang="pt-BR" baseline="0" dirty="0" err="1" smtClean="0"/>
              <a:t>of</a:t>
            </a:r>
            <a:r>
              <a:rPr lang="pt-BR" baseline="0" dirty="0" smtClean="0"/>
              <a:t> design </a:t>
            </a:r>
            <a:r>
              <a:rPr lang="pt-BR" baseline="0" dirty="0" err="1" smtClean="0"/>
              <a:t>aspects</a:t>
            </a:r>
            <a:r>
              <a:rPr lang="pt-BR" baseline="0" dirty="0" smtClean="0"/>
              <a:t> </a:t>
            </a:r>
            <a:r>
              <a:rPr lang="pt-BR" baseline="0" dirty="0" err="1" smtClean="0"/>
              <a:t>of</a:t>
            </a:r>
            <a:r>
              <a:rPr lang="pt-BR" baseline="0" dirty="0" smtClean="0"/>
              <a:t> FI</a:t>
            </a:r>
          </a:p>
          <a:p>
            <a:r>
              <a:rPr lang="pt-BR" baseline="0" dirty="0" smtClean="0"/>
              <a:t>FIA: </a:t>
            </a:r>
            <a:r>
              <a:rPr lang="pt-BR" baseline="0" dirty="0" err="1" smtClean="0"/>
              <a:t>next</a:t>
            </a:r>
            <a:r>
              <a:rPr lang="pt-BR" baseline="0" dirty="0" smtClean="0"/>
              <a:t> </a:t>
            </a:r>
            <a:r>
              <a:rPr lang="pt-BR" baseline="0" dirty="0" err="1" smtClean="0"/>
              <a:t>phase</a:t>
            </a:r>
            <a:r>
              <a:rPr lang="pt-BR" baseline="0" dirty="0" smtClean="0"/>
              <a:t> </a:t>
            </a:r>
            <a:r>
              <a:rPr lang="pt-BR" baseline="0" dirty="0" err="1" smtClean="0"/>
              <a:t>to</a:t>
            </a:r>
            <a:r>
              <a:rPr lang="pt-BR" baseline="0" dirty="0" smtClean="0"/>
              <a:t> </a:t>
            </a:r>
            <a:r>
              <a:rPr lang="pt-BR" baseline="0" dirty="0" err="1" smtClean="0"/>
              <a:t>pull</a:t>
            </a:r>
            <a:r>
              <a:rPr lang="pt-BR" baseline="0" dirty="0" smtClean="0"/>
              <a:t> </a:t>
            </a:r>
            <a:r>
              <a:rPr lang="pt-BR" baseline="0" dirty="0" err="1" smtClean="0"/>
              <a:t>together</a:t>
            </a:r>
            <a:r>
              <a:rPr lang="pt-BR" baseline="0" dirty="0" smtClean="0"/>
              <a:t> </a:t>
            </a:r>
            <a:r>
              <a:rPr lang="pt-BR" baseline="0" dirty="0" err="1" smtClean="0"/>
              <a:t>the</a:t>
            </a:r>
            <a:r>
              <a:rPr lang="pt-BR" baseline="0" dirty="0" smtClean="0"/>
              <a:t> </a:t>
            </a:r>
            <a:r>
              <a:rPr lang="pt-BR" baseline="0" dirty="0" err="1" smtClean="0"/>
              <a:t>ideas</a:t>
            </a:r>
            <a:r>
              <a:rPr lang="pt-BR" baseline="0" dirty="0" smtClean="0"/>
              <a:t> </a:t>
            </a:r>
            <a:r>
              <a:rPr lang="pt-BR" baseline="0" dirty="0" err="1" smtClean="0"/>
              <a:t>into</a:t>
            </a:r>
            <a:r>
              <a:rPr lang="pt-BR" baseline="0" dirty="0" smtClean="0"/>
              <a:t> </a:t>
            </a:r>
            <a:r>
              <a:rPr lang="pt-BR" baseline="0" dirty="0" err="1" smtClean="0"/>
              <a:t>groups</a:t>
            </a:r>
            <a:r>
              <a:rPr lang="pt-BR" baseline="0" dirty="0" smtClean="0"/>
              <a:t> </a:t>
            </a:r>
            <a:r>
              <a:rPr lang="pt-BR" baseline="0" dirty="0" err="1" smtClean="0"/>
              <a:t>of</a:t>
            </a:r>
            <a:r>
              <a:rPr lang="pt-BR" baseline="0" dirty="0" smtClean="0"/>
              <a:t> overall </a:t>
            </a:r>
            <a:r>
              <a:rPr lang="pt-BR" baseline="0" dirty="0" err="1" smtClean="0"/>
              <a:t>architecture</a:t>
            </a:r>
            <a:r>
              <a:rPr lang="pt-BR" baseline="0" dirty="0" smtClean="0"/>
              <a:t> </a:t>
            </a:r>
            <a:r>
              <a:rPr lang="pt-BR" baseline="0" dirty="0" err="1" smtClean="0"/>
              <a:t>proposals</a:t>
            </a:r>
            <a:r>
              <a:rPr lang="pt-BR" baseline="0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7C6B7-ED7C-4CF7-8223-8D95AD7B45BE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0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FIA e FIND programas da NSF</a:t>
            </a:r>
          </a:p>
          <a:p>
            <a:r>
              <a:rPr lang="pt-BR" dirty="0" smtClean="0"/>
              <a:t>FIA </a:t>
            </a:r>
            <a:r>
              <a:rPr lang="pt-BR" dirty="0" err="1" smtClean="0"/>
              <a:t>is</a:t>
            </a:r>
            <a:r>
              <a:rPr lang="pt-BR" dirty="0" smtClean="0"/>
              <a:t> </a:t>
            </a:r>
            <a:r>
              <a:rPr lang="pt-BR" dirty="0" err="1" smtClean="0"/>
              <a:t>based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FIND </a:t>
            </a:r>
          </a:p>
          <a:p>
            <a:r>
              <a:rPr lang="pt-BR" dirty="0" smtClean="0"/>
              <a:t>FIND: ~50</a:t>
            </a:r>
            <a:r>
              <a:rPr lang="pt-BR" baseline="0" dirty="0" smtClean="0"/>
              <a:t> </a:t>
            </a:r>
            <a:r>
              <a:rPr lang="pt-BR" baseline="0" dirty="0" err="1" smtClean="0"/>
              <a:t>projects</a:t>
            </a:r>
            <a:r>
              <a:rPr lang="pt-BR" baseline="0" dirty="0" smtClean="0"/>
              <a:t> </a:t>
            </a:r>
            <a:r>
              <a:rPr lang="pt-BR" baseline="0" dirty="0" err="1" smtClean="0"/>
              <a:t>on</a:t>
            </a:r>
            <a:r>
              <a:rPr lang="pt-BR" baseline="0" dirty="0" smtClean="0"/>
              <a:t> </a:t>
            </a:r>
            <a:r>
              <a:rPr lang="pt-BR" baseline="0" dirty="0" err="1" smtClean="0"/>
              <a:t>all</a:t>
            </a:r>
            <a:r>
              <a:rPr lang="pt-BR" baseline="0" dirty="0" smtClean="0"/>
              <a:t> </a:t>
            </a:r>
            <a:r>
              <a:rPr lang="pt-BR" baseline="0" dirty="0" err="1" smtClean="0"/>
              <a:t>kinds</a:t>
            </a:r>
            <a:r>
              <a:rPr lang="pt-BR" baseline="0" dirty="0" smtClean="0"/>
              <a:t> </a:t>
            </a:r>
            <a:r>
              <a:rPr lang="pt-BR" baseline="0" dirty="0" err="1" smtClean="0"/>
              <a:t>of</a:t>
            </a:r>
            <a:r>
              <a:rPr lang="pt-BR" baseline="0" dirty="0" smtClean="0"/>
              <a:t> design </a:t>
            </a:r>
            <a:r>
              <a:rPr lang="pt-BR" baseline="0" dirty="0" err="1" smtClean="0"/>
              <a:t>aspects</a:t>
            </a:r>
            <a:r>
              <a:rPr lang="pt-BR" baseline="0" dirty="0" smtClean="0"/>
              <a:t> </a:t>
            </a:r>
            <a:r>
              <a:rPr lang="pt-BR" baseline="0" dirty="0" err="1" smtClean="0"/>
              <a:t>of</a:t>
            </a:r>
            <a:r>
              <a:rPr lang="pt-BR" baseline="0" dirty="0" smtClean="0"/>
              <a:t> FI</a:t>
            </a:r>
          </a:p>
          <a:p>
            <a:r>
              <a:rPr lang="pt-BR" baseline="0" dirty="0" smtClean="0"/>
              <a:t>FIA: </a:t>
            </a:r>
            <a:r>
              <a:rPr lang="pt-BR" baseline="0" dirty="0" err="1" smtClean="0"/>
              <a:t>next</a:t>
            </a:r>
            <a:r>
              <a:rPr lang="pt-BR" baseline="0" dirty="0" smtClean="0"/>
              <a:t> </a:t>
            </a:r>
            <a:r>
              <a:rPr lang="pt-BR" baseline="0" dirty="0" err="1" smtClean="0"/>
              <a:t>phase</a:t>
            </a:r>
            <a:r>
              <a:rPr lang="pt-BR" baseline="0" dirty="0" smtClean="0"/>
              <a:t> </a:t>
            </a:r>
            <a:r>
              <a:rPr lang="pt-BR" baseline="0" dirty="0" err="1" smtClean="0"/>
              <a:t>to</a:t>
            </a:r>
            <a:r>
              <a:rPr lang="pt-BR" baseline="0" dirty="0" smtClean="0"/>
              <a:t> </a:t>
            </a:r>
            <a:r>
              <a:rPr lang="pt-BR" baseline="0" dirty="0" err="1" smtClean="0"/>
              <a:t>pull</a:t>
            </a:r>
            <a:r>
              <a:rPr lang="pt-BR" baseline="0" dirty="0" smtClean="0"/>
              <a:t> </a:t>
            </a:r>
            <a:r>
              <a:rPr lang="pt-BR" baseline="0" dirty="0" err="1" smtClean="0"/>
              <a:t>together</a:t>
            </a:r>
            <a:r>
              <a:rPr lang="pt-BR" baseline="0" dirty="0" smtClean="0"/>
              <a:t> </a:t>
            </a:r>
            <a:r>
              <a:rPr lang="pt-BR" baseline="0" dirty="0" err="1" smtClean="0"/>
              <a:t>the</a:t>
            </a:r>
            <a:r>
              <a:rPr lang="pt-BR" baseline="0" dirty="0" smtClean="0"/>
              <a:t> </a:t>
            </a:r>
            <a:r>
              <a:rPr lang="pt-BR" baseline="0" dirty="0" err="1" smtClean="0"/>
              <a:t>ideas</a:t>
            </a:r>
            <a:r>
              <a:rPr lang="pt-BR" baseline="0" dirty="0" smtClean="0"/>
              <a:t> </a:t>
            </a:r>
            <a:r>
              <a:rPr lang="pt-BR" baseline="0" dirty="0" err="1" smtClean="0"/>
              <a:t>into</a:t>
            </a:r>
            <a:r>
              <a:rPr lang="pt-BR" baseline="0" dirty="0" smtClean="0"/>
              <a:t> </a:t>
            </a:r>
            <a:r>
              <a:rPr lang="pt-BR" baseline="0" dirty="0" err="1" smtClean="0"/>
              <a:t>groups</a:t>
            </a:r>
            <a:r>
              <a:rPr lang="pt-BR" baseline="0" dirty="0" smtClean="0"/>
              <a:t> </a:t>
            </a:r>
            <a:r>
              <a:rPr lang="pt-BR" baseline="0" dirty="0" err="1" smtClean="0"/>
              <a:t>of</a:t>
            </a:r>
            <a:r>
              <a:rPr lang="pt-BR" baseline="0" dirty="0" smtClean="0"/>
              <a:t> overall </a:t>
            </a:r>
            <a:r>
              <a:rPr lang="pt-BR" baseline="0" dirty="0" err="1" smtClean="0"/>
              <a:t>architecture</a:t>
            </a:r>
            <a:r>
              <a:rPr lang="pt-BR" baseline="0" dirty="0" smtClean="0"/>
              <a:t> </a:t>
            </a:r>
            <a:r>
              <a:rPr lang="pt-BR" baseline="0" dirty="0" err="1" smtClean="0"/>
              <a:t>proposals</a:t>
            </a:r>
            <a:r>
              <a:rPr lang="pt-BR" baseline="0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7C6B7-ED7C-4CF7-8223-8D95AD7B45BE}" type="slidenum">
              <a:rPr lang="pt-BR" smtClean="0"/>
              <a:pPr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0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358B820-F2D4-466D-8994-E460377D5EFC}" type="datetime1">
              <a:rPr lang="pt-BR" smtClean="0"/>
              <a:t>07/07/2014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1424-D098-4968-B9AF-F142610A5D50}" type="datetime1">
              <a:rPr lang="pt-BR" smtClean="0"/>
              <a:t>07/07/2014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932787F-9B8D-42B6-903D-7CF873E68233}" type="datetime1">
              <a:rPr lang="pt-BR" smtClean="0"/>
              <a:t>07/07/2014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63402-1974-4C11-A6A3-63019221AE88}" type="datetime1">
              <a:rPr lang="pt-BR" smtClean="0"/>
              <a:t>07/07/2014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76ED2-326E-421A-BDE9-8D70C6C3C353}" type="datetime1">
              <a:rPr lang="pt-BR" smtClean="0"/>
              <a:t>07/07/2014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5EDEC65-674D-4745-91EA-1F32CB20393C}" type="datetime1">
              <a:rPr lang="pt-BR" smtClean="0"/>
              <a:t>07/07/2014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 smtClean="0"/>
              <a:t>Future Internet Architecture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0F08139-EFC5-4166-9DC4-59048CAF15ED}" type="datetime1">
              <a:rPr lang="pt-BR" smtClean="0"/>
              <a:t>07/07/2014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5C7C-6EC7-4E47-B77A-ADCA3BBA2AEC}" type="datetime1">
              <a:rPr lang="pt-BR" smtClean="0"/>
              <a:t>07/07/2014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AD0C-CE2C-4322-9831-A9D8EBC3DD57}" type="datetime1">
              <a:rPr lang="pt-BR" smtClean="0"/>
              <a:t>07/07/2014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23BD-C184-4816-BF66-82846B8AE6E9}" type="datetime1">
              <a:rPr lang="pt-BR" smtClean="0"/>
              <a:t>07/07/2014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DD6465F-19DC-4E5A-9851-34837DCA5BC7}" type="datetime1">
              <a:rPr lang="pt-BR" smtClean="0"/>
              <a:t>07/07/2014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3E4FBCF-797D-46C9-9A5C-2E24B35A8108}" type="datetime1">
              <a:rPr lang="pt-BR" smtClean="0"/>
              <a:t>07/07/2014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 smtClean="0"/>
              <a:t>A Survey of the Research on Future internet architectures</a:t>
            </a:r>
            <a:endParaRPr lang="en-US" noProof="0" dirty="0"/>
          </a:p>
        </p:txBody>
      </p:sp>
      <p:sp>
        <p:nvSpPr>
          <p:cNvPr id="2" name="Espaço Reservado para Texto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noProof="0" smtClean="0"/>
              <a:t>Jianli Pan et al. IEEE Communications Magazine, July 2011 p. 26-36</a:t>
            </a:r>
            <a:endParaRPr lang="en-US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NDN – Named Data Networking</a:t>
            </a:r>
            <a:endParaRPr lang="en-US" noProof="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noProof="0" smtClean="0"/>
              <a:t>UCLA + 10 universities and research institutes</a:t>
            </a:r>
          </a:p>
          <a:p>
            <a:r>
              <a:rPr lang="en-US" noProof="0" smtClean="0"/>
              <a:t>Content Centric Model:</a:t>
            </a:r>
          </a:p>
          <a:p>
            <a:pPr lvl="1"/>
            <a:r>
              <a:rPr lang="en-US" noProof="0" smtClean="0"/>
              <a:t>The data are named instead of their location (IP addresses)</a:t>
            </a:r>
          </a:p>
          <a:p>
            <a:pPr lvl="1"/>
            <a:r>
              <a:rPr lang="en-US" noProof="0" smtClean="0"/>
              <a:t>Data become the first-class entities in NDN</a:t>
            </a:r>
          </a:p>
          <a:p>
            <a:pPr lvl="1"/>
            <a:r>
              <a:rPr lang="en-US" noProof="0" smtClean="0"/>
              <a:t>Instead  of trying to secure the transmission channel or data path through encryption, NDN tries to secure the content by naming the data through a security-enhanced method.</a:t>
            </a:r>
          </a:p>
          <a:p>
            <a:pPr lvl="2"/>
            <a:r>
              <a:rPr lang="en-US" noProof="0" smtClean="0"/>
              <a:t>Separates trust in data from trust between hosts and servers.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3076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NDN – Named Data Networking</a:t>
            </a:r>
            <a:endParaRPr lang="en-US" noProof="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11</a:t>
            </a:fld>
            <a:endParaRPr lang="pt-B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6" y="1828800"/>
            <a:ext cx="9010650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174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NDN Key Research Issues</a:t>
            </a:r>
            <a:endParaRPr lang="en-US" noProof="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noProof="0" smtClean="0"/>
              <a:t>How to find the data? Or How the data are named and organized to ensure fast data lookup and delivery?</a:t>
            </a:r>
          </a:p>
          <a:p>
            <a:pPr lvl="1"/>
            <a:r>
              <a:rPr lang="en-US" noProof="0" smtClean="0"/>
              <a:t>Name the content by a hierarchical “name tree” which is scalable and easy to retrieve</a:t>
            </a:r>
          </a:p>
          <a:p>
            <a:r>
              <a:rPr lang="en-US" noProof="0" smtClean="0"/>
              <a:t>Data security and trustworthiness:</a:t>
            </a:r>
          </a:p>
          <a:p>
            <a:pPr lvl="1"/>
            <a:r>
              <a:rPr lang="en-US" noProof="0" smtClean="0"/>
              <a:t>The contents are signed by public keys</a:t>
            </a:r>
          </a:p>
          <a:p>
            <a:r>
              <a:rPr lang="en-US" noProof="0" smtClean="0"/>
              <a:t>Scaling</a:t>
            </a:r>
          </a:p>
          <a:p>
            <a:pPr lvl="1"/>
            <a:r>
              <a:rPr lang="en-US" noProof="0" smtClean="0"/>
              <a:t>Names are longer than IP addresses, but the hierarchical structure helps the efficency of lookup and global accessibility of the data.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64635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NDN – Other challenges</a:t>
            </a:r>
            <a:endParaRPr lang="en-US" noProof="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noProof="0" smtClean="0"/>
              <a:t>Routing scalability</a:t>
            </a:r>
          </a:p>
          <a:p>
            <a:r>
              <a:rPr lang="en-US" noProof="0" smtClean="0"/>
              <a:t>Security and trust models</a:t>
            </a:r>
          </a:p>
          <a:p>
            <a:r>
              <a:rPr lang="en-US" noProof="0" smtClean="0"/>
              <a:t>Fast data forwarding and delivery</a:t>
            </a:r>
          </a:p>
          <a:p>
            <a:r>
              <a:rPr lang="en-US" noProof="0" smtClean="0"/>
              <a:t>Content protection and privacy</a:t>
            </a:r>
          </a:p>
          <a:p>
            <a:r>
              <a:rPr lang="en-US" noProof="0" smtClean="0"/>
              <a:t>Underlying theory supporting the design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2522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 smtClean="0"/>
              <a:t>MobilityFirst</a:t>
            </a:r>
            <a:endParaRPr lang="en-US" noProof="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noProof="0" smtClean="0"/>
              <a:t>Rutgers + 7 universities</a:t>
            </a:r>
          </a:p>
          <a:p>
            <a:r>
              <a:rPr lang="en-US" noProof="0" smtClean="0"/>
              <a:t>Basic Motivation:</a:t>
            </a:r>
          </a:p>
          <a:p>
            <a:pPr lvl="1"/>
            <a:r>
              <a:rPr lang="en-US" noProof="0" smtClean="0"/>
              <a:t>The current Internet fails to address the trend of dramatically increasing demands of mobile devices and services.</a:t>
            </a:r>
          </a:p>
          <a:p>
            <a:r>
              <a:rPr lang="en-US" noProof="0" smtClean="0"/>
              <a:t>Short term goals:</a:t>
            </a:r>
          </a:p>
          <a:p>
            <a:pPr lvl="1"/>
            <a:r>
              <a:rPr lang="en-US" noProof="0" smtClean="0"/>
              <a:t>Addressing the cellular convergence</a:t>
            </a:r>
          </a:p>
          <a:p>
            <a:pPr lvl="1"/>
            <a:r>
              <a:rPr lang="en-US" noProof="0" smtClean="0"/>
              <a:t>Providing mobile p2p and infostation (DTN) application services.</a:t>
            </a:r>
          </a:p>
          <a:p>
            <a:r>
              <a:rPr lang="en-US" noProof="0" smtClean="0"/>
              <a:t>Long term: V2V and V2I modes</a:t>
            </a:r>
          </a:p>
          <a:p>
            <a:pPr lvl="1"/>
            <a:r>
              <a:rPr lang="en-US" noProof="0" smtClean="0"/>
              <a:t>Location services, georouting, and reliable multicast.</a:t>
            </a:r>
          </a:p>
        </p:txBody>
      </p:sp>
    </p:spTree>
    <p:extLst>
      <p:ext uri="{BB962C8B-B14F-4D97-AF65-F5344CB8AC3E}">
        <p14:creationId xmlns:p14="http://schemas.microsoft.com/office/powerpoint/2010/main" val="295528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 smtClean="0"/>
              <a:t>MobilityFirst</a:t>
            </a:r>
            <a:endParaRPr lang="en-US" noProof="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noProof="0" smtClean="0"/>
              <a:t>Challenges:</a:t>
            </a:r>
          </a:p>
          <a:p>
            <a:pPr lvl="1"/>
            <a:r>
              <a:rPr lang="en-US" noProof="0" smtClean="0"/>
              <a:t>Stronger security and trust requirements</a:t>
            </a:r>
          </a:p>
          <a:p>
            <a:r>
              <a:rPr lang="en-US" noProof="0" smtClean="0"/>
              <a:t>Targets a clean-slate design directly addressing mobility</a:t>
            </a:r>
          </a:p>
          <a:p>
            <a:pPr lvl="1"/>
            <a:r>
              <a:rPr lang="en-US" noProof="0" smtClean="0"/>
              <a:t>The fixed Internet will be a special case of the general design</a:t>
            </a:r>
          </a:p>
          <a:p>
            <a:r>
              <a:rPr lang="en-US" noProof="0" smtClean="0"/>
              <a:t>“Narrow waist” around several protocols:</a:t>
            </a:r>
          </a:p>
          <a:p>
            <a:pPr lvl="1"/>
            <a:r>
              <a:rPr lang="en-US" noProof="0" smtClean="0"/>
              <a:t>Global name resolution and routing service</a:t>
            </a:r>
          </a:p>
          <a:p>
            <a:pPr lvl="1"/>
            <a:r>
              <a:rPr lang="en-US" noProof="0" smtClean="0"/>
              <a:t>Storage-aware (DTN-like) routing protocol</a:t>
            </a:r>
          </a:p>
          <a:p>
            <a:pPr lvl="1"/>
            <a:r>
              <a:rPr lang="en-US" noProof="0" smtClean="0"/>
              <a:t>Hop-by-hop segmented transport</a:t>
            </a:r>
          </a:p>
          <a:p>
            <a:pPr lvl="1"/>
            <a:r>
              <a:rPr lang="en-US" noProof="0" smtClean="0"/>
              <a:t>Service and Management APIs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37294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 smtClean="0"/>
              <a:t>MobilityFirst</a:t>
            </a:r>
            <a:endParaRPr lang="en-US" noProof="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noProof="0" dirty="0" smtClean="0"/>
              <a:t>The DTN-like routing protocol is integrated with the use of self-certifying public key addresses for inherent trustworthiness.</a:t>
            </a:r>
          </a:p>
          <a:p>
            <a:r>
              <a:rPr lang="en-US" dirty="0" smtClean="0"/>
              <a:t>Context- and location-aware services fit into the architecture naturally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4590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MobilityFirst</a:t>
            </a:r>
            <a:r>
              <a:rPr lang="en-US" dirty="0" smtClean="0"/>
              <a:t> Architecture</a:t>
            </a:r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17</a:t>
            </a:fld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52600"/>
            <a:ext cx="7524750" cy="4899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625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MobilityFirst</a:t>
            </a:r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Typical research challenges:</a:t>
            </a:r>
          </a:p>
          <a:p>
            <a:pPr lvl="1"/>
            <a:r>
              <a:rPr lang="en-US" smtClean="0"/>
              <a:t>Trade-off between mobility and scalability</a:t>
            </a:r>
          </a:p>
          <a:p>
            <a:pPr lvl="1"/>
            <a:r>
              <a:rPr lang="en-US" smtClean="0"/>
              <a:t>Content caching and opportunistic data delivery</a:t>
            </a:r>
          </a:p>
          <a:p>
            <a:pPr lvl="1"/>
            <a:r>
              <a:rPr lang="en-US" smtClean="0"/>
              <a:t>Higher security and privacy requirements</a:t>
            </a:r>
          </a:p>
          <a:p>
            <a:pPr lvl="1"/>
            <a:r>
              <a:rPr lang="en-US" smtClean="0"/>
              <a:t>Robusteness and fault tolerance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79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NEBULA</a:t>
            </a:r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University of Pennsylvania + 11 other universities</a:t>
            </a:r>
          </a:p>
          <a:p>
            <a:r>
              <a:rPr lang="en-US" smtClean="0"/>
              <a:t>Cloud-computing-centric architecture.</a:t>
            </a:r>
          </a:p>
          <a:p>
            <a:pPr lvl="1"/>
            <a:r>
              <a:rPr lang="en-US" smtClean="0"/>
              <a:t>Highly available and extensible core network interconnecting data centers to provide utility-like services.</a:t>
            </a:r>
          </a:p>
          <a:p>
            <a:pPr lvl="1"/>
            <a:r>
              <a:rPr lang="en-US" smtClean="0"/>
              <a:t>Multiple cloud providers can use replication by themselves</a:t>
            </a:r>
          </a:p>
          <a:p>
            <a:pPr lvl="1"/>
            <a:r>
              <a:rPr lang="en-US" smtClean="0"/>
              <a:t>Mobile “roaming” users connect to the nearest data center with a variety of access mechanisms such as wired and wireless links.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73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Steps for a FIA</a:t>
            </a:r>
            <a:endParaRPr lang="en-US" noProof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noProof="0" dirty="0" smtClean="0"/>
              <a:t>Innovations in various aspects of the Internet</a:t>
            </a:r>
          </a:p>
          <a:p>
            <a:pPr marL="514350" indent="-514350">
              <a:buFont typeface="+mj-lt"/>
              <a:buAutoNum type="arabicPeriod"/>
            </a:pPr>
            <a:r>
              <a:rPr lang="en-US" noProof="0" dirty="0" smtClean="0"/>
              <a:t>Collaborative projects putting multiple innovations into </a:t>
            </a:r>
            <a:r>
              <a:rPr lang="en-US" noProof="0" dirty="0" smtClean="0"/>
              <a:t>an overall </a:t>
            </a:r>
            <a:r>
              <a:rPr lang="en-US" noProof="0" dirty="0" smtClean="0"/>
              <a:t>networking architecture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noProof="0" dirty="0" err="1" smtClean="0"/>
              <a:t>Testbeds</a:t>
            </a:r>
            <a:r>
              <a:rPr lang="en-US" noProof="0" dirty="0" smtClean="0"/>
              <a:t> for real-scale experimentation</a:t>
            </a:r>
          </a:p>
          <a:p>
            <a:pPr marL="514350" indent="-514350">
              <a:buFont typeface="+mj-lt"/>
              <a:buAutoNum type="arabicPeriod"/>
            </a:pPr>
            <a:endParaRPr lang="en-US" noProof="0" dirty="0" smtClean="0"/>
          </a:p>
          <a:p>
            <a:r>
              <a:rPr lang="en-US" noProof="0" dirty="0" smtClean="0"/>
              <a:t>It may take a few rounds or spirals to work out a future Internet architecture that can fit all the requirements.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29477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NEBULA Design Principles</a:t>
            </a:r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Reliabe and high-speed core interconnecting data centers</a:t>
            </a:r>
          </a:p>
          <a:p>
            <a:r>
              <a:rPr lang="en-US" smtClean="0"/>
              <a:t>Parallel paths between data centers and core routers</a:t>
            </a:r>
          </a:p>
          <a:p>
            <a:r>
              <a:rPr lang="en-US" smtClean="0"/>
              <a:t>Secure in both access and transit</a:t>
            </a:r>
          </a:p>
          <a:p>
            <a:r>
              <a:rPr lang="en-US" smtClean="0"/>
              <a:t>A policy-based path selection mechanism</a:t>
            </a:r>
          </a:p>
          <a:p>
            <a:r>
              <a:rPr lang="en-US" smtClean="0"/>
              <a:t>Authentication enforced during connection establishment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17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NEBULA FIA Key Parts</a:t>
            </a:r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Future Internet </a:t>
            </a:r>
            <a:r>
              <a:rPr lang="pt-BR" dirty="0" err="1" smtClean="0"/>
              <a:t>Architecture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The NEBULA data plane (NDP)</a:t>
            </a:r>
          </a:p>
          <a:p>
            <a:r>
              <a:rPr lang="en-US" smtClean="0"/>
              <a:t>NEBULA virtual and extensible networking techniques (NVENT)</a:t>
            </a:r>
          </a:p>
          <a:p>
            <a:r>
              <a:rPr lang="en-US" smtClean="0"/>
              <a:t>The NEBULA core (Ncore)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719089"/>
            <a:ext cx="7367588" cy="2942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817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eXpressive</a:t>
            </a:r>
            <a:r>
              <a:rPr lang="en-US" dirty="0" smtClean="0"/>
              <a:t> Internet Architecture (XIA)</a:t>
            </a:r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Carnegie Mellon + 2 other universities</a:t>
            </a:r>
          </a:p>
          <a:p>
            <a:r>
              <a:rPr lang="en-US" smtClean="0"/>
              <a:t>Directly and explicitly targets the security issue within its design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8244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eXpressive</a:t>
            </a:r>
            <a:r>
              <a:rPr lang="en-US" dirty="0" smtClean="0"/>
              <a:t> Internet Architecture (XIA)</a:t>
            </a:r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Key ideas:</a:t>
            </a:r>
          </a:p>
          <a:p>
            <a:pPr lvl="1"/>
            <a:r>
              <a:rPr lang="en-US" smtClean="0"/>
              <a:t>Define a rich set of building blocks or communication entities as network principals including hosts, services, contents, and future additional entities.</a:t>
            </a:r>
          </a:p>
          <a:p>
            <a:pPr lvl="1"/>
            <a:r>
              <a:rPr lang="en-US" smtClean="0"/>
              <a:t>It is embedded with intrinsic security by using self-certifying identifiers for all principals for integrity and accountability properties.</a:t>
            </a:r>
          </a:p>
          <a:p>
            <a:pPr lvl="1"/>
            <a:r>
              <a:rPr lang="en-US" smtClean="0"/>
              <a:t>A pervasive “narrow waist” (not limited to the host-based communication as in the current Internet) for all key functions, including access to principals, interaction among stakeholders, and trust management; it aims to provide interoperability at all levels in the system, not just packet forwarding.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9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XIA components and interactions</a:t>
            </a:r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24</a:t>
            </a:fld>
            <a:endParaRPr lang="pt-B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" y="1857375"/>
            <a:ext cx="8943975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313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GENI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0171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GENI Key Pieces</a:t>
            </a:r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Physical network substrates that are expandable building block components</a:t>
            </a:r>
          </a:p>
          <a:p>
            <a:r>
              <a:rPr lang="en-US" smtClean="0"/>
              <a:t>A global control and management framework that assembles the building blocks together into a coherent facility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07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GENI generic control framework</a:t>
            </a:r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Basic entities:</a:t>
            </a:r>
          </a:p>
          <a:p>
            <a:pPr lvl="1"/>
            <a:r>
              <a:rPr lang="en-US" smtClean="0"/>
              <a:t>Aggregate and components</a:t>
            </a:r>
          </a:p>
          <a:p>
            <a:pPr lvl="1"/>
            <a:r>
              <a:rPr lang="en-US" smtClean="0"/>
              <a:t>Clearinghouse</a:t>
            </a:r>
          </a:p>
          <a:p>
            <a:pPr lvl="1"/>
            <a:r>
              <a:rPr lang="en-US" smtClean="0"/>
              <a:t>Research organizations, including researchers and experiment tools</a:t>
            </a:r>
          </a:p>
          <a:p>
            <a:pPr lvl="1"/>
            <a:r>
              <a:rPr lang="en-US" smtClean="0"/>
              <a:t>Experiment support service</a:t>
            </a:r>
          </a:p>
          <a:p>
            <a:pPr lvl="1"/>
            <a:r>
              <a:rPr lang="en-US" smtClean="0"/>
              <a:t>“Opt-in” end users</a:t>
            </a:r>
          </a:p>
          <a:p>
            <a:pPr lvl="1"/>
            <a:r>
              <a:rPr lang="en-US" smtClean="0"/>
              <a:t>GENI operation and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68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GENI Original Clusters</a:t>
            </a:r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Cluster A: TIED – Trial Integration Environment based on DETER</a:t>
            </a:r>
          </a:p>
          <a:p>
            <a:r>
              <a:rPr lang="en-US" smtClean="0"/>
              <a:t>Cluster B: CF based on PlanetLab</a:t>
            </a:r>
          </a:p>
          <a:p>
            <a:r>
              <a:rPr lang="en-US" smtClean="0"/>
              <a:t>Cluster C: ProtoGENI</a:t>
            </a:r>
          </a:p>
          <a:p>
            <a:r>
              <a:rPr lang="en-US" smtClean="0"/>
              <a:t>Cluster D: ORCA – Open Resource Control Architecture</a:t>
            </a:r>
          </a:p>
          <a:p>
            <a:r>
              <a:rPr lang="en-US" smtClean="0"/>
              <a:t>Cluster E: ORBIT – Open-Access Research Testbed for Next-Generation Wireless Networks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97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Projects from the EU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29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2962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Key Research Topics</a:t>
            </a:r>
            <a:endParaRPr lang="en-US" noProof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noProof="0" smtClean="0"/>
              <a:t>Content- or data-oriented paradigms:</a:t>
            </a:r>
          </a:p>
          <a:p>
            <a:pPr lvl="1"/>
            <a:r>
              <a:rPr lang="en-US" noProof="0" smtClean="0"/>
              <a:t>It is desirable to change the architecture’s narrow waist from IP to the data or content distribution.</a:t>
            </a:r>
          </a:p>
          <a:p>
            <a:pPr lvl="1"/>
            <a:r>
              <a:rPr lang="en-US" noProof="0" smtClean="0"/>
              <a:t>Several research projects are based on this idea.</a:t>
            </a:r>
          </a:p>
          <a:p>
            <a:pPr lvl="1"/>
            <a:r>
              <a:rPr lang="en-US" noProof="0" smtClean="0"/>
              <a:t>Challenges:</a:t>
            </a:r>
          </a:p>
          <a:p>
            <a:pPr lvl="2"/>
            <a:r>
              <a:rPr lang="en-US" noProof="0" smtClean="0"/>
              <a:t>In data and content security and privacy,</a:t>
            </a:r>
          </a:p>
          <a:p>
            <a:pPr lvl="2"/>
            <a:r>
              <a:rPr lang="en-US" noProof="0" smtClean="0"/>
              <a:t>Scalability of naming and aggregation, </a:t>
            </a:r>
          </a:p>
          <a:p>
            <a:pPr lvl="2"/>
            <a:r>
              <a:rPr lang="en-US" noProof="0" smtClean="0"/>
              <a:t>Compatibility and co-working with IP, and </a:t>
            </a:r>
          </a:p>
          <a:p>
            <a:pPr lvl="2"/>
            <a:r>
              <a:rPr lang="en-US" noProof="0" smtClean="0"/>
              <a:t>Efficiency of the new paradigm.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442374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FP7 Projects</a:t>
            </a:r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Objective 1.1: Network of the Future</a:t>
            </a:r>
          </a:p>
          <a:p>
            <a:r>
              <a:rPr lang="en-US" smtClean="0"/>
              <a:t>Clusters:</a:t>
            </a:r>
          </a:p>
          <a:p>
            <a:pPr lvl="1"/>
            <a:r>
              <a:rPr lang="en-US" smtClean="0"/>
              <a:t>“Future Internet Technologies (FI),” </a:t>
            </a:r>
          </a:p>
          <a:p>
            <a:pPr lvl="1"/>
            <a:r>
              <a:rPr lang="en-US" smtClean="0"/>
              <a:t>“Converged and Optical Networks (CaON),” and </a:t>
            </a:r>
          </a:p>
          <a:p>
            <a:pPr lvl="1"/>
            <a:r>
              <a:rPr lang="en-US" smtClean="0"/>
              <a:t>“Radio Access and Spectrum (RAS).”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00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Research Projects from the EU</a:t>
            </a:r>
            <a:endParaRPr lang="en-US" noProof="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31</a:t>
            </a:fld>
            <a:endParaRPr lang="pt-B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28092"/>
            <a:ext cx="8763000" cy="3874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926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4WARD – Architecture and Design for the Future Internet</a:t>
            </a:r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Led by an industry consortium</a:t>
            </a:r>
          </a:p>
          <a:p>
            <a:r>
              <a:rPr lang="en-US" smtClean="0"/>
              <a:t>Design goals:</a:t>
            </a:r>
          </a:p>
          <a:p>
            <a:pPr lvl="1"/>
            <a:r>
              <a:rPr lang="en-US" smtClean="0"/>
              <a:t>To create a new “network of information” paradigm in which information objects have their own identity and do not need to be bound to hosts</a:t>
            </a:r>
          </a:p>
          <a:p>
            <a:pPr lvl="1"/>
            <a:r>
              <a:rPr lang="en-US" smtClean="0"/>
              <a:t>To design the network path to be an active unit that can control itself and provide resilience and failover, mobility, and secure data transmission</a:t>
            </a:r>
          </a:p>
          <a:p>
            <a:pPr lvl="1"/>
            <a:r>
              <a:rPr lang="en-US" smtClean="0"/>
              <a:t>To devise “default-on” management capability that is an intrinsic part of the network itself</a:t>
            </a:r>
          </a:p>
          <a:p>
            <a:pPr lvl="1"/>
            <a:r>
              <a:rPr lang="en-US" smtClean="0"/>
              <a:t>To provide dependable instantiation and interoperation of different networks on a single infrastructure.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26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4WARD Task Components</a:t>
            </a:r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A general architecture and framework</a:t>
            </a:r>
          </a:p>
          <a:p>
            <a:r>
              <a:rPr lang="en-US" smtClean="0"/>
              <a:t>Dynamic mechanisms for securely sharing resources in virtual networks</a:t>
            </a:r>
          </a:p>
          <a:p>
            <a:r>
              <a:rPr lang="en-US" smtClean="0"/>
              <a:t>“Default-on” network management system; a communication path architecture with multipath and mobility support</a:t>
            </a:r>
          </a:p>
          <a:p>
            <a:r>
              <a:rPr lang="en-US" smtClean="0"/>
              <a:t>Architecture for information-oriented networks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40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FIRE – Future Internet Research and Experimentation</a:t>
            </a:r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Started a 4th wave in 2012.</a:t>
            </a:r>
          </a:p>
          <a:p>
            <a:r>
              <a:rPr lang="en-US" dirty="0" smtClean="0"/>
              <a:t>Dimensions:</a:t>
            </a:r>
          </a:p>
          <a:p>
            <a:pPr lvl="1"/>
            <a:r>
              <a:rPr lang="en-US" dirty="0" smtClean="0"/>
              <a:t>To support long-term experimentally driven research on new paradigms and concepts and architectures for the future Internet</a:t>
            </a:r>
          </a:p>
          <a:p>
            <a:pPr lvl="1"/>
            <a:r>
              <a:rPr lang="en-US" dirty="0" smtClean="0"/>
              <a:t>To build a large-scale experimentation facility by gradually federating existing and future emerging </a:t>
            </a:r>
            <a:r>
              <a:rPr lang="en-US" dirty="0" err="1" smtClean="0"/>
              <a:t>testbeds</a:t>
            </a:r>
            <a:endParaRPr lang="en-US" dirty="0" smtClean="0"/>
          </a:p>
          <a:p>
            <a:r>
              <a:rPr lang="en-US" dirty="0" smtClean="0"/>
              <a:t>A major goal of FIRE is </a:t>
            </a:r>
            <a:r>
              <a:rPr lang="en-US" u="sng" dirty="0" smtClean="0"/>
              <a:t>federation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99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 clustering of projects</a:t>
            </a:r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35</a:t>
            </a:fld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8800"/>
            <a:ext cx="7391400" cy="434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636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FIRE </a:t>
            </a:r>
            <a:r>
              <a:rPr lang="pt-BR" dirty="0" err="1" smtClean="0"/>
              <a:t>roadmap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36</a:t>
            </a:fld>
            <a:endParaRPr lang="pt-BR"/>
          </a:p>
        </p:txBody>
      </p:sp>
      <p:pic>
        <p:nvPicPr>
          <p:cNvPr id="1026" name="Picture 2" descr="http://www.ict-fire.eu/fileadmin/images/roadmap/FIRE_timelin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68" y="2286000"/>
            <a:ext cx="7876032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762000" y="5867400"/>
            <a:ext cx="5169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Fonte: http://www.ict-fire.eu/home/fire-roadmap.html</a:t>
            </a:r>
          </a:p>
        </p:txBody>
      </p:sp>
    </p:spTree>
    <p:extLst>
      <p:ext uri="{BB962C8B-B14F-4D97-AF65-F5344CB8AC3E}">
        <p14:creationId xmlns:p14="http://schemas.microsoft.com/office/powerpoint/2010/main" val="8979356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Asia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37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6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Japan</a:t>
            </a:r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NWGN – New Generation Network</a:t>
            </a:r>
          </a:p>
          <a:p>
            <a:r>
              <a:rPr lang="en-US" smtClean="0"/>
              <a:t>Participates in PlanetLab and is federated with G-Lab</a:t>
            </a:r>
          </a:p>
          <a:p>
            <a:r>
              <a:rPr lang="en-US" smtClean="0"/>
              <a:t>AKARI – FI Architecture</a:t>
            </a:r>
          </a:p>
          <a:p>
            <a:r>
              <a:rPr lang="en-US" smtClean="0"/>
              <a:t>JGN2plus and JGN-X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06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AKARI</a:t>
            </a:r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AKARI = “a small light in the darkness”</a:t>
            </a:r>
          </a:p>
          <a:p>
            <a:r>
              <a:rPr lang="en-US" smtClean="0"/>
              <a:t>Clean-slate approach</a:t>
            </a:r>
          </a:p>
          <a:p>
            <a:r>
              <a:rPr lang="en-US" smtClean="0"/>
              <a:t>Key design principles:</a:t>
            </a:r>
          </a:p>
          <a:p>
            <a:pPr lvl="1"/>
            <a:r>
              <a:rPr lang="en-US" smtClean="0"/>
              <a:t>“Crystal synthesis,” which means to keep the architecture design simple even when integrating different functions</a:t>
            </a:r>
          </a:p>
          <a:p>
            <a:pPr lvl="1"/>
            <a:r>
              <a:rPr lang="en-US" smtClean="0"/>
              <a:t>“Reality connected,” which separates the physical and logical structures</a:t>
            </a:r>
          </a:p>
          <a:p>
            <a:pPr lvl="1"/>
            <a:r>
              <a:rPr lang="en-US" smtClean="0"/>
              <a:t>“Sustainable and evolutional,” which means it should embed the “self-*” properties (self-organizing, self-distributed, self-emergent, etc.), and be flexible and open to the future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87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Key Research Topics</a:t>
            </a:r>
            <a:endParaRPr lang="en-US" noProof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noProof="0" smtClean="0"/>
              <a:t>Mobility and ubiquitous access to networks:</a:t>
            </a:r>
          </a:p>
          <a:p>
            <a:pPr lvl="1"/>
            <a:r>
              <a:rPr lang="en-US" noProof="0" smtClean="0"/>
              <a:t>mobility as the norm instead of an exception of the architecture</a:t>
            </a:r>
          </a:p>
          <a:p>
            <a:pPr lvl="1"/>
            <a:r>
              <a:rPr lang="en-US" noProof="0" smtClean="0"/>
              <a:t>Challenges:</a:t>
            </a:r>
          </a:p>
          <a:p>
            <a:pPr lvl="2"/>
            <a:r>
              <a:rPr lang="en-US" noProof="0" smtClean="0"/>
              <a:t>how to trade off mobility with scalability, </a:t>
            </a:r>
          </a:p>
          <a:p>
            <a:pPr lvl="2"/>
            <a:r>
              <a:rPr lang="en-US" noProof="0" smtClean="0"/>
              <a:t>security, and privacy protection of mobile users, </a:t>
            </a:r>
          </a:p>
          <a:p>
            <a:pPr lvl="2"/>
            <a:r>
              <a:rPr lang="en-US" noProof="0" smtClean="0"/>
              <a:t>mobile endpoint resource usage optimization, </a:t>
            </a:r>
          </a:p>
          <a:p>
            <a:pPr lvl="2"/>
            <a:r>
              <a:rPr lang="en-US" noProof="0" smtClean="0"/>
              <a:t>and so on.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170742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China</a:t>
            </a:r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err="1" smtClean="0"/>
              <a:t>Research</a:t>
            </a:r>
            <a:r>
              <a:rPr lang="pt-BR" dirty="0" smtClean="0"/>
              <a:t> </a:t>
            </a:r>
            <a:r>
              <a:rPr lang="pt-BR" dirty="0" err="1" smtClean="0"/>
              <a:t>projects</a:t>
            </a:r>
            <a:r>
              <a:rPr lang="pt-BR" dirty="0" smtClean="0"/>
              <a:t>:</a:t>
            </a:r>
          </a:p>
          <a:p>
            <a:pPr lvl="1"/>
            <a:r>
              <a:rPr lang="pt-BR" dirty="0"/>
              <a:t>New </a:t>
            </a:r>
            <a:r>
              <a:rPr lang="pt-BR" dirty="0" err="1"/>
              <a:t>Generation</a:t>
            </a:r>
            <a:r>
              <a:rPr lang="pt-BR" dirty="0"/>
              <a:t> </a:t>
            </a:r>
            <a:r>
              <a:rPr lang="pt-BR" dirty="0" err="1"/>
              <a:t>Trustworthy</a:t>
            </a:r>
            <a:r>
              <a:rPr lang="pt-BR" dirty="0"/>
              <a:t> </a:t>
            </a:r>
            <a:r>
              <a:rPr lang="pt-BR" dirty="0" smtClean="0"/>
              <a:t>Networks (</a:t>
            </a:r>
            <a:r>
              <a:rPr lang="pt-BR" dirty="0" err="1" smtClean="0"/>
              <a:t>from</a:t>
            </a:r>
            <a:r>
              <a:rPr lang="pt-BR" dirty="0" smtClean="0"/>
              <a:t> </a:t>
            </a:r>
            <a:r>
              <a:rPr lang="pt-BR" dirty="0"/>
              <a:t>2007 </a:t>
            </a:r>
            <a:r>
              <a:rPr lang="pt-BR" dirty="0" err="1"/>
              <a:t>to</a:t>
            </a:r>
            <a:r>
              <a:rPr lang="pt-BR" dirty="0"/>
              <a:t> 2010)</a:t>
            </a:r>
          </a:p>
          <a:p>
            <a:pPr lvl="1"/>
            <a:r>
              <a:rPr lang="pt-BR" dirty="0" smtClean="0"/>
              <a:t>New </a:t>
            </a:r>
            <a:r>
              <a:rPr lang="pt-BR" dirty="0" err="1"/>
              <a:t>Generation</a:t>
            </a:r>
            <a:r>
              <a:rPr lang="pt-BR" dirty="0"/>
              <a:t> Network </a:t>
            </a:r>
            <a:r>
              <a:rPr lang="pt-BR" dirty="0" err="1" smtClean="0"/>
              <a:t>Architectures</a:t>
            </a:r>
            <a:r>
              <a:rPr lang="pt-BR" dirty="0"/>
              <a:t> </a:t>
            </a:r>
            <a:r>
              <a:rPr lang="pt-BR" dirty="0" smtClean="0"/>
              <a:t>(</a:t>
            </a:r>
            <a:r>
              <a:rPr lang="pt-BR" dirty="0" err="1" smtClean="0"/>
              <a:t>from</a:t>
            </a:r>
            <a:r>
              <a:rPr lang="pt-BR" dirty="0" smtClean="0"/>
              <a:t> </a:t>
            </a:r>
            <a:r>
              <a:rPr lang="pt-BR" dirty="0"/>
              <a:t>2009 </a:t>
            </a:r>
            <a:r>
              <a:rPr lang="pt-BR" dirty="0" err="1"/>
              <a:t>to</a:t>
            </a:r>
            <a:r>
              <a:rPr lang="pt-BR" dirty="0"/>
              <a:t> 2013)</a:t>
            </a:r>
          </a:p>
          <a:p>
            <a:pPr lvl="1"/>
            <a:r>
              <a:rPr lang="en-US" dirty="0" smtClean="0"/>
              <a:t>Future </a:t>
            </a:r>
            <a:r>
              <a:rPr lang="en-US" dirty="0"/>
              <a:t>Internet Architectures (from 2011 </a:t>
            </a:r>
            <a:r>
              <a:rPr lang="en-US" dirty="0" smtClean="0"/>
              <a:t>to </a:t>
            </a:r>
            <a:r>
              <a:rPr lang="pt-BR" dirty="0" smtClean="0"/>
              <a:t>2015)</a:t>
            </a:r>
          </a:p>
          <a:p>
            <a:r>
              <a:rPr lang="pt-BR" dirty="0" err="1" smtClean="0"/>
              <a:t>Other</a:t>
            </a:r>
            <a:r>
              <a:rPr lang="pt-BR" dirty="0" smtClean="0"/>
              <a:t> </a:t>
            </a:r>
            <a:r>
              <a:rPr lang="pt-BR" dirty="0" err="1" smtClean="0"/>
              <a:t>projects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China Next </a:t>
            </a:r>
            <a:r>
              <a:rPr lang="pt-BR" dirty="0" err="1" smtClean="0"/>
              <a:t>Generation</a:t>
            </a:r>
            <a:r>
              <a:rPr lang="pt-BR" dirty="0" smtClean="0"/>
              <a:t> Internet (CNGI)</a:t>
            </a:r>
          </a:p>
          <a:p>
            <a:pPr lvl="1"/>
            <a:r>
              <a:rPr lang="pt-BR" dirty="0" smtClean="0"/>
              <a:t>IPv6 </a:t>
            </a:r>
            <a:r>
              <a:rPr lang="pt-BR" dirty="0" err="1" smtClean="0"/>
              <a:t>testbed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785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and Perspectives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41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53568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worth discussing</a:t>
            </a:r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Clean-slate vs. Evolutionary</a:t>
            </a:r>
          </a:p>
          <a:p>
            <a:pPr lvl="1"/>
            <a:r>
              <a:rPr lang="en-US" dirty="0" smtClean="0"/>
              <a:t>While the architectures can be revolutionary, their implementation has to be evolutionary.</a:t>
            </a:r>
          </a:p>
          <a:p>
            <a:pPr lvl="1"/>
            <a:r>
              <a:rPr lang="en-US" dirty="0" smtClean="0"/>
              <a:t>Any architecture that requires investment without immediate payoff is bound to fail.</a:t>
            </a:r>
          </a:p>
          <a:p>
            <a:r>
              <a:rPr lang="en-US" dirty="0" smtClean="0"/>
              <a:t>Integration of security, mobility, and other functionalities</a:t>
            </a:r>
          </a:p>
          <a:p>
            <a:r>
              <a:rPr lang="en-US" dirty="0" smtClean="0"/>
              <a:t>Architectures built around people instead of machines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58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worth discussing</a:t>
            </a:r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Experimental facilities</a:t>
            </a:r>
          </a:p>
          <a:p>
            <a:r>
              <a:rPr lang="en-US" dirty="0" smtClean="0"/>
              <a:t>Service delivery networks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3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Key Research Topics</a:t>
            </a:r>
            <a:endParaRPr lang="en-US" noProof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noProof="0" smtClean="0"/>
              <a:t>Cloud-computing-centric architectures</a:t>
            </a:r>
          </a:p>
          <a:p>
            <a:pPr lvl="1"/>
            <a:r>
              <a:rPr lang="en-US" noProof="0" smtClean="0"/>
              <a:t>It is important to create secure, trustworthy, extensible, and robust architecture to interconnect data, control, and management planes of data centers.</a:t>
            </a:r>
          </a:p>
          <a:p>
            <a:pPr lvl="1"/>
            <a:r>
              <a:rPr lang="en-US" noProof="0" smtClean="0"/>
              <a:t>Challenge:</a:t>
            </a:r>
          </a:p>
          <a:p>
            <a:pPr lvl="2"/>
            <a:r>
              <a:rPr lang="en-US" noProof="0" smtClean="0"/>
              <a:t>how to guarantee the trustworthiness of users while maintaining persistent service availability.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309912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Key Research Topics</a:t>
            </a:r>
            <a:endParaRPr lang="en-US" noProof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noProof="0" smtClean="0"/>
              <a:t>Security:</a:t>
            </a:r>
          </a:p>
          <a:p>
            <a:pPr lvl="1"/>
            <a:r>
              <a:rPr lang="en-US" noProof="0" smtClean="0"/>
              <a:t>Technical context:</a:t>
            </a:r>
          </a:p>
          <a:p>
            <a:pPr lvl="2"/>
            <a:r>
              <a:rPr lang="en-US" noProof="0" smtClean="0"/>
              <a:t>it has to provide multiple granularities (encryption, authentication, authorization, etc.) for any potential use case. </a:t>
            </a:r>
          </a:p>
          <a:p>
            <a:pPr lvl="2"/>
            <a:r>
              <a:rPr lang="en-US" noProof="0" smtClean="0"/>
              <a:t>it needs to be open and extensible to future new security related solutions.</a:t>
            </a:r>
          </a:p>
          <a:p>
            <a:pPr lvl="1"/>
            <a:r>
              <a:rPr lang="en-US" noProof="0" smtClean="0"/>
              <a:t>Economic and public policy context:</a:t>
            </a:r>
          </a:p>
          <a:p>
            <a:pPr lvl="2"/>
            <a:r>
              <a:rPr lang="en-US" noProof="0" smtClean="0"/>
              <a:t>it should ensure a trustworthy interface among the participants (e.g., users, infrastructure providers, and content providers).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69458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Key Research Topics</a:t>
            </a:r>
            <a:endParaRPr lang="en-US" noProof="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noProof="0" smtClean="0"/>
              <a:t>Experimental testbeds</a:t>
            </a:r>
          </a:p>
          <a:p>
            <a:pPr lvl="1"/>
            <a:r>
              <a:rPr lang="en-US" noProof="0" smtClean="0"/>
              <a:t>testbed research includes:</a:t>
            </a:r>
          </a:p>
          <a:p>
            <a:pPr lvl="2"/>
            <a:r>
              <a:rPr lang="en-US" noProof="0" smtClean="0"/>
              <a:t>multiple testbeds with different virtualization technologies, and </a:t>
            </a:r>
          </a:p>
          <a:p>
            <a:pPr lvl="2"/>
            <a:r>
              <a:rPr lang="en-US" noProof="0" smtClean="0"/>
              <a:t>the federation and coordination among these testbeds.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91750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Research Projects from the US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7051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Research Projects from the US</a:t>
            </a:r>
            <a:endParaRPr lang="en-US" noProof="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Future Internet Architecture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9</a:t>
            </a:fld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09225"/>
            <a:ext cx="6858000" cy="4046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 explicativo retangular 4"/>
          <p:cNvSpPr/>
          <p:nvPr/>
        </p:nvSpPr>
        <p:spPr>
          <a:xfrm>
            <a:off x="4800600" y="5867400"/>
            <a:ext cx="3581400" cy="838200"/>
          </a:xfrm>
          <a:prstGeom prst="wedgeRectCallout">
            <a:avLst>
              <a:gd name="adj1" fmla="val -109122"/>
              <a:gd name="adj2" fmla="val -1271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/>
              <a:t>Spiral4: outono 2011.</a:t>
            </a:r>
          </a:p>
          <a:p>
            <a:r>
              <a:rPr lang="pt-BR" dirty="0" smtClean="0"/>
              <a:t>Spiral5: teve início no outono 2012.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1801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15941</TotalTime>
  <Words>1763</Words>
  <Application>Microsoft Office PowerPoint</Application>
  <PresentationFormat>Apresentação na tela (4:3)</PresentationFormat>
  <Paragraphs>294</Paragraphs>
  <Slides>43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43</vt:i4>
      </vt:variant>
    </vt:vector>
  </HeadingPairs>
  <TitlesOfParts>
    <vt:vector size="44" baseType="lpstr">
      <vt:lpstr>Mediano</vt:lpstr>
      <vt:lpstr>A Survey of the Research on Future internet architectures</vt:lpstr>
      <vt:lpstr>Steps for a FIA</vt:lpstr>
      <vt:lpstr>Key Research Topics</vt:lpstr>
      <vt:lpstr>Key Research Topics</vt:lpstr>
      <vt:lpstr>Key Research Topics</vt:lpstr>
      <vt:lpstr>Key Research Topics</vt:lpstr>
      <vt:lpstr>Key Research Topics</vt:lpstr>
      <vt:lpstr>Research Projects from the US</vt:lpstr>
      <vt:lpstr>Research Projects from the US</vt:lpstr>
      <vt:lpstr>NDN – Named Data Networking</vt:lpstr>
      <vt:lpstr>NDN – Named Data Networking</vt:lpstr>
      <vt:lpstr>NDN Key Research Issues</vt:lpstr>
      <vt:lpstr>NDN – Other challenges</vt:lpstr>
      <vt:lpstr>MobilityFirst</vt:lpstr>
      <vt:lpstr>MobilityFirst</vt:lpstr>
      <vt:lpstr>MobilityFirst</vt:lpstr>
      <vt:lpstr>MobilityFirst Architecture</vt:lpstr>
      <vt:lpstr>MobilityFirst</vt:lpstr>
      <vt:lpstr>NEBULA</vt:lpstr>
      <vt:lpstr>NEBULA Design Principles</vt:lpstr>
      <vt:lpstr>NEBULA FIA Key Parts</vt:lpstr>
      <vt:lpstr>eXpressive Internet Architecture (XIA)</vt:lpstr>
      <vt:lpstr>eXpressive Internet Architecture (XIA)</vt:lpstr>
      <vt:lpstr>XIA components and interactions</vt:lpstr>
      <vt:lpstr>GENI</vt:lpstr>
      <vt:lpstr>GENI Key Pieces</vt:lpstr>
      <vt:lpstr>GENI generic control framework</vt:lpstr>
      <vt:lpstr>GENI Original Clusters</vt:lpstr>
      <vt:lpstr>Research Projects from the EU</vt:lpstr>
      <vt:lpstr>FP7 Projects</vt:lpstr>
      <vt:lpstr>Research Projects from the EU</vt:lpstr>
      <vt:lpstr>4WARD – Architecture and Design for the Future Internet</vt:lpstr>
      <vt:lpstr>4WARD Task Components</vt:lpstr>
      <vt:lpstr>FIRE – Future Internet Research and Experimentation</vt:lpstr>
      <vt:lpstr>FIRE clustering of projects</vt:lpstr>
      <vt:lpstr>FIRE roadmap</vt:lpstr>
      <vt:lpstr>Asia</vt:lpstr>
      <vt:lpstr>Japan</vt:lpstr>
      <vt:lpstr>AKARI</vt:lpstr>
      <vt:lpstr>China</vt:lpstr>
      <vt:lpstr>Discussions and Perspectives</vt:lpstr>
      <vt:lpstr>Issues worth discussing</vt:lpstr>
      <vt:lpstr>Issues worth discussing</vt:lpstr>
    </vt:vector>
  </TitlesOfParts>
  <Company>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Nova Geração e Internet do Futuro perspectivas para a web, mercado e usuários</dc:title>
  <dc:creator>suruagy</dc:creator>
  <cp:lastModifiedBy>suruagy</cp:lastModifiedBy>
  <cp:revision>576</cp:revision>
  <dcterms:created xsi:type="dcterms:W3CDTF">2011-04-04T18:50:32Z</dcterms:created>
  <dcterms:modified xsi:type="dcterms:W3CDTF">2014-07-07T18:00:09Z</dcterms:modified>
</cp:coreProperties>
</file>