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8" r:id="rId3"/>
    <p:sldId id="257" r:id="rId4"/>
    <p:sldId id="262" r:id="rId5"/>
    <p:sldId id="273" r:id="rId6"/>
    <p:sldId id="274" r:id="rId7"/>
    <p:sldId id="269" r:id="rId8"/>
    <p:sldId id="272" r:id="rId9"/>
    <p:sldId id="271" r:id="rId10"/>
    <p:sldId id="276" r:id="rId11"/>
    <p:sldId id="258" r:id="rId12"/>
    <p:sldId id="259" r:id="rId13"/>
    <p:sldId id="260" r:id="rId14"/>
    <p:sldId id="261" r:id="rId15"/>
    <p:sldId id="277" r:id="rId16"/>
    <p:sldId id="279" r:id="rId17"/>
    <p:sldId id="280" r:id="rId18"/>
    <p:sldId id="281" r:id="rId19"/>
    <p:sldId id="282" r:id="rId20"/>
    <p:sldId id="284" r:id="rId21"/>
    <p:sldId id="283" r:id="rId22"/>
    <p:sldId id="263" r:id="rId23"/>
    <p:sldId id="264" r:id="rId24"/>
    <p:sldId id="270" r:id="rId25"/>
    <p:sldId id="285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90419EA-4CB2-4DF9-9D82-68205C7FA9A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E15F6-3739-44D1-A32C-8FF7C8E603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9EA-4CB2-4DF9-9D82-68205C7FA9A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15F6-3739-44D1-A32C-8FF7C8E60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9EA-4CB2-4DF9-9D82-68205C7FA9A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15F6-3739-44D1-A32C-8FF7C8E603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9EA-4CB2-4DF9-9D82-68205C7FA9A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15F6-3739-44D1-A32C-8FF7C8E603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90419EA-4CB2-4DF9-9D82-68205C7FA9A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E15F6-3739-44D1-A32C-8FF7C8E603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9EA-4CB2-4DF9-9D82-68205C7FA9A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15F6-3739-44D1-A32C-8FF7C8E603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9EA-4CB2-4DF9-9D82-68205C7FA9A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15F6-3739-44D1-A32C-8FF7C8E603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9EA-4CB2-4DF9-9D82-68205C7FA9A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15F6-3739-44D1-A32C-8FF7C8E603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9EA-4CB2-4DF9-9D82-68205C7FA9A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15F6-3739-44D1-A32C-8FF7C8E603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9EA-4CB2-4DF9-9D82-68205C7FA9A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15F6-3739-44D1-A32C-8FF7C8E603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9EA-4CB2-4DF9-9D82-68205C7FA9A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E15F6-3739-44D1-A32C-8FF7C8E603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0419EA-4CB2-4DF9-9D82-68205C7FA9A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E15F6-3739-44D1-A32C-8FF7C8E603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overy.com/" TargetMode="External"/><Relationship Id="rId2" Type="http://schemas.openxmlformats.org/officeDocument/2006/relationships/hyperlink" Target="http://www.pandor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st.f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Filtragem Colaborativa e Sistemas de Recomendação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Por: Rodrigo Perazzo Rabelo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Recomendação: Conceito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dirty="0" smtClean="0"/>
              <a:t>São sistemas que funcionam principalmente em redes de preferência</a:t>
            </a:r>
          </a:p>
          <a:p>
            <a:endParaRPr lang="pt-BR" dirty="0" smtClean="0"/>
          </a:p>
          <a:p>
            <a:r>
              <a:rPr lang="pt-BR" dirty="0" smtClean="0"/>
              <a:t>Prevêem novos gostos e desgostos baseados na comparação entre as preferências dos indivíduos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Considerável sucesso comercial na recomendação de produtos</a:t>
            </a:r>
          </a:p>
          <a:p>
            <a:endParaRPr lang="pt-BR" dirty="0" smtClean="0"/>
          </a:p>
          <a:p>
            <a:r>
              <a:rPr lang="pt-BR" dirty="0" smtClean="0"/>
              <a:t>Utiliza os algoritmos de filtragem colaborativa, mas especificamente num cenário de uma rede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860032" y="1700808"/>
            <a:ext cx="3024336" cy="446449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dirty="0" smtClean="0"/>
              <a:t>Indivíduos</a:t>
            </a:r>
            <a:endParaRPr lang="pt-BR" dirty="0"/>
          </a:p>
        </p:txBody>
      </p:sp>
      <p:sp>
        <p:nvSpPr>
          <p:cNvPr id="18" name="Rounded Rectangle 17"/>
          <p:cNvSpPr/>
          <p:nvPr/>
        </p:nvSpPr>
        <p:spPr>
          <a:xfrm>
            <a:off x="899592" y="1772816"/>
            <a:ext cx="2808312" cy="43204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dirty="0" smtClean="0"/>
              <a:t>Objetos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de Preferência</a:t>
            </a:r>
            <a:endParaRPr lang="pt-BR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47664" y="2780928"/>
            <a:ext cx="1584176" cy="2520280"/>
            <a:chOff x="827584" y="2420888"/>
            <a:chExt cx="1584176" cy="2520280"/>
          </a:xfrm>
        </p:grpSpPr>
        <p:sp>
          <p:nvSpPr>
            <p:cNvPr id="4" name="Flowchart: Connector 3"/>
            <p:cNvSpPr/>
            <p:nvPr/>
          </p:nvSpPr>
          <p:spPr>
            <a:xfrm>
              <a:off x="1907704" y="2420888"/>
              <a:ext cx="360040" cy="3600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1187624" y="3284984"/>
              <a:ext cx="360040" cy="3600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899592" y="2636912"/>
              <a:ext cx="360040" cy="3600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2051720" y="3429000"/>
              <a:ext cx="360040" cy="3600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827584" y="4509120"/>
              <a:ext cx="360040" cy="3600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1979712" y="4581128"/>
              <a:ext cx="360040" cy="3600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403648" y="4005064"/>
              <a:ext cx="360040" cy="3600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52120" y="2420888"/>
            <a:ext cx="1656184" cy="3096344"/>
            <a:chOff x="6084168" y="2060848"/>
            <a:chExt cx="1656184" cy="3096344"/>
          </a:xfrm>
        </p:grpSpPr>
        <p:sp>
          <p:nvSpPr>
            <p:cNvPr id="11" name="Flowchart: Connector 10"/>
            <p:cNvSpPr/>
            <p:nvPr/>
          </p:nvSpPr>
          <p:spPr>
            <a:xfrm>
              <a:off x="6660232" y="2060848"/>
              <a:ext cx="360040" cy="360040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7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7308304" y="2564904"/>
              <a:ext cx="360040" cy="360040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7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6228184" y="2924944"/>
              <a:ext cx="360040" cy="360040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7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876256" y="3501008"/>
              <a:ext cx="360040" cy="360040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7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7380312" y="4581128"/>
              <a:ext cx="360040" cy="360040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7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6444208" y="4797152"/>
              <a:ext cx="360040" cy="360040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7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6084168" y="3933056"/>
              <a:ext cx="360040" cy="360040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7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3" name="Straight Connector 22"/>
          <p:cNvCxnSpPr>
            <a:stCxn id="17" idx="2"/>
            <a:endCxn id="7" idx="6"/>
          </p:cNvCxnSpPr>
          <p:nvPr/>
        </p:nvCxnSpPr>
        <p:spPr>
          <a:xfrm rot="10800000">
            <a:off x="3131840" y="3969060"/>
            <a:ext cx="2520280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2"/>
            <a:endCxn id="9" idx="6"/>
          </p:cNvCxnSpPr>
          <p:nvPr/>
        </p:nvCxnSpPr>
        <p:spPr>
          <a:xfrm rot="10800000" flipV="1">
            <a:off x="3059832" y="3465004"/>
            <a:ext cx="2736304" cy="16561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2"/>
            <a:endCxn id="9" idx="6"/>
          </p:cNvCxnSpPr>
          <p:nvPr/>
        </p:nvCxnSpPr>
        <p:spPr>
          <a:xfrm rot="10800000">
            <a:off x="3059832" y="5121188"/>
            <a:ext cx="2952328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2"/>
            <a:endCxn id="4" idx="6"/>
          </p:cNvCxnSpPr>
          <p:nvPr/>
        </p:nvCxnSpPr>
        <p:spPr>
          <a:xfrm rot="10800000" flipV="1">
            <a:off x="2987824" y="2600908"/>
            <a:ext cx="324036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5" idx="0"/>
            <a:endCxn id="12" idx="4"/>
          </p:cNvCxnSpPr>
          <p:nvPr/>
        </p:nvCxnSpPr>
        <p:spPr>
          <a:xfrm rot="16200000" flipV="1">
            <a:off x="6264188" y="4077072"/>
            <a:ext cx="1656184" cy="7200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" idx="0"/>
            <a:endCxn id="11" idx="5"/>
          </p:cNvCxnSpPr>
          <p:nvPr/>
        </p:nvCxnSpPr>
        <p:spPr>
          <a:xfrm rot="16200000" flipV="1">
            <a:off x="6013440" y="3250259"/>
            <a:ext cx="1132847" cy="8873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7" idx="6"/>
            <a:endCxn id="14" idx="4"/>
          </p:cNvCxnSpPr>
          <p:nvPr/>
        </p:nvCxnSpPr>
        <p:spPr>
          <a:xfrm flipV="1">
            <a:off x="6012160" y="4221088"/>
            <a:ext cx="612068" cy="25202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5" idx="2"/>
            <a:endCxn id="16" idx="6"/>
          </p:cNvCxnSpPr>
          <p:nvPr/>
        </p:nvCxnSpPr>
        <p:spPr>
          <a:xfrm rot="10800000" flipV="1">
            <a:off x="6372200" y="5121188"/>
            <a:ext cx="576064" cy="2160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3" idx="6"/>
            <a:endCxn id="12" idx="2"/>
          </p:cNvCxnSpPr>
          <p:nvPr/>
        </p:nvCxnSpPr>
        <p:spPr>
          <a:xfrm flipV="1">
            <a:off x="6156176" y="3104964"/>
            <a:ext cx="720080" cy="36004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filtrar?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dirty="0" smtClean="0"/>
              <a:t>No geral são objetos da preferência dos usuários como livros, músicas ou filmes</a:t>
            </a:r>
          </a:p>
          <a:p>
            <a:endParaRPr lang="pt-BR" dirty="0" smtClean="0"/>
          </a:p>
          <a:p>
            <a:r>
              <a:rPr lang="pt-BR" dirty="0" smtClean="0"/>
              <a:t>Mas as técnicas se estedem para artigos, emails, sites e outros objetos</a:t>
            </a:r>
          </a:p>
          <a:p>
            <a:endParaRPr lang="pt-BR" dirty="0" smtClean="0"/>
          </a:p>
          <a:p>
            <a:r>
              <a:rPr lang="pt-BR" dirty="0" smtClean="0"/>
              <a:t>Notícias podem ser filtradas levando em conta o interesse do leitor e o grau de relevância na web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pode dar pitaco?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pt-BR" dirty="0" smtClean="0"/>
              <a:t>O sistemas podem se basear na opinião de várias fontes e até mesclá-las para realizar as recomendações</a:t>
            </a:r>
          </a:p>
          <a:p>
            <a:endParaRPr lang="pt-BR" dirty="0" smtClean="0"/>
          </a:p>
          <a:p>
            <a:r>
              <a:rPr lang="pt-BR" dirty="0" smtClean="0"/>
              <a:t>Normalmente são os próprios usuários da rede e seus contatos que ditam as recomendações</a:t>
            </a:r>
          </a:p>
          <a:p>
            <a:endParaRPr lang="pt-BR" dirty="0" smtClean="0"/>
          </a:p>
          <a:p>
            <a:r>
              <a:rPr lang="pt-BR" dirty="0" smtClean="0"/>
              <a:t>Mas informações externas à rede, públicas ou não, também podem ser consideradas</a:t>
            </a:r>
          </a:p>
          <a:p>
            <a:pPr lvl="1"/>
            <a:r>
              <a:rPr lang="pt-BR" dirty="0" smtClean="0"/>
              <a:t>Ex: Internet Movie Data Base (http://www.imdb.com/), site com avaliações de críticos do cinema e avaliação geral de telespectadores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2º caso de estudo: Ringo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dirty="0" smtClean="0"/>
              <a:t>Sistema que faz recomendações personalizadas de músicas  e artistas.</a:t>
            </a:r>
          </a:p>
          <a:p>
            <a:endParaRPr lang="pt-BR" dirty="0" smtClean="0"/>
          </a:p>
          <a:p>
            <a:r>
              <a:rPr lang="pt-BR" dirty="0" smtClean="0"/>
              <a:t>Novamente motivado pelo número crescente de músicas/artistas e a impossibilidade de simplesmente filtrar o que é seu interesse.</a:t>
            </a:r>
          </a:p>
          <a:p>
            <a:endParaRPr lang="pt-BR" dirty="0" smtClean="0"/>
          </a:p>
          <a:p>
            <a:r>
              <a:rPr lang="pt-BR" dirty="0" smtClean="0"/>
              <a:t>Utiliza a filtragem social da informação para tornar automático o processo de recomendação de </a:t>
            </a:r>
            <a:r>
              <a:rPr lang="pt-BR" i="1" dirty="0" smtClean="0"/>
              <a:t>boca-em-boca.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Idéia do processo de recomendação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O perfil do usuário contém avaliações positivas e negativas de artistas específicos</a:t>
            </a:r>
          </a:p>
          <a:p>
            <a:endParaRPr lang="pt-BR" dirty="0" smtClean="0"/>
          </a:p>
          <a:p>
            <a:r>
              <a:rPr lang="pt-BR" dirty="0" smtClean="0"/>
              <a:t>Compara o perfil do usuário com o de outros usuários do sistema e pesa cada um de acordo com o grau de similaridade.</a:t>
            </a:r>
          </a:p>
          <a:p>
            <a:endParaRPr lang="pt-BR" dirty="0" smtClean="0"/>
          </a:p>
          <a:p>
            <a:r>
              <a:rPr lang="pt-BR" dirty="0" smtClean="0"/>
              <a:t>Com um conjunto de perfis similares, usa a informação contida neles para recomendar artistas ainda não avaliados pelo o usuário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Os artistas são avaliados sob um único critério simples. Critérios como habilidade musical, originalidade e outros não são utilizados.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79712" y="2636912"/>
          <a:ext cx="5184576" cy="349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3816424"/>
              </a:tblGrid>
              <a:tr h="369041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Significado</a:t>
                      </a:r>
                      <a:endParaRPr lang="pt-BR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BOOM! One of my FAVORITE few!</a:t>
                      </a:r>
                    </a:p>
                    <a:p>
                      <a:r>
                        <a:rPr lang="en-US" dirty="0" smtClean="0"/>
                        <a:t>Can't live without it.</a:t>
                      </a:r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Solid. They are up there.</a:t>
                      </a:r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 Stuff.</a:t>
                      </a:r>
                      <a:endParaRPr lang="pt-BR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Doesn't turn me on, doesn't bother me.</a:t>
                      </a:r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Eh. Not really my thing.</a:t>
                      </a:r>
                      <a:endParaRPr lang="pt-BR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Barely tolerable.</a:t>
                      </a:r>
                      <a:endParaRPr lang="pt-BR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 the earplugs.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de Similaridade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dirty="0" smtClean="0"/>
              <a:t>Algoritmo da média do quadrado da diferença:</a:t>
            </a:r>
          </a:p>
          <a:p>
            <a:pPr lvl="1"/>
            <a:r>
              <a:rPr lang="pt-BR" dirty="0" smtClean="0"/>
              <a:t>Mede a dissimilaridade entre os usuários. Os perfis similares são selecionados a partir daqueles com dissimilaridade abaixo de um limiar L</a:t>
            </a:r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1720" y="4437112"/>
          <a:ext cx="4395477" cy="722114"/>
        </p:xfrm>
        <a:graphic>
          <a:graphicData uri="http://schemas.openxmlformats.org/presentationml/2006/ole">
            <p:oleObj spid="_x0000_s3074" name="Equation" r:id="rId3" imgW="177768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de Similaridade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endParaRPr lang="pt-BR" dirty="0" smtClean="0"/>
          </a:p>
          <a:p>
            <a:r>
              <a:rPr lang="pt-BR" dirty="0" smtClean="0"/>
              <a:t>Algoritmo de Pearson:</a:t>
            </a:r>
          </a:p>
          <a:p>
            <a:pPr lvl="1"/>
            <a:r>
              <a:rPr lang="pt-BR" dirty="0" smtClean="0"/>
              <a:t>Calcula um coeficiente que vai de -1, indicando uma correlação negativa entre os usuários, até 1, indicando uma correlação positiva.</a:t>
            </a:r>
          </a:p>
          <a:p>
            <a:pPr lvl="1"/>
            <a:r>
              <a:rPr lang="pt-BR" dirty="0" smtClean="0"/>
              <a:t>Nesse caso, os perfis similares são aqueles com um coeficiente acima de uma limiar L.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11760" y="4509120"/>
          <a:ext cx="3673475" cy="1319212"/>
        </p:xfrm>
        <a:graphic>
          <a:graphicData uri="http://schemas.openxmlformats.org/presentationml/2006/ole">
            <p:oleObj spid="_x0000_s4098" name="Equation" r:id="rId3" imgW="148572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de Similaridade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endParaRPr lang="pt-BR" dirty="0" smtClean="0"/>
          </a:p>
          <a:p>
            <a:r>
              <a:rPr lang="pt-BR" dirty="0" smtClean="0"/>
              <a:t>Algoritmo de Pearson restrito:</a:t>
            </a:r>
          </a:p>
          <a:p>
            <a:pPr lvl="1"/>
            <a:r>
              <a:rPr lang="pt-BR" dirty="0" smtClean="0"/>
              <a:t>Abaixo do 4 sabemos que a avaliação foi negativa e acima, positiva. </a:t>
            </a:r>
          </a:p>
          <a:p>
            <a:pPr lvl="1"/>
            <a:r>
              <a:rPr lang="pt-BR" dirty="0" smtClean="0"/>
              <a:t>Assim podemos modificar o algoritmo para que o coeficiente só cresça quando ambos os perfis fazem avaliações positivas ou negativas sobre um artista.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38275" y="4437063"/>
          <a:ext cx="5588000" cy="1382712"/>
        </p:xfrm>
        <a:graphic>
          <a:graphicData uri="http://schemas.openxmlformats.org/presentationml/2006/ole">
            <p:oleObj spid="_x0000_s5122" name="Equation" r:id="rId3" imgW="226044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Filtragem colaborativa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1º caso de estudo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Desafio 1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Sistemas de recomendação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Área de aplicação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Escopo do conteúdo e colaboradores do sistema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2º caso de estudo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Algoritmos de similaridade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Exemplos atuais de rádios on-line inteligentes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Desafio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de Similaridade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Algoritmo Artista-Artista:</a:t>
            </a:r>
          </a:p>
          <a:p>
            <a:pPr lvl="1"/>
            <a:r>
              <a:rPr lang="pt-BR" dirty="0" smtClean="0"/>
              <a:t>Os algoritmos precedentes medem a similaridade entre os usuários do sistema. Como alternativa, é possível usar a correlação entre artistas para gerar predições de gosto.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Digamos que Ringo precisa prever o quanto um usuário, Daniel, vai gostar de “Restart”.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Ringo examina os artistas que Daniel já avaliou. Coloca pesos em cada um com respeito ao grau de correlação com “Restart”.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 predição da avaliação é então simplesmente a média ponderada dos artistas que Daniel já avaliou.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Esse esquema pode usar o coeficiente de correlação do Pearson restrito.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no sistema Ringo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dirty="0" smtClean="0"/>
              <a:t>Nos sistema Ringo, esses algoritmos foram testados usando para a recomendação a média ponderada das avaliações dos artistas dentro do conjunto de similares.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 algoritmo com melhor resultado foi o Pearson restrito, com um limiar de L = 0.6. </a:t>
            </a:r>
          </a:p>
          <a:p>
            <a:endParaRPr lang="pt-BR" dirty="0" smtClean="0"/>
          </a:p>
          <a:p>
            <a:r>
              <a:rPr lang="pt-BR" dirty="0" smtClean="0"/>
              <a:t>Apresentou o melhor custo benefício entre erro geral nas predições, erro nos casos extremos e cobertura de casos.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Rádios Inteligentes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dirty="0" smtClean="0"/>
              <a:t>Exemplos atuais de sistemas de recomendação de músicas e artistas:</a:t>
            </a:r>
          </a:p>
          <a:p>
            <a:pPr>
              <a:buNone/>
            </a:pPr>
            <a:endParaRPr lang="pt-BR" dirty="0" smtClean="0"/>
          </a:p>
          <a:p>
            <a:pPr lvl="1"/>
            <a:r>
              <a:rPr lang="pt-BR" dirty="0" smtClean="0"/>
              <a:t>Pandora </a:t>
            </a:r>
            <a:r>
              <a:rPr lang="pt-BR" dirty="0" smtClean="0">
                <a:hlinkClick r:id="rId2"/>
              </a:rPr>
              <a:t>http://www.pandora.com/</a:t>
            </a:r>
            <a:r>
              <a:rPr lang="pt-BR" dirty="0" smtClean="0"/>
              <a:t> (bloqueado no Brasil)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Musicovery </a:t>
            </a:r>
            <a:r>
              <a:rPr lang="pt-BR" dirty="0" smtClean="0">
                <a:hlinkClick r:id="rId3"/>
              </a:rPr>
              <a:t>http://www.musicovery.com/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Last.FM </a:t>
            </a:r>
            <a:r>
              <a:rPr lang="pt-BR" dirty="0" smtClean="0">
                <a:hlinkClick r:id="rId4"/>
              </a:rPr>
              <a:t>http://www.last.fm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414"/>
            <a:ext cx="9144000" cy="629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 2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dirty="0" smtClean="0"/>
              <a:t>Como recomendar novos amigos no orkut ou quem seguir no twitter?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Quais são os critérios para recomendar amigos?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Formule uma equação que classifique possíveis amigos.</a:t>
            </a:r>
          </a:p>
          <a:p>
            <a:endParaRPr lang="pt-BR" dirty="0" smtClean="0"/>
          </a:p>
          <a:p>
            <a:r>
              <a:rPr lang="pt-BR" dirty="0" smtClean="0"/>
              <a:t>É possível combinar similaridade dos perfis com proximidade na rede?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 2: Sugestão de resposta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No orkut  é possível calcular a similaridade entre os perfis a partir das comunidades em comum e até comunidades completamente opostas</a:t>
            </a:r>
          </a:p>
          <a:p>
            <a:pPr lvl="1"/>
            <a:r>
              <a:rPr lang="pt-BR" sz="1700" dirty="0" smtClean="0"/>
              <a:t>Ex: Eu odeio isso x Eu amo isso.</a:t>
            </a:r>
          </a:p>
          <a:p>
            <a:pPr lvl="1">
              <a:buNone/>
            </a:pPr>
            <a:endParaRPr lang="pt-BR" sz="2000" dirty="0" smtClean="0"/>
          </a:p>
          <a:p>
            <a:r>
              <a:rPr lang="pt-BR" sz="2000" dirty="0" smtClean="0"/>
              <a:t>No twitter é possível calcular o número de contas verificadas ou de assuntos específicos (ex: tecnologia espacial) que os dois perfis seguem e calcular a similaridade. </a:t>
            </a:r>
          </a:p>
          <a:p>
            <a:endParaRPr lang="pt-BR" sz="2000" dirty="0" smtClean="0"/>
          </a:p>
          <a:p>
            <a:r>
              <a:rPr lang="pt-BR" sz="2000" dirty="0" smtClean="0"/>
              <a:t>Um novo coeficiente pode ser algo do tipo: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67744" y="4869160"/>
          <a:ext cx="4320480" cy="1348589"/>
        </p:xfrm>
        <a:graphic>
          <a:graphicData uri="http://schemas.openxmlformats.org/presentationml/2006/ole">
            <p:oleObj spid="_x0000_s7170" name="Equation" r:id="rId3" imgW="219708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Filtragem Colaborativa: Conceito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dirty="0" smtClean="0"/>
              <a:t>É uma técnica para filtrar informação baseada não só no conteúdo da informação, mas também na avaliação das pessoas, ou social, sobre ela.</a:t>
            </a:r>
          </a:p>
          <a:p>
            <a:endParaRPr lang="pt-BR" dirty="0" smtClean="0"/>
          </a:p>
          <a:p>
            <a:r>
              <a:rPr lang="pt-BR" dirty="0" smtClean="0"/>
              <a:t>Surge para melhorar os sistemas de filtragem em um cenário com uma quantidade inconcebível de informação.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1º caso de estudo: Tapestry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pt-BR" dirty="0" smtClean="0"/>
              <a:t>É um sistema de emails que utiliza a filtragem colaborativa para selecionar emails de interesse do usuário</a:t>
            </a:r>
          </a:p>
          <a:p>
            <a:endParaRPr lang="pt-BR" dirty="0" smtClean="0"/>
          </a:p>
          <a:p>
            <a:r>
              <a:rPr lang="pt-BR" dirty="0" smtClean="0"/>
              <a:t>Motivado pelo crescente número de emails recebidos e pela ineficiência dos métodos convencionais de filtragem: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Listas de discussão (muito gerais)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Filtros (funcionam apenas sob as mensagens que acabaram de chegar e com base em seus conteúdos)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Filtragem colaborativa no Tapestry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dirty="0" smtClean="0"/>
              <a:t>Contatos colaboram uns com os outros armazenando, em forma de anotações, se acham os documentos lidos interessantes ou não.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Respostas dos contatos à mensagens recebidas funcionam como feedback implícito.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Ex: Pedro entende sobre IA, se ele encaminhar um email sobre IA às listas de discussão, isso deve indicar que seu conteúdo pode ser interessante.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 do Tapestry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pt-BR" dirty="0" smtClean="0"/>
              <a:t>Usuário cria uma busca (em linguagem semelhante ao SQL) sobre algum assunto</a:t>
            </a:r>
          </a:p>
          <a:p>
            <a:endParaRPr lang="pt-BR" dirty="0" smtClean="0"/>
          </a:p>
          <a:p>
            <a:r>
              <a:rPr lang="pt-BR" dirty="0" smtClean="0"/>
              <a:t>O sistema faz a busca, baseado em </a:t>
            </a:r>
            <a:r>
              <a:rPr lang="pt-BR" i="1" dirty="0" smtClean="0"/>
              <a:t>tags </a:t>
            </a:r>
            <a:r>
              <a:rPr lang="pt-BR" dirty="0" smtClean="0"/>
              <a:t>associadas aos documentos, no repositório de mensagens</a:t>
            </a:r>
          </a:p>
          <a:p>
            <a:endParaRPr lang="pt-BR" dirty="0" smtClean="0"/>
          </a:p>
          <a:p>
            <a:r>
              <a:rPr lang="pt-BR" dirty="0" smtClean="0"/>
              <a:t>Confronta o resultado com anotações positivas para estas mensagens filtradas no repositório de anotações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 1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pt-BR" dirty="0" smtClean="0"/>
              <a:t>Baseado no 1º caso de estudo, como você acha que deve funcionar o </a:t>
            </a:r>
            <a:r>
              <a:rPr lang="pt-BR" i="1" dirty="0" smtClean="0"/>
              <a:t>priority inbox </a:t>
            </a:r>
            <a:r>
              <a:rPr lang="pt-BR" dirty="0" smtClean="0"/>
              <a:t>do Gmail? </a:t>
            </a:r>
          </a:p>
          <a:p>
            <a:endParaRPr lang="pt-BR" dirty="0" smtClean="0"/>
          </a:p>
          <a:p>
            <a:r>
              <a:rPr lang="pt-BR" dirty="0" smtClean="0"/>
              <a:t>Esse mesmo método poderia ser adaptado para agrupar automaticamente os amigos no orkut em grau de afinidade ou importância?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Quais seriam os critérios usados para criar os grupos?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Quais as diferenças? Encontre a correspondência entre os cenários.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 1: Sugestão de resposta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pt-BR" sz="2400" i="1" dirty="0" smtClean="0"/>
              <a:t>Priority inbox </a:t>
            </a:r>
            <a:r>
              <a:rPr lang="pt-BR" sz="2400" dirty="0" smtClean="0"/>
              <a:t>do Gmail:</a:t>
            </a:r>
          </a:p>
          <a:p>
            <a:pPr lvl="1"/>
            <a:r>
              <a:rPr lang="pt-BR" sz="2100" dirty="0" smtClean="0"/>
              <a:t>Pode procurar nos emails recebidos as mensagens daqueles remetentes que o usuário costuma ler e daqueles que não.  </a:t>
            </a:r>
          </a:p>
          <a:p>
            <a:pPr lvl="1"/>
            <a:endParaRPr lang="pt-BR" sz="2100" dirty="0" smtClean="0"/>
          </a:p>
          <a:p>
            <a:pPr lvl="1"/>
            <a:r>
              <a:rPr lang="pt-BR" sz="2100" dirty="0" smtClean="0"/>
              <a:t>Possível coeficiente de importância para cada remetente k:</a:t>
            </a:r>
          </a:p>
          <a:p>
            <a:pPr lvl="1"/>
            <a:endParaRPr lang="pt-BR" sz="2100" dirty="0" smtClean="0"/>
          </a:p>
          <a:p>
            <a:pPr lvl="1"/>
            <a:endParaRPr lang="pt-BR" sz="2100" dirty="0" smtClean="0"/>
          </a:p>
          <a:p>
            <a:pPr lvl="1"/>
            <a:endParaRPr lang="pt-BR" sz="2100" dirty="0" smtClean="0"/>
          </a:p>
          <a:p>
            <a:pPr lvl="1"/>
            <a:r>
              <a:rPr lang="pt-BR" sz="2100" dirty="0" smtClean="0"/>
              <a:t>Além disso, usar os filtros já criados pelo usuário 	e os contéudos mais lidos. </a:t>
            </a:r>
          </a:p>
          <a:p>
            <a:pPr lvl="1"/>
            <a:endParaRPr lang="pt-BR" sz="2100" dirty="0" smtClean="0"/>
          </a:p>
          <a:p>
            <a:pPr lvl="1"/>
            <a:r>
              <a:rPr lang="pt-BR" sz="2100" dirty="0" smtClean="0"/>
              <a:t>Assim cada email é avaliado se o remetente é importante e se o assunto é de seu interesse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75656" y="3356992"/>
          <a:ext cx="5779589" cy="720080"/>
        </p:xfrm>
        <a:graphic>
          <a:graphicData uri="http://schemas.openxmlformats.org/presentationml/2006/ole">
            <p:oleObj spid="_x0000_s2050" name="Equation" r:id="rId3" imgW="38732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 1: Sugestão de resposta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pt-BR" sz="2400" dirty="0" smtClean="0"/>
              <a:t>Agrupamento de amigos no orkut:</a:t>
            </a:r>
          </a:p>
          <a:p>
            <a:pPr lvl="1"/>
            <a:r>
              <a:rPr lang="pt-BR" sz="2100" dirty="0" smtClean="0"/>
              <a:t>As comunidades em comun funcionam como as buscas por assuntos na base ou os filtros pré-criados</a:t>
            </a:r>
          </a:p>
          <a:p>
            <a:pPr lvl="1">
              <a:buNone/>
            </a:pPr>
            <a:endParaRPr lang="pt-BR" sz="2100" dirty="0" smtClean="0"/>
          </a:p>
          <a:p>
            <a:pPr lvl="1"/>
            <a:r>
              <a:rPr lang="pt-BR" sz="2100" dirty="0" smtClean="0"/>
              <a:t>Amigos com troca de recados e/ou depoimentos de maior frequência são considerados com mais afinadade ou mais importantes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772</TotalTime>
  <Words>1245</Words>
  <Application>Microsoft Office PowerPoint</Application>
  <PresentationFormat>Apresentação na tela (4:3)</PresentationFormat>
  <Paragraphs>179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Origin</vt:lpstr>
      <vt:lpstr>Equation</vt:lpstr>
      <vt:lpstr>Filtragem Colaborativa e Sistemas de Recomendação</vt:lpstr>
      <vt:lpstr>Roteiro</vt:lpstr>
      <vt:lpstr>Filtragem Colaborativa: Conceito</vt:lpstr>
      <vt:lpstr>1º caso de estudo: Tapestry</vt:lpstr>
      <vt:lpstr>Filtragem colaborativa no Tapestry</vt:lpstr>
      <vt:lpstr>Funcionamento do Tapestry</vt:lpstr>
      <vt:lpstr>Desafio 1</vt:lpstr>
      <vt:lpstr>Desafio 1: Sugestão de resposta</vt:lpstr>
      <vt:lpstr>Desafio 1: Sugestão de resposta</vt:lpstr>
      <vt:lpstr>Sistemas de Recomendação: Conceito</vt:lpstr>
      <vt:lpstr>Redes de Preferência</vt:lpstr>
      <vt:lpstr>O que filtrar?</vt:lpstr>
      <vt:lpstr>Quem pode dar pitaco?</vt:lpstr>
      <vt:lpstr>2º caso de estudo: Ringo</vt:lpstr>
      <vt:lpstr>Idéia do processo de recomendação</vt:lpstr>
      <vt:lpstr>Avaliação</vt:lpstr>
      <vt:lpstr>Algoritmos de Similaridade</vt:lpstr>
      <vt:lpstr>Algoritmos de Similaridade</vt:lpstr>
      <vt:lpstr>Algoritmos de Similaridade</vt:lpstr>
      <vt:lpstr>Algoritmos de Similaridade</vt:lpstr>
      <vt:lpstr>Resultados no sistema Ringo</vt:lpstr>
      <vt:lpstr>Rádios Inteligentes</vt:lpstr>
      <vt:lpstr>Slide 23</vt:lpstr>
      <vt:lpstr>Desafio 2</vt:lpstr>
      <vt:lpstr>Desafio 2: Sugestão de resposta</vt:lpstr>
    </vt:vector>
  </TitlesOfParts>
  <Company>Perazzo Note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Filtragem Colaborativa</dc:title>
  <dc:creator>Rodrigo Perazzo Rabelo</dc:creator>
  <cp:lastModifiedBy>Ricardo</cp:lastModifiedBy>
  <cp:revision>52</cp:revision>
  <dcterms:created xsi:type="dcterms:W3CDTF">2010-10-18T02:06:19Z</dcterms:created>
  <dcterms:modified xsi:type="dcterms:W3CDTF">2010-11-23T17:18:28Z</dcterms:modified>
</cp:coreProperties>
</file>