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9" r:id="rId23"/>
    <p:sldId id="275" r:id="rId24"/>
    <p:sldId id="278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5090" autoAdjust="0"/>
  </p:normalViewPr>
  <p:slideViewPr>
    <p:cSldViewPr>
      <p:cViewPr varScale="1">
        <p:scale>
          <a:sx n="38" d="100"/>
          <a:sy n="38" d="100"/>
        </p:scale>
        <p:origin x="-4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FF76E57-5B1C-4AE4-86D4-1C19C68FD2EC}" type="datetimeFigureOut">
              <a:rPr lang="en-US"/>
              <a:pPr>
                <a:defRPr/>
              </a:pPr>
              <a:t>11/23/2010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en-US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2C47B99-4EA8-4E2A-917D-250BDE74AA5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pt-BR" dirty="0" smtClean="0"/>
              <a:t>Conjunto de pessoas dotadas com instrumentos de poder</a:t>
            </a:r>
          </a:p>
          <a:p>
            <a:pPr>
              <a:spcBef>
                <a:spcPct val="0"/>
              </a:spcBef>
            </a:pPr>
            <a:r>
              <a:rPr lang="pt-BR" dirty="0" smtClean="0"/>
              <a:t>•Disputam a distribuição de recursos</a:t>
            </a:r>
          </a:p>
          <a:p>
            <a:pPr>
              <a:spcBef>
                <a:spcPct val="0"/>
              </a:spcBef>
            </a:pPr>
            <a:r>
              <a:rPr lang="pt-BR" dirty="0" smtClean="0"/>
              <a:t>•Sua posição política influencia na captação dos recursos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•</a:t>
            </a:r>
            <a:r>
              <a:rPr lang="en-US" dirty="0" err="1" smtClean="0"/>
              <a:t>Grandes</a:t>
            </a:r>
            <a:r>
              <a:rPr lang="en-US" dirty="0" smtClean="0"/>
              <a:t> </a:t>
            </a:r>
            <a:r>
              <a:rPr lang="en-US" dirty="0" err="1" smtClean="0"/>
              <a:t>disparidades</a:t>
            </a:r>
            <a:r>
              <a:rPr lang="en-US" dirty="0" smtClean="0"/>
              <a:t> de </a:t>
            </a:r>
            <a:r>
              <a:rPr lang="en-US" dirty="0" err="1" smtClean="0"/>
              <a:t>poder</a:t>
            </a: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  <a:buFontTx/>
              <a:buChar char="•"/>
            </a:pPr>
            <a:r>
              <a:rPr lang="pt-BR" dirty="0" smtClean="0"/>
              <a:t>Visão 1: o conjunto de atores é dinâmico e seus instrumento de poder são instáveis</a:t>
            </a:r>
          </a:p>
          <a:p>
            <a:pPr>
              <a:spcBef>
                <a:spcPct val="0"/>
              </a:spcBef>
            </a:pPr>
            <a:r>
              <a:rPr lang="pt-BR" dirty="0" smtClean="0"/>
              <a:t>•Visão 2: o conjunto de atores permanece inalterado durante o tempo 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2B24A3-BBD6-480A-83BF-B4A80C73D1E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smtClean="0"/>
              <a:t>SVP – Sistemas de vias públicas de São Paulo.</a:t>
            </a:r>
          </a:p>
          <a:p>
            <a:endParaRPr lang="pt-BR" smtClean="0"/>
          </a:p>
          <a:p>
            <a:r>
              <a:rPr lang="pt-BR" smtClean="0"/>
              <a:t>-&gt; sem Plano de carreira, implicando em empresas terceirizadas e numerosos cargos por indicação</a:t>
            </a:r>
          </a:p>
          <a:p>
            <a:r>
              <a:rPr lang="pt-BR" smtClean="0"/>
              <a:t>-&gt; não possuía receitas próprios, implicando em licitações e recursos exclusivamente público</a:t>
            </a: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Polarização do poder – alternãncia entre os grupos</a:t>
            </a:r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3FBFF2-AF91-4517-850D-373A1CADFA0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Atenção de uma polarização durante os governos de Brizola e Moreira Franco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Ou seja, com a alternãncia do governo, pode-se ver que os cargos mais importantes daquela empresa foram repassados para grupos aliados políticos diferente.</a:t>
            </a:r>
          </a:p>
          <a:p>
            <a:pPr>
              <a:spcBef>
                <a:spcPct val="0"/>
              </a:spcBef>
            </a:pPr>
            <a:endParaRPr lang="pt-BR" smtClean="0"/>
          </a:p>
          <a:p>
            <a:r>
              <a:rPr lang="en-US" smtClean="0"/>
              <a:t>No caso analisado no Rio de Janeiro, onde a</a:t>
            </a:r>
          </a:p>
          <a:p>
            <a:r>
              <a:rPr lang="en-US" smtClean="0"/>
              <a:t>política apresentava maior alternância política e a rede</a:t>
            </a:r>
          </a:p>
          <a:p>
            <a:r>
              <a:rPr lang="en-US" smtClean="0"/>
              <a:t>maior polarização, os cargos mais importantes</a:t>
            </a:r>
          </a:p>
          <a:p>
            <a:r>
              <a:rPr lang="en-US" smtClean="0"/>
              <a:t>tenderam a oscilar entre os dois pólos da rede a</a:t>
            </a:r>
          </a:p>
          <a:p>
            <a:r>
              <a:rPr lang="en-US" smtClean="0"/>
              <a:t>cada grande mudança política que se verificava</a:t>
            </a:r>
          </a:p>
          <a:p>
            <a:r>
              <a:rPr lang="en-US" smtClean="0"/>
              <a:t>nos cargos-chave do executivo</a:t>
            </a:r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587F18-D607-44FE-A418-D5C44D71942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No caso de São Paulo, ao contrário, a localização</a:t>
            </a:r>
          </a:p>
          <a:p>
            <a:r>
              <a:rPr lang="en-US" smtClean="0"/>
              <a:t>das diretorias na rede praticamente não se</a:t>
            </a:r>
          </a:p>
          <a:p>
            <a:r>
              <a:rPr lang="en-US" smtClean="0"/>
              <a:t>alterou ao longo do tempo, e o controle dos grupos</a:t>
            </a:r>
          </a:p>
          <a:p>
            <a:r>
              <a:rPr lang="en-US" smtClean="0"/>
              <a:t>hegemônicos sobre os cargos mais importantes</a:t>
            </a:r>
          </a:p>
          <a:p>
            <a:r>
              <a:rPr lang="en-US" smtClean="0"/>
              <a:t>foi muito significativo, exceto em governos de</a:t>
            </a:r>
          </a:p>
          <a:p>
            <a:r>
              <a:rPr lang="en-US" smtClean="0"/>
              <a:t>esquerda, como podemos ver na Tabela 3</a:t>
            </a:r>
          </a:p>
          <a:p>
            <a:endParaRPr lang="pt-BR" smtClean="0"/>
          </a:p>
          <a:p>
            <a:r>
              <a:rPr lang="en-US" smtClean="0"/>
              <a:t>De acordo com a tabela, os mesmos grupos</a:t>
            </a:r>
          </a:p>
          <a:p>
            <a:r>
              <a:rPr lang="en-US" smtClean="0"/>
              <a:t>ocupam os cargos mais importantes na maior</a:t>
            </a:r>
          </a:p>
          <a:p>
            <a:r>
              <a:rPr lang="en-US" smtClean="0"/>
              <a:t>parte dos governos, controlando a política. As</a:t>
            </a:r>
          </a:p>
          <a:p>
            <a:r>
              <a:rPr lang="en-US" smtClean="0"/>
              <a:t>exceções são os dois governos política e ideologicamente</a:t>
            </a:r>
          </a:p>
          <a:p>
            <a:r>
              <a:rPr lang="en-US" smtClean="0"/>
              <a:t>adversários do campo que exerce</a:t>
            </a:r>
          </a:p>
          <a:p>
            <a:r>
              <a:rPr lang="en-US" smtClean="0"/>
              <a:t>hegemonia sobre a política local (e a rede) no</a:t>
            </a:r>
          </a:p>
          <a:p>
            <a:r>
              <a:rPr lang="en-US" smtClean="0"/>
              <a:t>período – Covas e Erundina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900" smtClean="0"/>
              <a:t>Como as redes estruturam o relacionamento</a:t>
            </a:r>
          </a:p>
          <a:p>
            <a:pPr>
              <a:lnSpc>
                <a:spcPct val="80000"/>
              </a:lnSpc>
            </a:pPr>
            <a:r>
              <a:rPr lang="en-US" sz="900" smtClean="0"/>
              <a:t>entre agentes no tecido do Estado, a gestão das</a:t>
            </a:r>
          </a:p>
          <a:p>
            <a:pPr>
              <a:lnSpc>
                <a:spcPct val="80000"/>
              </a:lnSpc>
            </a:pPr>
            <a:r>
              <a:rPr lang="en-US" sz="900" smtClean="0"/>
              <a:t>organizações estatais inclui uma constante negociação</a:t>
            </a:r>
          </a:p>
          <a:p>
            <a:pPr>
              <a:lnSpc>
                <a:spcPct val="80000"/>
              </a:lnSpc>
            </a:pPr>
            <a:r>
              <a:rPr lang="en-US" sz="900" smtClean="0"/>
              <a:t>entre quem é de dentro (e controla conhecimento,</a:t>
            </a:r>
          </a:p>
          <a:p>
            <a:pPr>
              <a:lnSpc>
                <a:spcPct val="80000"/>
              </a:lnSpc>
            </a:pPr>
            <a:r>
              <a:rPr lang="en-US" sz="900" smtClean="0"/>
              <a:t>contatos e posições na rede) e quem vem</a:t>
            </a:r>
          </a:p>
          <a:p>
            <a:pPr>
              <a:lnSpc>
                <a:spcPct val="80000"/>
              </a:lnSpc>
            </a:pPr>
            <a:r>
              <a:rPr lang="en-US" sz="900" smtClean="0"/>
              <a:t>de fora</a:t>
            </a:r>
          </a:p>
          <a:p>
            <a:pPr>
              <a:lnSpc>
                <a:spcPct val="80000"/>
              </a:lnSpc>
            </a:pPr>
            <a:endParaRPr lang="pt-BR" sz="900" smtClean="0"/>
          </a:p>
          <a:p>
            <a:pPr>
              <a:lnSpc>
                <a:spcPct val="80000"/>
              </a:lnSpc>
            </a:pPr>
            <a:r>
              <a:rPr lang="en-US" sz="900" smtClean="0"/>
              <a:t>No caso de São Paulo, diferentemente, os grupos</a:t>
            </a:r>
          </a:p>
          <a:p>
            <a:pPr>
              <a:lnSpc>
                <a:spcPct val="80000"/>
              </a:lnSpc>
            </a:pPr>
            <a:r>
              <a:rPr lang="en-US" sz="900" smtClean="0"/>
              <a:t>que exerceram hegemonia sobre a política ao</a:t>
            </a:r>
          </a:p>
          <a:p>
            <a:pPr>
              <a:lnSpc>
                <a:spcPct val="80000"/>
              </a:lnSpc>
            </a:pPr>
            <a:r>
              <a:rPr lang="en-US" sz="900" smtClean="0"/>
              <a:t>longo do período pesquisado apresentavam colorações</a:t>
            </a:r>
          </a:p>
          <a:p>
            <a:pPr>
              <a:lnSpc>
                <a:spcPct val="80000"/>
              </a:lnSpc>
            </a:pPr>
            <a:r>
              <a:rPr lang="en-US" sz="900" smtClean="0"/>
              <a:t>político-ideológicas nítidas, assim como relações</a:t>
            </a:r>
          </a:p>
          <a:p>
            <a:pPr>
              <a:lnSpc>
                <a:spcPct val="80000"/>
              </a:lnSpc>
            </a:pPr>
            <a:r>
              <a:rPr lang="en-US" sz="900" smtClean="0"/>
              <a:t>políticas de longo curso com o grupo político</a:t>
            </a:r>
          </a:p>
          <a:p>
            <a:pPr>
              <a:lnSpc>
                <a:spcPct val="80000"/>
              </a:lnSpc>
            </a:pPr>
            <a:r>
              <a:rPr lang="en-US" sz="900" smtClean="0"/>
              <a:t>que exerceu hegemonia sobre a política municipal</a:t>
            </a:r>
          </a:p>
          <a:p>
            <a:pPr>
              <a:lnSpc>
                <a:spcPct val="80000"/>
              </a:lnSpc>
            </a:pPr>
            <a:r>
              <a:rPr lang="en-US" sz="900" smtClean="0"/>
              <a:t>na maior parte do período</a:t>
            </a:r>
          </a:p>
          <a:p>
            <a:pPr>
              <a:lnSpc>
                <a:spcPct val="80000"/>
              </a:lnSpc>
            </a:pPr>
            <a:endParaRPr lang="pt-BR" sz="900" smtClean="0"/>
          </a:p>
          <a:p>
            <a:pPr>
              <a:lnSpc>
                <a:spcPct val="80000"/>
              </a:lnSpc>
            </a:pPr>
            <a:r>
              <a:rPr lang="en-US" sz="900" smtClean="0"/>
              <a:t>Nesse caso, portanto, a ligação entre os</a:t>
            </a:r>
          </a:p>
          <a:p>
            <a:pPr>
              <a:lnSpc>
                <a:spcPct val="80000"/>
              </a:lnSpc>
            </a:pPr>
            <a:r>
              <a:rPr lang="en-US" sz="900" smtClean="0"/>
              <a:t>detentores dos cargos institucionais mais importantes</a:t>
            </a:r>
          </a:p>
          <a:p>
            <a:pPr>
              <a:lnSpc>
                <a:spcPct val="80000"/>
              </a:lnSpc>
            </a:pPr>
            <a:r>
              <a:rPr lang="en-US" sz="900" smtClean="0"/>
              <a:t>no executivo e indivíduos e grupos na rede</a:t>
            </a:r>
          </a:p>
          <a:p>
            <a:pPr>
              <a:lnSpc>
                <a:spcPct val="80000"/>
              </a:lnSpc>
            </a:pPr>
            <a:r>
              <a:rPr lang="en-US" sz="900" smtClean="0"/>
              <a:t>teve caráter mais permanente e estável, ocupando</a:t>
            </a:r>
          </a:p>
          <a:p>
            <a:pPr>
              <a:lnSpc>
                <a:spcPct val="80000"/>
              </a:lnSpc>
            </a:pPr>
            <a:r>
              <a:rPr lang="en-US" sz="900" smtClean="0"/>
              <a:t>todo o centro da rede</a:t>
            </a:r>
          </a:p>
          <a:p>
            <a:pPr>
              <a:lnSpc>
                <a:spcPct val="80000"/>
              </a:lnSpc>
            </a:pPr>
            <a:endParaRPr lang="pt-BR" sz="900" smtClean="0"/>
          </a:p>
          <a:p>
            <a:pPr>
              <a:lnSpc>
                <a:spcPct val="80000"/>
              </a:lnSpc>
            </a:pPr>
            <a:r>
              <a:rPr lang="en-US" sz="900" smtClean="0"/>
              <a:t>As centralidades médias de alcance</a:t>
            </a:r>
          </a:p>
          <a:p>
            <a:pPr>
              <a:lnSpc>
                <a:spcPct val="80000"/>
              </a:lnSpc>
            </a:pPr>
            <a:r>
              <a:rPr lang="en-US" sz="900" smtClean="0"/>
              <a:t>são estatísticas simples das redes, sendo que</a:t>
            </a:r>
          </a:p>
          <a:p>
            <a:pPr>
              <a:lnSpc>
                <a:spcPct val="80000"/>
              </a:lnSpc>
            </a:pPr>
            <a:r>
              <a:rPr lang="en-US" sz="900" smtClean="0"/>
              <a:t>quanto </a:t>
            </a:r>
            <a:r>
              <a:rPr lang="en-US" sz="900" b="1" smtClean="0"/>
              <a:t>maior a medida, mais elevada a centralidade</a:t>
            </a:r>
          </a:p>
          <a:p>
            <a:pPr>
              <a:lnSpc>
                <a:spcPct val="80000"/>
              </a:lnSpc>
            </a:pPr>
            <a:r>
              <a:rPr lang="en-US" sz="900" b="1" smtClean="0"/>
              <a:t>e maior é a região da rede alcançada pelos</a:t>
            </a:r>
          </a:p>
          <a:p>
            <a:pPr>
              <a:lnSpc>
                <a:spcPct val="80000"/>
              </a:lnSpc>
            </a:pPr>
            <a:r>
              <a:rPr lang="en-US" sz="900" b="1" smtClean="0"/>
              <a:t>vínculos</a:t>
            </a:r>
            <a:r>
              <a:rPr lang="en-US" sz="900" smtClean="0"/>
              <a:t> de um determinado indivíduo.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Isso pode ser observado</a:t>
            </a:r>
          </a:p>
          <a:p>
            <a:pPr>
              <a:spcBef>
                <a:spcPct val="0"/>
              </a:spcBef>
            </a:pPr>
            <a:r>
              <a:rPr lang="pt-BR" smtClean="0"/>
              <a:t>na comparação dos sociogramas dos governos</a:t>
            </a:r>
          </a:p>
          <a:p>
            <a:pPr>
              <a:spcBef>
                <a:spcPct val="0"/>
              </a:spcBef>
            </a:pPr>
            <a:r>
              <a:rPr lang="pt-BR" smtClean="0"/>
              <a:t>Erundina (PT) e Maluf (PDS/PPB) a seguir, em</a:t>
            </a:r>
          </a:p>
          <a:p>
            <a:pPr>
              <a:spcBef>
                <a:spcPct val="0"/>
              </a:spcBef>
            </a:pPr>
            <a:r>
              <a:rPr lang="pt-BR" smtClean="0"/>
              <a:t>que a diretoria do governo Erundina se associou</a:t>
            </a:r>
          </a:p>
          <a:p>
            <a:pPr>
              <a:spcBef>
                <a:spcPct val="0"/>
              </a:spcBef>
            </a:pPr>
            <a:r>
              <a:rPr lang="pt-BR" smtClean="0"/>
              <a:t>a um tramo periférico da rede, ao contrário do</a:t>
            </a:r>
          </a:p>
          <a:p>
            <a:pPr>
              <a:spcBef>
                <a:spcPct val="0"/>
              </a:spcBef>
            </a:pPr>
            <a:r>
              <a:rPr lang="en-US" smtClean="0"/>
              <a:t>governo Maluf</a:t>
            </a:r>
          </a:p>
          <a:p>
            <a:pPr>
              <a:spcBef>
                <a:spcPct val="0"/>
              </a:spcBef>
            </a:pPr>
            <a:endParaRPr lang="pt-BR" smtClean="0"/>
          </a:p>
          <a:p>
            <a:pPr>
              <a:spcBef>
                <a:spcPct val="0"/>
              </a:spcBef>
            </a:pPr>
            <a:r>
              <a:rPr lang="pt-BR" smtClean="0"/>
              <a:t>Em Erudina, a diretoria teria se associado a ramos menos centrais da rede enquanto que maluf a ramos mais centrais.</a:t>
            </a:r>
          </a:p>
          <a:p>
            <a:pPr>
              <a:spcBef>
                <a:spcPct val="0"/>
              </a:spcBef>
            </a:pPr>
            <a:endParaRPr lang="pt-BR" smtClean="0"/>
          </a:p>
          <a:p>
            <a:r>
              <a:rPr lang="en-US" smtClean="0"/>
              <a:t>No caso</a:t>
            </a:r>
          </a:p>
          <a:p>
            <a:r>
              <a:rPr lang="en-US" smtClean="0"/>
              <a:t>paulistano, o efeito local esteve associado à ocupação</a:t>
            </a:r>
          </a:p>
          <a:p>
            <a:r>
              <a:rPr lang="en-US" smtClean="0"/>
              <a:t>de posições centrais na rede pelos detentores</a:t>
            </a:r>
          </a:p>
          <a:p>
            <a:r>
              <a:rPr lang="en-US" smtClean="0"/>
              <a:t>dos cargos mais importantes em governos</a:t>
            </a:r>
          </a:p>
          <a:p>
            <a:r>
              <a:rPr lang="en-US" smtClean="0"/>
              <a:t>de direita e de posições fortemente periféricas em</a:t>
            </a:r>
          </a:p>
          <a:p>
            <a:r>
              <a:rPr lang="en-US" smtClean="0"/>
              <a:t>governos de esquerda.</a:t>
            </a:r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3B30F7-FEAC-4BBB-A856-D26367024D9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Uma primeira dimensão da relação entre</a:t>
            </a:r>
          </a:p>
          <a:p>
            <a:r>
              <a:rPr lang="en-US" smtClean="0"/>
              <a:t>as redes e o poder, portanto, diz respeito aos grupos</a:t>
            </a:r>
          </a:p>
          <a:p>
            <a:r>
              <a:rPr lang="en-US" smtClean="0"/>
              <a:t>de afinidade e apoio, que na rede se apresentam</a:t>
            </a:r>
          </a:p>
          <a:p>
            <a:r>
              <a:rPr lang="en-US" smtClean="0"/>
              <a:t>como conjuntos de indivíduos com relações</a:t>
            </a:r>
          </a:p>
          <a:p>
            <a:r>
              <a:rPr lang="en-US" smtClean="0"/>
              <a:t>intensas entre si e inserção similar no conjunto da</a:t>
            </a:r>
          </a:p>
          <a:p>
            <a:r>
              <a:rPr lang="en-US" smtClean="0"/>
              <a:t>rede.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smtClean="0"/>
              <a:t>Conjunto articulados de atores</a:t>
            </a:r>
          </a:p>
          <a:p>
            <a:pPr>
              <a:spcBef>
                <a:spcPct val="0"/>
              </a:spcBef>
            </a:pPr>
            <a:r>
              <a:rPr lang="en-US" smtClean="0"/>
              <a:t>•Posições relativas de poder</a:t>
            </a:r>
          </a:p>
          <a:p>
            <a:pPr>
              <a:spcBef>
                <a:spcPct val="0"/>
              </a:spcBef>
            </a:pPr>
            <a:r>
              <a:rPr lang="pt-BR" smtClean="0"/>
              <a:t>•Instrumento para exercer o poder</a:t>
            </a:r>
          </a:p>
          <a:p>
            <a:pPr>
              <a:spcBef>
                <a:spcPct val="0"/>
              </a:spcBef>
            </a:pPr>
            <a:r>
              <a:rPr lang="pt-BR" smtClean="0"/>
              <a:t>•Apesar das mudanças apresenta uma inércia substancial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26BD28-F4D8-4950-BE75-90B127B3F7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Tecido do Estado</a:t>
            </a:r>
          </a:p>
          <a:p>
            <a:pPr>
              <a:spcBef>
                <a:spcPct val="0"/>
              </a:spcBef>
            </a:pPr>
            <a:r>
              <a:rPr lang="pt-BR" smtClean="0"/>
              <a:t>•Superposição das redes de relacionamento</a:t>
            </a:r>
          </a:p>
          <a:p>
            <a:pPr>
              <a:spcBef>
                <a:spcPct val="0"/>
              </a:spcBef>
            </a:pPr>
            <a:r>
              <a:rPr lang="pt-BR" smtClean="0"/>
              <a:t>•Essas redes são compostas por:</a:t>
            </a:r>
          </a:p>
          <a:p>
            <a:pPr>
              <a:spcBef>
                <a:spcPct val="0"/>
              </a:spcBef>
            </a:pPr>
            <a:r>
              <a:rPr lang="pt-BR" smtClean="0"/>
              <a:t>Gestores indicadas por força política</a:t>
            </a:r>
          </a:p>
          <a:p>
            <a:pPr>
              <a:spcBef>
                <a:spcPct val="0"/>
              </a:spcBef>
            </a:pPr>
            <a:r>
              <a:rPr lang="en-US" smtClean="0"/>
              <a:t>Gestores livres de indicação</a:t>
            </a:r>
          </a:p>
          <a:p>
            <a:pPr>
              <a:spcBef>
                <a:spcPct val="0"/>
              </a:spcBef>
            </a:pPr>
            <a:r>
              <a:rPr lang="en-US" smtClean="0"/>
              <a:t>Técnicos do Estado</a:t>
            </a:r>
          </a:p>
          <a:p>
            <a:pPr>
              <a:spcBef>
                <a:spcPct val="0"/>
              </a:spcBef>
            </a:pPr>
            <a:r>
              <a:rPr lang="en-US" smtClean="0"/>
              <a:t>Burocratas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EE9AF7-3EE3-4FD3-8252-00635C2289B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Em primeiro lugar, permitiu que se discutissem os efeitos da complexa interdependência presente na produção de políticas sobre a ação social, considerando não apenas as ligações em torno dos atores (ou as suas interações individuais), mas também a estrutura dos vínculos e os padrões gerais em que esses  stão inseridos. Tais elementos exercem fortes efeitos sobre a ação individual e estratégica, influenciando a maneira pela qual a racionalidade é limitada  Padget e Ansell, 1993). Em um sentido mais geral, o uso das redes permitiu a incorporação do contexto em que se dá o  desenvolvimento de uma  determinada política, levando à produção de interpretações mais sociológicas do comportamento dos atores.</a:t>
            </a:r>
          </a:p>
          <a:p>
            <a:pPr>
              <a:spcBef>
                <a:spcPct val="0"/>
              </a:spcBef>
            </a:pPr>
            <a:endParaRPr lang="pt-BR" smtClean="0"/>
          </a:p>
          <a:p>
            <a:pPr>
              <a:spcBef>
                <a:spcPct val="0"/>
              </a:spcBef>
            </a:pPr>
            <a:r>
              <a:rPr lang="en-US" smtClean="0"/>
              <a:t>a análise </a:t>
            </a:r>
            <a:r>
              <a:rPr lang="pt-BR" smtClean="0"/>
              <a:t>de redes abriu novos horizontes para o estudo do </a:t>
            </a:r>
            <a:r>
              <a:rPr lang="en-US" smtClean="0"/>
              <a:t>poder no Estado. </a:t>
            </a:r>
            <a:r>
              <a:rPr lang="pt-BR" smtClean="0"/>
              <a:t>Como os padrões de vínculo e as posições nas redes tornam mais ou menos  prováveis alianças e coalizões estratégicas, e dão acesso diferenciado a informações e recursos, as estruturas das redes de políticas influenciam de maneira importante as dinâmicas do poder no interior do </a:t>
            </a:r>
            <a:r>
              <a:rPr lang="en-US" smtClean="0"/>
              <a:t>Estado.</a:t>
            </a:r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356EA9-2234-4A7D-B49A-548AB834E57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pt-BR" smtClean="0"/>
              <a:t>* As mudanças de governos e o tempo levam a alteração dos membros e seus vínculos</a:t>
            </a:r>
          </a:p>
          <a:p>
            <a:pPr lvl="1"/>
            <a:r>
              <a:rPr lang="pt-BR" smtClean="0"/>
              <a:t>* As redes em diferentes governos apresentam semelhanças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smtClean="0"/>
              <a:t>Análise através da observação de duas políticas:</a:t>
            </a:r>
          </a:p>
          <a:p>
            <a:endParaRPr lang="pt-BR" smtClean="0"/>
          </a:p>
          <a:p>
            <a:pPr>
              <a:buFontTx/>
              <a:buChar char="-"/>
            </a:pPr>
            <a:r>
              <a:rPr lang="pt-BR" smtClean="0"/>
              <a:t>Uma no Rio de janeiro, no órgão de saneamento básico da região metropolitana</a:t>
            </a:r>
          </a:p>
          <a:p>
            <a:pPr>
              <a:buFontTx/>
              <a:buChar char="-"/>
            </a:pPr>
            <a:r>
              <a:rPr lang="pt-BR" smtClean="0"/>
              <a:t>Outra baseada na política de infra-estrutura urbana desenvolvidas no município de São Paulo.</a:t>
            </a:r>
          </a:p>
          <a:p>
            <a:pPr>
              <a:buFontTx/>
              <a:buChar char="-"/>
            </a:pPr>
            <a:endParaRPr lang="pt-BR" smtClean="0"/>
          </a:p>
          <a:p>
            <a:pPr>
              <a:buFontTx/>
              <a:buChar char="-"/>
            </a:pPr>
            <a:r>
              <a:rPr lang="pt-BR" smtClean="0"/>
              <a:t>Investigações Similares:</a:t>
            </a:r>
          </a:p>
          <a:p>
            <a:pPr lvl="1">
              <a:buFontTx/>
              <a:buChar char="-"/>
            </a:pPr>
            <a:r>
              <a:rPr lang="pt-BR" smtClean="0"/>
              <a:t>Ambas levam em conta a estrutura de cargos e como se comportou a distribuição deles durante alguns governos municipais no Rio de Janeiro e em São Paulo.</a:t>
            </a:r>
          </a:p>
          <a:p>
            <a:pPr>
              <a:buFontTx/>
              <a:buChar char="-"/>
            </a:pPr>
            <a:endParaRPr lang="pt-BR" smtClean="0"/>
          </a:p>
          <a:p>
            <a:pPr>
              <a:buFontTx/>
              <a:buChar char="-"/>
            </a:pPr>
            <a:r>
              <a:rPr lang="pt-BR" smtClean="0"/>
              <a:t>Mas adiante apresento um detalhamento maior das duas pesquisas e apresento alguns dados.</a:t>
            </a: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Como foram obtidas as fontes de informação:</a:t>
            </a:r>
          </a:p>
          <a:p>
            <a:pPr>
              <a:spcBef>
                <a:spcPct val="0"/>
              </a:spcBef>
            </a:pPr>
            <a:endParaRPr lang="pt-BR" smtClean="0"/>
          </a:p>
          <a:p>
            <a:pPr marL="742950" lvl="1" indent="-285750">
              <a:spcBef>
                <a:spcPct val="0"/>
              </a:spcBef>
            </a:pPr>
            <a:r>
              <a:rPr lang="pt-BR" smtClean="0"/>
              <a:t>Pesquisa sobre os investimentos e registros através de publicações em diários oficiais.</a:t>
            </a:r>
          </a:p>
          <a:p>
            <a:pPr marL="742950" lvl="1" indent="-285750">
              <a:spcBef>
                <a:spcPct val="0"/>
              </a:spcBef>
            </a:pPr>
            <a:r>
              <a:rPr lang="pt-BR" smtClean="0"/>
              <a:t>Entrevistas entre os próprios membros das comunidades o que permite até criar vínculos</a:t>
            </a:r>
          </a:p>
          <a:p>
            <a:pPr marL="742950" lvl="1" indent="-285750">
              <a:spcBef>
                <a:spcPct val="0"/>
              </a:spcBef>
            </a:pPr>
            <a:r>
              <a:rPr lang="pt-BR" smtClean="0"/>
              <a:t>Agrupamento por períodos durante os governos municipais.</a:t>
            </a:r>
            <a:endParaRPr lang="en-US" smtClean="0"/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537632-B01B-4575-90BC-8431F888CD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>
              <a:spcBef>
                <a:spcPct val="0"/>
              </a:spcBef>
            </a:pPr>
            <a:r>
              <a:rPr lang="pt-BR" smtClean="0"/>
              <a:t>Cedae (Companhia estadual em companhias e esgoto):</a:t>
            </a:r>
          </a:p>
          <a:p>
            <a:pPr marL="0" lvl="1">
              <a:spcBef>
                <a:spcPct val="0"/>
              </a:spcBef>
            </a:pPr>
            <a:r>
              <a:rPr lang="pt-BR" smtClean="0"/>
              <a:t>-Composta pela fusão de três órgãos públicos</a:t>
            </a:r>
          </a:p>
          <a:p>
            <a:pPr marL="0" lvl="1">
              <a:spcBef>
                <a:spcPct val="0"/>
              </a:spcBef>
            </a:pPr>
            <a:r>
              <a:rPr lang="en-US" smtClean="0"/>
              <a:t>-Padrão de carreira específico (Gerente, técnicos e outras funções bem definidas, ou seja, maior relevância de cargo por tempo de serviço e etc.).</a:t>
            </a:r>
          </a:p>
          <a:p>
            <a:pPr marL="0" lvl="1">
              <a:spcBef>
                <a:spcPct val="0"/>
              </a:spcBef>
            </a:pPr>
            <a:r>
              <a:rPr lang="pt-BR" smtClean="0"/>
              <a:t>- Observação da rede pelo autor: A rede encontrada estava quase que delimitada pelos limites da empresa (Quanto mais importante no cargo, maiores seriam os números de relacionamento na rede).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56ECA6-946B-4CBA-92F2-54491F86ED5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Foram observados os perídos de governo  de Chagas, Brizola (2 vezes), Moreira Franco, marcelo alencar.</a:t>
            </a:r>
          </a:p>
          <a:p>
            <a:pPr>
              <a:spcBef>
                <a:spcPct val="0"/>
              </a:spcBef>
            </a:pPr>
            <a:r>
              <a:rPr lang="en-US" smtClean="0"/>
              <a:t>Foi notado um comportamento na rede interessante entre apenas dois deles.</a:t>
            </a:r>
          </a:p>
          <a:p>
            <a:pPr>
              <a:spcBef>
                <a:spcPct val="0"/>
              </a:spcBef>
            </a:pPr>
            <a:r>
              <a:rPr lang="en-US" smtClean="0"/>
              <a:t>Como mostraremos a seguir.</a:t>
            </a:r>
          </a:p>
          <a:p>
            <a:pPr>
              <a:spcBef>
                <a:spcPct val="0"/>
              </a:spcBef>
            </a:pPr>
            <a:endParaRPr lang="pt-BR" smtClean="0"/>
          </a:p>
          <a:p>
            <a:pPr>
              <a:spcBef>
                <a:spcPct val="0"/>
              </a:spcBef>
            </a:pPr>
            <a:r>
              <a:rPr lang="pt-BR" smtClean="0"/>
              <a:t>Manteve-se um padrão no comportamento da rede durantes essas governos, exceto nos de brizola e moreira franco, o qual foi apresentado de uma grande polaridade política.</a:t>
            </a:r>
            <a:endParaRPr lang="en-US" smtClean="0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6946D5-2924-46C0-A80F-B62952F65C5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1AB5C5B7-19E2-4F24-9FE7-66DB826C87AD}" type="datetimeFigureOut">
              <a:rPr lang="en-US" smtClean="0"/>
              <a:pPr>
                <a:defRPr/>
              </a:pPr>
              <a:t>11/23/2010</a:t>
            </a:fld>
            <a:endParaRPr lang="en-US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DF37CF34-67A0-475E-B926-919C4F1E85F3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1" name="Retângu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BD205-76B9-43FF-A061-DC8E76ECC76C}" type="datetimeFigureOut">
              <a:rPr lang="en-US" smtClean="0"/>
              <a:pPr>
                <a:defRPr/>
              </a:pPr>
              <a:t>11/23/2010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38C21-97E8-4CD1-A4DC-0B994F8EEC12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6BA1B-DFF5-437F-B1AE-A14EBF3B8DCB}" type="datetimeFigureOut">
              <a:rPr lang="en-US" smtClean="0"/>
              <a:pPr>
                <a:defRPr/>
              </a:pPr>
              <a:t>11/23/2010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84D61-31D6-4DB9-BBF4-2640E3062B55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ângulo isósceles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2C664D-03BE-4852-8127-2E1EE1AD874C}" type="datetimeFigureOut">
              <a:rPr lang="en-US" smtClean="0"/>
              <a:pPr>
                <a:defRPr/>
              </a:pPr>
              <a:t>11/23/2010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A13BB-54B3-480E-894C-C27769CF9810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fld id="{A25BA566-F4C7-49A1-AB70-0F16D2C688CF}" type="datetimeFigureOut">
              <a:rPr lang="en-US" smtClean="0"/>
              <a:pPr>
                <a:defRPr/>
              </a:pPr>
              <a:t>11/23/2010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5CFBC983-AEFE-4E58-A8C9-8F27EF1CBDE2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F2C6D9-6A9E-44F2-9D5A-D856B1296394}" type="datetimeFigureOut">
              <a:rPr lang="en-US" smtClean="0"/>
              <a:pPr>
                <a:defRPr/>
              </a:pPr>
              <a:t>11/23/2010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00276-CAAB-4D14-979F-55793033FCEF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89A403-A3EF-4C5B-90D1-E21E8849F263}" type="datetimeFigureOut">
              <a:rPr lang="en-US" smtClean="0"/>
              <a:pPr>
                <a:defRPr/>
              </a:pPr>
              <a:t>11/23/2010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100B0-C51E-4D08-87B1-85B4E301363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71AD47-6BA0-42B2-ABE2-456B1ADF4EB4}" type="datetimeFigureOut">
              <a:rPr lang="en-US" smtClean="0"/>
              <a:pPr>
                <a:defRPr/>
              </a:pPr>
              <a:t>11/23/2010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4FC319-A0C2-433F-B60C-9D680F71A78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68BABE-1ECA-4BBB-B49A-8209270C5E7A}" type="datetimeFigureOut">
              <a:rPr lang="en-US" smtClean="0"/>
              <a:pPr>
                <a:defRPr/>
              </a:pPr>
              <a:t>11/23/2010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5CA569-32AA-41F7-BAEB-7D0A3B76030D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B9F846-CDDE-40AE-A931-EFFA83355455}" type="datetimeFigureOut">
              <a:rPr lang="en-US" smtClean="0"/>
              <a:pPr>
                <a:defRPr/>
              </a:pPr>
              <a:t>11/23/2010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0E9C4-08A6-4BBB-A74F-6602A9AE02D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ADB160-7E53-4265-8647-4A7D690E47A2}" type="datetimeFigureOut">
              <a:rPr lang="en-US" smtClean="0"/>
              <a:pPr>
                <a:defRPr/>
              </a:pPr>
              <a:t>11/23/2010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46D87-3ED4-4C18-B4EA-64EF8DB2A825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47689A8-5C13-4928-BAA2-4B7B62B8CFDA}" type="datetimeFigureOut">
              <a:rPr lang="en-US" smtClean="0"/>
              <a:pPr>
                <a:defRPr/>
              </a:pPr>
              <a:t>11/23/2010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EB07F96-6B7D-4358-99C4-2ACF8B54FD5A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8" name="Conector reto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Redes</a:t>
            </a:r>
            <a:r>
              <a:rPr lang="en-US" dirty="0" smtClean="0"/>
              <a:t> </a:t>
            </a:r>
            <a:r>
              <a:rPr lang="en-US" dirty="0" err="1" smtClean="0"/>
              <a:t>Sociais</a:t>
            </a:r>
            <a:r>
              <a:rPr lang="en-US" dirty="0" smtClean="0"/>
              <a:t> e </a:t>
            </a:r>
            <a:r>
              <a:rPr lang="en-US" dirty="0" err="1" smtClean="0"/>
              <a:t>Poder</a:t>
            </a:r>
            <a:r>
              <a:rPr lang="en-US" dirty="0" smtClean="0"/>
              <a:t> no </a:t>
            </a:r>
            <a:r>
              <a:rPr lang="en-US" dirty="0" err="1" smtClean="0"/>
              <a:t>estado</a:t>
            </a:r>
            <a:r>
              <a:rPr lang="en-US" dirty="0" smtClean="0"/>
              <a:t> </a:t>
            </a:r>
            <a:r>
              <a:rPr lang="en-US" dirty="0" err="1" smtClean="0"/>
              <a:t>Brasileiro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Autor</a:t>
            </a:r>
            <a:r>
              <a:rPr lang="en-US" dirty="0" smtClean="0"/>
              <a:t>: Eduardo Cesar Marques 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11760" y="5517232"/>
            <a:ext cx="6400800" cy="175260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err="1" smtClean="0"/>
              <a:t>Flávio</a:t>
            </a:r>
            <a:r>
              <a:rPr lang="en-US" i="1" dirty="0" smtClean="0"/>
              <a:t> </a:t>
            </a:r>
            <a:r>
              <a:rPr lang="en-US" i="1" dirty="0" err="1" smtClean="0"/>
              <a:t>Dantas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Uso das Redes Sociais</a:t>
            </a:r>
          </a:p>
        </p:txBody>
      </p:sp>
      <p:sp>
        <p:nvSpPr>
          <p:cNvPr id="11267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Construção institucional no tecido do Estado</a:t>
            </a:r>
          </a:p>
          <a:p>
            <a:r>
              <a:rPr lang="pt-BR" dirty="0" smtClean="0"/>
              <a:t>Estruturam situações sociais</a:t>
            </a:r>
          </a:p>
          <a:p>
            <a:r>
              <a:rPr lang="pt-BR" dirty="0" smtClean="0"/>
              <a:t>Vínculos entre indivíduos, entidades e organizações</a:t>
            </a:r>
          </a:p>
          <a:p>
            <a:r>
              <a:rPr lang="pt-BR" dirty="0" smtClean="0"/>
              <a:t>Os vínculos influenciam no idéias, informação e poder</a:t>
            </a:r>
          </a:p>
          <a:p>
            <a:r>
              <a:rPr lang="pt-BR" dirty="0" smtClean="0"/>
              <a:t>Cada nó da rede representa uma pessoa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Uso das Redes Sociais</a:t>
            </a:r>
          </a:p>
        </p:txBody>
      </p:sp>
      <p:sp>
        <p:nvSpPr>
          <p:cNvPr id="12291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As relações e posições na redes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Direcionam</a:t>
            </a:r>
            <a:r>
              <a:rPr lang="en-US" dirty="0" smtClean="0"/>
              <a:t> </a:t>
            </a:r>
            <a:r>
              <a:rPr lang="en-US" dirty="0" err="1" smtClean="0"/>
              <a:t>escolhas</a:t>
            </a:r>
            <a:endParaRPr lang="en-US" dirty="0" smtClean="0"/>
          </a:p>
          <a:p>
            <a:pPr lvl="1"/>
            <a:r>
              <a:rPr lang="en-US" dirty="0" err="1" smtClean="0"/>
              <a:t>Dão</a:t>
            </a:r>
            <a:r>
              <a:rPr lang="en-US" dirty="0" smtClean="0"/>
              <a:t> </a:t>
            </a:r>
            <a:r>
              <a:rPr lang="en-US" dirty="0" err="1" smtClean="0"/>
              <a:t>acesso</a:t>
            </a:r>
            <a:r>
              <a:rPr lang="en-US" dirty="0" smtClean="0"/>
              <a:t> a </a:t>
            </a:r>
            <a:r>
              <a:rPr lang="en-US" dirty="0" err="1" smtClean="0"/>
              <a:t>recursos</a:t>
            </a:r>
            <a:endParaRPr lang="en-US" dirty="0" smtClean="0"/>
          </a:p>
          <a:p>
            <a:pPr lvl="1"/>
            <a:r>
              <a:rPr lang="en-US" dirty="0" err="1" smtClean="0"/>
              <a:t>Acesso</a:t>
            </a:r>
            <a:r>
              <a:rPr lang="en-US" dirty="0" smtClean="0"/>
              <a:t> a </a:t>
            </a:r>
            <a:r>
              <a:rPr lang="en-US" dirty="0" err="1" smtClean="0"/>
              <a:t>informações</a:t>
            </a:r>
            <a:endParaRPr lang="en-US" dirty="0" smtClean="0"/>
          </a:p>
          <a:p>
            <a:pPr lvl="1"/>
            <a:r>
              <a:rPr lang="pt-BR" dirty="0" smtClean="0"/>
              <a:t>Tornam alianças ou conflitos mais prováveis</a:t>
            </a:r>
          </a:p>
          <a:p>
            <a:pPr lvl="1"/>
            <a:r>
              <a:rPr lang="pt-BR" dirty="0" smtClean="0"/>
              <a:t>Influenciam os resultados da política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Uso das Redes Sociais</a:t>
            </a:r>
          </a:p>
        </p:txBody>
      </p:sp>
      <p:sp>
        <p:nvSpPr>
          <p:cNvPr id="13315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Comportamento</a:t>
            </a:r>
            <a:r>
              <a:rPr lang="en-US" dirty="0" smtClean="0"/>
              <a:t> das </a:t>
            </a:r>
            <a:r>
              <a:rPr lang="en-US" dirty="0" err="1" smtClean="0"/>
              <a:t>redes</a:t>
            </a:r>
            <a:endParaRPr lang="en-US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Alteração de membros e vínculos;</a:t>
            </a:r>
          </a:p>
          <a:p>
            <a:pPr lvl="1"/>
            <a:r>
              <a:rPr lang="pt-BR" dirty="0" smtClean="0"/>
              <a:t>Surge a necessidade de periodizar as redes;</a:t>
            </a:r>
          </a:p>
          <a:p>
            <a:pPr lvl="1"/>
            <a:r>
              <a:rPr lang="pt-BR" dirty="0" smtClean="0"/>
              <a:t>Semelhanças em diferentes governos;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Experimento</a:t>
            </a:r>
          </a:p>
        </p:txBody>
      </p:sp>
      <p:sp>
        <p:nvSpPr>
          <p:cNvPr id="14339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Análise</a:t>
            </a:r>
            <a:r>
              <a:rPr lang="en-US" dirty="0" smtClean="0"/>
              <a:t> de 2 </a:t>
            </a:r>
            <a:r>
              <a:rPr lang="en-US" dirty="0" err="1" smtClean="0"/>
              <a:t>pesquisas</a:t>
            </a:r>
            <a:endParaRPr lang="en-US" dirty="0" smtClean="0"/>
          </a:p>
          <a:p>
            <a:pPr lvl="1"/>
            <a:r>
              <a:rPr lang="pt-BR" dirty="0" smtClean="0"/>
              <a:t>Políticas de saneamento básico na região metropolitana do Rio de Janeiro</a:t>
            </a:r>
          </a:p>
          <a:p>
            <a:pPr lvl="1"/>
            <a:r>
              <a:rPr lang="pt-BR" dirty="0" smtClean="0"/>
              <a:t>Políticas de infra-estrutura urbana desenvolvidas no município de São Paulo</a:t>
            </a:r>
          </a:p>
          <a:p>
            <a:r>
              <a:rPr lang="en-US" dirty="0" err="1" smtClean="0"/>
              <a:t>Investigações</a:t>
            </a:r>
            <a:r>
              <a:rPr lang="en-US" dirty="0" smtClean="0"/>
              <a:t> </a:t>
            </a:r>
            <a:r>
              <a:rPr lang="en-US" dirty="0" err="1" smtClean="0"/>
              <a:t>similares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pic>
        <p:nvPicPr>
          <p:cNvPr id="14340" name="Picture 2" descr="C:\Users\Flavio Wanderley\Desktop\CEDA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5157788"/>
            <a:ext cx="26193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 descr="C:\Users\Flavio Wanderley\Desktop\prefeitura-de-sao-paulo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4941888"/>
            <a:ext cx="24463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Experimento</a:t>
            </a:r>
          </a:p>
        </p:txBody>
      </p:sp>
      <p:sp>
        <p:nvSpPr>
          <p:cNvPr id="1536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Características</a:t>
            </a:r>
            <a:r>
              <a:rPr lang="en-US" dirty="0" smtClean="0"/>
              <a:t>: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Fontes</a:t>
            </a:r>
            <a:r>
              <a:rPr lang="en-US" dirty="0" smtClean="0"/>
              <a:t> de </a:t>
            </a:r>
            <a:r>
              <a:rPr lang="en-US" dirty="0" err="1" smtClean="0"/>
              <a:t>Informação</a:t>
            </a:r>
            <a:endParaRPr lang="en-US" dirty="0" smtClean="0"/>
          </a:p>
          <a:p>
            <a:pPr lvl="2"/>
            <a:r>
              <a:rPr lang="pt-BR" dirty="0" smtClean="0"/>
              <a:t>Pesquisa em registro oficiais;	</a:t>
            </a:r>
          </a:p>
          <a:p>
            <a:pPr lvl="2"/>
            <a:r>
              <a:rPr lang="pt-BR" dirty="0" smtClean="0"/>
              <a:t>Entrevistas;</a:t>
            </a:r>
          </a:p>
          <a:p>
            <a:pPr lvl="3"/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reconstruir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vínculos</a:t>
            </a:r>
            <a:r>
              <a:rPr lang="en-US" dirty="0" smtClean="0"/>
              <a:t>;</a:t>
            </a:r>
          </a:p>
          <a:p>
            <a:pPr lvl="2"/>
            <a:r>
              <a:rPr lang="en-US" dirty="0" err="1" smtClean="0"/>
              <a:t>Periodização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governos</a:t>
            </a:r>
            <a:r>
              <a:rPr lang="en-US" dirty="0" smtClean="0"/>
              <a:t>;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Experimento</a:t>
            </a:r>
          </a:p>
        </p:txBody>
      </p:sp>
      <p:sp>
        <p:nvSpPr>
          <p:cNvPr id="16387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Primeiro</a:t>
            </a:r>
            <a:r>
              <a:rPr lang="en-US" dirty="0" smtClean="0"/>
              <a:t> </a:t>
            </a:r>
            <a:r>
              <a:rPr lang="en-US" dirty="0" err="1" smtClean="0"/>
              <a:t>Estudo</a:t>
            </a:r>
            <a:r>
              <a:rPr lang="en-US" dirty="0" smtClean="0"/>
              <a:t>: </a:t>
            </a:r>
            <a:r>
              <a:rPr lang="en-US" dirty="0" err="1" smtClean="0"/>
              <a:t>Cedae</a:t>
            </a:r>
            <a:r>
              <a:rPr lang="en-US" dirty="0" smtClean="0"/>
              <a:t> – Rio de Janeiro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Formada pela fusão de três órgãos públicos;</a:t>
            </a:r>
          </a:p>
          <a:p>
            <a:pPr lvl="1"/>
            <a:r>
              <a:rPr lang="en-US" dirty="0" err="1" smtClean="0"/>
              <a:t>Padrão</a:t>
            </a:r>
            <a:r>
              <a:rPr lang="en-US" dirty="0" smtClean="0"/>
              <a:t> de </a:t>
            </a:r>
            <a:r>
              <a:rPr lang="en-US" dirty="0" err="1" smtClean="0"/>
              <a:t>carreira</a:t>
            </a:r>
            <a:r>
              <a:rPr lang="en-US" dirty="0" smtClean="0"/>
              <a:t> </a:t>
            </a:r>
            <a:r>
              <a:rPr lang="en-US" dirty="0" err="1" smtClean="0"/>
              <a:t>específico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Receitas</a:t>
            </a:r>
            <a:r>
              <a:rPr lang="en-US" dirty="0" smtClean="0"/>
              <a:t> </a:t>
            </a:r>
            <a:r>
              <a:rPr lang="en-US" dirty="0" err="1" smtClean="0"/>
              <a:t>próprias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Espírito</a:t>
            </a:r>
            <a:r>
              <a:rPr lang="en-US" dirty="0" smtClean="0"/>
              <a:t> de </a:t>
            </a:r>
            <a:r>
              <a:rPr lang="en-US" dirty="0" err="1" smtClean="0"/>
              <a:t>corpo</a:t>
            </a:r>
            <a:r>
              <a:rPr lang="en-US" dirty="0" smtClean="0"/>
              <a:t> </a:t>
            </a:r>
            <a:r>
              <a:rPr lang="en-US" dirty="0" err="1" smtClean="0"/>
              <a:t>desenvolvido</a:t>
            </a:r>
            <a:r>
              <a:rPr lang="en-US" dirty="0" smtClean="0"/>
              <a:t>;</a:t>
            </a:r>
          </a:p>
          <a:p>
            <a:pPr lvl="1"/>
            <a:r>
              <a:rPr lang="pt-BR" dirty="0" smtClean="0"/>
              <a:t>A rede encontrada estava quase que delimitada pelos limites da empresa.</a:t>
            </a:r>
          </a:p>
          <a:p>
            <a:pPr lvl="1"/>
            <a:endParaRPr lang="en-US" dirty="0" smtClean="0"/>
          </a:p>
        </p:txBody>
      </p:sp>
      <p:pic>
        <p:nvPicPr>
          <p:cNvPr id="16388" name="Picture 2" descr="C:\Users\Flavio Wanderley\Desktop\CEDA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5229225"/>
            <a:ext cx="26193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Experimento</a:t>
            </a:r>
          </a:p>
        </p:txBody>
      </p:sp>
      <p:sp>
        <p:nvSpPr>
          <p:cNvPr id="17411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Primeiro</a:t>
            </a:r>
            <a:r>
              <a:rPr lang="en-US" dirty="0" smtClean="0"/>
              <a:t> </a:t>
            </a:r>
            <a:r>
              <a:rPr lang="en-US" dirty="0" err="1" smtClean="0"/>
              <a:t>Estudo</a:t>
            </a:r>
            <a:r>
              <a:rPr lang="en-US" dirty="0" smtClean="0"/>
              <a:t>: </a:t>
            </a:r>
            <a:r>
              <a:rPr lang="en-US" dirty="0" err="1" smtClean="0"/>
              <a:t>Cedae</a:t>
            </a:r>
            <a:r>
              <a:rPr lang="en-US" dirty="0" smtClean="0"/>
              <a:t> – Rio de Janeiro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Governos</a:t>
            </a:r>
            <a:r>
              <a:rPr lang="en-US" dirty="0" smtClean="0"/>
              <a:t>:</a:t>
            </a:r>
          </a:p>
          <a:p>
            <a:pPr lvl="2"/>
            <a:endParaRPr lang="en-US" dirty="0" smtClean="0"/>
          </a:p>
          <a:p>
            <a:pPr lvl="2"/>
            <a:r>
              <a:rPr lang="en-US" dirty="0" err="1" smtClean="0"/>
              <a:t>Governo</a:t>
            </a:r>
            <a:r>
              <a:rPr lang="en-US" dirty="0" smtClean="0"/>
              <a:t> </a:t>
            </a:r>
            <a:r>
              <a:rPr lang="en-US" dirty="0" err="1" smtClean="0"/>
              <a:t>Chagas</a:t>
            </a:r>
            <a:endParaRPr lang="en-US" dirty="0" smtClean="0"/>
          </a:p>
          <a:p>
            <a:pPr lvl="2"/>
            <a:r>
              <a:rPr lang="en-US" dirty="0" err="1" smtClean="0"/>
              <a:t>Governo</a:t>
            </a:r>
            <a:r>
              <a:rPr lang="en-US" dirty="0" smtClean="0"/>
              <a:t> </a:t>
            </a:r>
            <a:r>
              <a:rPr lang="en-US" dirty="0" err="1" smtClean="0"/>
              <a:t>Brizola</a:t>
            </a:r>
            <a:r>
              <a:rPr lang="en-US" dirty="0" smtClean="0"/>
              <a:t> I</a:t>
            </a:r>
          </a:p>
          <a:p>
            <a:pPr lvl="2"/>
            <a:r>
              <a:rPr lang="en-US" dirty="0" err="1" smtClean="0"/>
              <a:t>Governo</a:t>
            </a:r>
            <a:r>
              <a:rPr lang="en-US" dirty="0" smtClean="0"/>
              <a:t> </a:t>
            </a:r>
            <a:r>
              <a:rPr lang="en-US" dirty="0" err="1" smtClean="0"/>
              <a:t>Moreira</a:t>
            </a:r>
            <a:r>
              <a:rPr lang="en-US" dirty="0" smtClean="0"/>
              <a:t> Franco</a:t>
            </a:r>
          </a:p>
          <a:p>
            <a:pPr lvl="2"/>
            <a:r>
              <a:rPr lang="en-US" dirty="0" err="1" smtClean="0"/>
              <a:t>Governo</a:t>
            </a:r>
            <a:r>
              <a:rPr lang="en-US" dirty="0" smtClean="0"/>
              <a:t> </a:t>
            </a:r>
            <a:r>
              <a:rPr lang="en-US" dirty="0" err="1" smtClean="0"/>
              <a:t>Brizola</a:t>
            </a:r>
            <a:r>
              <a:rPr lang="en-US" dirty="0" smtClean="0"/>
              <a:t> II</a:t>
            </a:r>
          </a:p>
          <a:p>
            <a:pPr lvl="2"/>
            <a:r>
              <a:rPr lang="en-US" dirty="0" err="1" smtClean="0"/>
              <a:t>Governo</a:t>
            </a:r>
            <a:r>
              <a:rPr lang="en-US" dirty="0" smtClean="0"/>
              <a:t> Marcelo </a:t>
            </a:r>
            <a:r>
              <a:rPr lang="en-US" dirty="0" err="1" smtClean="0"/>
              <a:t>Alencar</a:t>
            </a:r>
            <a:endParaRPr lang="en-US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Experimento</a:t>
            </a:r>
          </a:p>
        </p:txBody>
      </p:sp>
      <p:sp>
        <p:nvSpPr>
          <p:cNvPr id="18435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Segundo </a:t>
            </a:r>
            <a:r>
              <a:rPr lang="en-US" dirty="0" err="1" smtClean="0"/>
              <a:t>Estudo</a:t>
            </a:r>
            <a:r>
              <a:rPr lang="en-US" dirty="0" smtClean="0"/>
              <a:t>: SVP – </a:t>
            </a:r>
            <a:r>
              <a:rPr lang="en-US" dirty="0" err="1" smtClean="0"/>
              <a:t>em</a:t>
            </a:r>
            <a:r>
              <a:rPr lang="en-US" dirty="0" smtClean="0"/>
              <a:t> São Paulo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Órgão de administração direta do Estado</a:t>
            </a:r>
          </a:p>
          <a:p>
            <a:pPr lvl="1"/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plano</a:t>
            </a:r>
            <a:r>
              <a:rPr lang="en-US" dirty="0" smtClean="0"/>
              <a:t> de </a:t>
            </a:r>
            <a:r>
              <a:rPr lang="en-US" dirty="0" err="1" smtClean="0"/>
              <a:t>carreira</a:t>
            </a:r>
            <a:endParaRPr lang="en-US" dirty="0" smtClean="0"/>
          </a:p>
          <a:p>
            <a:pPr lvl="1"/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possuía</a:t>
            </a:r>
            <a:r>
              <a:rPr lang="en-US" dirty="0" smtClean="0"/>
              <a:t> </a:t>
            </a:r>
            <a:r>
              <a:rPr lang="en-US" dirty="0" err="1" smtClean="0"/>
              <a:t>receitas</a:t>
            </a:r>
            <a:r>
              <a:rPr lang="en-US" dirty="0" smtClean="0"/>
              <a:t> </a:t>
            </a:r>
            <a:r>
              <a:rPr lang="en-US" dirty="0" err="1" smtClean="0"/>
              <a:t>próprias</a:t>
            </a:r>
            <a:endParaRPr lang="en-US" dirty="0" smtClean="0"/>
          </a:p>
          <a:p>
            <a:pPr lvl="1"/>
            <a:r>
              <a:rPr lang="en-US" dirty="0" err="1" smtClean="0"/>
              <a:t>Numerosos</a:t>
            </a:r>
            <a:r>
              <a:rPr lang="en-US" dirty="0" smtClean="0"/>
              <a:t> cargos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indicação</a:t>
            </a:r>
            <a:endParaRPr lang="en-US" dirty="0" smtClean="0"/>
          </a:p>
          <a:p>
            <a:pPr lvl="1"/>
            <a:r>
              <a:rPr lang="pt-BR" dirty="0" smtClean="0"/>
              <a:t>Os limites da rede transcendiam o limite da organização</a:t>
            </a:r>
          </a:p>
          <a:p>
            <a:endParaRPr lang="en-US" dirty="0" smtClean="0"/>
          </a:p>
        </p:txBody>
      </p:sp>
      <p:pic>
        <p:nvPicPr>
          <p:cNvPr id="18436" name="Picture 3" descr="C:\Users\Flavio Wanderley\Desktop\prefeitura-de-sao-paulo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5384800"/>
            <a:ext cx="2160588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Experimento</a:t>
            </a:r>
          </a:p>
        </p:txBody>
      </p:sp>
      <p:sp>
        <p:nvSpPr>
          <p:cNvPr id="19459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Segundo </a:t>
            </a:r>
            <a:r>
              <a:rPr lang="en-US" dirty="0" err="1" smtClean="0"/>
              <a:t>Estudo</a:t>
            </a:r>
            <a:r>
              <a:rPr lang="en-US" dirty="0" smtClean="0"/>
              <a:t> – SVP </a:t>
            </a:r>
            <a:r>
              <a:rPr lang="en-US" dirty="0" err="1" smtClean="0"/>
              <a:t>em</a:t>
            </a:r>
            <a:r>
              <a:rPr lang="en-US" dirty="0" smtClean="0"/>
              <a:t> São Paulo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Governos</a:t>
            </a:r>
            <a:r>
              <a:rPr lang="en-US" dirty="0" smtClean="0"/>
              <a:t>:</a:t>
            </a:r>
          </a:p>
          <a:p>
            <a:pPr lvl="2"/>
            <a:endParaRPr lang="en-US" dirty="0" smtClean="0"/>
          </a:p>
          <a:p>
            <a:pPr lvl="2"/>
            <a:r>
              <a:rPr lang="en-US" dirty="0" err="1" smtClean="0"/>
              <a:t>Governo</a:t>
            </a:r>
            <a:r>
              <a:rPr lang="en-US" dirty="0" smtClean="0"/>
              <a:t> </a:t>
            </a:r>
            <a:r>
              <a:rPr lang="en-US" dirty="0" err="1" smtClean="0"/>
              <a:t>Setúbal</a:t>
            </a:r>
            <a:endParaRPr lang="en-US" dirty="0" smtClean="0"/>
          </a:p>
          <a:p>
            <a:pPr lvl="2"/>
            <a:r>
              <a:rPr lang="en-US" dirty="0" err="1" smtClean="0"/>
              <a:t>Governo</a:t>
            </a:r>
            <a:r>
              <a:rPr lang="en-US" dirty="0" smtClean="0"/>
              <a:t> </a:t>
            </a:r>
            <a:r>
              <a:rPr lang="en-US" dirty="0" err="1" smtClean="0"/>
              <a:t>Curiati</a:t>
            </a:r>
            <a:endParaRPr lang="en-US" dirty="0" smtClean="0"/>
          </a:p>
          <a:p>
            <a:pPr lvl="2"/>
            <a:r>
              <a:rPr lang="en-US" dirty="0" err="1" smtClean="0"/>
              <a:t>Governo</a:t>
            </a:r>
            <a:r>
              <a:rPr lang="en-US" dirty="0" smtClean="0"/>
              <a:t> </a:t>
            </a:r>
            <a:r>
              <a:rPr lang="en-US" dirty="0" err="1" smtClean="0"/>
              <a:t>Covas</a:t>
            </a:r>
            <a:endParaRPr lang="en-US" dirty="0" smtClean="0"/>
          </a:p>
          <a:p>
            <a:pPr lvl="2"/>
            <a:r>
              <a:rPr lang="en-US" dirty="0" err="1" smtClean="0"/>
              <a:t>Governo</a:t>
            </a:r>
            <a:r>
              <a:rPr lang="en-US" dirty="0" smtClean="0"/>
              <a:t> </a:t>
            </a:r>
            <a:r>
              <a:rPr lang="en-US" dirty="0" err="1" smtClean="0"/>
              <a:t>Erundina</a:t>
            </a:r>
            <a:endParaRPr lang="en-US" dirty="0" smtClean="0"/>
          </a:p>
          <a:p>
            <a:pPr lvl="2"/>
            <a:r>
              <a:rPr lang="en-US" dirty="0" err="1" smtClean="0"/>
              <a:t>Governo</a:t>
            </a:r>
            <a:r>
              <a:rPr lang="en-US" dirty="0" smtClean="0"/>
              <a:t> </a:t>
            </a:r>
            <a:r>
              <a:rPr lang="en-US" dirty="0" err="1" smtClean="0"/>
              <a:t>Maluf</a:t>
            </a:r>
            <a:endParaRPr lang="en-US" dirty="0" smtClean="0"/>
          </a:p>
          <a:p>
            <a:pPr lvl="2"/>
            <a:r>
              <a:rPr lang="en-US" dirty="0" err="1" smtClean="0"/>
              <a:t>Governo</a:t>
            </a:r>
            <a:r>
              <a:rPr lang="en-US" dirty="0" smtClean="0"/>
              <a:t> Pita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Resultados Obtidos</a:t>
            </a:r>
          </a:p>
        </p:txBody>
      </p:sp>
      <p:sp>
        <p:nvSpPr>
          <p:cNvPr id="20483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Cedae</a:t>
            </a:r>
            <a:r>
              <a:rPr lang="en-US" dirty="0" smtClean="0"/>
              <a:t> – Rio de Janeiro</a:t>
            </a:r>
          </a:p>
          <a:p>
            <a:endParaRPr lang="en-US" dirty="0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4313" y="2171700"/>
            <a:ext cx="5119687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Roteiro</a:t>
            </a:r>
          </a:p>
        </p:txBody>
      </p:sp>
      <p:sp>
        <p:nvSpPr>
          <p:cNvPr id="3075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Idéia</a:t>
            </a:r>
            <a:r>
              <a:rPr lang="en-US" dirty="0" smtClean="0"/>
              <a:t> </a:t>
            </a:r>
            <a:r>
              <a:rPr lang="en-US" dirty="0" err="1" smtClean="0"/>
              <a:t>Geral</a:t>
            </a:r>
            <a:endParaRPr lang="en-US" dirty="0" smtClean="0"/>
          </a:p>
          <a:p>
            <a:r>
              <a:rPr lang="en-US" dirty="0" err="1" smtClean="0"/>
              <a:t>Contexto</a:t>
            </a:r>
            <a:r>
              <a:rPr lang="en-US" dirty="0" smtClean="0"/>
              <a:t> do Estado </a:t>
            </a:r>
            <a:r>
              <a:rPr lang="en-US" dirty="0" err="1" smtClean="0"/>
              <a:t>Brasileiro</a:t>
            </a:r>
            <a:endParaRPr lang="en-US" dirty="0" smtClean="0"/>
          </a:p>
          <a:p>
            <a:r>
              <a:rPr lang="en-US" dirty="0" err="1" smtClean="0"/>
              <a:t>Elementos</a:t>
            </a:r>
            <a:r>
              <a:rPr lang="en-US" dirty="0" smtClean="0"/>
              <a:t> </a:t>
            </a:r>
            <a:r>
              <a:rPr lang="en-US" dirty="0" err="1" smtClean="0"/>
              <a:t>Conceituais</a:t>
            </a:r>
            <a:endParaRPr lang="en-US" dirty="0" smtClean="0"/>
          </a:p>
          <a:p>
            <a:r>
              <a:rPr lang="en-US" dirty="0" err="1" smtClean="0"/>
              <a:t>Uso</a:t>
            </a:r>
            <a:r>
              <a:rPr lang="en-US" dirty="0" smtClean="0"/>
              <a:t> de </a:t>
            </a:r>
            <a:r>
              <a:rPr lang="en-US" dirty="0" err="1" smtClean="0"/>
              <a:t>Redes</a:t>
            </a:r>
            <a:r>
              <a:rPr lang="en-US" dirty="0" smtClean="0"/>
              <a:t> </a:t>
            </a:r>
            <a:r>
              <a:rPr lang="en-US" dirty="0" err="1" smtClean="0"/>
              <a:t>Sociais</a:t>
            </a:r>
            <a:endParaRPr lang="en-US" dirty="0" smtClean="0"/>
          </a:p>
          <a:p>
            <a:r>
              <a:rPr lang="en-US" dirty="0" err="1" smtClean="0"/>
              <a:t>Experimento</a:t>
            </a:r>
            <a:endParaRPr lang="en-US" dirty="0" smtClean="0"/>
          </a:p>
          <a:p>
            <a:r>
              <a:rPr lang="en-US" dirty="0" err="1" smtClean="0"/>
              <a:t>Resultados</a:t>
            </a:r>
            <a:r>
              <a:rPr lang="en-US" dirty="0" smtClean="0"/>
              <a:t> </a:t>
            </a:r>
            <a:r>
              <a:rPr lang="en-US" dirty="0" err="1" smtClean="0"/>
              <a:t>Obtidos</a:t>
            </a:r>
            <a:endParaRPr lang="en-US" dirty="0" smtClean="0"/>
          </a:p>
          <a:p>
            <a:r>
              <a:rPr lang="en-US" dirty="0" err="1" smtClean="0"/>
              <a:t>Conclusão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Resultados Obtidos</a:t>
            </a:r>
          </a:p>
        </p:txBody>
      </p:sp>
      <p:sp>
        <p:nvSpPr>
          <p:cNvPr id="21507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Cedae</a:t>
            </a:r>
            <a:r>
              <a:rPr lang="en-US" dirty="0" smtClean="0"/>
              <a:t> – Rio de Janeiro</a:t>
            </a:r>
          </a:p>
          <a:p>
            <a:pPr lvl="1"/>
            <a:r>
              <a:rPr lang="en-US" dirty="0" err="1" smtClean="0"/>
              <a:t>Brizola</a:t>
            </a:r>
            <a:r>
              <a:rPr lang="en-US" dirty="0" smtClean="0"/>
              <a:t> I 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2276475"/>
            <a:ext cx="5805487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Resultados Obtidos</a:t>
            </a:r>
          </a:p>
        </p:txBody>
      </p:sp>
      <p:sp>
        <p:nvSpPr>
          <p:cNvPr id="22531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Cedae</a:t>
            </a:r>
            <a:r>
              <a:rPr lang="en-US" dirty="0" smtClean="0"/>
              <a:t> – Rio de Janeiro</a:t>
            </a:r>
          </a:p>
          <a:p>
            <a:pPr lvl="1"/>
            <a:r>
              <a:rPr lang="en-US" dirty="0" err="1" smtClean="0"/>
              <a:t>Moreira</a:t>
            </a:r>
            <a:r>
              <a:rPr lang="en-US" dirty="0" smtClean="0"/>
              <a:t> Franco</a:t>
            </a:r>
          </a:p>
          <a:p>
            <a:pPr lvl="2">
              <a:buFont typeface="Arial" charset="0"/>
              <a:buNone/>
            </a:pPr>
            <a:endParaRPr lang="en-US" dirty="0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266" y="2160414"/>
            <a:ext cx="5329238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Resuldaos Obtidos</a:t>
            </a:r>
          </a:p>
        </p:txBody>
      </p:sp>
      <p:sp>
        <p:nvSpPr>
          <p:cNvPr id="23555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Cedae</a:t>
            </a:r>
            <a:r>
              <a:rPr lang="en-US" dirty="0" smtClean="0"/>
              <a:t> – Rio de Janeiro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Origem de uma Polarização da Rede</a:t>
            </a:r>
          </a:p>
          <a:p>
            <a:pPr lvl="1"/>
            <a:r>
              <a:rPr lang="pt-BR" dirty="0" smtClean="0"/>
              <a:t>Grupos oriundos dos órgãos que formaram o </a:t>
            </a:r>
            <a:r>
              <a:rPr lang="pt-BR" dirty="0" err="1" smtClean="0"/>
              <a:t>Cedae</a:t>
            </a:r>
            <a:endParaRPr lang="pt-BR" dirty="0" smtClean="0"/>
          </a:p>
          <a:p>
            <a:pPr lvl="1"/>
            <a:r>
              <a:rPr lang="pt-BR" dirty="0" smtClean="0"/>
              <a:t>Novas pessoas eram incorporadas por um dos lados</a:t>
            </a:r>
          </a:p>
          <a:p>
            <a:pPr lvl="1"/>
            <a:r>
              <a:rPr lang="pt-BR" dirty="0" smtClean="0"/>
              <a:t>Quando um grupo estava no poder não existia a abertura para o outro grupo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Resultados Obtidos</a:t>
            </a:r>
          </a:p>
        </p:txBody>
      </p:sp>
      <p:sp>
        <p:nvSpPr>
          <p:cNvPr id="24579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SVP – São Paulo</a:t>
            </a:r>
          </a:p>
        </p:txBody>
      </p:sp>
      <p:pic>
        <p:nvPicPr>
          <p:cNvPr id="24582" name="Picture 6" descr="re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5925" y="2060575"/>
            <a:ext cx="6188075" cy="4591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Resultados Obtidos</a:t>
            </a:r>
          </a:p>
        </p:txBody>
      </p:sp>
      <p:sp>
        <p:nvSpPr>
          <p:cNvPr id="2560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SVP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Participação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cargos </a:t>
            </a:r>
            <a:r>
              <a:rPr lang="en-US" dirty="0" err="1" smtClean="0"/>
              <a:t>importantes</a:t>
            </a:r>
            <a:r>
              <a:rPr lang="en-US" dirty="0" smtClean="0"/>
              <a:t>:</a:t>
            </a:r>
          </a:p>
        </p:txBody>
      </p:sp>
      <p:pic>
        <p:nvPicPr>
          <p:cNvPr id="25606" name="Picture 6" descr="ta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9144000" cy="194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Resultados Obtidos</a:t>
            </a:r>
          </a:p>
        </p:txBody>
      </p:sp>
      <p:sp>
        <p:nvSpPr>
          <p:cNvPr id="26627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SVP</a:t>
            </a:r>
          </a:p>
          <a:p>
            <a:pPr lvl="1"/>
            <a:r>
              <a:rPr lang="en-US" dirty="0" err="1" smtClean="0"/>
              <a:t>Centralidade</a:t>
            </a:r>
            <a:r>
              <a:rPr lang="en-US" dirty="0" smtClean="0"/>
              <a:t> de </a:t>
            </a:r>
            <a:r>
              <a:rPr lang="en-US" dirty="0" err="1" smtClean="0"/>
              <a:t>Alcance</a:t>
            </a:r>
            <a:r>
              <a:rPr lang="en-US" dirty="0" smtClean="0"/>
              <a:t> de </a:t>
            </a:r>
            <a:r>
              <a:rPr lang="en-US" dirty="0" err="1" smtClean="0"/>
              <a:t>indivíduos</a:t>
            </a:r>
            <a:endParaRPr lang="en-US" dirty="0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92329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Resultados Obtidos</a:t>
            </a:r>
          </a:p>
        </p:txBody>
      </p:sp>
      <p:sp>
        <p:nvSpPr>
          <p:cNvPr id="27651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SVP</a:t>
            </a:r>
          </a:p>
          <a:p>
            <a:pPr lvl="1"/>
            <a:r>
              <a:rPr lang="en-US" dirty="0" err="1" smtClean="0"/>
              <a:t>Erundina</a:t>
            </a:r>
            <a:r>
              <a:rPr lang="en-US" dirty="0" smtClean="0"/>
              <a:t>:</a:t>
            </a:r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1163" y="1903413"/>
            <a:ext cx="6192837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Resultados Obtidos</a:t>
            </a:r>
          </a:p>
        </p:txBody>
      </p:sp>
      <p:sp>
        <p:nvSpPr>
          <p:cNvPr id="28675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SVP</a:t>
            </a:r>
          </a:p>
          <a:p>
            <a:pPr lvl="1"/>
            <a:r>
              <a:rPr lang="en-US" dirty="0" err="1" smtClean="0"/>
              <a:t>Maluf</a:t>
            </a:r>
            <a:r>
              <a:rPr lang="en-US" dirty="0" smtClean="0"/>
              <a:t>:</a:t>
            </a:r>
          </a:p>
          <a:p>
            <a:pPr lvl="2">
              <a:buFont typeface="Arial" charset="0"/>
              <a:buNone/>
            </a:pPr>
            <a:endParaRPr lang="en-US" dirty="0" smtClean="0"/>
          </a:p>
        </p:txBody>
      </p:sp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2813" y="2316163"/>
            <a:ext cx="5691187" cy="454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Conclusões</a:t>
            </a:r>
          </a:p>
        </p:txBody>
      </p:sp>
      <p:sp>
        <p:nvSpPr>
          <p:cNvPr id="29699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Existência</a:t>
            </a:r>
            <a:r>
              <a:rPr lang="en-US" dirty="0" smtClean="0"/>
              <a:t> de </a:t>
            </a:r>
            <a:r>
              <a:rPr lang="en-US" dirty="0" err="1" smtClean="0"/>
              <a:t>dois</a:t>
            </a:r>
            <a:r>
              <a:rPr lang="en-US" dirty="0" smtClean="0"/>
              <a:t> </a:t>
            </a:r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poder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Poder</a:t>
            </a:r>
            <a:r>
              <a:rPr lang="en-US" dirty="0" smtClean="0"/>
              <a:t> </a:t>
            </a:r>
            <a:r>
              <a:rPr lang="en-US" dirty="0" err="1" smtClean="0"/>
              <a:t>institucional</a:t>
            </a:r>
            <a:endParaRPr lang="en-US" dirty="0" smtClean="0"/>
          </a:p>
          <a:p>
            <a:pPr lvl="1"/>
            <a:r>
              <a:rPr lang="en-US" dirty="0" err="1" smtClean="0"/>
              <a:t>Poder</a:t>
            </a:r>
            <a:r>
              <a:rPr lang="en-US" dirty="0" smtClean="0"/>
              <a:t> </a:t>
            </a:r>
            <a:r>
              <a:rPr lang="en-US" dirty="0" err="1" smtClean="0"/>
              <a:t>posicional</a:t>
            </a:r>
            <a:endParaRPr lang="en-US" dirty="0" smtClean="0"/>
          </a:p>
          <a:p>
            <a:endParaRPr lang="pt-BR" dirty="0" smtClean="0"/>
          </a:p>
          <a:p>
            <a:r>
              <a:rPr lang="pt-BR" dirty="0" smtClean="0"/>
              <a:t>A realização das políticas são delimitadas</a:t>
            </a:r>
          </a:p>
          <a:p>
            <a:pPr lvl="1"/>
            <a:r>
              <a:rPr lang="pt-BR" dirty="0" smtClean="0"/>
              <a:t>Pelas relações entre os membros da rede</a:t>
            </a:r>
          </a:p>
          <a:p>
            <a:pPr lvl="1"/>
            <a:r>
              <a:rPr lang="pt-BR" dirty="0" smtClean="0"/>
              <a:t>Pela continuidade ou não dos governos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Conclusões</a:t>
            </a:r>
          </a:p>
        </p:txBody>
      </p:sp>
      <p:sp>
        <p:nvSpPr>
          <p:cNvPr id="3072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duas</a:t>
            </a:r>
            <a:r>
              <a:rPr lang="en-US" dirty="0" smtClean="0"/>
              <a:t> </a:t>
            </a:r>
            <a:r>
              <a:rPr lang="en-US" dirty="0" err="1" smtClean="0"/>
              <a:t>configurações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endParaRPr lang="en-US" dirty="0" smtClean="0"/>
          </a:p>
          <a:p>
            <a:pPr lvl="1"/>
            <a:r>
              <a:rPr lang="pt-BR" dirty="0" err="1" smtClean="0"/>
              <a:t>Cedae</a:t>
            </a:r>
            <a:r>
              <a:rPr lang="pt-BR" dirty="0" smtClean="0"/>
              <a:t> – alternância pendular do poder</a:t>
            </a:r>
          </a:p>
          <a:p>
            <a:pPr lvl="1"/>
            <a:r>
              <a:rPr lang="pt-BR" dirty="0" smtClean="0"/>
              <a:t>SVP - pouca alternância no poder</a:t>
            </a:r>
          </a:p>
          <a:p>
            <a:endParaRPr lang="pt-BR" dirty="0" smtClean="0"/>
          </a:p>
          <a:p>
            <a:r>
              <a:rPr lang="pt-BR" dirty="0" smtClean="0"/>
              <a:t>O controle do poder garante a realização das políticas públicas</a:t>
            </a:r>
          </a:p>
          <a:p>
            <a:endParaRPr lang="pt-BR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Idéia</a:t>
            </a:r>
            <a:r>
              <a:rPr lang="en-US" dirty="0" smtClean="0"/>
              <a:t> </a:t>
            </a:r>
            <a:r>
              <a:rPr lang="en-US" dirty="0" err="1" smtClean="0"/>
              <a:t>Geral</a:t>
            </a:r>
            <a:endParaRPr lang="en-US" dirty="0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Atores</a:t>
            </a:r>
            <a:r>
              <a:rPr lang="en-US" dirty="0" smtClean="0"/>
              <a:t> no interior das </a:t>
            </a:r>
            <a:r>
              <a:rPr lang="en-US" dirty="0" err="1" smtClean="0"/>
              <a:t>instituições</a:t>
            </a:r>
            <a:r>
              <a:rPr lang="en-US" dirty="0" smtClean="0"/>
              <a:t>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Influência</a:t>
            </a:r>
            <a:r>
              <a:rPr lang="en-US" dirty="0" smtClean="0"/>
              <a:t> do </a:t>
            </a:r>
            <a:r>
              <a:rPr lang="en-US" dirty="0" err="1" smtClean="0"/>
              <a:t>comportamento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estruturação</a:t>
            </a:r>
            <a:r>
              <a:rPr lang="en-US" dirty="0" smtClean="0"/>
              <a:t> de um Estado;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Estudos</a:t>
            </a:r>
            <a:r>
              <a:rPr lang="en-US" dirty="0" smtClean="0"/>
              <a:t> </a:t>
            </a:r>
            <a:r>
              <a:rPr lang="en-US" dirty="0" err="1" smtClean="0"/>
              <a:t>ainda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escassos</a:t>
            </a:r>
            <a:r>
              <a:rPr lang="en-US" dirty="0" smtClean="0"/>
              <a:t> no </a:t>
            </a:r>
            <a:r>
              <a:rPr lang="en-US" dirty="0" err="1" smtClean="0"/>
              <a:t>Brasil</a:t>
            </a:r>
            <a:r>
              <a:rPr lang="en-US" dirty="0" smtClean="0"/>
              <a:t>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Análise</a:t>
            </a:r>
            <a:r>
              <a:rPr lang="en-US" dirty="0" smtClean="0"/>
              <a:t> </a:t>
            </a:r>
            <a:r>
              <a:rPr lang="en-US" dirty="0" err="1" smtClean="0"/>
              <a:t>política</a:t>
            </a:r>
            <a:r>
              <a:rPr lang="en-US" dirty="0" smtClean="0"/>
              <a:t> </a:t>
            </a:r>
            <a:r>
              <a:rPr lang="en-US" dirty="0" err="1" smtClean="0"/>
              <a:t>através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utilização</a:t>
            </a:r>
            <a:r>
              <a:rPr lang="en-US" dirty="0" smtClean="0"/>
              <a:t> de </a:t>
            </a:r>
            <a:r>
              <a:rPr lang="en-US" dirty="0" err="1" smtClean="0"/>
              <a:t>redes</a:t>
            </a:r>
            <a:r>
              <a:rPr lang="en-US" dirty="0" smtClean="0"/>
              <a:t> </a:t>
            </a:r>
            <a:r>
              <a:rPr lang="en-US" dirty="0" err="1" smtClean="0"/>
              <a:t>sociais</a:t>
            </a:r>
            <a:r>
              <a:rPr lang="en-US" dirty="0" smtClean="0"/>
              <a:t>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Dúvidas</a:t>
            </a:r>
          </a:p>
        </p:txBody>
      </p:sp>
      <p:pic>
        <p:nvPicPr>
          <p:cNvPr id="31750" name="Picture 6" descr="C:\Users\Flavio Wanderley\Desktop\interrogaçã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060848"/>
            <a:ext cx="2977307" cy="2977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Contexto do Estado Brasileiro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1980: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Marco do </a:t>
            </a:r>
            <a:r>
              <a:rPr lang="en-US" dirty="0" err="1" smtClean="0"/>
              <a:t>início</a:t>
            </a:r>
            <a:r>
              <a:rPr lang="en-US" dirty="0" smtClean="0"/>
              <a:t> do </a:t>
            </a:r>
            <a:r>
              <a:rPr lang="en-US" dirty="0" err="1" smtClean="0"/>
              <a:t>estudo</a:t>
            </a:r>
            <a:r>
              <a:rPr lang="en-US" dirty="0" smtClean="0"/>
              <a:t> </a:t>
            </a:r>
            <a:r>
              <a:rPr lang="en-US" dirty="0" err="1" smtClean="0"/>
              <a:t>efetivo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políticas</a:t>
            </a:r>
            <a:r>
              <a:rPr lang="en-US" dirty="0" smtClean="0"/>
              <a:t> </a:t>
            </a:r>
            <a:r>
              <a:rPr lang="en-US" dirty="0" err="1" smtClean="0"/>
              <a:t>públicas</a:t>
            </a:r>
            <a:r>
              <a:rPr lang="en-US" dirty="0" smtClean="0"/>
              <a:t>;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Ainda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focado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estruturas</a:t>
            </a:r>
            <a:r>
              <a:rPr lang="en-US" dirty="0" smtClean="0"/>
              <a:t> </a:t>
            </a:r>
            <a:r>
              <a:rPr lang="en-US" i="1" dirty="0" err="1" smtClean="0"/>
              <a:t>internas</a:t>
            </a:r>
            <a:r>
              <a:rPr lang="en-US" dirty="0" smtClean="0"/>
              <a:t>;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1990: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Proliferação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literatura</a:t>
            </a:r>
            <a:r>
              <a:rPr lang="en-US" dirty="0" smtClean="0"/>
              <a:t>;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Produção</a:t>
            </a:r>
            <a:r>
              <a:rPr lang="en-US" dirty="0" smtClean="0"/>
              <a:t> </a:t>
            </a:r>
            <a:r>
              <a:rPr lang="en-US" dirty="0" err="1" smtClean="0"/>
              <a:t>ampla</a:t>
            </a:r>
            <a:r>
              <a:rPr lang="en-US" dirty="0" smtClean="0"/>
              <a:t> com </a:t>
            </a:r>
            <a:r>
              <a:rPr lang="en-US" dirty="0" err="1" smtClean="0"/>
              <a:t>preocupações</a:t>
            </a:r>
            <a:r>
              <a:rPr lang="en-US" dirty="0" smtClean="0"/>
              <a:t> </a:t>
            </a:r>
            <a:r>
              <a:rPr lang="en-US" dirty="0" err="1" smtClean="0"/>
              <a:t>teóricas</a:t>
            </a:r>
            <a:r>
              <a:rPr lang="en-US" dirty="0" smtClean="0"/>
              <a:t>;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Poucos</a:t>
            </a:r>
            <a:r>
              <a:rPr lang="en-US" dirty="0" smtClean="0"/>
              <a:t> </a:t>
            </a:r>
            <a:r>
              <a:rPr lang="en-US" dirty="0" err="1" smtClean="0"/>
              <a:t>casos</a:t>
            </a:r>
            <a:r>
              <a:rPr lang="en-US" dirty="0" smtClean="0"/>
              <a:t> </a:t>
            </a:r>
            <a:r>
              <a:rPr lang="en-US" dirty="0" err="1" smtClean="0"/>
              <a:t>específicos</a:t>
            </a:r>
            <a:r>
              <a:rPr lang="en-US" dirty="0" smtClean="0"/>
              <a:t>  e </a:t>
            </a:r>
            <a:r>
              <a:rPr lang="en-US" dirty="0" err="1" smtClean="0"/>
              <a:t>detalhados</a:t>
            </a:r>
            <a:r>
              <a:rPr lang="en-US" dirty="0" smtClean="0"/>
              <a:t>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Contexto do Estado Brasileiro</a:t>
            </a:r>
          </a:p>
        </p:txBody>
      </p:sp>
      <p:sp>
        <p:nvSpPr>
          <p:cNvPr id="6147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Estratégia</a:t>
            </a:r>
            <a:r>
              <a:rPr lang="en-US" dirty="0" smtClean="0"/>
              <a:t>:</a:t>
            </a:r>
          </a:p>
          <a:p>
            <a:pPr lvl="1">
              <a:buFont typeface="Arial" charset="0"/>
              <a:buNone/>
            </a:pP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Ligação</a:t>
            </a:r>
            <a:r>
              <a:rPr lang="en-US" dirty="0" smtClean="0"/>
              <a:t> dos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políticos</a:t>
            </a:r>
            <a:r>
              <a:rPr lang="en-US" dirty="0" smtClean="0"/>
              <a:t> e </a:t>
            </a:r>
            <a:r>
              <a:rPr lang="en-US" dirty="0" err="1" smtClean="0"/>
              <a:t>políticas</a:t>
            </a:r>
            <a:r>
              <a:rPr lang="en-US" dirty="0" smtClean="0"/>
              <a:t> </a:t>
            </a:r>
            <a:r>
              <a:rPr lang="en-US" dirty="0" err="1" smtClean="0"/>
              <a:t>públicas</a:t>
            </a:r>
            <a:r>
              <a:rPr lang="en-US" dirty="0" smtClean="0"/>
              <a:t>;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Detalhar</a:t>
            </a:r>
            <a:r>
              <a:rPr lang="en-US" dirty="0" smtClean="0"/>
              <a:t> </a:t>
            </a:r>
            <a:r>
              <a:rPr lang="en-US" dirty="0" err="1" smtClean="0"/>
              <a:t>funcionamento</a:t>
            </a:r>
            <a:r>
              <a:rPr lang="en-US" dirty="0" smtClean="0"/>
              <a:t> </a:t>
            </a:r>
            <a:r>
              <a:rPr lang="en-US" dirty="0" err="1" smtClean="0"/>
              <a:t>interno</a:t>
            </a:r>
            <a:r>
              <a:rPr lang="en-US" dirty="0" smtClean="0"/>
              <a:t> do Estado;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Observação</a:t>
            </a:r>
            <a:r>
              <a:rPr lang="en-US" dirty="0" smtClean="0"/>
              <a:t> </a:t>
            </a:r>
            <a:r>
              <a:rPr lang="en-US" dirty="0" err="1" smtClean="0"/>
              <a:t>através</a:t>
            </a:r>
            <a:r>
              <a:rPr lang="en-US" dirty="0" smtClean="0"/>
              <a:t> dos </a:t>
            </a:r>
            <a:r>
              <a:rPr lang="en-US" dirty="0" err="1" smtClean="0"/>
              <a:t>setores</a:t>
            </a:r>
            <a:r>
              <a:rPr lang="en-US" dirty="0" smtClean="0"/>
              <a:t>;</a:t>
            </a:r>
          </a:p>
          <a:p>
            <a:pPr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Elementos Conceituais</a:t>
            </a:r>
          </a:p>
        </p:txBody>
      </p:sp>
      <p:sp>
        <p:nvSpPr>
          <p:cNvPr id="7171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Atores</a:t>
            </a:r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err="1" smtClean="0"/>
              <a:t>Dotados</a:t>
            </a:r>
            <a:r>
              <a:rPr lang="en-US" dirty="0" smtClean="0"/>
              <a:t> de </a:t>
            </a:r>
            <a:r>
              <a:rPr lang="en-US" dirty="0" err="1" smtClean="0"/>
              <a:t>poder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Disputam</a:t>
            </a:r>
            <a:r>
              <a:rPr lang="en-US" dirty="0" smtClean="0"/>
              <a:t> a </a:t>
            </a:r>
            <a:r>
              <a:rPr lang="en-US" dirty="0" err="1" smtClean="0"/>
              <a:t>distribuição</a:t>
            </a:r>
            <a:r>
              <a:rPr lang="en-US" dirty="0" smtClean="0"/>
              <a:t> dos </a:t>
            </a:r>
            <a:r>
              <a:rPr lang="en-US" dirty="0" err="1" smtClean="0"/>
              <a:t>recursos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Posição</a:t>
            </a:r>
            <a:r>
              <a:rPr lang="en-US" dirty="0" smtClean="0"/>
              <a:t> </a:t>
            </a:r>
            <a:r>
              <a:rPr lang="en-US" dirty="0" err="1" smtClean="0"/>
              <a:t>influente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Disparidades</a:t>
            </a:r>
            <a:r>
              <a:rPr lang="en-US" dirty="0" smtClean="0"/>
              <a:t> de </a:t>
            </a:r>
            <a:r>
              <a:rPr lang="en-US" dirty="0" err="1" smtClean="0"/>
              <a:t>poder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2 </a:t>
            </a:r>
            <a:r>
              <a:rPr lang="en-US" dirty="0" err="1" smtClean="0"/>
              <a:t>Visões</a:t>
            </a:r>
            <a:r>
              <a:rPr lang="en-US" dirty="0" smtClean="0"/>
              <a:t>:</a:t>
            </a:r>
          </a:p>
          <a:p>
            <a:pPr lvl="2"/>
            <a:r>
              <a:rPr lang="en-US" dirty="0" err="1" smtClean="0"/>
              <a:t>Dinâmica</a:t>
            </a:r>
            <a:endParaRPr lang="en-US" dirty="0" smtClean="0"/>
          </a:p>
          <a:p>
            <a:pPr lvl="2"/>
            <a:r>
              <a:rPr lang="en-US" dirty="0" err="1" smtClean="0"/>
              <a:t>Estática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Elementos Conceituais</a:t>
            </a:r>
          </a:p>
        </p:txBody>
      </p:sp>
      <p:sp>
        <p:nvSpPr>
          <p:cNvPr id="8195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Estruturas</a:t>
            </a:r>
            <a:r>
              <a:rPr lang="en-US" dirty="0" smtClean="0"/>
              <a:t> de </a:t>
            </a:r>
            <a:r>
              <a:rPr lang="en-US" dirty="0" err="1" smtClean="0"/>
              <a:t>poder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Articulação</a:t>
            </a:r>
            <a:r>
              <a:rPr lang="en-US" dirty="0" smtClean="0"/>
              <a:t> dos </a:t>
            </a:r>
            <a:r>
              <a:rPr lang="en-US" dirty="0" err="1" smtClean="0"/>
              <a:t>atores</a:t>
            </a:r>
            <a:r>
              <a:rPr lang="en-US" dirty="0" smtClean="0"/>
              <a:t>;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Posições</a:t>
            </a:r>
            <a:r>
              <a:rPr lang="en-US" dirty="0" smtClean="0"/>
              <a:t> </a:t>
            </a:r>
            <a:r>
              <a:rPr lang="en-US" dirty="0" err="1" smtClean="0"/>
              <a:t>relativas</a:t>
            </a:r>
            <a:r>
              <a:rPr lang="en-US" dirty="0" smtClean="0"/>
              <a:t> de </a:t>
            </a:r>
            <a:r>
              <a:rPr lang="en-US" dirty="0" err="1" smtClean="0"/>
              <a:t>poder</a:t>
            </a:r>
            <a:r>
              <a:rPr lang="en-US" dirty="0" smtClean="0"/>
              <a:t>;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Regras</a:t>
            </a:r>
            <a:r>
              <a:rPr lang="en-US" dirty="0" smtClean="0"/>
              <a:t> </a:t>
            </a:r>
            <a:r>
              <a:rPr lang="en-US" dirty="0" err="1" smtClean="0"/>
              <a:t>políticas</a:t>
            </a:r>
            <a:r>
              <a:rPr lang="en-US" dirty="0" smtClean="0"/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Elementos Conceituais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Tecido</a:t>
            </a:r>
            <a:r>
              <a:rPr lang="en-US" dirty="0" smtClean="0"/>
              <a:t> do Estado </a:t>
            </a:r>
            <a:r>
              <a:rPr lang="en-US" dirty="0" err="1" smtClean="0"/>
              <a:t>Brasileiro</a:t>
            </a:r>
            <a:endParaRPr lang="en-US" dirty="0" smtClean="0"/>
          </a:p>
          <a:p>
            <a:pPr lvl="1"/>
            <a:r>
              <a:rPr lang="pt-BR" dirty="0" smtClean="0"/>
              <a:t>Superposição das redes de relacionamento</a:t>
            </a:r>
          </a:p>
          <a:p>
            <a:pPr lvl="1"/>
            <a:r>
              <a:rPr lang="pt-BR" dirty="0" smtClean="0"/>
              <a:t>Composição:</a:t>
            </a:r>
          </a:p>
          <a:p>
            <a:pPr lvl="2"/>
            <a:r>
              <a:rPr lang="pt-BR" dirty="0" smtClean="0"/>
              <a:t>Gestores indicados por força política</a:t>
            </a:r>
          </a:p>
          <a:p>
            <a:pPr lvl="2"/>
            <a:r>
              <a:rPr lang="en-US" dirty="0" err="1" smtClean="0"/>
              <a:t>Gestores</a:t>
            </a:r>
            <a:r>
              <a:rPr lang="en-US" dirty="0" smtClean="0"/>
              <a:t> </a:t>
            </a:r>
            <a:r>
              <a:rPr lang="en-US" dirty="0" err="1" smtClean="0"/>
              <a:t>livres</a:t>
            </a:r>
            <a:r>
              <a:rPr lang="en-US" dirty="0" smtClean="0"/>
              <a:t> de </a:t>
            </a:r>
            <a:r>
              <a:rPr lang="en-US" dirty="0" err="1" smtClean="0"/>
              <a:t>indicação</a:t>
            </a:r>
            <a:endParaRPr lang="en-US" dirty="0" smtClean="0"/>
          </a:p>
          <a:p>
            <a:pPr lvl="2"/>
            <a:r>
              <a:rPr lang="en-US" dirty="0" err="1" smtClean="0"/>
              <a:t>Técnicos</a:t>
            </a:r>
            <a:r>
              <a:rPr lang="en-US" dirty="0" smtClean="0"/>
              <a:t> do Estado</a:t>
            </a:r>
          </a:p>
          <a:p>
            <a:pPr lvl="2"/>
            <a:r>
              <a:rPr lang="en-US" dirty="0" err="1" smtClean="0"/>
              <a:t>Burocratas</a:t>
            </a:r>
            <a:endParaRPr lang="pt-BR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Elementos Conceituais</a:t>
            </a:r>
          </a:p>
        </p:txBody>
      </p:sp>
      <p:sp>
        <p:nvSpPr>
          <p:cNvPr id="1024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Redes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estruturam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pt-BR" dirty="0" smtClean="0"/>
              <a:t>campos de diversas dimensões do social;</a:t>
            </a:r>
          </a:p>
          <a:p>
            <a:pPr lvl="1"/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pt-BR" dirty="0" smtClean="0"/>
              <a:t>integrar os atores em seus contextos relacionais </a:t>
            </a:r>
            <a:r>
              <a:rPr lang="en-US" dirty="0" err="1" smtClean="0"/>
              <a:t>específicos</a:t>
            </a:r>
            <a:r>
              <a:rPr lang="en-US" dirty="0" smtClean="0"/>
              <a:t>;</a:t>
            </a:r>
          </a:p>
          <a:p>
            <a:pPr lvl="1"/>
            <a:r>
              <a:rPr lang="pt-BR" dirty="0" smtClean="0"/>
              <a:t>contribuições importantes;</a:t>
            </a:r>
          </a:p>
          <a:p>
            <a:pPr lvl="1"/>
            <a:r>
              <a:rPr lang="pt-BR" dirty="0" smtClean="0"/>
              <a:t>Prováveis alianças e coalizões;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466</TotalTime>
  <Words>1784</Words>
  <Application>Microsoft Office PowerPoint</Application>
  <PresentationFormat>Apresentação na tela (4:3)</PresentationFormat>
  <Paragraphs>345</Paragraphs>
  <Slides>30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Origem</vt:lpstr>
      <vt:lpstr>Redes Sociais e Poder no estado Brasileiro  Autor: Eduardo Cesar Marques </vt:lpstr>
      <vt:lpstr>Roteiro</vt:lpstr>
      <vt:lpstr>Idéia Geral</vt:lpstr>
      <vt:lpstr>Contexto do Estado Brasileiro</vt:lpstr>
      <vt:lpstr>Contexto do Estado Brasileiro</vt:lpstr>
      <vt:lpstr>Elementos Conceituais</vt:lpstr>
      <vt:lpstr>Elementos Conceituais</vt:lpstr>
      <vt:lpstr>Elementos Conceituais</vt:lpstr>
      <vt:lpstr>Elementos Conceituais</vt:lpstr>
      <vt:lpstr>Uso das Redes Sociais</vt:lpstr>
      <vt:lpstr>Uso das Redes Sociais</vt:lpstr>
      <vt:lpstr>Uso das Redes Sociais</vt:lpstr>
      <vt:lpstr>Experimento</vt:lpstr>
      <vt:lpstr>Experimento</vt:lpstr>
      <vt:lpstr>Experimento</vt:lpstr>
      <vt:lpstr>Experimento</vt:lpstr>
      <vt:lpstr>Experimento</vt:lpstr>
      <vt:lpstr>Experimento</vt:lpstr>
      <vt:lpstr>Resultados Obtidos</vt:lpstr>
      <vt:lpstr>Resultados Obtidos</vt:lpstr>
      <vt:lpstr>Resultados Obtidos</vt:lpstr>
      <vt:lpstr>Resuldaos Obtidos</vt:lpstr>
      <vt:lpstr>Resultados Obtidos</vt:lpstr>
      <vt:lpstr>Resultados Obtidos</vt:lpstr>
      <vt:lpstr>Resultados Obtidos</vt:lpstr>
      <vt:lpstr>Resultados Obtidos</vt:lpstr>
      <vt:lpstr>Resultados Obtidos</vt:lpstr>
      <vt:lpstr>Conclusões</vt:lpstr>
      <vt:lpstr>Conclusões</vt:lpstr>
      <vt:lpstr>Dúvidas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 Sociais e Poder no estado Brasileiro  Autor: Eduardo Cesar Marques</dc:title>
  <dc:creator>Flavio Wanderley</dc:creator>
  <cp:lastModifiedBy>Ricardo</cp:lastModifiedBy>
  <cp:revision>133</cp:revision>
  <dcterms:created xsi:type="dcterms:W3CDTF">2010-10-04T23:59:07Z</dcterms:created>
  <dcterms:modified xsi:type="dcterms:W3CDTF">2010-11-23T21:07:37Z</dcterms:modified>
</cp:coreProperties>
</file>