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  <p:sldMasterId id="2147484104" r:id="rId2"/>
    <p:sldMasterId id="2147484116" r:id="rId3"/>
    <p:sldMasterId id="2147484128" r:id="rId4"/>
    <p:sldMasterId id="2147484176" r:id="rId5"/>
  </p:sldMasterIdLst>
  <p:sldIdLst>
    <p:sldId id="256" r:id="rId6"/>
    <p:sldId id="257" r:id="rId7"/>
    <p:sldId id="258" r:id="rId8"/>
    <p:sldId id="266" r:id="rId9"/>
    <p:sldId id="267" r:id="rId10"/>
    <p:sldId id="259" r:id="rId11"/>
    <p:sldId id="270" r:id="rId12"/>
    <p:sldId id="273" r:id="rId13"/>
    <p:sldId id="274" r:id="rId14"/>
    <p:sldId id="275" r:id="rId15"/>
    <p:sldId id="272" r:id="rId16"/>
    <p:sldId id="276" r:id="rId17"/>
    <p:sldId id="271" r:id="rId18"/>
    <p:sldId id="286" r:id="rId19"/>
    <p:sldId id="289" r:id="rId20"/>
    <p:sldId id="290" r:id="rId21"/>
    <p:sldId id="291" r:id="rId22"/>
    <p:sldId id="296" r:id="rId23"/>
    <p:sldId id="297" r:id="rId24"/>
    <p:sldId id="292" r:id="rId25"/>
    <p:sldId id="298" r:id="rId26"/>
    <p:sldId id="293" r:id="rId27"/>
    <p:sldId id="280" r:id="rId28"/>
    <p:sldId id="268" r:id="rId29"/>
    <p:sldId id="281" r:id="rId30"/>
    <p:sldId id="277" r:id="rId31"/>
    <p:sldId id="279" r:id="rId32"/>
    <p:sldId id="282" r:id="rId33"/>
    <p:sldId id="283" r:id="rId34"/>
    <p:sldId id="285" r:id="rId35"/>
    <p:sldId id="284" r:id="rId36"/>
    <p:sldId id="295" r:id="rId37"/>
    <p:sldId id="287" r:id="rId38"/>
    <p:sldId id="288" r:id="rId39"/>
    <p:sldId id="265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4575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043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  <a:endParaRPr lang="en-US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n-US" noProof="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3256D3-9A6C-48D9-B629-279BF26743B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484CE-6E57-4F3F-8FFB-A65B690398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06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F3745-E4BD-4264-9133-6C7E50D6230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65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74E9B-9A42-45D8-9C14-7B523259AA5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29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81AC2-4AFA-434A-87C1-1E8095B1D34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91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7E761-2545-43F3-879A-516AD8CD5DD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094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454E4-A4E7-462E-BB9A-38950E6907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04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E02C1-93BB-4DE0-81ED-61BF7A633A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743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8574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EC32B-9F08-4F44-BCA2-C26C51CB01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37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33136-7002-4152-84C7-F65C91F3561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029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12DB7-4189-4716-9310-4D1E8BD437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780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  <a:endParaRPr lang="en-US" noProof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n-US" noProof="0" smtClean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49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825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361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955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433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4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2453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653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766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4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381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  <a:endParaRPr lang="en-US" noProof="0" smtClean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n-US" noProof="0" smtClean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63C5AA-2089-4CCC-8A16-D7CAA697AAF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A429C-E154-4E86-9769-949A5D5057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8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E8B76-422B-4FFD-83A1-EA11E26E2D4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D7A5-4338-442E-9703-8D0B871E7E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5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FF25A-EE1C-4009-BD9D-D9140F10887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83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9CB6D-7BA5-401E-A3A4-CD414597F8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6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778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77ABC-E8D1-430B-9AD1-CCA3574E01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75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807A4-44E4-4A90-8E6F-13F462980A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4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93F30-AB2E-47E9-A072-05E9221CEBA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4B10A-11FF-4BD5-9F6A-0B4DDDF8298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3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5803-748A-482F-AF08-3036357BF24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2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92844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8730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710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8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2115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1952DC-53FF-4DB6-9822-69D6847CE54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2E72A7-C329-43EC-B5B0-B07C2D09BBC0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573AD14-8926-40FE-9EDB-DA37357361AF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F7F9ECA-3117-4C5E-8407-E69EDA36BA85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344816" cy="1752600"/>
          </a:xfrm>
        </p:spPr>
        <p:txBody>
          <a:bodyPr>
            <a:normAutofit fontScale="92500" lnSpcReduction="20000"/>
          </a:bodyPr>
          <a:lstStyle/>
          <a:p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TÓPICOS AVANÇADOS EM INTELIGÊNCIA ARTIFICIAL</a:t>
            </a:r>
            <a:endParaRPr lang="pt-BR" sz="2000" b="1" dirty="0">
              <a:solidFill>
                <a:schemeClr val="tx1"/>
              </a:solidFill>
            </a:endParaRPr>
          </a:p>
          <a:p>
            <a:endParaRPr lang="pt-BR" sz="2000" b="1" dirty="0" smtClean="0"/>
          </a:p>
          <a:p>
            <a:endParaRPr lang="pt-BR" sz="2000" b="1" dirty="0"/>
          </a:p>
          <a:p>
            <a:pPr algn="ctr"/>
            <a:r>
              <a:rPr lang="pt-BR" sz="1600" b="1" dirty="0" smtClean="0"/>
              <a:t>Dennis Williams Alves da Silveira (</a:t>
            </a:r>
            <a:r>
              <a:rPr lang="pt-BR" sz="1600" b="1" dirty="0" err="1" smtClean="0"/>
              <a:t>dwas</a:t>
            </a:r>
            <a:r>
              <a:rPr lang="pt-BR" sz="1600" dirty="0" smtClean="0"/>
              <a:t>)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20880" cy="3312368"/>
          </a:xfrm>
        </p:spPr>
        <p:txBody>
          <a:bodyPr/>
          <a:lstStyle/>
          <a:p>
            <a:pPr algn="ctr"/>
            <a:r>
              <a:rPr lang="pt-BR" sz="4000" dirty="0" smtClean="0"/>
              <a:t>UMA ABORDAGEM DAS REDES DE TERRORISMO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228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394448" cy="4114800"/>
          </a:xfrm>
        </p:spPr>
        <p:txBody>
          <a:bodyPr>
            <a:normAutofit/>
          </a:bodyPr>
          <a:lstStyle/>
          <a:p>
            <a:r>
              <a:rPr lang="pt-BR" dirty="0" smtClean="0"/>
              <a:t>O FBI, atuando com </a:t>
            </a:r>
            <a:r>
              <a:rPr lang="pt-BR" dirty="0"/>
              <a:t>o Departamento de Justiça dos Estados Unidos, identificou os 19 sequestradores falecidos em apenas 72 horas.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Em 27 </a:t>
            </a:r>
            <a:r>
              <a:rPr lang="pt-BR" dirty="0"/>
              <a:t>de setembro de 2001, o FBI pode determinar </a:t>
            </a:r>
            <a:r>
              <a:rPr lang="pt-BR" dirty="0" smtClean="0"/>
              <a:t>detalhes mais específicos dos terroristas.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37" y="1700808"/>
            <a:ext cx="3287423" cy="388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Valbis</a:t>
            </a:r>
            <a:r>
              <a:rPr lang="pt-BR" dirty="0" smtClean="0"/>
              <a:t> Krebs</a:t>
            </a:r>
            <a:r>
              <a:rPr lang="pt-PT" dirty="0"/>
              <a:t>, um consultor de Cleveland que produz </a:t>
            </a:r>
            <a:r>
              <a:rPr lang="pt-PT" dirty="0" smtClean="0"/>
              <a:t>mapas de redes </a:t>
            </a:r>
            <a:r>
              <a:rPr lang="pt-PT" dirty="0"/>
              <a:t>sociais </a:t>
            </a:r>
            <a:r>
              <a:rPr lang="pt-PT" dirty="0" smtClean="0"/>
              <a:t>para </a:t>
            </a:r>
            <a:r>
              <a:rPr lang="pt-PT" dirty="0"/>
              <a:t>clientes corporativos e sem fins lucrativos, decidiu mapear os </a:t>
            </a:r>
            <a:r>
              <a:rPr lang="pt-PT" dirty="0" smtClean="0"/>
              <a:t>seqüestradores do 11/9.</a:t>
            </a:r>
          </a:p>
          <a:p>
            <a:endParaRPr lang="pt-PT" dirty="0" smtClean="0"/>
          </a:p>
          <a:p>
            <a:r>
              <a:rPr lang="pt-BR" dirty="0" smtClean="0"/>
              <a:t>O </a:t>
            </a:r>
            <a:r>
              <a:rPr lang="pt-BR" dirty="0"/>
              <a:t>objetivo era descobrir os padrões de rede que revelam </a:t>
            </a:r>
            <a:r>
              <a:rPr lang="pt-BR" dirty="0" smtClean="0"/>
              <a:t>táticas preferidos </a:t>
            </a:r>
            <a:r>
              <a:rPr lang="pt-BR" dirty="0"/>
              <a:t>da </a:t>
            </a:r>
            <a:r>
              <a:rPr lang="pt-BR" dirty="0" smtClean="0"/>
              <a:t>Al-Qaeda.</a:t>
            </a:r>
          </a:p>
          <a:p>
            <a:endParaRPr lang="pt-PT" dirty="0"/>
          </a:p>
          <a:p>
            <a:r>
              <a:rPr lang="pt-BR" dirty="0" smtClean="0"/>
              <a:t>Segundo Krebs, todos mencionavam sobre a possibilidade de uma rede terrorista, de maneira muito dispersa. </a:t>
            </a:r>
            <a:r>
              <a:rPr lang="pt-BR" dirty="0"/>
              <a:t>Mas ninguém poderia </a:t>
            </a:r>
            <a:r>
              <a:rPr lang="pt-BR" dirty="0" smtClean="0"/>
              <a:t>conceber um protótipo visual.</a:t>
            </a:r>
            <a:endParaRPr lang="pt-PT" dirty="0" smtClean="0"/>
          </a:p>
          <a:p>
            <a:endParaRPr lang="pt-PT" dirty="0" smtClean="0"/>
          </a:p>
          <a:p>
            <a:r>
              <a:rPr lang="pt-BR" dirty="0"/>
              <a:t>Malcolm </a:t>
            </a:r>
            <a:r>
              <a:rPr lang="pt-BR" dirty="0" err="1"/>
              <a:t>Sparrow</a:t>
            </a:r>
            <a:r>
              <a:rPr lang="pt-BR" dirty="0"/>
              <a:t> (</a:t>
            </a:r>
            <a:r>
              <a:rPr lang="pt-BR" dirty="0" err="1"/>
              <a:t>Sparrow</a:t>
            </a:r>
            <a:r>
              <a:rPr lang="pt-BR" dirty="0"/>
              <a:t>, 1991) fez um estudo da utilização da análise das redes sociais dentro do contexto das atividades criminosas.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9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Três fundamentos foram descobertos na análise </a:t>
            </a:r>
            <a:r>
              <a:rPr lang="pt-BR" dirty="0"/>
              <a:t>de redes </a:t>
            </a:r>
            <a:r>
              <a:rPr lang="pt-BR" dirty="0" smtClean="0"/>
              <a:t>criminosas:</a:t>
            </a:r>
          </a:p>
          <a:p>
            <a:pPr lvl="1"/>
            <a:r>
              <a:rPr lang="pt-BR" dirty="0"/>
              <a:t>Incompletude - a inevitabilidade de perder nós e ligações que os investigadores não conseguirão identificar;</a:t>
            </a:r>
          </a:p>
          <a:p>
            <a:pPr lvl="1"/>
            <a:r>
              <a:rPr lang="pt-BR" dirty="0"/>
              <a:t>Limites </a:t>
            </a:r>
            <a:r>
              <a:rPr lang="pt-BR" dirty="0" err="1"/>
              <a:t>Fuzzy</a:t>
            </a:r>
            <a:r>
              <a:rPr lang="pt-BR" dirty="0"/>
              <a:t> - a dificuldade em decidir quem incluir e que não devem ser incluídos.</a:t>
            </a:r>
          </a:p>
          <a:p>
            <a:pPr lvl="1"/>
            <a:r>
              <a:rPr lang="pt-BR" dirty="0"/>
              <a:t>Dinâmica - estas redes não são estáticas, elas estão sempre mudando</a:t>
            </a:r>
            <a:r>
              <a:rPr lang="pt-BR" dirty="0" smtClean="0"/>
              <a:t>.</a:t>
            </a:r>
          </a:p>
          <a:p>
            <a:pPr lvl="1"/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importância </a:t>
            </a:r>
            <a:r>
              <a:rPr lang="pt-BR" dirty="0" smtClean="0"/>
              <a:t>de verificar contatos </a:t>
            </a:r>
            <a:r>
              <a:rPr lang="pt-BR" dirty="0"/>
              <a:t>prévios </a:t>
            </a:r>
            <a:r>
              <a:rPr lang="pt-BR" dirty="0" smtClean="0"/>
              <a:t>dos elementos, que caracterizam o </a:t>
            </a:r>
            <a:r>
              <a:rPr lang="pt-BR" dirty="0"/>
              <a:t>funcionamento </a:t>
            </a:r>
            <a:r>
              <a:rPr lang="pt-BR" dirty="0" smtClean="0"/>
              <a:t>de </a:t>
            </a:r>
            <a:r>
              <a:rPr lang="pt-BR" dirty="0"/>
              <a:t>uma sociedade </a:t>
            </a:r>
            <a:r>
              <a:rPr lang="pt-BR" dirty="0" smtClean="0"/>
              <a:t>secreta.</a:t>
            </a:r>
            <a:r>
              <a:rPr lang="pt-BR" dirty="0"/>
              <a:t/>
            </a:r>
            <a:br>
              <a:rPr lang="pt-BR" dirty="0"/>
            </a:br>
            <a:endParaRPr lang="pt-PT" dirty="0"/>
          </a:p>
          <a:p>
            <a:pPr marL="457200" lvl="1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32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A rede foi criada </a:t>
            </a:r>
            <a:r>
              <a:rPr lang="pt-BR" dirty="0" smtClean="0"/>
              <a:t>iterativamente à medida que os </a:t>
            </a:r>
            <a:r>
              <a:rPr lang="pt-BR" dirty="0"/>
              <a:t>dados </a:t>
            </a:r>
            <a:r>
              <a:rPr lang="pt-BR" dirty="0" smtClean="0"/>
              <a:t>eram disponibilizados.</a:t>
            </a:r>
          </a:p>
          <a:p>
            <a:endParaRPr lang="pt-BR" dirty="0" smtClean="0"/>
          </a:p>
          <a:p>
            <a:r>
              <a:rPr lang="pt-BR" dirty="0" smtClean="0"/>
              <a:t>Os laços dentro da rede foram medidos baseados na </a:t>
            </a:r>
            <a:r>
              <a:rPr lang="pt-BR" dirty="0"/>
              <a:t>quantidade de tempo </a:t>
            </a:r>
            <a:r>
              <a:rPr lang="pt-BR" dirty="0" smtClean="0"/>
              <a:t>que um par de terroristas se conhecem ou convivem.</a:t>
            </a:r>
          </a:p>
          <a:p>
            <a:endParaRPr lang="pt-BR" dirty="0"/>
          </a:p>
          <a:p>
            <a:r>
              <a:rPr lang="pt-BR" dirty="0" smtClean="0"/>
              <a:t>Métricas usadas:</a:t>
            </a:r>
          </a:p>
          <a:p>
            <a:pPr lvl="1"/>
            <a:r>
              <a:rPr lang="pt-BR" dirty="0" smtClean="0"/>
              <a:t>Graus – revela interação/atividade na rede.</a:t>
            </a:r>
          </a:p>
          <a:p>
            <a:pPr lvl="1"/>
            <a:r>
              <a:rPr lang="pt-BR" dirty="0" smtClean="0"/>
              <a:t>Proximidade – revela a capacidade de acesso a outros elementos da rede.</a:t>
            </a:r>
          </a:p>
          <a:p>
            <a:pPr lvl="1"/>
            <a:r>
              <a:rPr lang="pt-BR" dirty="0" smtClean="0"/>
              <a:t>Intermediação – revela o controle/redirecionamento da informação na rede.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5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das Redes Sociais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pt-PT" dirty="0"/>
              <a:t>Atualmente, a análise de redes sociais (SNA) </a:t>
            </a:r>
            <a:r>
              <a:rPr lang="pt-PT" dirty="0" smtClean="0"/>
              <a:t>tem sido aplicada com mais sucesso para expor as atividades criminosas.</a:t>
            </a:r>
          </a:p>
          <a:p>
            <a:endParaRPr lang="pt-PT" dirty="0" smtClean="0"/>
          </a:p>
          <a:p>
            <a:r>
              <a:rPr lang="pt-BR" dirty="0" smtClean="0"/>
              <a:t>Perguntas </a:t>
            </a:r>
            <a:r>
              <a:rPr lang="pt-BR" dirty="0"/>
              <a:t>como: quem conhece quem? Que indivíduos interagem entre si e em quais termos.</a:t>
            </a:r>
          </a:p>
          <a:p>
            <a:endParaRPr lang="pt-PT" dirty="0" smtClean="0"/>
          </a:p>
          <a:p>
            <a:r>
              <a:rPr lang="pt-BR" dirty="0"/>
              <a:t>Análise de redes sociais oferece uma maneira útil de estruturar o conhecimento de investigação. </a:t>
            </a:r>
            <a:endParaRPr lang="pt-BR" dirty="0" smtClean="0"/>
          </a:p>
          <a:p>
            <a:endParaRPr lang="pt-PT" dirty="0" smtClean="0"/>
          </a:p>
          <a:p>
            <a:r>
              <a:rPr lang="pt-PT" dirty="0" smtClean="0"/>
              <a:t>Na análise da rede terrorista, os pesquisadores </a:t>
            </a:r>
            <a:r>
              <a:rPr lang="pt-PT" dirty="0"/>
              <a:t>sabiam quem </a:t>
            </a:r>
            <a:r>
              <a:rPr lang="pt-PT" dirty="0" smtClean="0"/>
              <a:t>procurar. Eles </a:t>
            </a:r>
            <a:r>
              <a:rPr lang="pt-PT" dirty="0"/>
              <a:t>rapidamente encontraram as conexões entre os </a:t>
            </a:r>
            <a:r>
              <a:rPr lang="pt-PT" dirty="0" smtClean="0"/>
              <a:t>terroristas e seus associados.</a:t>
            </a:r>
          </a:p>
        </p:txBody>
      </p:sp>
    </p:spTree>
    <p:extLst>
      <p:ext uri="{BB962C8B-B14F-4D97-AF65-F5344CB8AC3E}">
        <p14:creationId xmlns:p14="http://schemas.microsoft.com/office/powerpoint/2010/main" val="11422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das Redes Sociais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pt-PT" dirty="0"/>
              <a:t>É preciso tomar cuidado da chamada "culpa por associação". Estar ligado a um terrorista não prova a culpa, mas sugere inquérito.</a:t>
            </a:r>
          </a:p>
          <a:p>
            <a:endParaRPr lang="pt-PT" dirty="0" smtClean="0"/>
          </a:p>
          <a:p>
            <a:r>
              <a:rPr lang="pt-PT" dirty="0" smtClean="0"/>
              <a:t>Apesar </a:t>
            </a:r>
            <a:r>
              <a:rPr lang="pt-PT" dirty="0"/>
              <a:t>da capacidade de se analisar as redes sociais, é muito difícil prever tais ataques e deter os membros da organização antes que esses episódios ocorram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254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Mapeando a rede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pt-PT" dirty="0"/>
              <a:t>No início de 2000, a foi CIA foi informada de dois supostos terroristas ligados à Al-Qaeda. Nawaf Alhazmi e Khalid Almihdhar foram fotografados participando de uma reunião de terroristas conhecidos na Malásia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/>
              <a:t>Após a reunião eles voltaram para Los Angeles, onde eles já tinham definido a sua residência no final de 1999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 smtClean="0"/>
              <a:t>Eles serão úteis para obter mais informações sobre a Al-Qaeda.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04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Mapeando a rede</a:t>
            </a:r>
          </a:p>
        </p:txBody>
      </p:sp>
      <p:pic>
        <p:nvPicPr>
          <p:cNvPr id="6" name="Picture 1" descr="http://www.orgnet.com/step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62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Mapeando a rede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pt-PT" dirty="0"/>
              <a:t>Uma vez que os suspeitos foram descobertos, podemos usar as suas atividades diárias para desencobrir a sua rede. </a:t>
            </a:r>
            <a:r>
              <a:rPr lang="pt-PT" dirty="0" smtClean="0"/>
              <a:t> A </a:t>
            </a:r>
            <a:r>
              <a:rPr lang="pt-PT" dirty="0"/>
              <a:t>estratégia é acompanhar seus passos: observá-los e ouvir suas </a:t>
            </a:r>
            <a:r>
              <a:rPr lang="pt-PT" dirty="0" smtClean="0"/>
              <a:t>conversas.</a:t>
            </a:r>
          </a:p>
          <a:p>
            <a:endParaRPr lang="pt-PT" dirty="0"/>
          </a:p>
          <a:p>
            <a:r>
              <a:rPr lang="pt-PT" dirty="0"/>
              <a:t>A estrutura da sua rede estendida começa a </a:t>
            </a:r>
            <a:r>
              <a:rPr lang="pt-PT" dirty="0" smtClean="0"/>
              <a:t>aparecer à medida que informações são </a:t>
            </a:r>
            <a:r>
              <a:rPr lang="pt-PT" dirty="0"/>
              <a:t>detectados através de vigilância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/>
              <a:t>Um suspeito pode ter muitos contatos - tanto acidentais e intencionais</a:t>
            </a:r>
            <a:r>
              <a:rPr lang="pt-PT" dirty="0" smtClean="0"/>
              <a:t>. E é preciso ter muito cuidado com os primeiros.]</a:t>
            </a:r>
          </a:p>
          <a:p>
            <a:endParaRPr lang="pt-PT" dirty="0"/>
          </a:p>
          <a:p>
            <a:r>
              <a:rPr lang="pt-PT" dirty="0" smtClean="0"/>
              <a:t>O </a:t>
            </a:r>
            <a:r>
              <a:rPr lang="pt-PT" dirty="0"/>
              <a:t>contato intencional é adicionado </a:t>
            </a:r>
            <a:r>
              <a:rPr lang="pt-PT" dirty="0" smtClean="0"/>
              <a:t>na rede mapa </a:t>
            </a:r>
            <a:r>
              <a:rPr lang="pt-PT" dirty="0"/>
              <a:t>e </a:t>
            </a:r>
            <a:r>
              <a:rPr lang="pt-PT" dirty="0" smtClean="0"/>
              <a:t>começa-se a acompanhar suas interações.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85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Mapeando a rede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pt-PT" dirty="0"/>
              <a:t>Existe outro indício forte de que Alhazmi e Almihdhar tinham contatos que fizeram parte do bombardeio ao USS </a:t>
            </a:r>
            <a:r>
              <a:rPr lang="pt-PT" dirty="0" smtClean="0"/>
              <a:t>Cole, </a:t>
            </a:r>
            <a:r>
              <a:rPr lang="pt-PT" dirty="0"/>
              <a:t>em outubro de 2000. </a:t>
            </a:r>
            <a:endParaRPr lang="pt-PT" dirty="0" smtClean="0"/>
          </a:p>
          <a:p>
            <a:endParaRPr lang="pt-PT" dirty="0"/>
          </a:p>
          <a:p>
            <a:r>
              <a:rPr lang="pt-PT" dirty="0"/>
              <a:t>Um dos suspeitos, Khallad, estava presente junto com Alhazmi e Almihdhar na reunião terrorista na Malásia, em janeiro de 2000</a:t>
            </a:r>
            <a:r>
              <a:rPr lang="pt-P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6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5200" cy="1154097"/>
          </a:xfrm>
        </p:spPr>
        <p:txBody>
          <a:bodyPr/>
          <a:lstStyle/>
          <a:p>
            <a:r>
              <a:rPr lang="pt-BR" dirty="0" smtClean="0"/>
              <a:t>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1700808"/>
            <a:ext cx="7315200" cy="3539527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Introdução</a:t>
            </a:r>
          </a:p>
          <a:p>
            <a:r>
              <a:rPr lang="pt-BR" sz="2000" dirty="0" smtClean="0"/>
              <a:t>Características do Terrorismo</a:t>
            </a:r>
          </a:p>
          <a:p>
            <a:r>
              <a:rPr lang="pt-BR" sz="2000" dirty="0" smtClean="0"/>
              <a:t>Contexto</a:t>
            </a:r>
          </a:p>
          <a:p>
            <a:r>
              <a:rPr lang="pt-BR" sz="2000" dirty="0" smtClean="0"/>
              <a:t>Metodologia</a:t>
            </a:r>
          </a:p>
          <a:p>
            <a:r>
              <a:rPr lang="pt-BR" sz="2000" dirty="0" smtClean="0"/>
              <a:t>Análise das Redes Sociais</a:t>
            </a:r>
          </a:p>
          <a:p>
            <a:r>
              <a:rPr lang="pt-BR" sz="2000" dirty="0" smtClean="0"/>
              <a:t>Mapeando a Rede</a:t>
            </a:r>
          </a:p>
          <a:p>
            <a:r>
              <a:rPr lang="pt-BR" sz="2000" dirty="0" smtClean="0"/>
              <a:t>Estudo da Rede</a:t>
            </a:r>
          </a:p>
          <a:p>
            <a:r>
              <a:rPr lang="pt-BR" sz="2000" dirty="0" smtClean="0"/>
              <a:t>Resultados</a:t>
            </a:r>
          </a:p>
          <a:p>
            <a:r>
              <a:rPr lang="pt-BR" sz="2000" dirty="0" smtClean="0"/>
              <a:t>Conclusões</a:t>
            </a:r>
          </a:p>
          <a:p>
            <a:endParaRPr lang="pt-BR" sz="2000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5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Mapeando a rede</a:t>
            </a:r>
          </a:p>
        </p:txBody>
      </p:sp>
      <p:pic>
        <p:nvPicPr>
          <p:cNvPr id="18433" name="Picture 1" descr="http://www.orgnet.com/step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3"/>
            <a:ext cx="5807299" cy="50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Mapeando a rede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pt-PT" dirty="0"/>
              <a:t>Uma vez que tenhamos as suas ligações diretas, o próximo passo é encontrar os laços dessas conexões próximas. A conexão de suas conexões. 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Descobrindo </a:t>
            </a:r>
            <a:r>
              <a:rPr lang="pt-PT" dirty="0"/>
              <a:t>os nós e links a duas etapas (ou níveis) dos </a:t>
            </a:r>
            <a:r>
              <a:rPr lang="pt-PT" dirty="0" smtClean="0"/>
              <a:t>suspeitos, </a:t>
            </a:r>
            <a:r>
              <a:rPr lang="pt-PT" dirty="0"/>
              <a:t>normalmente </a:t>
            </a:r>
            <a:r>
              <a:rPr lang="pt-PT" dirty="0" smtClean="0"/>
              <a:t>começa </a:t>
            </a:r>
            <a:r>
              <a:rPr lang="pt-PT" dirty="0"/>
              <a:t>a revelar muito sobre a </a:t>
            </a:r>
            <a:r>
              <a:rPr lang="pt-PT" dirty="0" smtClean="0"/>
              <a:t>rede</a:t>
            </a:r>
            <a:r>
              <a:rPr lang="pt-PT" dirty="0"/>
              <a:t>. Os indivíduos-chave na rede local começam a se destacar.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0957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Mapeando a rede</a:t>
            </a:r>
          </a:p>
        </p:txBody>
      </p:sp>
      <p:pic>
        <p:nvPicPr>
          <p:cNvPr id="17410" name="Picture 2" descr="http://www.orgnet.com/step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55" y="1628800"/>
            <a:ext cx="5647049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da Rede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mapeamento evidência que muitos dos terroristas não possuíam ligações entre si.</a:t>
            </a:r>
          </a:p>
          <a:p>
            <a:endParaRPr lang="pt-BR" dirty="0"/>
          </a:p>
          <a:p>
            <a:r>
              <a:rPr lang="pt-BR" dirty="0" smtClean="0"/>
              <a:t>A estratégia de manter membros afastados uns dos outros visa diminui as influências negativas dentro da rede.</a:t>
            </a:r>
          </a:p>
          <a:p>
            <a:endParaRPr lang="pt-BR" dirty="0" smtClean="0"/>
          </a:p>
          <a:p>
            <a:r>
              <a:rPr lang="pt-BR" dirty="0"/>
              <a:t>As reuniões acabavam por aproximar dos membros, reduzindo a dispersão dos grupos.</a:t>
            </a:r>
          </a:p>
          <a:p>
            <a:endParaRPr lang="pt-BR" dirty="0"/>
          </a:p>
          <a:p>
            <a:r>
              <a:rPr lang="pt-PT" dirty="0"/>
              <a:t>Há uma dinâmica constante entre manter a rede escondida e usando ativamente para alcançar os objetivos.</a:t>
            </a:r>
          </a:p>
          <a:p>
            <a:endParaRPr lang="pt-BR" dirty="0"/>
          </a:p>
          <a:p>
            <a:r>
              <a:rPr lang="pt-PT" dirty="0"/>
              <a:t>Os 19 seqüestradores não </a:t>
            </a:r>
            <a:r>
              <a:rPr lang="pt-PT" dirty="0" smtClean="0"/>
              <a:t>trabalhavam </a:t>
            </a:r>
            <a:r>
              <a:rPr lang="pt-PT" dirty="0"/>
              <a:t>sozinho. Tinham outros cúmplices que não entrar no avião. Estes co-conspiradores foram os canais para o dinheiro e também forneceu as habilidades necessárias e conhecimento.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125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rstmonday.org/htbin/cgiwrap/bin/ojs/index.php/fm/article/viewFile/941/863/6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9206"/>
            <a:ext cx="3602254" cy="52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dirty="0"/>
              <a:t>Estudo da Rede</a:t>
            </a:r>
          </a:p>
        </p:txBody>
      </p:sp>
    </p:spTree>
    <p:extLst>
      <p:ext uri="{BB962C8B-B14F-4D97-AF65-F5344CB8AC3E}">
        <p14:creationId xmlns:p14="http://schemas.microsoft.com/office/powerpoint/2010/main" val="19487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da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dirty="0"/>
              <a:t>No entanto, para uma rede alcançar seus objetivos, é preciso a realização de reuniões entre os mesmos. Uma reunião bem documentada da rede teve lugar em </a:t>
            </a:r>
            <a:r>
              <a:rPr lang="pt-BR" dirty="0" err="1"/>
              <a:t>Las</a:t>
            </a:r>
            <a:r>
              <a:rPr lang="pt-BR" dirty="0"/>
              <a:t> Vegas. </a:t>
            </a:r>
          </a:p>
          <a:p>
            <a:endParaRPr lang="pt-BR" dirty="0" smtClean="0"/>
          </a:p>
          <a:p>
            <a:r>
              <a:rPr lang="pt-BR" dirty="0" smtClean="0"/>
              <a:t>As </a:t>
            </a:r>
            <a:r>
              <a:rPr lang="pt-BR" dirty="0"/>
              <a:t>reuniões acabavam por aproximar dos membros, reduzindo a dispersão dos grupos.</a:t>
            </a:r>
          </a:p>
          <a:p>
            <a:endParaRPr lang="pt-BR" dirty="0"/>
          </a:p>
          <a:p>
            <a:r>
              <a:rPr lang="pt-PT" dirty="0"/>
              <a:t>Há uma dinâmica constante entre manter a rede escondida e usando ativamente para alcançar os objetivos.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701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da Rede</a:t>
            </a:r>
          </a:p>
        </p:txBody>
      </p:sp>
      <p:pic>
        <p:nvPicPr>
          <p:cNvPr id="9" name="Picture 2" descr="http://firstmonday.org/htbin/cgiwrap/bin/ojs/index.php/fm/article/viewFile/941/863/6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91" y="332656"/>
            <a:ext cx="4221501" cy="54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da Rede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7"/>
            <a:ext cx="6348861" cy="22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1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da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dirty="0"/>
              <a:t>Os 19 seqüestradores não </a:t>
            </a:r>
            <a:r>
              <a:rPr lang="pt-PT" dirty="0" smtClean="0"/>
              <a:t>trabalhavam sozinhos. Haviam </a:t>
            </a:r>
            <a:r>
              <a:rPr lang="pt-PT" dirty="0"/>
              <a:t>outros cúmplices que não </a:t>
            </a:r>
            <a:r>
              <a:rPr lang="pt-PT" dirty="0" smtClean="0"/>
              <a:t>tiveram ligação direta com os atentados. </a:t>
            </a:r>
          </a:p>
          <a:p>
            <a:endParaRPr lang="pt-PT" dirty="0"/>
          </a:p>
          <a:p>
            <a:r>
              <a:rPr lang="pt-PT" dirty="0" smtClean="0"/>
              <a:t>Estes </a:t>
            </a:r>
            <a:r>
              <a:rPr lang="pt-PT" dirty="0"/>
              <a:t>co-conspiradores </a:t>
            </a:r>
            <a:r>
              <a:rPr lang="pt-PT" dirty="0" smtClean="0"/>
              <a:t>eram aqueles que ofereciam todo o suporte aos terroristas.</a:t>
            </a:r>
          </a:p>
          <a:p>
            <a:endParaRPr lang="pt-PT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266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da Rede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51" y="116632"/>
            <a:ext cx="4792389" cy="569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3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2204864"/>
            <a:ext cx="7924800" cy="3510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"Uma doença social percorre a Terra, contaminando as nações com a pestilência da morte. O terror colhe sua safra sinistra em todas as partes do planeta."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14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da Rede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87" y="1412776"/>
            <a:ext cx="52768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87" y="4821874"/>
            <a:ext cx="52578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pt-PT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400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Através das métricas obtidas na análise das redes, é possível determinar a liderança inquestionável de Mohammed Atta.</a:t>
            </a:r>
          </a:p>
          <a:p>
            <a:endParaRPr lang="pt-PT" dirty="0"/>
          </a:p>
          <a:p>
            <a:r>
              <a:rPr lang="pt-PT" dirty="0" smtClean="0"/>
              <a:t>Redes secretas não funcionam como redes sociais normais. Os conspiradores não realizam tantas ligações fora de seu cluster e procuram minimizar as relações na rede.</a:t>
            </a:r>
          </a:p>
          <a:p>
            <a:endParaRPr lang="pt-PT" dirty="0"/>
          </a:p>
          <a:p>
            <a:r>
              <a:rPr lang="pt-PT" dirty="0"/>
              <a:t>A principal dificuldade da rede </a:t>
            </a:r>
            <a:r>
              <a:rPr lang="pt-PT" dirty="0" smtClean="0"/>
              <a:t>é equilibrar o sigilo e a descrição, mas também tornar intensa a comunicação de tarefas.</a:t>
            </a:r>
          </a:p>
          <a:p>
            <a:endParaRPr lang="pt-PT" dirty="0"/>
          </a:p>
          <a:p>
            <a:r>
              <a:rPr lang="pt-PT" dirty="0" smtClean="0"/>
              <a:t>Como a rede secreta é bastante ativa, pode-se verificar aumento de conectividade durante os períodos de atividade.</a:t>
            </a:r>
          </a:p>
          <a:p>
            <a:endParaRPr lang="pt-PT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225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Raramente membros das redes de terrorismo possuem interações com indivíduos fora da rede. Isso reduz a exposição da rede.</a:t>
            </a:r>
          </a:p>
          <a:p>
            <a:endParaRPr lang="pt-PT" dirty="0"/>
          </a:p>
          <a:p>
            <a:r>
              <a:rPr lang="pt-PT" dirty="0"/>
              <a:t>A rede </a:t>
            </a:r>
            <a:r>
              <a:rPr lang="pt-PT" dirty="0" smtClean="0"/>
              <a:t>terrorista possui uma </a:t>
            </a:r>
            <a:r>
              <a:rPr lang="pt-PT" dirty="0"/>
              <a:t>força </a:t>
            </a:r>
            <a:r>
              <a:rPr lang="pt-PT" dirty="0" smtClean="0"/>
              <a:t>oculta, construída através dos contatos prévios entre os membros. Esse laços raramente eram estabelecidos nos EUA.</a:t>
            </a:r>
          </a:p>
          <a:p>
            <a:endParaRPr lang="pt-PT" dirty="0"/>
          </a:p>
          <a:p>
            <a:r>
              <a:rPr lang="pt-PT" dirty="0"/>
              <a:t>Apesar de não </a:t>
            </a:r>
            <a:r>
              <a:rPr lang="pt-PT" dirty="0" smtClean="0"/>
              <a:t>ser possível conhecer todos </a:t>
            </a:r>
            <a:r>
              <a:rPr lang="pt-PT" dirty="0"/>
              <a:t>os laços internos da </a:t>
            </a:r>
            <a:r>
              <a:rPr lang="pt-PT" dirty="0" smtClean="0"/>
              <a:t>rede, parece </a:t>
            </a:r>
            <a:r>
              <a:rPr lang="pt-PT" dirty="0"/>
              <a:t>que muitos </a:t>
            </a:r>
            <a:r>
              <a:rPr lang="pt-PT" dirty="0" smtClean="0"/>
              <a:t>deles se concentram em </a:t>
            </a:r>
            <a:r>
              <a:rPr lang="pt-PT" dirty="0"/>
              <a:t>torno dos pilotos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 smtClean="0"/>
              <a:t>Há um argumento que para enfraquecer a rede é preciso </a:t>
            </a:r>
            <a:r>
              <a:rPr lang="pt-PT" dirty="0"/>
              <a:t>alvejar os nós da rede que possuem habilidades únicas</a:t>
            </a:r>
            <a:r>
              <a:rPr lang="pt-PT" dirty="0" smtClean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717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Para </a:t>
            </a:r>
            <a:r>
              <a:rPr lang="pt-PT" dirty="0"/>
              <a:t>encontrar esses suspeitos, parece que o melhor método é para diversas agências de inteligência para agregar as informações individuais em um mapa maior emergente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smtClean="0"/>
              <a:t>Ao </a:t>
            </a:r>
            <a:r>
              <a:rPr lang="pt-PT" dirty="0"/>
              <a:t>compartilhar informações e conhecimento, uma visão mais completa dos possíveis perigos podem ser tiradas. 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Para </a:t>
            </a:r>
            <a:r>
              <a:rPr lang="pt-PT" dirty="0"/>
              <a:t>vencer essa luta contra o terrorismo, parece que os bons têm de construir uma melhor rede de informação e partilha de conhecimento que os </a:t>
            </a:r>
            <a:r>
              <a:rPr lang="pt-PT" dirty="0" smtClean="0"/>
              <a:t>bandidos.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739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http://</a:t>
            </a:r>
            <a:r>
              <a:rPr lang="pt-BR" dirty="0" smtClean="0"/>
              <a:t>www.library.com.br/Filosofia/terroris.htm</a:t>
            </a:r>
          </a:p>
          <a:p>
            <a:r>
              <a:rPr lang="pt-BR" dirty="0"/>
              <a:t>http://</a:t>
            </a:r>
            <a:r>
              <a:rPr lang="pt-BR" dirty="0" smtClean="0"/>
              <a:t>pt.wikipedia.org/wiki/Ataques_de_11_de_Setembro_de_2001</a:t>
            </a:r>
          </a:p>
          <a:p>
            <a:r>
              <a:rPr lang="pt-BR" dirty="0"/>
              <a:t>http://</a:t>
            </a:r>
            <a:r>
              <a:rPr lang="pt-BR" dirty="0" smtClean="0"/>
              <a:t>www.orgnet.com/tnet.html</a:t>
            </a:r>
          </a:p>
          <a:p>
            <a:r>
              <a:rPr lang="pt-BR" dirty="0"/>
              <a:t>http://</a:t>
            </a:r>
            <a:r>
              <a:rPr lang="pt-BR" dirty="0" smtClean="0"/>
              <a:t>firstmonday.org/htbin/cgiwrap/bin/ojs/index.php/fm/article/view/941/863</a:t>
            </a:r>
          </a:p>
          <a:p>
            <a:r>
              <a:rPr lang="pt-BR" dirty="0"/>
              <a:t>http://</a:t>
            </a:r>
            <a:r>
              <a:rPr lang="pt-BR" dirty="0" smtClean="0"/>
              <a:t>globalguerrillas.typepad.com/globalguerrillas/2004/04/mapping_terrori.html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2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Estratégia com </a:t>
            </a:r>
            <a:r>
              <a:rPr lang="pt-BR" sz="2000" dirty="0" smtClean="0"/>
              <a:t>ideologia definida, </a:t>
            </a:r>
            <a:r>
              <a:rPr lang="pt-BR" sz="2000" dirty="0"/>
              <a:t>que consiste no uso de violência física ou psicológica, contra um determinado grupo, população ou Estado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/>
              <a:t>Praticado na maioria das vezes por grupos políticos, guerrilhas, anarquistas ou </a:t>
            </a:r>
            <a:r>
              <a:rPr lang="pt-BR" sz="2000" dirty="0" smtClean="0"/>
              <a:t>desordeiros </a:t>
            </a:r>
            <a:r>
              <a:rPr lang="pt-BR" sz="2000" dirty="0"/>
              <a:t>que vão contra a ordem do sistema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/>
              <a:t>Utilização cirúrgica da violência, "ação-armada", ou "bagunça", para combater forças maiores.</a:t>
            </a:r>
          </a:p>
        </p:txBody>
      </p:sp>
    </p:spTree>
    <p:extLst>
      <p:ext uri="{BB962C8B-B14F-4D97-AF65-F5344CB8AC3E}">
        <p14:creationId xmlns:p14="http://schemas.microsoft.com/office/powerpoint/2010/main" val="9135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intenção é causar o pânico, com o objetivo de provocar no inimigo uma mudança de comportamento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/>
              <a:t>Segundo </a:t>
            </a:r>
            <a:r>
              <a:rPr lang="pt-BR" sz="2000" dirty="0" err="1"/>
              <a:t>Laqueur</a:t>
            </a:r>
            <a:r>
              <a:rPr lang="pt-BR" sz="2000" dirty="0"/>
              <a:t>, nenhuma definição pode abarcar todas as variedades de terrorismo que existiram ao longo da história (pois é um termo moderno e sutil).</a:t>
            </a:r>
          </a:p>
        </p:txBody>
      </p:sp>
    </p:spTree>
    <p:extLst>
      <p:ext uri="{BB962C8B-B14F-4D97-AF65-F5344CB8AC3E}">
        <p14:creationId xmlns:p14="http://schemas.microsoft.com/office/powerpoint/2010/main" val="9473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Características do </a:t>
            </a:r>
            <a:r>
              <a:rPr lang="pt-BR" dirty="0" smtClean="0"/>
              <a:t>Terrorismo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Uso de violência, assassinato e tortura para impor seus interesses.</a:t>
            </a:r>
          </a:p>
          <a:p>
            <a:endParaRPr lang="pt-BR" sz="2000" dirty="0"/>
          </a:p>
          <a:p>
            <a:r>
              <a:rPr lang="pt-BR" sz="2000" dirty="0" smtClean="0"/>
              <a:t>Indução </a:t>
            </a:r>
            <a:r>
              <a:rPr lang="pt-BR" sz="2000" dirty="0"/>
              <a:t>do medo por meio da divulgação de noticias.</a:t>
            </a:r>
          </a:p>
          <a:p>
            <a:endParaRPr lang="pt-BR" sz="2000" dirty="0"/>
          </a:p>
          <a:p>
            <a:r>
              <a:rPr lang="pt-BR" sz="2000" dirty="0" smtClean="0"/>
              <a:t>Manipular </a:t>
            </a:r>
            <a:r>
              <a:rPr lang="pt-BR" sz="2000" dirty="0"/>
              <a:t>uma população conforme seus interesses.</a:t>
            </a:r>
          </a:p>
          <a:p>
            <a:endParaRPr lang="pt-BR" sz="2000" dirty="0"/>
          </a:p>
          <a:p>
            <a:r>
              <a:rPr lang="pt-BR" sz="2000" dirty="0" err="1" smtClean="0"/>
              <a:t>Subjulgar</a:t>
            </a:r>
            <a:r>
              <a:rPr lang="pt-BR" sz="2000" dirty="0" smtClean="0"/>
              <a:t> </a:t>
            </a:r>
            <a:r>
              <a:rPr lang="pt-BR" sz="2000" dirty="0"/>
              <a:t>economicamente uma população por conveniência própria.</a:t>
            </a:r>
          </a:p>
        </p:txBody>
      </p:sp>
    </p:spTree>
    <p:extLst>
      <p:ext uri="{BB962C8B-B14F-4D97-AF65-F5344CB8AC3E}">
        <p14:creationId xmlns:p14="http://schemas.microsoft.com/office/powerpoint/2010/main" val="249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344816" cy="1752600"/>
          </a:xfrm>
        </p:spPr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COntexto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0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394448" cy="4114800"/>
          </a:xfrm>
        </p:spPr>
        <p:txBody>
          <a:bodyPr>
            <a:normAutofit/>
          </a:bodyPr>
          <a:lstStyle/>
          <a:p>
            <a:r>
              <a:rPr lang="pt-BR" dirty="0" smtClean="0"/>
              <a:t>Os atentados 11 de Setembro foram </a:t>
            </a:r>
            <a:r>
              <a:rPr lang="pt-BR" dirty="0"/>
              <a:t>uma série </a:t>
            </a:r>
            <a:r>
              <a:rPr lang="pt-BR" dirty="0" smtClean="0"/>
              <a:t>de ataques suicidas coordenados pelo grupo al-Qaeda aos Estados Unidos em 11 de Setembro de 2001.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Na manhã daquele dia, </a:t>
            </a:r>
            <a:r>
              <a:rPr lang="pt-BR" dirty="0" smtClean="0"/>
              <a:t>19 terroristas da Al-Qaeda sequestraram quatro aviões comerciais a </a:t>
            </a:r>
            <a:r>
              <a:rPr lang="pt-BR" dirty="0"/>
              <a:t>jato de passageiros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37" y="1700808"/>
            <a:ext cx="3287423" cy="388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9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394448" cy="4114800"/>
          </a:xfrm>
        </p:spPr>
        <p:txBody>
          <a:bodyPr>
            <a:normAutofit/>
          </a:bodyPr>
          <a:lstStyle/>
          <a:p>
            <a:r>
              <a:rPr lang="pt-BR" dirty="0"/>
              <a:t>O objetivo do grupo era atingir as Torres Gêmeas. Dois deles atingiram as torres do norte e do sul. Outro avião atingiu o pentágono e o quarto avião caiu num campo aberto do estado da Pensilvânia.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O total de mortos nos ataques foi de 2.996 pessoas, incluindo os 19 sequestradores.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37" y="1700808"/>
            <a:ext cx="3287423" cy="388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0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ind_0030_slid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FFA4D9"/>
      </a:accent1>
      <a:accent2>
        <a:srgbClr val="FFA66B"/>
      </a:accent2>
      <a:accent3>
        <a:srgbClr val="ADADAD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6666"/>
        </a:accent1>
        <a:accent2>
          <a:srgbClr val="FF8585"/>
        </a:accent2>
        <a:accent3>
          <a:srgbClr val="ADADAD"/>
        </a:accent3>
        <a:accent4>
          <a:srgbClr val="DADADA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ADADAD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ADADAD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ADADAD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ADADAD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8ED47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ADADAD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ADADAD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ADADAD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91E35A"/>
        </a:accent1>
        <a:accent2>
          <a:srgbClr val="C7E052"/>
        </a:accent2>
        <a:accent3>
          <a:srgbClr val="ADADAD"/>
        </a:accent3>
        <a:accent4>
          <a:srgbClr val="DADADA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C7E052"/>
        </a:accent1>
        <a:accent2>
          <a:srgbClr val="86D5EB"/>
        </a:accent2>
        <a:accent3>
          <a:srgbClr val="ADADAD"/>
        </a:accent3>
        <a:accent4>
          <a:srgbClr val="DADADA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EFBDA1"/>
        </a:accent1>
        <a:accent2>
          <a:srgbClr val="B8B7F3"/>
        </a:accent2>
        <a:accent3>
          <a:srgbClr val="ADADAD"/>
        </a:accent3>
        <a:accent4>
          <a:srgbClr val="DADADA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ADADAD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ADADAD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DDEFF"/>
        </a:hlink>
        <a:folHlink>
          <a:srgbClr val="84E4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ADADAD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2797B"/>
        </a:accent1>
        <a:accent2>
          <a:srgbClr val="30CFF2"/>
        </a:accent2>
        <a:accent3>
          <a:srgbClr val="ADADAD"/>
        </a:accent3>
        <a:accent4>
          <a:srgbClr val="DADADA"/>
        </a:accent4>
        <a:accent5>
          <a:srgbClr val="F7BEBF"/>
        </a:accent5>
        <a:accent6>
          <a:srgbClr val="2ABB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29961"/>
        </a:accent1>
        <a:accent2>
          <a:srgbClr val="E3B2FF"/>
        </a:accent2>
        <a:accent3>
          <a:srgbClr val="ADADAD"/>
        </a:accent3>
        <a:accent4>
          <a:srgbClr val="DADADA"/>
        </a:accent4>
        <a:accent5>
          <a:srgbClr val="F7CAB7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666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8ED47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E35A"/>
        </a:accent1>
        <a:accent2>
          <a:srgbClr val="C7E052"/>
        </a:accent2>
        <a:accent3>
          <a:srgbClr val="FFFFFF"/>
        </a:accent3>
        <a:accent4>
          <a:srgbClr val="000000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7E052"/>
        </a:accent1>
        <a:accent2>
          <a:srgbClr val="86D5EB"/>
        </a:accent2>
        <a:accent3>
          <a:srgbClr val="FFFFFF"/>
        </a:accent3>
        <a:accent4>
          <a:srgbClr val="000000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BDA1"/>
        </a:accent1>
        <a:accent2>
          <a:srgbClr val="B8B7F3"/>
        </a:accent2>
        <a:accent3>
          <a:srgbClr val="FFFFFF"/>
        </a:accent3>
        <a:accent4>
          <a:srgbClr val="000000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DDEFF"/>
        </a:hlink>
        <a:folHlink>
          <a:srgbClr val="84E4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797B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F7BEBF"/>
        </a:accent5>
        <a:accent6>
          <a:srgbClr val="2ABB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9961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7CAB7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FFA4D9"/>
      </a:accent1>
      <a:accent2>
        <a:srgbClr val="FFA66B"/>
      </a:accent2>
      <a:accent3>
        <a:srgbClr val="ADADAD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6666"/>
        </a:accent1>
        <a:accent2>
          <a:srgbClr val="FF8585"/>
        </a:accent2>
        <a:accent3>
          <a:srgbClr val="ADADAD"/>
        </a:accent3>
        <a:accent4>
          <a:srgbClr val="DADADA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ADADAD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ADADAD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ADADAD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ADADAD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8ED47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ADADAD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ADADAD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ADADAD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91E35A"/>
        </a:accent1>
        <a:accent2>
          <a:srgbClr val="C7E052"/>
        </a:accent2>
        <a:accent3>
          <a:srgbClr val="ADADAD"/>
        </a:accent3>
        <a:accent4>
          <a:srgbClr val="DADADA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C7E052"/>
        </a:accent1>
        <a:accent2>
          <a:srgbClr val="86D5EB"/>
        </a:accent2>
        <a:accent3>
          <a:srgbClr val="ADADAD"/>
        </a:accent3>
        <a:accent4>
          <a:srgbClr val="DADADA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EFBDA1"/>
        </a:accent1>
        <a:accent2>
          <a:srgbClr val="B8B7F3"/>
        </a:accent2>
        <a:accent3>
          <a:srgbClr val="ADADAD"/>
        </a:accent3>
        <a:accent4>
          <a:srgbClr val="DADADA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ADADAD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ADADAD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DDEFF"/>
        </a:hlink>
        <a:folHlink>
          <a:srgbClr val="84E4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ADADAD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2797B"/>
        </a:accent1>
        <a:accent2>
          <a:srgbClr val="30CFF2"/>
        </a:accent2>
        <a:accent3>
          <a:srgbClr val="ADADAD"/>
        </a:accent3>
        <a:accent4>
          <a:srgbClr val="DADADA"/>
        </a:accent4>
        <a:accent5>
          <a:srgbClr val="F7BEBF"/>
        </a:accent5>
        <a:accent6>
          <a:srgbClr val="2ABB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F29961"/>
        </a:accent1>
        <a:accent2>
          <a:srgbClr val="E3B2FF"/>
        </a:accent2>
        <a:accent3>
          <a:srgbClr val="ADADAD"/>
        </a:accent3>
        <a:accent4>
          <a:srgbClr val="DADADA"/>
        </a:accent4>
        <a:accent5>
          <a:srgbClr val="F7CAB7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666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8ED47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E35A"/>
        </a:accent1>
        <a:accent2>
          <a:srgbClr val="C7E052"/>
        </a:accent2>
        <a:accent3>
          <a:srgbClr val="FFFFFF"/>
        </a:accent3>
        <a:accent4>
          <a:srgbClr val="000000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7E052"/>
        </a:accent1>
        <a:accent2>
          <a:srgbClr val="86D5EB"/>
        </a:accent2>
        <a:accent3>
          <a:srgbClr val="FFFFFF"/>
        </a:accent3>
        <a:accent4>
          <a:srgbClr val="000000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BDA1"/>
        </a:accent1>
        <a:accent2>
          <a:srgbClr val="B8B7F3"/>
        </a:accent2>
        <a:accent3>
          <a:srgbClr val="FFFFFF"/>
        </a:accent3>
        <a:accent4>
          <a:srgbClr val="000000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DDEFF"/>
        </a:hlink>
        <a:folHlink>
          <a:srgbClr val="84E4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797B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F7BEBF"/>
        </a:accent5>
        <a:accent6>
          <a:srgbClr val="2ABB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9961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7CAB7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ind_0030_slide</Template>
  <TotalTime>514</TotalTime>
  <Words>1472</Words>
  <Application>Microsoft Office PowerPoint</Application>
  <PresentationFormat>Apresentação na tela (4:3)</PresentationFormat>
  <Paragraphs>171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ind_0030_slide</vt:lpstr>
      <vt:lpstr>1_Default Design</vt:lpstr>
      <vt:lpstr>Custom Design</vt:lpstr>
      <vt:lpstr>2_Default Design</vt:lpstr>
      <vt:lpstr>Horizonte</vt:lpstr>
      <vt:lpstr>UMA ABORDAGEM DAS REDES DE TERRORISMO</vt:lpstr>
      <vt:lpstr>Conteúdo</vt:lpstr>
      <vt:lpstr>Introdução</vt:lpstr>
      <vt:lpstr>Introdução</vt:lpstr>
      <vt:lpstr>Introdução</vt:lpstr>
      <vt:lpstr>Características do Terrorismo</vt:lpstr>
      <vt:lpstr>COntexto</vt:lpstr>
      <vt:lpstr>Contexto</vt:lpstr>
      <vt:lpstr>Contexto</vt:lpstr>
      <vt:lpstr>Contexto</vt:lpstr>
      <vt:lpstr>Metodologia</vt:lpstr>
      <vt:lpstr>Metodologia</vt:lpstr>
      <vt:lpstr>Metodologia</vt:lpstr>
      <vt:lpstr>Análise das Redes Sociais</vt:lpstr>
      <vt:lpstr>Análise das Redes Sociais</vt:lpstr>
      <vt:lpstr>Mapeando a rede</vt:lpstr>
      <vt:lpstr>Mapeando a rede</vt:lpstr>
      <vt:lpstr>Mapeando a rede</vt:lpstr>
      <vt:lpstr>Mapeando a rede</vt:lpstr>
      <vt:lpstr>Mapeando a rede</vt:lpstr>
      <vt:lpstr>Mapeando a rede</vt:lpstr>
      <vt:lpstr>Mapeando a rede</vt:lpstr>
      <vt:lpstr>Estudo da Rede</vt:lpstr>
      <vt:lpstr>Estudo da Rede</vt:lpstr>
      <vt:lpstr>Estudo da Rede</vt:lpstr>
      <vt:lpstr>Estudo da Rede</vt:lpstr>
      <vt:lpstr>Estudo da Rede</vt:lpstr>
      <vt:lpstr>Estudo da Rede</vt:lpstr>
      <vt:lpstr>Estudo da Rede</vt:lpstr>
      <vt:lpstr>Estudo da Rede</vt:lpstr>
      <vt:lpstr>Resultados</vt:lpstr>
      <vt:lpstr>Conclusões</vt:lpstr>
      <vt:lpstr>Conclusões</vt:lpstr>
      <vt:lpstr>Conclusões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TERRORISMO</dc:title>
  <dc:creator>DWS</dc:creator>
  <cp:lastModifiedBy>DWS</cp:lastModifiedBy>
  <cp:revision>43</cp:revision>
  <dcterms:created xsi:type="dcterms:W3CDTF">2011-04-04T03:56:05Z</dcterms:created>
  <dcterms:modified xsi:type="dcterms:W3CDTF">2011-04-07T02:10:07Z</dcterms:modified>
</cp:coreProperties>
</file>