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4767" autoAdjust="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FF4AE-DBF3-4F8E-9BE4-D24604822F7C}" type="datetimeFigureOut">
              <a:rPr lang="pt-BR" smtClean="0"/>
              <a:t>22/04/2011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00650-7261-49B1-B725-B065B7A63F5D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</a:t>
            </a:r>
            <a:r>
              <a:rPr lang="pt-BR" baseline="0" dirty="0" smtClean="0"/>
              <a:t> modelo de contatos randômicos entre todos os membros da população. </a:t>
            </a:r>
          </a:p>
          <a:p>
            <a:r>
              <a:rPr lang="pt-BR" baseline="0" dirty="0" smtClean="0"/>
              <a:t>O resultado de um modelo de mistura ao acaso é a forma de difusão da curva S clássica.</a:t>
            </a:r>
          </a:p>
          <a:p>
            <a:r>
              <a:rPr lang="pt-BR" baseline="0" dirty="0" smtClean="0"/>
              <a:t>Pode –se pensar mistura aleatoria como afirmação “as pessoas escolhem parceiros independente de suas caracteristicas”. Para muitas doenças mistura aleatoria capta os aspectos essenciais do processo de difusão.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 smtClean="0"/>
              <a:t>Não ocorre por que pessoas </a:t>
            </a:r>
            <a:r>
              <a:rPr lang="pt-BR" dirty="0" smtClean="0"/>
              <a:t>preferem o contato com</a:t>
            </a:r>
            <a:br>
              <a:rPr lang="pt-BR" dirty="0" smtClean="0"/>
            </a:br>
            <a:r>
              <a:rPr lang="pt-BR" dirty="0" smtClean="0"/>
              <a:t>aqueles que são semelhantes a si mesmos em relação à raça, religiosidade, orientação sexual, nível de atividade, e assim Em tais modelos, restos de contatos ocorrem entre pessoas de diferentes grupos proporcional ao nível de exploração sexual</a:t>
            </a:r>
            <a:br>
              <a:rPr lang="pt-BR" dirty="0" smtClean="0"/>
            </a:br>
            <a:r>
              <a:rPr lang="pt-BR" dirty="0" smtClean="0"/>
              <a:t>atividades desses grupos. </a:t>
            </a:r>
            <a:endParaRPr lang="pt-BR" baseline="0" dirty="0" smtClean="0"/>
          </a:p>
          <a:p>
            <a:r>
              <a:rPr lang="pt-PT" dirty="0" smtClean="0"/>
              <a:t>O espirro de uma pessoa a gripe montado em um avião transatlântico envia virais e bacterianas</a:t>
            </a:r>
            <a:br>
              <a:rPr lang="pt-PT" dirty="0" smtClean="0"/>
            </a:br>
            <a:r>
              <a:rPr lang="pt-PT" dirty="0" smtClean="0"/>
              <a:t>material através do ar, potencialmente infectar todos os passageiros, embora</a:t>
            </a:r>
            <a:br>
              <a:rPr lang="pt-PT" dirty="0" smtClean="0"/>
            </a:br>
            <a:r>
              <a:rPr lang="pt-PT" dirty="0" smtClean="0"/>
              <a:t>aqueles que se sentam ao lado da pessoa doente estão em maior risco.</a:t>
            </a:r>
          </a:p>
          <a:p>
            <a:r>
              <a:rPr lang="pt-PT" dirty="0" smtClean="0"/>
              <a:t>taxa de reprodução é uma função de três parâmetros: a infectividade do</a:t>
            </a:r>
            <a:br>
              <a:rPr lang="pt-PT" dirty="0" smtClean="0"/>
            </a:br>
            <a:r>
              <a:rPr lang="pt-PT" dirty="0" smtClean="0"/>
              <a:t>micróbio dado o contacto entre uma pessoa infectada e uma suscetível (b), média</a:t>
            </a:r>
            <a:br>
              <a:rPr lang="pt-PT" dirty="0" smtClean="0"/>
            </a:br>
            <a:r>
              <a:rPr lang="pt-PT" dirty="0" smtClean="0"/>
              <a:t>duração da infecciosidade (D), ea estrutura de contato com doenças relevantes</a:t>
            </a:r>
            <a:br>
              <a:rPr lang="pt-PT" dirty="0" smtClean="0"/>
            </a:br>
            <a:r>
              <a:rPr lang="pt-PT" dirty="0" smtClean="0"/>
              <a:t>dentro de uma população (C).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6</a:t>
            </a:fld>
            <a:endParaRPr lang="pt-B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Temporal direcionado.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21</a:t>
            </a:fld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Simulação de uma rede direcionada</a:t>
            </a:r>
            <a:r>
              <a:rPr lang="pt-BR" baseline="0" dirty="0" smtClean="0"/>
              <a:t> com o menor numero de relacionamentos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22</a:t>
            </a:fld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A primeira medida, </a:t>
            </a:r>
            <a:r>
              <a:rPr lang="pt-PT" b="1" dirty="0" smtClean="0"/>
              <a:t>a densidade de alcance máximo</a:t>
            </a:r>
            <a:r>
              <a:rPr lang="pt-PT" dirty="0" smtClean="0"/>
              <a:t>, avalia o grau de</a:t>
            </a:r>
            <a:br>
              <a:rPr lang="pt-PT" dirty="0" smtClean="0"/>
            </a:br>
            <a:r>
              <a:rPr lang="pt-PT" dirty="0" smtClean="0"/>
              <a:t>que a rede global está ligado. Aqui, podemos medir a densidade de</a:t>
            </a:r>
            <a:br>
              <a:rPr lang="pt-PT" dirty="0" smtClean="0"/>
            </a:br>
            <a:r>
              <a:rPr lang="pt-PT" dirty="0" smtClean="0"/>
              <a:t>a rede que surge quando os laços link todos os pares de indivíduos cada vez mais acessível.</a:t>
            </a:r>
            <a:br>
              <a:rPr lang="pt-PT" dirty="0" smtClean="0"/>
            </a:br>
            <a:r>
              <a:rPr lang="pt-PT" dirty="0" smtClean="0"/>
              <a:t>27 Todas asas coisas que são a conectividade , igualelevada está associada</a:t>
            </a:r>
            <a:br>
              <a:rPr lang="pt-PT" dirty="0" smtClean="0"/>
            </a:br>
            <a:r>
              <a:rPr lang="pt-PT" dirty="0" smtClean="0"/>
              <a:t>com propagação de doença mais eficiente. Em comparação com as 1.000 redes simuladas,</a:t>
            </a:r>
            <a:br>
              <a:rPr lang="pt-PT" dirty="0" smtClean="0"/>
            </a:br>
            <a:r>
              <a:rPr lang="pt-PT" dirty="0" smtClean="0"/>
              <a:t>a rede de Jefferson é altamente conectado. Isto significa que os alunos</a:t>
            </a:r>
            <a:br>
              <a:rPr lang="pt-PT" dirty="0" smtClean="0"/>
            </a:br>
            <a:r>
              <a:rPr lang="pt-PT" dirty="0" smtClean="0"/>
              <a:t>em Jefferson são mais propensos a ter parceiros na escola que</a:t>
            </a:r>
            <a:br>
              <a:rPr lang="pt-PT" dirty="0" smtClean="0"/>
            </a:br>
            <a:r>
              <a:rPr lang="pt-PT" dirty="0" smtClean="0"/>
              <a:t>outros parceiros na escola, que têm outros parceiros na escola. A alternativa</a:t>
            </a:r>
            <a:br>
              <a:rPr lang="pt-PT" dirty="0" smtClean="0"/>
            </a:br>
            <a:r>
              <a:rPr lang="pt-PT" dirty="0" smtClean="0"/>
              <a:t>é muitas duplas, ou outros pequenos grupos de adolescentes ligados, que são em última instância</a:t>
            </a:r>
            <a:br>
              <a:rPr lang="pt-PT" dirty="0" smtClean="0"/>
            </a:br>
            <a:r>
              <a:rPr lang="pt-PT" dirty="0" smtClean="0"/>
              <a:t>desmembrado do restante da população: por exemplo, um núcleo</a:t>
            </a:r>
            <a:br>
              <a:rPr lang="pt-PT" dirty="0" smtClean="0"/>
            </a:br>
            <a:r>
              <a:rPr lang="pt-PT" dirty="0" smtClean="0"/>
              <a:t>desconectado de um conjunto de componentes menores. O altamente conectado</a:t>
            </a:r>
            <a:br>
              <a:rPr lang="pt-PT" dirty="0" smtClean="0"/>
            </a:br>
            <a:r>
              <a:rPr lang="pt-PT" dirty="0" smtClean="0"/>
              <a:t>estrutura em Jefferson, portanto, representa um risco maior de doenças do que</a:t>
            </a:r>
            <a:br>
              <a:rPr lang="pt-PT" dirty="0" smtClean="0"/>
            </a:br>
            <a:r>
              <a:rPr lang="pt-PT" dirty="0" smtClean="0"/>
              <a:t>existir se as parcerias foram formadas aleatoriamente.</a:t>
            </a:r>
            <a:br>
              <a:rPr lang="pt-PT" dirty="0" smtClean="0"/>
            </a:br>
            <a:r>
              <a:rPr lang="pt-PT" dirty="0" smtClean="0"/>
              <a:t>A seguir, consideramos a </a:t>
            </a:r>
            <a:r>
              <a:rPr lang="pt-PT" b="1" dirty="0" smtClean="0"/>
              <a:t>centralização da rede</a:t>
            </a:r>
            <a:r>
              <a:rPr lang="pt-PT" dirty="0" smtClean="0"/>
              <a:t>, uma medida da desigualdade</a:t>
            </a:r>
            <a:br>
              <a:rPr lang="pt-PT" dirty="0" smtClean="0"/>
            </a:br>
            <a:r>
              <a:rPr lang="pt-PT" dirty="0" smtClean="0"/>
              <a:t>da centralidade das pessoas na rede. Nós calculamos a centralização</a:t>
            </a:r>
            <a:br>
              <a:rPr lang="pt-PT" dirty="0" smtClean="0"/>
            </a:br>
            <a:r>
              <a:rPr lang="pt-PT" dirty="0" smtClean="0"/>
              <a:t>usando o algoritmo Bonacich de centralidade com um valor de beta negativo (Bonacich</a:t>
            </a:r>
            <a:br>
              <a:rPr lang="pt-PT" dirty="0" smtClean="0"/>
            </a:br>
            <a:r>
              <a:rPr lang="pt-PT" dirty="0" smtClean="0"/>
              <a:t>, 1987). Esta parametrização dá peso extra para os indivíduos que</a:t>
            </a:r>
            <a:br>
              <a:rPr lang="pt-PT" dirty="0" smtClean="0"/>
            </a:br>
            <a:r>
              <a:rPr lang="pt-PT" dirty="0" smtClean="0"/>
              <a:t>contato de outra forma as pessoas não estão conectados e menos peso para aqueles cuja</a:t>
            </a:r>
            <a:br>
              <a:rPr lang="pt-PT" dirty="0" smtClean="0"/>
            </a:br>
            <a:r>
              <a:rPr lang="pt-PT" dirty="0" smtClean="0"/>
              <a:t>pontes são redundantes para outras pontes na rede. Em comparação com</a:t>
            </a:r>
            <a:br>
              <a:rPr lang="pt-PT" dirty="0" smtClean="0"/>
            </a:br>
            <a:r>
              <a:rPr lang="pt-PT" dirty="0" smtClean="0"/>
              <a:t>redes simuladas com o mesmo grau de distribuição, a rede de Jefferson</a:t>
            </a:r>
            <a:br>
              <a:rPr lang="pt-PT" dirty="0" smtClean="0"/>
            </a:br>
            <a:r>
              <a:rPr lang="pt-PT" dirty="0" smtClean="0"/>
              <a:t>é altamente centralizada, sugerindo que alguns atores desempenham um papel central</a:t>
            </a:r>
            <a:br>
              <a:rPr lang="pt-PT" dirty="0" smtClean="0"/>
            </a:br>
            <a:r>
              <a:rPr lang="pt-PT" dirty="0" smtClean="0"/>
              <a:t>na ligação entre clusters disjuntos.</a:t>
            </a:r>
            <a:br>
              <a:rPr lang="pt-PT" dirty="0" smtClean="0"/>
            </a:br>
            <a:r>
              <a:rPr lang="pt-PT" dirty="0" smtClean="0"/>
              <a:t>Continuando a se mover da esquerda para a direita, o enredo caixa ao lado compara o</a:t>
            </a:r>
            <a:br>
              <a:rPr lang="pt-PT" dirty="0" smtClean="0"/>
            </a:br>
            <a:r>
              <a:rPr lang="pt-PT" b="1" dirty="0" smtClean="0"/>
              <a:t>comprimento médio da rede geodésica </a:t>
            </a:r>
            <a:r>
              <a:rPr lang="pt-PT" dirty="0" smtClean="0"/>
              <a:t>Jefferson às redes simuladas.</a:t>
            </a:r>
            <a:br>
              <a:rPr lang="pt-PT" dirty="0" smtClean="0"/>
            </a:br>
            <a:r>
              <a:rPr lang="pt-PT" dirty="0" smtClean="0"/>
              <a:t>Uma geodésica é o caminho mais curto entre duas pessoas conectadas em rede:</a:t>
            </a:r>
            <a:br>
              <a:rPr lang="pt-PT" dirty="0" smtClean="0"/>
            </a:br>
            <a:r>
              <a:rPr lang="pt-PT" dirty="0" smtClean="0"/>
              <a:t>comprimento médio geodésica é a média do menor caminho entre</a:t>
            </a:r>
            <a:br>
              <a:rPr lang="pt-PT" dirty="0" smtClean="0"/>
            </a:br>
            <a:r>
              <a:rPr lang="pt-PT" dirty="0" smtClean="0"/>
              <a:t>cada par ligado na rede. Geodésicas de grande porte são característicos</a:t>
            </a:r>
            <a:br>
              <a:rPr lang="pt-PT" dirty="0" smtClean="0"/>
            </a:br>
            <a:r>
              <a:rPr lang="pt-PT" dirty="0" smtClean="0"/>
              <a:t>de árvores geradoras, as estruturas esparsas chainlike com poucos caminhos alternativos</a:t>
            </a:r>
          </a:p>
          <a:p>
            <a:r>
              <a:rPr lang="pt-PT" dirty="0" smtClean="0"/>
              <a:t>conectando diretamente as pessoas. Em contraste, mantendo a conectividade constante,</a:t>
            </a:r>
            <a:br>
              <a:rPr lang="pt-PT" dirty="0" smtClean="0"/>
            </a:br>
            <a:r>
              <a:rPr lang="pt-PT" dirty="0" smtClean="0"/>
              <a:t>redes com links redundantes entre os atores (ciclos, um núcleo, ou</a:t>
            </a:r>
            <a:br>
              <a:rPr lang="pt-PT" dirty="0" smtClean="0"/>
            </a:br>
            <a:r>
              <a:rPr lang="pt-PT" dirty="0" smtClean="0"/>
              <a:t>estruturas starlike) terão menores comprimentos médios geodésica. No que diz respeito</a:t>
            </a:r>
            <a:br>
              <a:rPr lang="pt-PT" dirty="0" smtClean="0"/>
            </a:br>
            <a:r>
              <a:rPr lang="pt-PT" dirty="0" smtClean="0"/>
              <a:t>às DST difusão, na ausência de pressão lugares redundância nos valores</a:t>
            </a:r>
            <a:br>
              <a:rPr lang="pt-PT" dirty="0" smtClean="0"/>
            </a:br>
            <a:r>
              <a:rPr lang="pt-PT" dirty="0" smtClean="0"/>
              <a:t>de b (probabilidade de transmissão de dados de contato) e D (duração da</a:t>
            </a:r>
            <a:br>
              <a:rPr lang="pt-PT" dirty="0" smtClean="0"/>
            </a:br>
            <a:r>
              <a:rPr lang="pt-PT" dirty="0" smtClean="0"/>
              <a:t>infecciosidade) parâmetros discutidos anteriormente. Se b e / ou D são baixos,</a:t>
            </a:r>
            <a:br>
              <a:rPr lang="pt-PT" dirty="0" smtClean="0"/>
            </a:br>
            <a:r>
              <a:rPr lang="pt-PT" dirty="0" smtClean="0"/>
              <a:t>árvores geradoras são estruturas ineficientes para a difusão de doenças sexualmente transmissíveis. Comparado</a:t>
            </a:r>
            <a:br>
              <a:rPr lang="pt-PT" dirty="0" smtClean="0"/>
            </a:br>
            <a:r>
              <a:rPr lang="pt-PT" dirty="0" smtClean="0"/>
              <a:t>às redes simuladas, a rede de Jefferson High tem muito tempo</a:t>
            </a:r>
            <a:br>
              <a:rPr lang="pt-PT" dirty="0" smtClean="0"/>
            </a:br>
            <a:r>
              <a:rPr lang="pt-PT" dirty="0" smtClean="0"/>
              <a:t>média geodésicas. Este é o resultado do componente extremamente grande e</a:t>
            </a:r>
            <a:br>
              <a:rPr lang="pt-PT" dirty="0" smtClean="0"/>
            </a:br>
            <a:r>
              <a:rPr lang="pt-PT" dirty="0" smtClean="0"/>
              <a:t>a ausência total de "atalhos", ou laços redundantes, dentro do grande</a:t>
            </a:r>
            <a:br>
              <a:rPr lang="pt-PT" dirty="0" smtClean="0"/>
            </a:br>
            <a:r>
              <a:rPr lang="pt-PT" dirty="0" smtClean="0"/>
              <a:t>componente.</a:t>
            </a:r>
            <a:br>
              <a:rPr lang="pt-PT" dirty="0" smtClean="0"/>
            </a:br>
            <a:r>
              <a:rPr lang="pt-PT" dirty="0" smtClean="0"/>
              <a:t>Enquanto a rede de Jefferson é altamente conectada, essa conectividade é</a:t>
            </a:r>
            <a:br>
              <a:rPr lang="pt-PT" dirty="0" smtClean="0"/>
            </a:br>
            <a:r>
              <a:rPr lang="pt-PT" dirty="0" smtClean="0"/>
              <a:t>o resultado de correntes muito longo. Daqui resulta que, como o </a:t>
            </a:r>
            <a:r>
              <a:rPr lang="pt-PT" b="1" dirty="0" smtClean="0"/>
              <a:t>comprimento médio geodésica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é grande, que o máximo geodésico de comprimento medida que capta o</a:t>
            </a:r>
            <a:br>
              <a:rPr lang="pt-PT" dirty="0" smtClean="0"/>
            </a:br>
            <a:r>
              <a:rPr lang="pt-PT" dirty="0" smtClean="0"/>
              <a:t>número de passos entre o par mais distante das pessoas conectadas,</a:t>
            </a:r>
            <a:br>
              <a:rPr lang="pt-PT" dirty="0" smtClean="0"/>
            </a:br>
            <a:r>
              <a:rPr lang="pt-PT" dirty="0" smtClean="0"/>
              <a:t>também será grande. E em comparação com as redes simuladas, o mais</a:t>
            </a:r>
            <a:br>
              <a:rPr lang="pt-PT" dirty="0" smtClean="0"/>
            </a:br>
            <a:r>
              <a:rPr lang="pt-PT" dirty="0" smtClean="0"/>
              <a:t>pares distantes dos indivíduos conectados em Jefferson são muito distantes</a:t>
            </a:r>
            <a:br>
              <a:rPr lang="pt-PT" dirty="0" smtClean="0"/>
            </a:br>
            <a:r>
              <a:rPr lang="pt-PT" dirty="0" smtClean="0"/>
              <a:t>um do outro. Na verdade, eles não são susceptíveis de saber que eles estão envolvidos</a:t>
            </a:r>
            <a:br>
              <a:rPr lang="pt-PT" dirty="0" smtClean="0"/>
            </a:br>
            <a:r>
              <a:rPr lang="pt-PT" dirty="0" smtClean="0"/>
              <a:t>na web mesmo romântico, que existe como um fato social para além do alcance</a:t>
            </a:r>
            <a:br>
              <a:rPr lang="pt-PT" dirty="0" smtClean="0"/>
            </a:br>
            <a:r>
              <a:rPr lang="pt-PT" dirty="0" smtClean="0"/>
              <a:t>de cognição ordinária.</a:t>
            </a:r>
            <a:br>
              <a:rPr lang="pt-PT" dirty="0" smtClean="0"/>
            </a:br>
            <a:r>
              <a:rPr lang="pt-PT" dirty="0" smtClean="0"/>
              <a:t>Por definição, todas as pessoas, tanto as redes simuladas e observadas</a:t>
            </a:r>
            <a:br>
              <a:rPr lang="pt-PT" dirty="0" smtClean="0"/>
            </a:br>
            <a:r>
              <a:rPr lang="pt-PT" dirty="0" smtClean="0"/>
              <a:t>está associado a pelo menos uma outra pessoa (o seu relacionamento amoroso</a:t>
            </a:r>
            <a:br>
              <a:rPr lang="pt-PT" dirty="0" smtClean="0"/>
            </a:br>
            <a:r>
              <a:rPr lang="pt-PT" dirty="0" smtClean="0"/>
              <a:t>parceiro). Além de suas próprias relações diretas, no entanto, podem ser</a:t>
            </a:r>
            <a:br>
              <a:rPr lang="pt-PT" dirty="0" smtClean="0"/>
            </a:br>
            <a:r>
              <a:rPr lang="pt-PT" dirty="0" smtClean="0"/>
              <a:t>indiretamente ligados a outros, através das relações de seus parceiros e</a:t>
            </a:r>
            <a:br>
              <a:rPr lang="pt-PT" dirty="0" smtClean="0"/>
            </a:br>
            <a:r>
              <a:rPr lang="pt-PT" dirty="0" smtClean="0"/>
              <a:t>parceiros dos seus parceiros. Estendendo esta lógica, podemos calcular para cada</a:t>
            </a:r>
            <a:br>
              <a:rPr lang="pt-PT" dirty="0" smtClean="0"/>
            </a:br>
            <a:r>
              <a:rPr lang="pt-PT" dirty="0" smtClean="0"/>
              <a:t>medida de um ator em nível individual do número de "acessível" altera em</a:t>
            </a:r>
            <a:br>
              <a:rPr lang="pt-PT" dirty="0" smtClean="0"/>
            </a:br>
            <a:r>
              <a:rPr lang="pt-PT" dirty="0" smtClean="0"/>
              <a:t>da rede. Em seguida, pode-se considerar a </a:t>
            </a:r>
            <a:r>
              <a:rPr lang="pt-PT" b="1" dirty="0" smtClean="0"/>
              <a:t>inclinação do alcance de distribuição </a:t>
            </a:r>
            <a:r>
              <a:rPr lang="pt-PT" dirty="0" smtClean="0"/>
              <a:t>-</a:t>
            </a:r>
            <a:br>
              <a:rPr lang="pt-PT" dirty="0" smtClean="0"/>
            </a:br>
            <a:r>
              <a:rPr lang="pt-PT" dirty="0" smtClean="0"/>
              <a:t>desigual como o número de parceiros acessível é distribuída entre os</a:t>
            </a:r>
            <a:br>
              <a:rPr lang="pt-PT" dirty="0" smtClean="0"/>
            </a:br>
            <a:r>
              <a:rPr lang="pt-PT" dirty="0" smtClean="0"/>
              <a:t>população. Se a maioria da população estava em duplas isoladas, na distribuição</a:t>
            </a:r>
            <a:br>
              <a:rPr lang="pt-PT" dirty="0" smtClean="0"/>
            </a:br>
            <a:r>
              <a:rPr lang="pt-PT" dirty="0" smtClean="0"/>
              <a:t>mostraria uma inclinação positiva forte, ea estrutura deve conter</a:t>
            </a:r>
            <a:br>
              <a:rPr lang="pt-PT" dirty="0" smtClean="0"/>
            </a:br>
            <a:r>
              <a:rPr lang="pt-PT" dirty="0" smtClean="0"/>
              <a:t>alguns caminhos eficientes para a transmissão da doença. Em contraste, uma rede</a:t>
            </a:r>
            <a:br>
              <a:rPr lang="pt-PT" dirty="0" smtClean="0"/>
            </a:br>
            <a:r>
              <a:rPr lang="pt-PT" dirty="0" smtClean="0"/>
              <a:t>que inclui uma componente muito grande que mostram uma forte inclinação negativa.</a:t>
            </a:r>
            <a:br>
              <a:rPr lang="pt-PT" dirty="0" smtClean="0"/>
            </a:br>
            <a:r>
              <a:rPr lang="pt-PT" dirty="0" smtClean="0"/>
              <a:t>Este é o caso de Jefferson. distribuições atingir negativamente inclinada são</a:t>
            </a:r>
            <a:br>
              <a:rPr lang="pt-PT" dirty="0" smtClean="0"/>
            </a:br>
            <a:r>
              <a:rPr lang="pt-PT" dirty="0" smtClean="0"/>
              <a:t>um traço de estruturas de contacto com um potencial elevado para a propagação da doença.</a:t>
            </a:r>
            <a:br>
              <a:rPr lang="pt-PT" dirty="0" smtClean="0"/>
            </a:br>
            <a:r>
              <a:rPr lang="pt-PT" dirty="0" smtClean="0"/>
              <a:t>Entre as características mais estruturais característicos do gráfico da</a:t>
            </a:r>
            <a:br>
              <a:rPr lang="pt-PT" dirty="0" smtClean="0"/>
            </a:br>
            <a:r>
              <a:rPr lang="pt-PT" dirty="0" smtClean="0"/>
              <a:t>rede de Jefferson é a ausência acentuada de ciclos curtos. A ausência</a:t>
            </a:r>
            <a:br>
              <a:rPr lang="pt-PT" dirty="0" smtClean="0"/>
            </a:br>
            <a:r>
              <a:rPr lang="pt-PT" dirty="0" smtClean="0"/>
              <a:t>de garantias de </a:t>
            </a:r>
            <a:r>
              <a:rPr lang="pt-PT" b="1" dirty="0" smtClean="0"/>
              <a:t>ciclos curtos </a:t>
            </a:r>
            <a:r>
              <a:rPr lang="pt-PT" dirty="0" smtClean="0"/>
              <a:t>que não observar uma densamente interconectados</a:t>
            </a:r>
            <a:br>
              <a:rPr lang="pt-PT" dirty="0" smtClean="0"/>
            </a:br>
            <a:r>
              <a:rPr lang="pt-PT" dirty="0" smtClean="0"/>
              <a:t>núcleo que tem a capacidade de funcionar como um reservatório da doença. Em comparação</a:t>
            </a:r>
            <a:br>
              <a:rPr lang="pt-PT" dirty="0" smtClean="0"/>
            </a:br>
            <a:r>
              <a:rPr lang="pt-PT" dirty="0" smtClean="0"/>
              <a:t>às redes simuladas, a rede romântica e sexual em Jefferson</a:t>
            </a:r>
            <a:br>
              <a:rPr lang="pt-PT" dirty="0" smtClean="0"/>
            </a:br>
            <a:r>
              <a:rPr lang="pt-PT" dirty="0" smtClean="0"/>
              <a:t>é caracterizada por ciclos significativamente menos do que ocorre quando as parcerias</a:t>
            </a:r>
            <a:br>
              <a:rPr lang="pt-PT" dirty="0" smtClean="0"/>
            </a:br>
            <a:r>
              <a:rPr lang="pt-PT" dirty="0" smtClean="0"/>
              <a:t>são escolhidos aleatoriamente. Consequentemente, os modelos DST que assumem um núcleo ou</a:t>
            </a:r>
            <a:br>
              <a:rPr lang="pt-PT" dirty="0" smtClean="0"/>
            </a:br>
            <a:r>
              <a:rPr lang="pt-PT" dirty="0" smtClean="0"/>
              <a:t>estrutura do núcleo inverso não é apropriada aqui. Usando esses modelos em</a:t>
            </a:r>
            <a:br>
              <a:rPr lang="pt-PT" dirty="0" smtClean="0"/>
            </a:br>
            <a:r>
              <a:rPr lang="pt-PT" dirty="0" smtClean="0"/>
              <a:t>contextos, tais como Jefferson poderiam resultar em subestimação do potencial</a:t>
            </a:r>
          </a:p>
          <a:p>
            <a:r>
              <a:rPr lang="pt-PT" dirty="0" smtClean="0"/>
              <a:t>Comparado ao acaso redes simuladas do mesmo tamanho e grau,</a:t>
            </a:r>
            <a:br>
              <a:rPr lang="pt-PT" dirty="0" smtClean="0"/>
            </a:br>
            <a:r>
              <a:rPr lang="pt-PT" dirty="0" smtClean="0"/>
              <a:t>a rede empírica sexual que observamos é bastante distinto. O Jefferson</a:t>
            </a:r>
            <a:br>
              <a:rPr lang="pt-PT" dirty="0" smtClean="0"/>
            </a:br>
            <a:r>
              <a:rPr lang="pt-PT" dirty="0" smtClean="0"/>
              <a:t>rede é dominada por um elemento extraordinariamente grande que conecta</a:t>
            </a:r>
            <a:br>
              <a:rPr lang="pt-PT" dirty="0" smtClean="0"/>
            </a:br>
            <a:r>
              <a:rPr lang="pt-PT" dirty="0" smtClean="0"/>
              <a:t>mais da metade de todos os alunos que estão romanticamente ou sexualmente</a:t>
            </a:r>
            <a:br>
              <a:rPr lang="pt-PT" dirty="0" smtClean="0"/>
            </a:br>
            <a:r>
              <a:rPr lang="pt-PT" dirty="0" smtClean="0"/>
              <a:t>ativa na escola. No entanto, enquanto este indivíduos componentes une</a:t>
            </a:r>
            <a:br>
              <a:rPr lang="pt-PT" dirty="0" smtClean="0"/>
            </a:br>
            <a:r>
              <a:rPr lang="pt-PT" dirty="0" smtClean="0"/>
              <a:t>em longas cadeias de infecciosidade potencial, é extremamente frágil. Essa fragilidade</a:t>
            </a:r>
            <a:br>
              <a:rPr lang="pt-PT" dirty="0" smtClean="0"/>
            </a:br>
            <a:r>
              <a:rPr lang="pt-PT" dirty="0" smtClean="0"/>
              <a:t>é em grande parte devido à ausência notável de ciclos (caminhos redundantes) na</a:t>
            </a:r>
            <a:br>
              <a:rPr lang="pt-PT" dirty="0" smtClean="0"/>
            </a:br>
            <a:r>
              <a:rPr lang="pt-PT" dirty="0" smtClean="0"/>
              <a:t>grande componente.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23</a:t>
            </a:fld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24</a:t>
            </a:fld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. Coloque mais claramente, os adolescentes não têm em conta</a:t>
            </a:r>
            <a:br>
              <a:rPr lang="pt-PT" dirty="0" smtClean="0"/>
            </a:br>
            <a:r>
              <a:rPr lang="pt-PT" dirty="0" smtClean="0"/>
              <a:t>para a sua escolha de parceiros, dizendo: "Ao selecionar este parceiro, eu maximizar</a:t>
            </a:r>
            <a:br>
              <a:rPr lang="pt-PT" dirty="0" smtClean="0"/>
            </a:br>
            <a:r>
              <a:rPr lang="pt-PT" dirty="0" smtClean="0"/>
              <a:t>a probabilidade de induzir a uma árvore geradora. "Primeiro, eles não podem ver o</a:t>
            </a:r>
            <a:br>
              <a:rPr lang="pt-PT" dirty="0" smtClean="0"/>
            </a:br>
            <a:r>
              <a:rPr lang="pt-PT" dirty="0" smtClean="0"/>
              <a:t>estrutura global, e segundo, eles não se importam com isso. Eles se importam,</a:t>
            </a:r>
            <a:br>
              <a:rPr lang="pt-PT" dirty="0" smtClean="0"/>
            </a:br>
            <a:r>
              <a:rPr lang="pt-PT" dirty="0" smtClean="0"/>
              <a:t>No entanto, sobre a estrutura mais imediata locais em que a parceria</a:t>
            </a:r>
            <a:br>
              <a:rPr lang="pt-PT" dirty="0" smtClean="0"/>
            </a:br>
            <a:r>
              <a:rPr lang="pt-PT" dirty="0" smtClean="0"/>
              <a:t>está embutida, e eles se preocupam com os atributos de seu potencial</a:t>
            </a:r>
            <a:br>
              <a:rPr lang="pt-PT" dirty="0" smtClean="0"/>
            </a:br>
            <a:r>
              <a:rPr lang="pt-PT" dirty="0" smtClean="0"/>
              <a:t>parceiro.</a:t>
            </a:r>
            <a:br>
              <a:rPr lang="pt-PT" dirty="0" smtClean="0"/>
            </a:br>
            <a:r>
              <a:rPr lang="pt-PT" dirty="0" smtClean="0"/>
              <a:t>Uma possibilidade é que há uma micropreference simples que regem</a:t>
            </a:r>
            <a:br>
              <a:rPr lang="pt-PT" dirty="0" smtClean="0"/>
            </a:br>
            <a:r>
              <a:rPr lang="pt-PT" dirty="0" smtClean="0"/>
              <a:t>escolha que, se for seguido pela maioria dos indivíduos, que produzem naturalmente um</a:t>
            </a:r>
            <a:br>
              <a:rPr lang="pt-PT" dirty="0" smtClean="0"/>
            </a:br>
            <a:r>
              <a:rPr lang="pt-PT" dirty="0" smtClean="0"/>
              <a:t>spanning árvore. Esta é a solução, nós finalmente considerar. Propomos uma</a:t>
            </a:r>
            <a:br>
              <a:rPr lang="pt-PT" dirty="0" smtClean="0"/>
            </a:br>
            <a:r>
              <a:rPr lang="pt-PT" dirty="0" smtClean="0"/>
              <a:t>regra específica que, se seguidas, induz a macroestrutura observamos,</a:t>
            </a:r>
            <a:br>
              <a:rPr lang="pt-PT" dirty="0" smtClean="0"/>
            </a:br>
            <a:r>
              <a:rPr lang="pt-PT" dirty="0" smtClean="0"/>
              <a:t>dadas as condições de preferência em parceria Jefferson. Mais adiante neste</a:t>
            </a:r>
            <a:br>
              <a:rPr lang="pt-PT" dirty="0" smtClean="0"/>
            </a:br>
            <a:r>
              <a:rPr lang="pt-PT" dirty="0" smtClean="0"/>
              <a:t>artigo, fornecer razões para pensar que essa preferência seja promulgada,</a:t>
            </a:r>
            <a:br>
              <a:rPr lang="pt-PT" dirty="0" smtClean="0"/>
            </a:br>
            <a:r>
              <a:rPr lang="pt-PT" dirty="0" smtClean="0"/>
              <a:t>Mesmo se os adolescentes não articulá-lo. Chegar a este ponto requer</a:t>
            </a:r>
            <a:br>
              <a:rPr lang="pt-PT" dirty="0" smtClean="0"/>
            </a:br>
            <a:r>
              <a:rPr lang="pt-PT" dirty="0" smtClean="0"/>
              <a:t>análise empírica dos determinantes da escolha de parceria em Jefferson,</a:t>
            </a:r>
            <a:br>
              <a:rPr lang="pt-PT" dirty="0" smtClean="0"/>
            </a:br>
            <a:r>
              <a:rPr lang="pt-PT" dirty="0" smtClean="0"/>
              <a:t>que consideramos imediatamente abaixo.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25</a:t>
            </a:fld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26</a:t>
            </a:fld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36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pt-BR" dirty="0" smtClean="0"/>
              <a:t>De acordo com os modelos padrão, um núcleo é um grupo de atores de alto nível de actividade (por exemplo, aqueles com múltiplos parceiros ou que sejam usuários de drogas freqüente) que interagem com freqüência e passam infecção para um outro (muitas vezes causando a reinfecção de DST curáveis​​)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 círculos representam os indivíduos e as linhas representam (doença relevante) 1a,</a:t>
            </a:r>
            <a:br>
              <a:rPr lang="pt-BR" dirty="0" smtClean="0"/>
            </a:br>
            <a:r>
              <a:rPr lang="pt-BR" dirty="0" smtClean="0"/>
              <a:t>relacionamentos. Atores de atividade alta (membros do núcleo) são indicados por preto</a:t>
            </a:r>
            <a:br>
              <a:rPr lang="pt-BR" dirty="0" smtClean="0"/>
            </a:br>
            <a:r>
              <a:rPr lang="pt-BR" dirty="0" smtClean="0"/>
              <a:t>círculos, eo núcleo é um círculo. Aqui nós não fazemos distinção de sexo:</a:t>
            </a:r>
            <a:br>
              <a:rPr lang="pt-BR" dirty="0" smtClean="0"/>
            </a:br>
            <a:r>
              <a:rPr lang="pt-BR" dirty="0" smtClean="0"/>
              <a:t>membro do núcleo é determinada pelo nível de atividade, o núcleo é assumido para conter tanto machos e fêmeas. ed parágrafo CONTER Tanto Fêmeas e machos.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7</a:t>
            </a:fld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Endemia</a:t>
            </a:r>
            <a:r>
              <a:rPr lang="pt-BR" baseline="0" dirty="0" smtClean="0"/>
              <a:t>: </a:t>
            </a:r>
            <a:r>
              <a:rPr lang="pt-BR" dirty="0" smtClean="0"/>
              <a:t>doença espacialmente localizada, temporalmente ilimitada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8</a:t>
            </a:fld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Em um núcleo inversa, um grupo central de pessoas infectadas doença bombas para os outros, mas não passa de infecção diretamente entre si. Por exemplo, as prostitutas</a:t>
            </a:r>
            <a:br>
              <a:rPr lang="pt-BR" dirty="0" smtClean="0"/>
            </a:br>
            <a:r>
              <a:rPr lang="pt-BR" dirty="0" smtClean="0"/>
              <a:t>pode estar infectado por johns anteriormente infectadas e depois passam a infecção</a:t>
            </a:r>
            <a:br>
              <a:rPr lang="pt-BR" dirty="0" smtClean="0"/>
            </a:br>
            <a:r>
              <a:rPr lang="pt-BR" dirty="0" smtClean="0"/>
              <a:t>para johns outros.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9</a:t>
            </a:fld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10</a:t>
            </a:fld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que tem a aparência de uma árvore geradora, isto é, uma longa cadeia de dez em-que um</a:t>
            </a:r>
            <a:br>
              <a:rPr lang="pt-BR" dirty="0" smtClean="0"/>
            </a:br>
            <a:r>
              <a:rPr lang="pt-BR" dirty="0" smtClean="0"/>
              <a:t>interconexões que se estende por uma população, como fios de telefone rural</a:t>
            </a:r>
            <a:br>
              <a:rPr lang="pt-BR" dirty="0" smtClean="0"/>
            </a:br>
            <a:r>
              <a:rPr lang="pt-BR" dirty="0" smtClean="0"/>
              <a:t>execução de uma linha tronco longo para casas individuais (Hage e Harary de UMA EXECUÇÃO A estrutura global de uma árvore que mede chainlike é caracterizado por um gráfico com poucos ciclos, baixa redundância e, conseqüentemente,</a:t>
            </a:r>
            <a:br>
              <a:rPr lang="pt-BR" dirty="0" smtClean="0"/>
            </a:br>
            <a:r>
              <a:rPr lang="pt-BR" dirty="0" smtClean="0"/>
              <a:t>muito escassa densidade total.</a:t>
            </a:r>
            <a:br>
              <a:rPr lang="pt-BR" dirty="0" smtClean="0"/>
            </a:br>
            <a:r>
              <a:rPr lang="pt-BR" dirty="0" smtClean="0"/>
              <a:t>A distância mais curta entre dois correram indivíduos selecionados aleatoriamente (geodésica) é significativamente superior à observada em qualquer núcleo ou estrutura do núcleo inversa.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12</a:t>
            </a:fld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Neste artigo, relatamos os dados do 832 entrevistados que participaram de uma</a:t>
            </a:r>
            <a:br>
              <a:rPr lang="pt-PT" dirty="0" smtClean="0"/>
            </a:br>
            <a:r>
              <a:rPr lang="pt-PT" dirty="0" smtClean="0"/>
              <a:t>escola que identificamos como "Jefferson High School", um dos dois grandes alto</a:t>
            </a:r>
            <a:br>
              <a:rPr lang="pt-PT" dirty="0" smtClean="0"/>
            </a:br>
            <a:r>
              <a:rPr lang="pt-PT" dirty="0" smtClean="0"/>
              <a:t>escolas onde Add Health tentou entrevistas em casa, com todos os alunos.</a:t>
            </a:r>
            <a:br>
              <a:rPr lang="pt-PT" dirty="0" smtClean="0"/>
            </a:br>
            <a:r>
              <a:rPr lang="pt-PT" dirty="0" smtClean="0"/>
              <a:t>Jefferson High é uma escola de quase todos os brancos de alta de cerca de 1.000 alunos</a:t>
            </a:r>
            <a:br>
              <a:rPr lang="pt-PT" dirty="0" smtClean="0"/>
            </a:br>
            <a:r>
              <a:rPr lang="pt-PT" dirty="0" smtClean="0"/>
              <a:t>localizada em uma cidade de médio porte do centro-oeste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16</a:t>
            </a:fld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19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0650-7261-49B1-B725-B065B7A63F5D}" type="slidenum">
              <a:rPr lang="pt-BR" smtClean="0"/>
              <a:t>20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C7059D-8D57-44D6-825B-BF87E3336A56}" type="datetimeFigureOut">
              <a:rPr lang="pt-BR" smtClean="0"/>
              <a:pPr/>
              <a:t>22/04/2011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11E313-E9F0-4E3A-BA54-3109A310EDC2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Redes de relacionamento sexual entre adolescentes.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Chains</a:t>
            </a:r>
            <a:r>
              <a:rPr lang="pt-BR" dirty="0" smtClean="0"/>
              <a:t> </a:t>
            </a:r>
            <a:r>
              <a:rPr lang="pt-BR" dirty="0" smtClean="0"/>
              <a:t>of</a:t>
            </a:r>
            <a:r>
              <a:rPr lang="pt-BR" dirty="0" smtClean="0"/>
              <a:t> </a:t>
            </a:r>
            <a:r>
              <a:rPr lang="pt-BR" dirty="0" smtClean="0"/>
              <a:t>Affection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99592" y="558924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André Estevão Beltrão Chagas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635527"/>
            <a:ext cx="4059238" cy="2348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Um indivíduo conectando grupos de comportamentos diferentes (alto e baixo risco).</a:t>
            </a:r>
          </a:p>
          <a:p>
            <a:r>
              <a:rPr lang="pt-BR" dirty="0" smtClean="0"/>
              <a:t>Maior poder de </a:t>
            </a:r>
            <a:r>
              <a:rPr lang="pt-BR" dirty="0" smtClean="0"/>
              <a:t>disseminação.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563895"/>
            <a:ext cx="4059238" cy="249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Poucos ciclos,  pouca </a:t>
            </a:r>
            <a:r>
              <a:rPr lang="pt-BR" dirty="0" smtClean="0"/>
              <a:t>redundância.</a:t>
            </a:r>
            <a:endParaRPr lang="pt-BR" dirty="0" smtClean="0"/>
          </a:p>
          <a:p>
            <a:r>
              <a:rPr lang="pt-BR" dirty="0" smtClean="0"/>
              <a:t>Menor distância entre dois indivíduos maior do que nos modelos </a:t>
            </a:r>
            <a:r>
              <a:rPr lang="pt-BR" dirty="0" smtClean="0"/>
              <a:t>anteriores.</a:t>
            </a:r>
            <a:endParaRPr lang="pt-BR" dirty="0" smtClean="0"/>
          </a:p>
          <a:p>
            <a:r>
              <a:rPr lang="pt-BR" dirty="0" smtClean="0"/>
              <a:t>A rede observada assemelha-se a este </a:t>
            </a:r>
            <a:r>
              <a:rPr lang="pt-BR" dirty="0" smtClean="0"/>
              <a:t>modelo.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Processos aleatórios não geram uma </a:t>
            </a:r>
            <a:r>
              <a:rPr lang="pt-BR" dirty="0" smtClean="0"/>
              <a:t>Arvore Geradora.</a:t>
            </a:r>
            <a:endParaRPr lang="pt-BR" dirty="0" smtClean="0"/>
          </a:p>
          <a:p>
            <a:r>
              <a:rPr lang="pt-BR" dirty="0" smtClean="0"/>
              <a:t>Surgem quando regras proíbem a criação de certos </a:t>
            </a:r>
            <a:r>
              <a:rPr lang="pt-BR" dirty="0" smtClean="0"/>
              <a:t>relacionamentos.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Análise da estrutura de uma rede sexual entre adolescentes de uma mesma escola no oeste dos </a:t>
            </a:r>
            <a:r>
              <a:rPr lang="pt-BR" dirty="0" smtClean="0"/>
              <a:t>EUA.</a:t>
            </a:r>
          </a:p>
          <a:p>
            <a:r>
              <a:rPr lang="pt-BR" dirty="0" smtClean="0"/>
              <a:t>Dados retirados do </a:t>
            </a:r>
            <a:r>
              <a:rPr lang="pt-BR" dirty="0" smtClean="0"/>
              <a:t>National</a:t>
            </a:r>
            <a:r>
              <a:rPr lang="pt-BR" dirty="0" smtClean="0"/>
              <a:t> </a:t>
            </a:r>
            <a:r>
              <a:rPr lang="en-US" dirty="0" smtClean="0"/>
              <a:t>Longitudinal </a:t>
            </a:r>
            <a:r>
              <a:rPr lang="en-US" dirty="0" smtClean="0"/>
              <a:t>Study of Adolescent </a:t>
            </a:r>
            <a:r>
              <a:rPr lang="en-US" dirty="0" smtClean="0"/>
              <a:t>Health.</a:t>
            </a:r>
            <a:endParaRPr lang="pt-BR" dirty="0" smtClean="0"/>
          </a:p>
          <a:p>
            <a:r>
              <a:rPr lang="pt-BR" dirty="0" smtClean="0"/>
              <a:t>Entrevista com mais de 800 </a:t>
            </a:r>
            <a:r>
              <a:rPr lang="pt-BR" dirty="0" smtClean="0"/>
              <a:t>adolescentes.</a:t>
            </a:r>
            <a:endParaRPr lang="pt-BR" dirty="0" smtClean="0"/>
          </a:p>
          <a:p>
            <a:r>
              <a:rPr lang="pt-BR" dirty="0" smtClean="0"/>
              <a:t>Os alunos eram convidados a descrever suas relações dos ultimo s 18 meses(1993 - 1995).</a:t>
            </a:r>
          </a:p>
          <a:p>
            <a:r>
              <a:rPr lang="pt-BR" dirty="0" smtClean="0"/>
              <a:t>Os alunos eram convidados a “dedurar” pelo menos 3 pessoas com quem teve relacionamento.</a:t>
            </a:r>
            <a:endParaRPr lang="pt-BR" dirty="0" smtClean="0"/>
          </a:p>
          <a:p>
            <a:r>
              <a:rPr lang="pt-BR" dirty="0" smtClean="0"/>
              <a:t>Comparação da rede observada com redes geradas de forma </a:t>
            </a:r>
            <a:r>
              <a:rPr lang="pt-BR" dirty="0" smtClean="0"/>
              <a:t>artificial.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Jefferson </a:t>
            </a:r>
            <a:r>
              <a:rPr lang="pt-BR" dirty="0" smtClean="0"/>
              <a:t>High</a:t>
            </a:r>
            <a:r>
              <a:rPr lang="pt-BR" dirty="0" smtClean="0"/>
              <a:t> </a:t>
            </a:r>
            <a:r>
              <a:rPr lang="pt-BR" dirty="0" smtClean="0"/>
              <a:t>School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832 estudantes participaram da </a:t>
            </a:r>
            <a:r>
              <a:rPr lang="pt-BR" dirty="0" smtClean="0"/>
              <a:t>pesquisa.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Alunos predominantemente </a:t>
            </a:r>
            <a:r>
              <a:rPr lang="pt-BR" dirty="0" smtClean="0"/>
              <a:t>brancos.</a:t>
            </a:r>
            <a:endParaRPr lang="pt-BR" dirty="0" smtClean="0"/>
          </a:p>
          <a:p>
            <a:r>
              <a:rPr lang="pt-BR" dirty="0" smtClean="0"/>
              <a:t>Perfil dos alunos em comparação com a média nacional</a:t>
            </a:r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Tiram notas </a:t>
            </a:r>
            <a:r>
              <a:rPr lang="pt-BR" dirty="0" smtClean="0"/>
              <a:t>menores.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São suspensos mais </a:t>
            </a:r>
            <a:r>
              <a:rPr lang="pt-BR" dirty="0" smtClean="0"/>
              <a:t>freqüentemente.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Vem de famílias mais </a:t>
            </a:r>
            <a:r>
              <a:rPr lang="pt-BR" dirty="0" smtClean="0"/>
              <a:t>pobres.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Menor </a:t>
            </a:r>
            <a:r>
              <a:rPr lang="pt-BR" dirty="0" smtClean="0"/>
              <a:t>auto-estima.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Pesquisa realizada em uma cidade </a:t>
            </a:r>
            <a:r>
              <a:rPr lang="pt-BR" dirty="0" smtClean="0"/>
              <a:t>pacata.</a:t>
            </a:r>
            <a:endParaRPr lang="pt-BR" dirty="0" smtClean="0"/>
          </a:p>
          <a:p>
            <a:r>
              <a:rPr lang="pt-BR" dirty="0" smtClean="0"/>
              <a:t>Não oferece </a:t>
            </a:r>
            <a:r>
              <a:rPr lang="pt-BR" dirty="0" smtClean="0"/>
              <a:t>opções </a:t>
            </a:r>
            <a:r>
              <a:rPr lang="pt-BR" dirty="0" smtClean="0"/>
              <a:t>de diversões aos </a:t>
            </a:r>
            <a:r>
              <a:rPr lang="pt-BR" dirty="0" smtClean="0"/>
              <a:t>jovens.</a:t>
            </a:r>
          </a:p>
          <a:p>
            <a:r>
              <a:rPr lang="pt-BR" dirty="0" smtClean="0"/>
              <a:t>Por diversão alunos vão a periferia se embebedar.</a:t>
            </a:r>
            <a:endParaRPr lang="pt-BR" dirty="0" smtClean="0"/>
          </a:p>
          <a:p>
            <a:r>
              <a:rPr lang="pt-BR" dirty="0" smtClean="0"/>
              <a:t>Cidade </a:t>
            </a:r>
            <a:r>
              <a:rPr lang="pt-BR" dirty="0" smtClean="0"/>
              <a:t>isolada.</a:t>
            </a:r>
            <a:endParaRPr lang="pt-BR" dirty="0" smtClean="0"/>
          </a:p>
          <a:p>
            <a:r>
              <a:rPr lang="pt-BR" dirty="0" smtClean="0"/>
              <a:t>Este isolamento relativo da comunidade é fator importante para a </a:t>
            </a:r>
            <a:r>
              <a:rPr lang="pt-BR" dirty="0" smtClean="0"/>
              <a:t>pesquisa.</a:t>
            </a:r>
            <a:endParaRPr lang="pt-BR" dirty="0" smtClean="0"/>
          </a:p>
          <a:p>
            <a:pPr lvl="1">
              <a:buFont typeface="Arial" pitchFamily="34" charset="0"/>
              <a:buChar char="•"/>
            </a:pPr>
            <a:r>
              <a:rPr lang="pt-BR" dirty="0" smtClean="0"/>
              <a:t>Maior probabilidade de surgimento de estruturas </a:t>
            </a:r>
            <a:r>
              <a:rPr lang="pt-BR" dirty="0" smtClean="0"/>
              <a:t>redundantes.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Dos 832 estudantes entrevistados 535 tinham relações com outros estudantes da mesma </a:t>
            </a:r>
            <a:r>
              <a:rPr lang="pt-BR" dirty="0" smtClean="0"/>
              <a:t>escola</a:t>
            </a:r>
            <a:r>
              <a:rPr lang="pt-BR" dirty="0" smtClean="0"/>
              <a:t> </a:t>
            </a:r>
            <a:r>
              <a:rPr lang="pt-BR" dirty="0" smtClean="0"/>
              <a:t>(aprox. </a:t>
            </a:r>
            <a:r>
              <a:rPr lang="pt-BR" dirty="0" smtClean="0"/>
              <a:t>64</a:t>
            </a:r>
            <a:r>
              <a:rPr lang="pt-BR" dirty="0" smtClean="0"/>
              <a:t>%).</a:t>
            </a:r>
            <a:endParaRPr lang="pt-BR" dirty="0" smtClean="0"/>
          </a:p>
          <a:p>
            <a:r>
              <a:rPr lang="pt-BR" dirty="0" smtClean="0"/>
              <a:t>Em outras escolas esse índice é de apenas 11</a:t>
            </a:r>
            <a:r>
              <a:rPr lang="pt-BR" dirty="0" smtClean="0"/>
              <a:t>%.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50974" y="1524000"/>
            <a:ext cx="64420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63 díades (relação com um só parceiro).</a:t>
            </a:r>
          </a:p>
          <a:p>
            <a:r>
              <a:rPr lang="pt-BR" dirty="0" smtClean="0"/>
              <a:t>Mais de 126 alunos disseram possuir um único relacionamento.</a:t>
            </a:r>
          </a:p>
          <a:p>
            <a:r>
              <a:rPr lang="pt-BR" dirty="0" smtClean="0"/>
              <a:t>Tríades com 2 Machos e 1 Fêmea ocorreram 12 vezes.</a:t>
            </a:r>
          </a:p>
          <a:p>
            <a:r>
              <a:rPr lang="pt-BR" dirty="0" smtClean="0"/>
              <a:t>Tríades com 2 Fêmeas e 1 Macho ocorreram 9 vezes.</a:t>
            </a:r>
          </a:p>
          <a:p>
            <a:r>
              <a:rPr lang="pt-BR" dirty="0" smtClean="0"/>
              <a:t>52% dos alunos estão na rede maior, e os indivíduos mais  distantes estão a 37 etapas.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35% dos estudantes estão envolvidos em relacionamentos contendo 3 ou menos </a:t>
            </a:r>
            <a:r>
              <a:rPr lang="pt-BR" dirty="0" smtClean="0"/>
              <a:t>indivíduos.</a:t>
            </a:r>
            <a:endParaRPr lang="pt-BR" dirty="0" smtClean="0"/>
          </a:p>
          <a:p>
            <a:r>
              <a:rPr lang="pt-BR" dirty="0" smtClean="0"/>
              <a:t>A grande maioria, 283 estudantes, está envolvida em relacionamentos com múltiplos </a:t>
            </a:r>
            <a:r>
              <a:rPr lang="pt-BR" dirty="0" smtClean="0"/>
              <a:t>parceiros.</a:t>
            </a:r>
            <a:endParaRPr lang="pt-BR" dirty="0" smtClean="0"/>
          </a:p>
          <a:p>
            <a:r>
              <a:rPr lang="pt-BR" dirty="0" smtClean="0"/>
              <a:t>Presença de poucos </a:t>
            </a:r>
            <a:r>
              <a:rPr lang="pt-BR" dirty="0" smtClean="0"/>
              <a:t>ciclos.</a:t>
            </a:r>
            <a:endParaRPr lang="pt-BR" dirty="0" smtClean="0"/>
          </a:p>
          <a:p>
            <a:r>
              <a:rPr lang="pt-BR" dirty="0" smtClean="0"/>
              <a:t>Quase uma </a:t>
            </a:r>
            <a:r>
              <a:rPr lang="pt-BR" dirty="0" smtClean="0"/>
              <a:t>Arvore Geradora perfeita.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Motivação </a:t>
            </a:r>
          </a:p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 smtClean="0"/>
          </a:p>
          <a:p>
            <a:r>
              <a:rPr lang="pt-BR" dirty="0" smtClean="0"/>
              <a:t>Metodologia </a:t>
            </a:r>
          </a:p>
          <a:p>
            <a:r>
              <a:rPr lang="pt-BR" dirty="0" smtClean="0"/>
              <a:t>Contexto e Dados</a:t>
            </a:r>
            <a:endParaRPr lang="pt-BR" dirty="0" smtClean="0"/>
          </a:p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Roteiro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Na figura apresentada, o tempo não é levado em </a:t>
            </a:r>
            <a:r>
              <a:rPr lang="pt-BR" dirty="0" smtClean="0"/>
              <a:t>consideração.</a:t>
            </a:r>
            <a:endParaRPr lang="pt-BR" dirty="0" smtClean="0"/>
          </a:p>
          <a:p>
            <a:r>
              <a:rPr lang="pt-BR" dirty="0" smtClean="0"/>
              <a:t>Mas o tempo influencia!</a:t>
            </a:r>
          </a:p>
          <a:p>
            <a:r>
              <a:rPr lang="pt-BR" dirty="0" smtClean="0"/>
              <a:t>Exemplo:</a:t>
            </a:r>
          </a:p>
          <a:p>
            <a:r>
              <a:rPr lang="pt-BR" dirty="0" smtClean="0"/>
              <a:t>No tempo T1, A e B são parceiros; em T2 B e C se tornam </a:t>
            </a:r>
            <a:r>
              <a:rPr lang="pt-BR" dirty="0" smtClean="0"/>
              <a:t>parceiros.</a:t>
            </a:r>
            <a:endParaRPr lang="pt-BR" dirty="0" smtClean="0"/>
          </a:p>
          <a:p>
            <a:pPr lvl="1"/>
            <a:r>
              <a:rPr lang="pt-BR" dirty="0" smtClean="0"/>
              <a:t>Aqui existe uma aresta direcionada de A </a:t>
            </a:r>
            <a:r>
              <a:rPr lang="pt-BR" dirty="0" smtClean="0"/>
              <a:t>a</a:t>
            </a:r>
            <a:r>
              <a:rPr lang="pt-BR" dirty="0" smtClean="0"/>
              <a:t> C, mas não existe uma de C para </a:t>
            </a:r>
            <a:r>
              <a:rPr lang="pt-BR" dirty="0" smtClean="0"/>
              <a:t>A.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351443" y="1524000"/>
            <a:ext cx="64411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24844"/>
            <a:ext cx="6624736" cy="416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66606" y="1600201"/>
            <a:ext cx="6610787" cy="38450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115616" y="587727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1000 redes simuladas com tamanho e grau da rede observada.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preciso regras para criar uma </a:t>
            </a:r>
            <a:r>
              <a:rPr lang="pt-BR" dirty="0" smtClean="0"/>
              <a:t>á</a:t>
            </a:r>
            <a:r>
              <a:rPr lang="pt-BR" dirty="0" smtClean="0"/>
              <a:t>rvore geradora.</a:t>
            </a:r>
          </a:p>
          <a:p>
            <a:r>
              <a:rPr lang="pt-BR" dirty="0" smtClean="0"/>
              <a:t>Possíveis Regras:</a:t>
            </a:r>
          </a:p>
          <a:p>
            <a:pPr lvl="1"/>
            <a:r>
              <a:rPr lang="pt-BR" dirty="0" smtClean="0"/>
              <a:t>Preferência por parceiros com mesma </a:t>
            </a:r>
            <a:r>
              <a:rPr lang="pt-BR" dirty="0" smtClean="0"/>
              <a:t>experiência.</a:t>
            </a:r>
            <a:endParaRPr lang="pt-BR" dirty="0" smtClean="0"/>
          </a:p>
          <a:p>
            <a:pPr lvl="1"/>
            <a:r>
              <a:rPr lang="pt-BR" dirty="0" smtClean="0"/>
              <a:t>Preferência por parceiros com mesmas </a:t>
            </a:r>
            <a:r>
              <a:rPr lang="pt-BR" dirty="0" smtClean="0"/>
              <a:t>características.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Pessoas tendem a preferir parceiros que são similares a elas </a:t>
            </a:r>
            <a:r>
              <a:rPr lang="pt-BR" dirty="0" smtClean="0"/>
              <a:t>mesmas.</a:t>
            </a:r>
            <a:endParaRPr lang="pt-BR" dirty="0" smtClean="0"/>
          </a:p>
          <a:p>
            <a:r>
              <a:rPr lang="pt-BR" dirty="0" smtClean="0"/>
              <a:t>Pessoas experientes preferem parceiros </a:t>
            </a:r>
            <a:r>
              <a:rPr lang="pt-BR" dirty="0" smtClean="0"/>
              <a:t>experientes.</a:t>
            </a:r>
            <a:endParaRPr lang="pt-BR" dirty="0" smtClean="0"/>
          </a:p>
          <a:p>
            <a:r>
              <a:rPr lang="pt-BR" dirty="0" smtClean="0"/>
              <a:t>É possível que a rede observada seja um produto desta </a:t>
            </a:r>
            <a:r>
              <a:rPr lang="pt-BR" dirty="0" smtClean="0"/>
              <a:t>regra.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testar a idéia:</a:t>
            </a:r>
          </a:p>
          <a:p>
            <a:pPr lvl="1"/>
            <a:r>
              <a:rPr lang="pt-BR" dirty="0" smtClean="0"/>
              <a:t>1000 redes foram </a:t>
            </a:r>
            <a:r>
              <a:rPr lang="pt-BR" dirty="0" smtClean="0"/>
              <a:t>simuladas.</a:t>
            </a:r>
            <a:endParaRPr lang="pt-BR" dirty="0" smtClean="0"/>
          </a:p>
          <a:p>
            <a:pPr lvl="1"/>
            <a:r>
              <a:rPr lang="pt-BR" dirty="0" smtClean="0"/>
              <a:t>63 duplas isoladas foram </a:t>
            </a:r>
            <a:r>
              <a:rPr lang="pt-BR" dirty="0" smtClean="0"/>
              <a:t>retiradas.</a:t>
            </a:r>
            <a:endParaRPr lang="pt-BR" dirty="0" smtClean="0"/>
          </a:p>
          <a:p>
            <a:pPr lvl="1"/>
            <a:r>
              <a:rPr lang="pt-BR" dirty="0" smtClean="0"/>
              <a:t>Foi proibida a geração de novas duplas </a:t>
            </a:r>
            <a:r>
              <a:rPr lang="pt-BR" dirty="0" smtClean="0"/>
              <a:t>isoladas.</a:t>
            </a:r>
            <a:endParaRPr lang="pt-BR" dirty="0" smtClean="0"/>
          </a:p>
          <a:p>
            <a:pPr lvl="1"/>
            <a:r>
              <a:rPr lang="pt-BR" dirty="0" smtClean="0"/>
              <a:t>Um componente similar ao observado foi </a:t>
            </a:r>
            <a:r>
              <a:rPr lang="pt-BR" dirty="0" smtClean="0"/>
              <a:t>gerado.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7736" y="1600201"/>
            <a:ext cx="7648527" cy="34849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58052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As características continua diferentes.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Adolescentes da escola Jefferson tendem a escolher parceiros com:</a:t>
            </a:r>
          </a:p>
          <a:p>
            <a:pPr lvl="1"/>
            <a:r>
              <a:rPr lang="pt-BR" dirty="0" smtClean="0"/>
              <a:t>mesmo nível </a:t>
            </a:r>
            <a:r>
              <a:rPr lang="pt-BR" dirty="0" smtClean="0"/>
              <a:t>socioeconômico;</a:t>
            </a:r>
            <a:endParaRPr lang="pt-BR" dirty="0" smtClean="0"/>
          </a:p>
          <a:p>
            <a:pPr lvl="1"/>
            <a:r>
              <a:rPr lang="pt-BR" dirty="0" smtClean="0"/>
              <a:t>mesma média </a:t>
            </a:r>
            <a:r>
              <a:rPr lang="pt-BR" dirty="0" smtClean="0"/>
              <a:t>escolar;</a:t>
            </a:r>
            <a:endParaRPr lang="pt-BR" dirty="0" smtClean="0"/>
          </a:p>
          <a:p>
            <a:pPr lvl="1"/>
            <a:r>
              <a:rPr lang="pt-BR" dirty="0" smtClean="0"/>
              <a:t>mesmo comportamento em relação a bebidas alcoólicas e </a:t>
            </a:r>
            <a:r>
              <a:rPr lang="pt-BR" dirty="0" smtClean="0"/>
              <a:t>cigarro;</a:t>
            </a:r>
            <a:endParaRPr lang="pt-BR" dirty="0" smtClean="0"/>
          </a:p>
          <a:p>
            <a:pPr lvl="1"/>
            <a:r>
              <a:rPr lang="pt-BR" dirty="0" smtClean="0"/>
              <a:t>mesma </a:t>
            </a:r>
            <a:r>
              <a:rPr lang="pt-BR" dirty="0" smtClean="0"/>
              <a:t>religião;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testar a idéia redes foram simuladas gerando links entre estudantes com características </a:t>
            </a:r>
            <a:r>
              <a:rPr lang="pt-BR" dirty="0" smtClean="0"/>
              <a:t>semelhantes.</a:t>
            </a:r>
            <a:endParaRPr lang="pt-BR" dirty="0" smtClean="0"/>
          </a:p>
          <a:p>
            <a:r>
              <a:rPr lang="pt-BR" dirty="0" smtClean="0"/>
              <a:t>A estrutura gerada continuou diferente da </a:t>
            </a:r>
            <a:r>
              <a:rPr lang="pt-BR" dirty="0" smtClean="0"/>
              <a:t>observada.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cada ano 12 milhões de pessoas descobrem,só nos EUA que possuem alguma DST.</a:t>
            </a:r>
          </a:p>
          <a:p>
            <a:r>
              <a:rPr lang="pt-BR" dirty="0" smtClean="0"/>
              <a:t>A maior parte dela não sabem que são portadores da doença.</a:t>
            </a:r>
          </a:p>
          <a:p>
            <a:r>
              <a:rPr lang="pt-BR" dirty="0" smtClean="0"/>
              <a:t>Relacionamentos de curta duração.</a:t>
            </a:r>
          </a:p>
          <a:p>
            <a:r>
              <a:rPr lang="pt-BR" dirty="0" smtClean="0"/>
              <a:t>Metade dos adolescentes acima dos 15 anos declaram ser sexualmente ativos.</a:t>
            </a:r>
          </a:p>
          <a:p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estrutura observada não é o produto de preferências pessoais na construção dos links e muito menos o produto de ligações randômicas.</a:t>
            </a:r>
          </a:p>
          <a:p>
            <a:r>
              <a:rPr lang="pt-BR" dirty="0" smtClean="0"/>
              <a:t>Como detectar então o que gera a </a:t>
            </a:r>
            <a:r>
              <a:rPr lang="pt-BR" dirty="0" smtClean="0"/>
              <a:t>Arvore geradora </a:t>
            </a:r>
            <a:r>
              <a:rPr lang="pt-BR" dirty="0" smtClean="0"/>
              <a:t>observada</a:t>
            </a:r>
            <a:r>
              <a:rPr lang="pt-BR" dirty="0" smtClean="0"/>
              <a:t>?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Comparando as redes simuladas com a observada, nota-se a existência de muitos ciclos nos grafos </a:t>
            </a:r>
            <a:r>
              <a:rPr lang="pt-BR" dirty="0" smtClean="0"/>
              <a:t>gerados.</a:t>
            </a:r>
            <a:endParaRPr lang="pt-BR" dirty="0" smtClean="0"/>
          </a:p>
          <a:p>
            <a:r>
              <a:rPr lang="pt-BR" dirty="0" smtClean="0"/>
              <a:t>Tais ciclos são raros na Jefferson </a:t>
            </a:r>
            <a:r>
              <a:rPr lang="pt-BR" dirty="0" err="1" smtClean="0"/>
              <a:t>High</a:t>
            </a:r>
            <a:r>
              <a:rPr lang="pt-BR" dirty="0" smtClean="0"/>
              <a:t> </a:t>
            </a:r>
            <a:r>
              <a:rPr lang="pt-BR" dirty="0" err="1" smtClean="0"/>
              <a:t>School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Será que proibir a geração de ciclos nos dá um bom resultado?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Que tipos de relacionamentos são proibidos?</a:t>
            </a:r>
          </a:p>
          <a:p>
            <a:r>
              <a:rPr lang="pt-BR" dirty="0" smtClean="0"/>
              <a:t>Suponha que Bob é o parceiro de Carol. Carol larga Bob para ficar com Ted que antes era parceiro de Alice. Bob deve se tornar parceiro de Alice?</a:t>
            </a:r>
          </a:p>
          <a:p>
            <a:r>
              <a:rPr lang="pt-BR" dirty="0" smtClean="0"/>
              <a:t>Aparentemente isso não acontece entre os adolescentes da escola </a:t>
            </a:r>
            <a:r>
              <a:rPr lang="pt-BR" dirty="0" smtClean="0"/>
              <a:t>pesquisada.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Rede simulada com as seguintes condições:</a:t>
            </a:r>
          </a:p>
          <a:p>
            <a:pPr lvl="1"/>
            <a:r>
              <a:rPr lang="pt-BR" dirty="0" smtClean="0"/>
              <a:t>Mesmo grau e </a:t>
            </a:r>
            <a:r>
              <a:rPr lang="pt-BR" dirty="0" smtClean="0"/>
              <a:t>tamanho.</a:t>
            </a:r>
            <a:endParaRPr lang="pt-BR" dirty="0" smtClean="0"/>
          </a:p>
          <a:p>
            <a:pPr lvl="1"/>
            <a:r>
              <a:rPr lang="pt-BR" dirty="0" smtClean="0"/>
              <a:t>Sem duplas </a:t>
            </a:r>
            <a:r>
              <a:rPr lang="pt-BR" dirty="0" smtClean="0"/>
              <a:t>isoladas.</a:t>
            </a:r>
            <a:endParaRPr lang="pt-BR" dirty="0" smtClean="0"/>
          </a:p>
          <a:p>
            <a:pPr lvl="1"/>
            <a:r>
              <a:rPr lang="pt-BR" dirty="0" smtClean="0"/>
              <a:t>Proibição de Ciclos de tamanho </a:t>
            </a:r>
            <a:r>
              <a:rPr lang="pt-BR" dirty="0" smtClean="0"/>
              <a:t>4.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3981" y="1600201"/>
            <a:ext cx="7456037" cy="384502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Contexto e Dados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59492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Redes Similares a observada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não existência de ciclos gera uma estrutura propícia para a difusão de </a:t>
            </a:r>
            <a:r>
              <a:rPr lang="pt-BR" dirty="0" err="1" smtClean="0"/>
              <a:t>DST’s</a:t>
            </a:r>
            <a:r>
              <a:rPr lang="pt-BR" dirty="0" smtClean="0"/>
              <a:t>.</a:t>
            </a:r>
            <a:endParaRPr lang="pt-BR" dirty="0" smtClean="0"/>
          </a:p>
          <a:p>
            <a:r>
              <a:rPr lang="pt-BR" dirty="0" smtClean="0"/>
              <a:t>Isto explica o porque a taxa de </a:t>
            </a:r>
            <a:r>
              <a:rPr lang="pt-BR" dirty="0" smtClean="0"/>
              <a:t>infecção </a:t>
            </a:r>
            <a:r>
              <a:rPr lang="pt-BR" dirty="0" smtClean="0"/>
              <a:t>entre adolescentes é tão </a:t>
            </a:r>
            <a:r>
              <a:rPr lang="pt-BR" dirty="0" smtClean="0"/>
              <a:t>alta.</a:t>
            </a:r>
            <a:endParaRPr lang="pt-BR" dirty="0" smtClean="0"/>
          </a:p>
          <a:p>
            <a:r>
              <a:rPr lang="pt-BR" dirty="0" smtClean="0"/>
              <a:t>As políticas de prevenção podem focar em isolar grupos de indivíduos, já que a estrutura observada é bastante frágil.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school dating: Data drawn from Peter S. </a:t>
            </a:r>
            <a:r>
              <a:rPr lang="en-US" dirty="0" smtClean="0"/>
              <a:t>Bearman</a:t>
            </a:r>
            <a:r>
              <a:rPr lang="en-US" dirty="0" smtClean="0"/>
              <a:t>, James Moody, and Katherine </a:t>
            </a:r>
            <a:r>
              <a:rPr lang="en-US" dirty="0" err="1" smtClean="0"/>
              <a:t>Stovel,Chains</a:t>
            </a:r>
            <a:r>
              <a:rPr lang="en-US" dirty="0" smtClean="0"/>
              <a:t> of affection: The structure of adolescent romantic and sexual networks, </a:t>
            </a:r>
            <a:r>
              <a:rPr lang="en-US" i="1" dirty="0" smtClean="0"/>
              <a:t>American Journal of Sociology</a:t>
            </a:r>
            <a:r>
              <a:rPr lang="en-US" dirty="0" smtClean="0"/>
              <a:t> </a:t>
            </a:r>
            <a:r>
              <a:rPr lang="en-US" b="1" dirty="0" smtClean="0"/>
              <a:t>110</a:t>
            </a:r>
            <a:r>
              <a:rPr lang="en-US" dirty="0" smtClean="0"/>
              <a:t>, 44-91 (2004</a:t>
            </a:r>
            <a:r>
              <a:rPr lang="en-US" dirty="0" smtClean="0"/>
              <a:t>)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Cerca de 5% dos adolescentes sexualmente ativos dos EUA adquiriram Clamídia e Gonorréia</a:t>
            </a:r>
            <a:r>
              <a:rPr lang="pt-BR" dirty="0" smtClean="0"/>
              <a:t>.</a:t>
            </a:r>
          </a:p>
          <a:p>
            <a:r>
              <a:rPr lang="pt-BR" dirty="0" smtClean="0"/>
              <a:t>O risco de adquirir DST é denominada pelo status do parceiro. </a:t>
            </a:r>
          </a:p>
          <a:p>
            <a:r>
              <a:rPr lang="pt-BR" dirty="0" smtClean="0"/>
              <a:t>O risco do seu parceiro ser portador de alguma DST depende do status dos parceiros que seu parceiro teve anteriormente.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Modelos modernos focam na taxa reprodutiva básica - </a:t>
            </a:r>
            <a:r>
              <a:rPr lang="pt-BR" dirty="0" smtClean="0"/>
              <a:t>R0.</a:t>
            </a:r>
            <a:endParaRPr lang="pt-BR" dirty="0" smtClean="0"/>
          </a:p>
          <a:p>
            <a:r>
              <a:rPr lang="pt-BR" dirty="0" smtClean="0"/>
              <a:t>R0 &gt; 1 – </a:t>
            </a:r>
            <a:r>
              <a:rPr lang="pt-BR" dirty="0" smtClean="0"/>
              <a:t>epidemia.</a:t>
            </a:r>
            <a:endParaRPr lang="pt-BR" dirty="0" smtClean="0"/>
          </a:p>
          <a:p>
            <a:r>
              <a:rPr lang="pt-BR" dirty="0" smtClean="0"/>
              <a:t>R0 &lt; 1 – infecção </a:t>
            </a:r>
            <a:r>
              <a:rPr lang="pt-BR" dirty="0" smtClean="0"/>
              <a:t>acaba.</a:t>
            </a:r>
            <a:endParaRPr lang="pt-BR" dirty="0" smtClean="0"/>
          </a:p>
          <a:p>
            <a:r>
              <a:rPr lang="pt-BR" dirty="0" smtClean="0"/>
              <a:t>Alguns modelos assumem estrutura de contato randômica entre os membros da população para o cálculo de </a:t>
            </a:r>
            <a:r>
              <a:rPr lang="pt-BR" dirty="0" smtClean="0"/>
              <a:t>R0.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 modelo de contatos randômicos pessoas escolhem parceiros independentemente das suas </a:t>
            </a:r>
            <a:r>
              <a:rPr lang="pt-BR" dirty="0" smtClean="0"/>
              <a:t>características.</a:t>
            </a:r>
            <a:endParaRPr lang="pt-BR" dirty="0" smtClean="0"/>
          </a:p>
          <a:p>
            <a:r>
              <a:rPr lang="pt-BR" dirty="0" smtClean="0"/>
              <a:t>Para doenças como a gripe esse modelo funciona </a:t>
            </a:r>
            <a:r>
              <a:rPr lang="pt-BR" dirty="0" smtClean="0"/>
              <a:t>bem.</a:t>
            </a:r>
          </a:p>
          <a:p>
            <a:r>
              <a:rPr lang="pt-BR" dirty="0" smtClean="0"/>
              <a:t>Taxa de reprodução = f(x,y,z).</a:t>
            </a:r>
            <a:endParaRPr lang="pt-BR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rot="10800000" flipV="1">
            <a:off x="3203848" y="3356992"/>
            <a:ext cx="93610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835696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Infectividade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rot="10800000" flipV="1">
            <a:off x="3275856" y="3356992"/>
            <a:ext cx="108012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2051720" y="43651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Estrutura de contato da doença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rot="16200000" flipH="1">
            <a:off x="4644008" y="3356992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788024" y="40050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de duração da infecção.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25154" y="1524000"/>
            <a:ext cx="74936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36252"/>
            <a:ext cx="4059238" cy="314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R0 &gt; 1 – </a:t>
            </a:r>
            <a:r>
              <a:rPr lang="pt-BR" dirty="0" smtClean="0"/>
              <a:t>endemia.</a:t>
            </a:r>
            <a:endParaRPr lang="pt-BR" dirty="0" smtClean="0"/>
          </a:p>
          <a:p>
            <a:r>
              <a:rPr lang="pt-BR" dirty="0" smtClean="0"/>
              <a:t>Doença local com </a:t>
            </a:r>
            <a:r>
              <a:rPr lang="pt-BR" dirty="0" smtClean="0"/>
              <a:t>tempo indeterminado.</a:t>
            </a:r>
            <a:endParaRPr lang="pt-BR" dirty="0" smtClean="0"/>
          </a:p>
          <a:p>
            <a:r>
              <a:rPr lang="pt-BR" dirty="0" smtClean="0"/>
              <a:t>Modelam bem </a:t>
            </a:r>
            <a:r>
              <a:rPr lang="pt-BR" dirty="0" err="1" smtClean="0"/>
              <a:t>DST’s</a:t>
            </a:r>
            <a:r>
              <a:rPr lang="pt-BR" dirty="0" smtClean="0"/>
              <a:t> </a:t>
            </a:r>
            <a:r>
              <a:rPr lang="pt-BR" dirty="0" smtClean="0"/>
              <a:t>bacterianas.</a:t>
            </a:r>
            <a:endParaRPr lang="pt-BR" dirty="0" smtClean="0"/>
          </a:p>
          <a:p>
            <a:r>
              <a:rPr lang="pt-BR" dirty="0" smtClean="0"/>
              <a:t>Falham ao modelar </a:t>
            </a:r>
            <a:r>
              <a:rPr lang="pt-BR" dirty="0" smtClean="0"/>
              <a:t>transmissão </a:t>
            </a:r>
            <a:r>
              <a:rPr lang="pt-BR" dirty="0" smtClean="0"/>
              <a:t>heterossexual do HIV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de difusão das </a:t>
            </a:r>
            <a:r>
              <a:rPr lang="pt-BR" dirty="0" smtClean="0"/>
              <a:t>DSTs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219627"/>
            <a:ext cx="4059238" cy="318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 smtClean="0"/>
              <a:t>Exemplo:  redes associadas a motoristas de caminhão tendo relações com </a:t>
            </a:r>
            <a:r>
              <a:rPr lang="pt-BR" dirty="0" smtClean="0"/>
              <a:t>prostitutas.</a:t>
            </a:r>
            <a:endParaRPr lang="pt-BR" dirty="0" smtClean="0"/>
          </a:p>
          <a:p>
            <a:r>
              <a:rPr lang="pt-BR" dirty="0" smtClean="0"/>
              <a:t>Poder de difusão para elementos fora do </a:t>
            </a:r>
            <a:r>
              <a:rPr lang="pt-BR" dirty="0" smtClean="0"/>
              <a:t>grafo.</a:t>
            </a:r>
            <a:endParaRPr lang="pt-BR" dirty="0" smtClean="0"/>
          </a:p>
          <a:p>
            <a:r>
              <a:rPr lang="pt-BR" dirty="0" smtClean="0"/>
              <a:t>R0 &gt; </a:t>
            </a:r>
            <a:r>
              <a:rPr lang="pt-BR" dirty="0" smtClean="0"/>
              <a:t>1.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401</TotalTime>
  <Words>1430</Words>
  <Application>Microsoft Office PowerPoint</Application>
  <PresentationFormat>Apresentação na tela (4:3)</PresentationFormat>
  <Paragraphs>183</Paragraphs>
  <Slides>36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Papel</vt:lpstr>
      <vt:lpstr>Chains of Affection</vt:lpstr>
      <vt:lpstr>Roteiro</vt:lpstr>
      <vt:lpstr>Motivação</vt:lpstr>
      <vt:lpstr>Motivação</vt:lpstr>
      <vt:lpstr>Modelos de difusão das DSTs</vt:lpstr>
      <vt:lpstr>Modelos de difusão das DSTs</vt:lpstr>
      <vt:lpstr>Modelos de difusão das DSTs</vt:lpstr>
      <vt:lpstr>Modelos de difusão das DSTs</vt:lpstr>
      <vt:lpstr>Modelos de difusão das DSTs</vt:lpstr>
      <vt:lpstr>Modelos de difusão das DSTs</vt:lpstr>
      <vt:lpstr>Modelos de difusão das DSTs</vt:lpstr>
      <vt:lpstr>Modelos de difusão das DSTs</vt:lpstr>
      <vt:lpstr>Metodologia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Contexto e Dados</vt:lpstr>
      <vt:lpstr>Conclusão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Chains of Affection</dc:title>
  <dc:creator>Shirley Chagas</dc:creator>
  <cp:lastModifiedBy>Shirley Chagas</cp:lastModifiedBy>
  <cp:revision>48</cp:revision>
  <dcterms:created xsi:type="dcterms:W3CDTF">2011-04-22T19:34:46Z</dcterms:created>
  <dcterms:modified xsi:type="dcterms:W3CDTF">2011-04-23T04:55:00Z</dcterms:modified>
</cp:coreProperties>
</file>