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56" r:id="rId2"/>
    <p:sldId id="257" r:id="rId3"/>
    <p:sldId id="259" r:id="rId4"/>
    <p:sldId id="297" r:id="rId5"/>
    <p:sldId id="296" r:id="rId6"/>
    <p:sldId id="260" r:id="rId7"/>
    <p:sldId id="298" r:id="rId8"/>
    <p:sldId id="261" r:id="rId9"/>
    <p:sldId id="264" r:id="rId10"/>
    <p:sldId id="265" r:id="rId11"/>
    <p:sldId id="266" r:id="rId12"/>
    <p:sldId id="267" r:id="rId13"/>
    <p:sldId id="268" r:id="rId14"/>
    <p:sldId id="263" r:id="rId15"/>
    <p:sldId id="262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300" r:id="rId24"/>
    <p:sldId id="301" r:id="rId25"/>
    <p:sldId id="277" r:id="rId26"/>
    <p:sldId id="295" r:id="rId27"/>
    <p:sldId id="278" r:id="rId28"/>
    <p:sldId id="280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o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33" autoAdjust="0"/>
  </p:normalViewPr>
  <p:slideViewPr>
    <p:cSldViewPr>
      <p:cViewPr>
        <p:scale>
          <a:sx n="59" d="100"/>
          <a:sy n="59" d="100"/>
        </p:scale>
        <p:origin x="-96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E913-89F5-481F-9CE3-B89C2E9270EE}" type="datetimeFigureOut">
              <a:rPr lang="pt-BR" smtClean="0"/>
              <a:pPr/>
              <a:t>18/09/2012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AE3B-7E35-44B3-8E60-409959106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093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45644-D160-4EE6-9D7D-724A989577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AE3B-7E35-44B3-8E60-40995910647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795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AE3B-7E35-44B3-8E60-40995910647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795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81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4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12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3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4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0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6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62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5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5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7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99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Predição de Relacionamentos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400" i="1" dirty="0" smtClean="0">
                <a:solidFill>
                  <a:schemeClr val="tx1"/>
                </a:solidFill>
              </a:rPr>
              <a:t>Paulo Soares</a:t>
            </a:r>
          </a:p>
          <a:p>
            <a:pPr algn="r"/>
            <a:r>
              <a:rPr lang="pt-BR" sz="2400" i="1" dirty="0" smtClean="0">
                <a:solidFill>
                  <a:schemeClr val="tx1"/>
                </a:solidFill>
              </a:rPr>
              <a:t>Ricardo Prudêncio</a:t>
            </a:r>
            <a:endParaRPr lang="pt-BR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27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Common </a:t>
            </a:r>
            <a:r>
              <a:rPr lang="pt-BR" dirty="0" err="1" smtClean="0"/>
              <a:t>Neighbors</a:t>
            </a:r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2915816" y="2420888"/>
                <a:ext cx="2947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=|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20888"/>
                <a:ext cx="294728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49725" y="4185458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>
            <a:stCxn id="18" idx="3"/>
            <a:endCxn id="8" idx="7"/>
          </p:cNvCxnSpPr>
          <p:nvPr/>
        </p:nvCxnSpPr>
        <p:spPr>
          <a:xfrm flipH="1">
            <a:off x="804259" y="3904673"/>
            <a:ext cx="596372" cy="32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356960" y="365013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Elipse 18"/>
          <p:cNvSpPr/>
          <p:nvPr/>
        </p:nvSpPr>
        <p:spPr>
          <a:xfrm>
            <a:off x="1356959" y="473025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Elipse 19"/>
          <p:cNvSpPr/>
          <p:nvPr/>
        </p:nvSpPr>
        <p:spPr>
          <a:xfrm>
            <a:off x="2123728" y="4185456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018296" y="3146083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2" name="Conector reto 21"/>
          <p:cNvCxnSpPr>
            <a:stCxn id="20" idx="1"/>
            <a:endCxn id="18" idx="5"/>
          </p:cNvCxnSpPr>
          <p:nvPr/>
        </p:nvCxnSpPr>
        <p:spPr>
          <a:xfrm flipH="1" flipV="1">
            <a:off x="1611494" y="3904673"/>
            <a:ext cx="555905" cy="324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8" idx="5"/>
            <a:endCxn id="19" idx="1"/>
          </p:cNvCxnSpPr>
          <p:nvPr/>
        </p:nvCxnSpPr>
        <p:spPr>
          <a:xfrm>
            <a:off x="804259" y="4439992"/>
            <a:ext cx="596371" cy="333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20" idx="3"/>
            <a:endCxn id="19" idx="7"/>
          </p:cNvCxnSpPr>
          <p:nvPr/>
        </p:nvCxnSpPr>
        <p:spPr>
          <a:xfrm flipH="1">
            <a:off x="1611493" y="4439990"/>
            <a:ext cx="555906" cy="333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1" idx="3"/>
            <a:endCxn id="18" idx="7"/>
          </p:cNvCxnSpPr>
          <p:nvPr/>
        </p:nvCxnSpPr>
        <p:spPr>
          <a:xfrm flipH="1">
            <a:off x="1611494" y="3400617"/>
            <a:ext cx="450473" cy="293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51520" y="2924944"/>
            <a:ext cx="8640960" cy="22322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aixaDeTexto 33"/>
              <p:cNvSpPr txBox="1"/>
              <p:nvPr/>
            </p:nvSpPr>
            <p:spPr>
              <a:xfrm>
                <a:off x="3275856" y="3074956"/>
                <a:ext cx="2212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={</m:t>
                      </m:r>
                      <m:r>
                        <a:rPr lang="pt-BR" b="0" i="1" smtClean="0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,</m:t>
                      </m:r>
                      <m:r>
                        <a:rPr lang="pt-BR" b="0" i="1" smtClean="0">
                          <a:latin typeface="Cambria Math"/>
                        </a:rPr>
                        <m:t>𝑑</m:t>
                      </m:r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74956"/>
                <a:ext cx="22124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CaixaDeTexto 35"/>
              <p:cNvSpPr txBox="1"/>
              <p:nvPr/>
            </p:nvSpPr>
            <p:spPr>
              <a:xfrm>
                <a:off x="3275856" y="3491716"/>
                <a:ext cx="1773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91716"/>
                <a:ext cx="17738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251520" y="53012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Prós: amizades tendem a se formar </a:t>
            </a:r>
            <a:r>
              <a:rPr lang="pt-BR" i="1" dirty="0" smtClean="0">
                <a:solidFill>
                  <a:srgbClr val="FF0000"/>
                </a:solidFill>
              </a:rPr>
              <a:t>intermediadas</a:t>
            </a:r>
            <a:r>
              <a:rPr lang="pt-BR" i="1" dirty="0" smtClean="0"/>
              <a:t> por nós em </a:t>
            </a:r>
            <a:r>
              <a:rPr lang="pt-BR" i="1" dirty="0" smtClean="0">
                <a:solidFill>
                  <a:srgbClr val="FF0000"/>
                </a:solidFill>
              </a:rPr>
              <a:t>comum</a:t>
            </a:r>
          </a:p>
          <a:p>
            <a:r>
              <a:rPr lang="pt-BR" i="1" dirty="0" smtClean="0"/>
              <a:t>Contras: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smtClean="0"/>
              <a:t>os nós em comum podem ser </a:t>
            </a:r>
            <a:r>
              <a:rPr lang="pt-BR" i="1" dirty="0" smtClean="0">
                <a:solidFill>
                  <a:srgbClr val="FF0000"/>
                </a:solidFill>
              </a:rPr>
              <a:t>hubs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7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Adamic</a:t>
            </a:r>
            <a:r>
              <a:rPr lang="pt-BR" dirty="0" smtClean="0"/>
              <a:t>/</a:t>
            </a:r>
            <a:r>
              <a:rPr lang="pt-BR" dirty="0" err="1" smtClean="0"/>
              <a:t>Adar</a:t>
            </a:r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2915816" y="2132856"/>
                <a:ext cx="3686842" cy="796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log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32856"/>
                <a:ext cx="3686842" cy="7966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49725" y="4185458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>
            <a:stCxn id="18" idx="3"/>
            <a:endCxn id="8" idx="7"/>
          </p:cNvCxnSpPr>
          <p:nvPr/>
        </p:nvCxnSpPr>
        <p:spPr>
          <a:xfrm flipH="1">
            <a:off x="804259" y="3904673"/>
            <a:ext cx="596372" cy="32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356960" y="365013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Elipse 18"/>
          <p:cNvSpPr/>
          <p:nvPr/>
        </p:nvSpPr>
        <p:spPr>
          <a:xfrm>
            <a:off x="1356959" y="473025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Elipse 19"/>
          <p:cNvSpPr/>
          <p:nvPr/>
        </p:nvSpPr>
        <p:spPr>
          <a:xfrm>
            <a:off x="2123728" y="4185456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018296" y="3146083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2" name="Conector reto 21"/>
          <p:cNvCxnSpPr>
            <a:stCxn id="20" idx="1"/>
            <a:endCxn id="18" idx="5"/>
          </p:cNvCxnSpPr>
          <p:nvPr/>
        </p:nvCxnSpPr>
        <p:spPr>
          <a:xfrm flipH="1" flipV="1">
            <a:off x="1611494" y="3904673"/>
            <a:ext cx="555905" cy="324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8" idx="5"/>
            <a:endCxn id="19" idx="1"/>
          </p:cNvCxnSpPr>
          <p:nvPr/>
        </p:nvCxnSpPr>
        <p:spPr>
          <a:xfrm>
            <a:off x="804259" y="4439992"/>
            <a:ext cx="596371" cy="333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20" idx="3"/>
            <a:endCxn id="19" idx="7"/>
          </p:cNvCxnSpPr>
          <p:nvPr/>
        </p:nvCxnSpPr>
        <p:spPr>
          <a:xfrm flipH="1">
            <a:off x="1611493" y="4439990"/>
            <a:ext cx="555906" cy="333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1" idx="3"/>
            <a:endCxn id="18" idx="7"/>
          </p:cNvCxnSpPr>
          <p:nvPr/>
        </p:nvCxnSpPr>
        <p:spPr>
          <a:xfrm flipH="1">
            <a:off x="1611494" y="3400617"/>
            <a:ext cx="450473" cy="293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51520" y="2924944"/>
            <a:ext cx="8640960" cy="22322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aixaDeTexto 33"/>
              <p:cNvSpPr txBox="1"/>
              <p:nvPr/>
            </p:nvSpPr>
            <p:spPr>
              <a:xfrm>
                <a:off x="3275856" y="3074956"/>
                <a:ext cx="2212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={</m:t>
                      </m:r>
                      <m:r>
                        <a:rPr lang="pt-BR" b="0" i="1" smtClean="0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,</m:t>
                      </m:r>
                      <m:r>
                        <a:rPr lang="pt-BR" b="0" i="1" smtClean="0">
                          <a:latin typeface="Cambria Math"/>
                        </a:rPr>
                        <m:t>𝑑</m:t>
                      </m:r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74956"/>
                <a:ext cx="22124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CaixaDeTexto 35"/>
              <p:cNvSpPr txBox="1"/>
              <p:nvPr/>
            </p:nvSpPr>
            <p:spPr>
              <a:xfrm>
                <a:off x="3275856" y="3491716"/>
                <a:ext cx="3681392" cy="520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log</m:t>
                        </m:r>
                        <m:r>
                          <a:rPr lang="pt-BR" b="0" i="1" smtClean="0">
                            <a:latin typeface="Cambria Math"/>
                          </a:rPr>
                          <m:t>⁡(2)</m:t>
                        </m:r>
                      </m:den>
                    </m:f>
                    <m:r>
                      <a:rPr lang="pt-BR" b="0" i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log</m:t>
                        </m:r>
                        <m:r>
                          <a:rPr lang="pt-BR" b="0" i="1" smtClean="0">
                            <a:latin typeface="Cambria Math"/>
                          </a:rPr>
                          <m:t>⁡(3)</m:t>
                        </m:r>
                      </m:den>
                    </m:f>
                  </m:oMath>
                </a14:m>
                <a:r>
                  <a:rPr lang="pt-BR" dirty="0" smtClean="0"/>
                  <a:t> = 5.42  </a:t>
                </a:r>
                <a:endParaRPr lang="pt-BR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91716"/>
                <a:ext cx="3681392" cy="520655"/>
              </a:xfrm>
              <a:prstGeom prst="rect">
                <a:avLst/>
              </a:prstGeom>
              <a:blipFill rotWithShape="1">
                <a:blip r:embed="rId4"/>
                <a:stretch>
                  <a:fillRect r="-662" b="-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251520" y="53012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Prós: minimiza efeitos dos hubs como vizinhos em comum</a:t>
            </a:r>
            <a:endParaRPr lang="pt-BR" i="1" dirty="0" smtClean="0">
              <a:solidFill>
                <a:srgbClr val="FF0000"/>
              </a:solidFill>
            </a:endParaRPr>
          </a:p>
          <a:p>
            <a:r>
              <a:rPr lang="pt-BR" i="1" dirty="0" smtClean="0"/>
              <a:t>Contras: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smtClean="0"/>
              <a:t>análise da rede </a:t>
            </a:r>
            <a:r>
              <a:rPr lang="pt-BR" i="1" dirty="0" smtClean="0">
                <a:solidFill>
                  <a:srgbClr val="FF0000"/>
                </a:solidFill>
              </a:rPr>
              <a:t>localmente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33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Katz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2915816" y="2060848"/>
                <a:ext cx="3937616" cy="847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/>
                            </a:rPr>
                            <m:t>.|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𝑝𝑎𝑡h𝑠</m:t>
                              </m:r>
                            </m:e>
                            <m:sub/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&gt;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)|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60848"/>
                <a:ext cx="3937616" cy="847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49725" y="4185458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>
            <a:stCxn id="18" idx="3"/>
            <a:endCxn id="8" idx="7"/>
          </p:cNvCxnSpPr>
          <p:nvPr/>
        </p:nvCxnSpPr>
        <p:spPr>
          <a:xfrm flipH="1">
            <a:off x="804259" y="3904673"/>
            <a:ext cx="596372" cy="32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356960" y="365013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Elipse 18"/>
          <p:cNvSpPr/>
          <p:nvPr/>
        </p:nvSpPr>
        <p:spPr>
          <a:xfrm>
            <a:off x="1356959" y="473025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Elipse 19"/>
          <p:cNvSpPr/>
          <p:nvPr/>
        </p:nvSpPr>
        <p:spPr>
          <a:xfrm>
            <a:off x="2123728" y="4185456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018296" y="3146083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2" name="Conector reto 21"/>
          <p:cNvCxnSpPr>
            <a:stCxn id="20" idx="1"/>
            <a:endCxn id="18" idx="5"/>
          </p:cNvCxnSpPr>
          <p:nvPr/>
        </p:nvCxnSpPr>
        <p:spPr>
          <a:xfrm flipH="1" flipV="1">
            <a:off x="1611494" y="3904673"/>
            <a:ext cx="555905" cy="324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8" idx="5"/>
            <a:endCxn id="19" idx="1"/>
          </p:cNvCxnSpPr>
          <p:nvPr/>
        </p:nvCxnSpPr>
        <p:spPr>
          <a:xfrm>
            <a:off x="804259" y="4439992"/>
            <a:ext cx="596371" cy="333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20" idx="3"/>
            <a:endCxn id="19" idx="7"/>
          </p:cNvCxnSpPr>
          <p:nvPr/>
        </p:nvCxnSpPr>
        <p:spPr>
          <a:xfrm flipH="1">
            <a:off x="1611493" y="4439990"/>
            <a:ext cx="555906" cy="333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1" idx="3"/>
            <a:endCxn id="18" idx="7"/>
          </p:cNvCxnSpPr>
          <p:nvPr/>
        </p:nvCxnSpPr>
        <p:spPr>
          <a:xfrm flipH="1">
            <a:off x="1611494" y="3400617"/>
            <a:ext cx="450473" cy="293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51520" y="2924944"/>
            <a:ext cx="8640960" cy="22322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aixaDeTexto 33"/>
              <p:cNvSpPr txBox="1"/>
              <p:nvPr/>
            </p:nvSpPr>
            <p:spPr>
              <a:xfrm>
                <a:off x="3275856" y="3419708"/>
                <a:ext cx="2913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𝑙</m:t>
                      </m:r>
                      <m:r>
                        <a:rPr lang="pt-BR" b="0" i="1" smtClean="0">
                          <a:latin typeface="Cambria Math"/>
                        </a:rPr>
                        <m:t>=1;</m:t>
                      </m:r>
                      <m:sSubSup>
                        <m:sSubSupPr>
                          <m:ctrlPr>
                            <a:rPr lang="pt-B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/>
                            </a:rPr>
                            <m:t>|</m:t>
                          </m:r>
                          <m:r>
                            <a:rPr lang="pt-BR" i="1">
                              <a:latin typeface="Cambria Math"/>
                            </a:rPr>
                            <m:t>𝑝𝑎𝑡h𝑠</m:t>
                          </m:r>
                        </m:e>
                        <m:sub/>
                        <m:sup>
                          <m:r>
                            <a:rPr lang="pt-BR" i="1">
                              <a:latin typeface="Cambria Math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&gt;</m:t>
                          </m:r>
                        </m:sup>
                      </m:sSubSup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|=0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19708"/>
                <a:ext cx="291387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CaixaDeTexto 35"/>
              <p:cNvSpPr txBox="1"/>
              <p:nvPr/>
            </p:nvSpPr>
            <p:spPr>
              <a:xfrm>
                <a:off x="3275856" y="4221088"/>
                <a:ext cx="4643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=0.05∗0+0.0025∗2 =0.005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21088"/>
                <a:ext cx="46431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251520" y="53012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Prós: minimiza efeitos da análise local</a:t>
            </a:r>
            <a:endParaRPr lang="pt-BR" i="1" dirty="0" smtClean="0">
              <a:solidFill>
                <a:srgbClr val="FF0000"/>
              </a:solidFill>
            </a:endParaRPr>
          </a:p>
          <a:p>
            <a:r>
              <a:rPr lang="pt-BR" i="1" dirty="0" smtClean="0"/>
              <a:t>Contras: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smtClean="0"/>
              <a:t>alto </a:t>
            </a:r>
            <a:r>
              <a:rPr lang="pt-BR" i="1" dirty="0" smtClean="0">
                <a:solidFill>
                  <a:srgbClr val="FF0000"/>
                </a:solidFill>
              </a:rPr>
              <a:t>custo computacional</a:t>
            </a:r>
            <a:endParaRPr lang="pt-BR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CaixaDeTexto 22"/>
              <p:cNvSpPr txBox="1"/>
              <p:nvPr/>
            </p:nvSpPr>
            <p:spPr>
              <a:xfrm>
                <a:off x="3275856" y="3042690"/>
                <a:ext cx="1212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β</m:t>
                      </m:r>
                      <m:r>
                        <a:rPr lang="pt-BR" b="0" i="1" smtClean="0">
                          <a:latin typeface="Cambria Math"/>
                        </a:rPr>
                        <m:t>=0.05;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42690"/>
                <a:ext cx="121219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CaixaDeTexto 24"/>
              <p:cNvSpPr txBox="1"/>
              <p:nvPr/>
            </p:nvSpPr>
            <p:spPr>
              <a:xfrm>
                <a:off x="3275856" y="3707740"/>
                <a:ext cx="2913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𝑙</m:t>
                      </m:r>
                      <m:r>
                        <a:rPr lang="pt-BR" b="0" i="1" smtClean="0">
                          <a:latin typeface="Cambria Math"/>
                        </a:rPr>
                        <m:t>=2;|</m:t>
                      </m:r>
                      <m:sSubSup>
                        <m:sSubSupPr>
                          <m:ctrlPr>
                            <a:rPr lang="pt-B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𝑝𝑎𝑡h𝑠</m:t>
                          </m:r>
                        </m:e>
                        <m:sub/>
                        <m:sup>
                          <m:r>
                            <a:rPr lang="pt-BR" i="1">
                              <a:latin typeface="Cambria Math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i="1">
                              <a:latin typeface="Cambria Math"/>
                            </a:rPr>
                            <m:t>&gt;</m:t>
                          </m:r>
                        </m:sup>
                      </m:sSubSup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|=2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07740"/>
                <a:ext cx="291387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576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Hitting</a:t>
            </a:r>
            <a:r>
              <a:rPr lang="pt-BR" dirty="0" smtClean="0"/>
              <a:t> Time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2915816" y="2411596"/>
                <a:ext cx="384874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11596"/>
                <a:ext cx="3848746" cy="391261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CaixaDeTexto 25"/>
              <p:cNvSpPr txBox="1"/>
              <p:nvPr/>
            </p:nvSpPr>
            <p:spPr>
              <a:xfrm>
                <a:off x="1187624" y="2924944"/>
                <a:ext cx="6817700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dirty="0" smtClean="0"/>
                  <a:t> = nº de passos até atingir “y” a partir de “x” com </a:t>
                </a:r>
                <a:r>
                  <a:rPr lang="pt-BR" i="1" dirty="0" err="1" smtClean="0"/>
                  <a:t>random</a:t>
                </a:r>
                <a:r>
                  <a:rPr lang="pt-BR" i="1" dirty="0" smtClean="0"/>
                  <a:t/>
                </a:r>
                <a:r>
                  <a:rPr lang="pt-BR" i="1" dirty="0" err="1" smtClean="0"/>
                  <a:t>walking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4944"/>
                <a:ext cx="6817700" cy="391261"/>
              </a:xfrm>
              <a:prstGeom prst="rect">
                <a:avLst/>
              </a:prstGeom>
              <a:blipFill rotWithShape="1">
                <a:blip r:embed="rId3"/>
                <a:stretch>
                  <a:fillRect t="-6250" r="-268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CaixaDeTexto 27"/>
              <p:cNvSpPr txBox="1"/>
              <p:nvPr/>
            </p:nvSpPr>
            <p:spPr>
              <a:xfrm>
                <a:off x="1197698" y="3325771"/>
                <a:ext cx="382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 smtClean="0"/>
                  <a:t> = probabilidade estacionária de “x”.</a:t>
                </a:r>
                <a:endParaRPr lang="pt-BR" dirty="0"/>
              </a:p>
            </p:txBody>
          </p:sp>
        </mc:Choice>
        <mc:Fallback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98" y="3325771"/>
                <a:ext cx="382021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38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251520" y="407881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Prós: métrica probabilista</a:t>
            </a:r>
            <a:endParaRPr lang="pt-BR" i="1" dirty="0" smtClean="0">
              <a:solidFill>
                <a:srgbClr val="FF0000"/>
              </a:solidFill>
            </a:endParaRPr>
          </a:p>
          <a:p>
            <a:r>
              <a:rPr lang="pt-BR" i="1" dirty="0" smtClean="0"/>
              <a:t>Contras: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smtClean="0"/>
              <a:t>apresenta resultados inferiores a outros algoritmos baseados no mesmo princípio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6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Abordagens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Não temporal</a:t>
            </a:r>
            <a:endParaRPr lang="pt-BR" dirty="0"/>
          </a:p>
          <a:p>
            <a:pPr lvl="1"/>
            <a:r>
              <a:rPr lang="pt-BR" dirty="0" smtClean="0"/>
              <a:t>Usam um snapshot da rede no tempo t, para predizer novos relacionamentos no período entre t e um tempo futuro t’</a:t>
            </a:r>
          </a:p>
          <a:p>
            <a:pPr marL="457200" lvl="1" indent="0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Ranqueamento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não-supervisionada</a:t>
            </a:r>
            <a:r>
              <a:rPr lang="pt-B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Aprendizagem de máquina (</a:t>
            </a:r>
            <a:r>
              <a:rPr lang="pt-BR" dirty="0" smtClean="0">
                <a:solidFill>
                  <a:srgbClr val="FF0000"/>
                </a:solidFill>
              </a:rPr>
              <a:t>supervisionada</a:t>
            </a:r>
            <a:r>
              <a:rPr lang="pt-BR" dirty="0" smtClean="0"/>
              <a:t>)</a:t>
            </a:r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2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err="1" smtClean="0">
                <a:solidFill>
                  <a:srgbClr val="00B050"/>
                </a:solidFill>
              </a:rPr>
              <a:t>Ranqueamento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Algoritmo</a:t>
            </a:r>
            <a:endParaRPr lang="pt-BR" dirty="0"/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Computar scores para cada par de vértices que não formam links no conjunto de treinamento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Ranquear os scores em ordem decrescente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Determinar um limiar de corte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Classificar os pares acima desse limiar como positivos (formam ligações) e os abaixo como negativos (não formam ligações).</a:t>
            </a:r>
          </a:p>
          <a:p>
            <a:pPr marL="5715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96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err="1" smtClean="0">
                <a:solidFill>
                  <a:srgbClr val="00B050"/>
                </a:solidFill>
              </a:rPr>
              <a:t>Ranqueamento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554449" y="2362236"/>
            <a:ext cx="1872208" cy="1882381"/>
            <a:chOff x="549725" y="3146083"/>
            <a:chExt cx="1872208" cy="1882381"/>
          </a:xfrm>
        </p:grpSpPr>
        <p:sp>
          <p:nvSpPr>
            <p:cNvPr id="6" name="Elipse 5"/>
            <p:cNvSpPr/>
            <p:nvPr/>
          </p:nvSpPr>
          <p:spPr>
            <a:xfrm>
              <a:off x="549725" y="4185458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Conector reto 6"/>
            <p:cNvCxnSpPr>
              <a:stCxn id="8" idx="3"/>
              <a:endCxn id="6" idx="7"/>
            </p:cNvCxnSpPr>
            <p:nvPr/>
          </p:nvCxnSpPr>
          <p:spPr>
            <a:xfrm flipH="1">
              <a:off x="804259" y="3904673"/>
              <a:ext cx="596372" cy="3244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1356960" y="3650139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1356959" y="4730259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2123728" y="4185456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b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2018296" y="3146083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e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ector reto 14"/>
            <p:cNvCxnSpPr>
              <a:stCxn id="13" idx="1"/>
              <a:endCxn id="8" idx="5"/>
            </p:cNvCxnSpPr>
            <p:nvPr/>
          </p:nvCxnSpPr>
          <p:spPr>
            <a:xfrm flipH="1" flipV="1">
              <a:off x="1611494" y="3904673"/>
              <a:ext cx="555905" cy="3244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>
              <a:stCxn id="6" idx="5"/>
              <a:endCxn id="11" idx="1"/>
            </p:cNvCxnSpPr>
            <p:nvPr/>
          </p:nvCxnSpPr>
          <p:spPr>
            <a:xfrm>
              <a:off x="804259" y="4439992"/>
              <a:ext cx="596371" cy="3339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stCxn id="13" idx="3"/>
              <a:endCxn id="11" idx="7"/>
            </p:cNvCxnSpPr>
            <p:nvPr/>
          </p:nvCxnSpPr>
          <p:spPr>
            <a:xfrm flipH="1">
              <a:off x="1611493" y="4439990"/>
              <a:ext cx="555906" cy="3339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4" idx="3"/>
              <a:endCxn id="8" idx="7"/>
            </p:cNvCxnSpPr>
            <p:nvPr/>
          </p:nvCxnSpPr>
          <p:spPr>
            <a:xfrm flipH="1">
              <a:off x="1611494" y="3400617"/>
              <a:ext cx="450473" cy="2931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3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Ex. Common </a:t>
            </a:r>
            <a:r>
              <a:rPr lang="pt-BR" dirty="0" err="1" smtClean="0"/>
              <a:t>Neighbors</a:t>
            </a:r>
            <a:endParaRPr lang="pt-BR" dirty="0" smtClean="0"/>
          </a:p>
        </p:txBody>
      </p:sp>
      <p:grpSp>
        <p:nvGrpSpPr>
          <p:cNvPr id="47" name="Grupo 46"/>
          <p:cNvGrpSpPr/>
          <p:nvPr/>
        </p:nvGrpSpPr>
        <p:grpSpPr>
          <a:xfrm>
            <a:off x="3563888" y="2555612"/>
            <a:ext cx="1773819" cy="1477328"/>
            <a:chOff x="3563888" y="2555612"/>
            <a:chExt cx="1773819" cy="147732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563888" y="2555612"/>
                  <a:ext cx="1773819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pt-BR" b="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pt-BR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𝑏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pt-BR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pt-BR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2555612"/>
                  <a:ext cx="1773819" cy="14773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tângulo 4"/>
            <p:cNvSpPr/>
            <p:nvPr/>
          </p:nvSpPr>
          <p:spPr>
            <a:xfrm>
              <a:off x="3635896" y="2555612"/>
              <a:ext cx="1656184" cy="1449960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3563888" y="4427076"/>
            <a:ext cx="1773819" cy="1477328"/>
            <a:chOff x="3563888" y="4427076"/>
            <a:chExt cx="1773819" cy="147732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3563888" y="4427076"/>
                  <a:ext cx="1773819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pt-BR" b="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pt-BR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pt-BR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pt-BR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𝑠𝑐𝑜𝑟𝑒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4427076"/>
                  <a:ext cx="1773819" cy="14773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tângulo 23"/>
            <p:cNvSpPr/>
            <p:nvPr/>
          </p:nvSpPr>
          <p:spPr>
            <a:xfrm>
              <a:off x="3635896" y="4427076"/>
              <a:ext cx="1656184" cy="1449960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656279" y="4293096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Rede no tempo t</a:t>
            </a:r>
            <a:endParaRPr lang="pt-BR" dirty="0"/>
          </a:p>
        </p:txBody>
      </p:sp>
      <p:sp>
        <p:nvSpPr>
          <p:cNvPr id="26" name="Seta em curva para a direita 25"/>
          <p:cNvSpPr/>
          <p:nvPr/>
        </p:nvSpPr>
        <p:spPr>
          <a:xfrm>
            <a:off x="3203848" y="3652014"/>
            <a:ext cx="360040" cy="1217146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3275856" y="5013176"/>
            <a:ext cx="242189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6012160" y="3865112"/>
            <a:ext cx="2568780" cy="2300192"/>
            <a:chOff x="6012160" y="3865112"/>
            <a:chExt cx="2568780" cy="2300192"/>
          </a:xfrm>
        </p:grpSpPr>
        <p:sp>
          <p:nvSpPr>
            <p:cNvPr id="28" name="Elipse 27"/>
            <p:cNvSpPr/>
            <p:nvPr/>
          </p:nvSpPr>
          <p:spPr>
            <a:xfrm>
              <a:off x="6300192" y="4904487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to 28"/>
            <p:cNvCxnSpPr>
              <a:stCxn id="30" idx="3"/>
              <a:endCxn id="28" idx="7"/>
            </p:cNvCxnSpPr>
            <p:nvPr/>
          </p:nvCxnSpPr>
          <p:spPr>
            <a:xfrm flipH="1">
              <a:off x="6554726" y="4623702"/>
              <a:ext cx="596372" cy="3244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7107427" y="4369168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1" name="Elipse 30"/>
            <p:cNvSpPr/>
            <p:nvPr/>
          </p:nvSpPr>
          <p:spPr>
            <a:xfrm>
              <a:off x="7107426" y="5449288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" name="Elipse 31"/>
            <p:cNvSpPr/>
            <p:nvPr/>
          </p:nvSpPr>
          <p:spPr>
            <a:xfrm>
              <a:off x="7874195" y="4904485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b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>
              <a:off x="7768763" y="3865112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e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ector reto 33"/>
            <p:cNvCxnSpPr>
              <a:stCxn id="32" idx="1"/>
              <a:endCxn id="30" idx="5"/>
            </p:cNvCxnSpPr>
            <p:nvPr/>
          </p:nvCxnSpPr>
          <p:spPr>
            <a:xfrm flipH="1" flipV="1">
              <a:off x="7361961" y="4623702"/>
              <a:ext cx="555905" cy="3244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>
              <a:stCxn id="28" idx="5"/>
              <a:endCxn id="31" idx="1"/>
            </p:cNvCxnSpPr>
            <p:nvPr/>
          </p:nvCxnSpPr>
          <p:spPr>
            <a:xfrm>
              <a:off x="6554726" y="5159021"/>
              <a:ext cx="596371" cy="3339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>
              <a:stCxn id="32" idx="3"/>
              <a:endCxn id="31" idx="7"/>
            </p:cNvCxnSpPr>
            <p:nvPr/>
          </p:nvCxnSpPr>
          <p:spPr>
            <a:xfrm flipH="1">
              <a:off x="7361960" y="5159019"/>
              <a:ext cx="555906" cy="3339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>
              <a:stCxn id="33" idx="3"/>
              <a:endCxn id="30" idx="7"/>
            </p:cNvCxnSpPr>
            <p:nvPr/>
          </p:nvCxnSpPr>
          <p:spPr>
            <a:xfrm flipH="1">
              <a:off x="7361961" y="4119646"/>
              <a:ext cx="450473" cy="2931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6012160" y="5795972"/>
              <a:ext cx="256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Possível rede no tempo t’</a:t>
              </a:r>
              <a:endParaRPr lang="pt-BR" dirty="0"/>
            </a:p>
          </p:txBody>
        </p:sp>
        <p:cxnSp>
          <p:nvCxnSpPr>
            <p:cNvPr id="41" name="Conector reto 40"/>
            <p:cNvCxnSpPr>
              <a:stCxn id="32" idx="2"/>
              <a:endCxn id="28" idx="6"/>
            </p:cNvCxnSpPr>
            <p:nvPr/>
          </p:nvCxnSpPr>
          <p:spPr>
            <a:xfrm flipH="1">
              <a:off x="6598397" y="5053588"/>
              <a:ext cx="1275798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31" idx="0"/>
              <a:endCxn id="30" idx="4"/>
            </p:cNvCxnSpPr>
            <p:nvPr/>
          </p:nvCxnSpPr>
          <p:spPr>
            <a:xfrm flipV="1">
              <a:off x="7256529" y="4667373"/>
              <a:ext cx="1" cy="7819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537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Aprendizagem de Máquina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Algoritmo</a:t>
            </a:r>
            <a:endParaRPr lang="pt-BR" dirty="0"/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Gerar </a:t>
            </a:r>
            <a:r>
              <a:rPr lang="pt-BR" i="1" dirty="0" err="1" smtClean="0">
                <a:solidFill>
                  <a:srgbClr val="FF0000"/>
                </a:solidFill>
              </a:rPr>
              <a:t>feature</a:t>
            </a:r>
            <a:r>
              <a:rPr lang="pt-BR" i="1" dirty="0" smtClean="0">
                <a:solidFill>
                  <a:srgbClr val="FF0000"/>
                </a:solidFill>
              </a:rPr>
              <a:t> vector </a:t>
            </a:r>
            <a:r>
              <a:rPr lang="pt-BR" dirty="0" smtClean="0"/>
              <a:t>para cada par de vértices que não formam links no conjunto de treinamento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Utilizar algum classificador (ex. SVM) para construir o modelo de predição</a:t>
            </a:r>
            <a:endParaRPr lang="pt-BR" dirty="0"/>
          </a:p>
          <a:p>
            <a:pPr marL="342000" indent="-342000"/>
            <a:r>
              <a:rPr lang="pt-BR" dirty="0" smtClean="0"/>
              <a:t>Classes</a:t>
            </a:r>
          </a:p>
          <a:p>
            <a:pPr marL="742050" lvl="1" indent="-342000"/>
            <a:r>
              <a:rPr lang="pt-BR" dirty="0" smtClean="0"/>
              <a:t>0. Não possui ligação</a:t>
            </a:r>
          </a:p>
          <a:p>
            <a:pPr marL="742050" lvl="1" indent="-342000"/>
            <a:r>
              <a:rPr lang="pt-BR" dirty="0" smtClean="0"/>
              <a:t>1. Possui ligação</a:t>
            </a:r>
          </a:p>
          <a:p>
            <a:pPr marL="5715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683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Aprendizagem de Máquina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3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Ex. </a:t>
            </a:r>
            <a:r>
              <a:rPr lang="pt-BR" dirty="0" err="1" smtClean="0"/>
              <a:t>Feature</a:t>
            </a:r>
            <a:r>
              <a:rPr lang="pt-BR" dirty="0" smtClean="0"/>
              <a:t> vector: (</a:t>
            </a:r>
            <a:r>
              <a:rPr lang="pt-BR" dirty="0" err="1" smtClean="0"/>
              <a:t>pa,cn,aa,classe</a:t>
            </a:r>
            <a:r>
              <a:rPr lang="pt-BR" dirty="0" smtClean="0"/>
              <a:t>)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3347864" y="2555612"/>
            <a:ext cx="2448272" cy="1477328"/>
            <a:chOff x="3563888" y="2555612"/>
            <a:chExt cx="2448272" cy="147732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563888" y="2555612"/>
                  <a:ext cx="2349361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𝑓𝑣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a14:m>
                  <a:r>
                    <a:rPr lang="pt-BR" dirty="0"/>
                    <a:t/>
                  </a:r>
                  <a:r>
                    <a:rPr lang="pt-BR" dirty="0" smtClean="0"/>
                    <a:t>(4,2,5.42,</a:t>
                  </a:r>
                  <a:r>
                    <a:rPr lang="pt-BR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pt-BR" dirty="0" smtClean="0"/>
                    <a:t>)</a:t>
                  </a:r>
                  <a:endParaRPr lang="pt-BR" dirty="0"/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𝑓𝑣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a14:m>
                  <a:r>
                    <a:rPr lang="pt-BR" dirty="0" smtClean="0"/>
                    <a:t> (2,1,2.09,</a:t>
                  </a:r>
                  <a:r>
                    <a:rPr lang="pt-BR" dirty="0" smtClean="0">
                      <a:solidFill>
                        <a:srgbClr val="FF0000"/>
                      </a:solidFill>
                    </a:rPr>
                    <a:t>0</a:t>
                  </a:r>
                  <a:r>
                    <a:rPr lang="pt-BR" dirty="0" smtClean="0"/>
                    <a:t>)</a:t>
                  </a:r>
                  <a:endParaRPr lang="pt-BR" dirty="0"/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𝑓𝑣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a14:m>
                  <a:r>
                    <a:rPr lang="pt-BR" dirty="0" smtClean="0"/>
                    <a:t> (2,1,2.09,</a:t>
                  </a:r>
                  <a:r>
                    <a:rPr lang="pt-BR" dirty="0" smtClean="0">
                      <a:solidFill>
                        <a:srgbClr val="FF0000"/>
                      </a:solidFill>
                    </a:rPr>
                    <a:t>0</a:t>
                  </a:r>
                  <a:r>
                    <a:rPr lang="pt-BR" dirty="0" smtClean="0"/>
                    <a:t>)</a:t>
                  </a:r>
                  <a:endParaRPr lang="pt-BR" dirty="0"/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𝑓𝑣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a14:m>
                  <a:r>
                    <a:rPr lang="pt-BR" dirty="0" smtClean="0"/>
                    <a:t> (4,2,6.64,</a:t>
                  </a:r>
                  <a:r>
                    <a:rPr lang="pt-BR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pt-BR" dirty="0" smtClean="0"/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𝑓𝑣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a14:m>
                  <a:r>
                    <a:rPr lang="pt-BR" dirty="0" smtClean="0"/>
                    <a:t> (2,0,0,</a:t>
                  </a:r>
                  <a:r>
                    <a:rPr lang="pt-BR" dirty="0" smtClean="0">
                      <a:solidFill>
                        <a:srgbClr val="FF0000"/>
                      </a:solidFill>
                    </a:rPr>
                    <a:t>0</a:t>
                  </a:r>
                  <a:r>
                    <a:rPr lang="pt-BR" dirty="0" smtClean="0"/>
                    <a:t>)</a:t>
                  </a:r>
                  <a:endParaRPr lang="pt-BR" dirty="0"/>
                </a:p>
              </p:txBody>
            </p:sp>
          </mc:Choice>
          <mc:Fallback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2555612"/>
                  <a:ext cx="2349361" cy="14773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18" t="-2058" r="-1554" b="-53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tângulo 4"/>
            <p:cNvSpPr/>
            <p:nvPr/>
          </p:nvSpPr>
          <p:spPr>
            <a:xfrm>
              <a:off x="3635895" y="2555612"/>
              <a:ext cx="2376265" cy="1449960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54449" y="2362236"/>
            <a:ext cx="1872208" cy="2300192"/>
            <a:chOff x="554449" y="2362236"/>
            <a:chExt cx="1872208" cy="2300192"/>
          </a:xfrm>
        </p:grpSpPr>
        <p:grpSp>
          <p:nvGrpSpPr>
            <p:cNvPr id="2" name="Grupo 1"/>
            <p:cNvGrpSpPr/>
            <p:nvPr/>
          </p:nvGrpSpPr>
          <p:grpSpPr>
            <a:xfrm>
              <a:off x="554449" y="2362236"/>
              <a:ext cx="1872208" cy="1882381"/>
              <a:chOff x="549725" y="3146083"/>
              <a:chExt cx="1872208" cy="1882381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549725" y="4185458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a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Conector reto 6"/>
              <p:cNvCxnSpPr>
                <a:stCxn id="8" idx="3"/>
                <a:endCxn id="6" idx="7"/>
              </p:cNvCxnSpPr>
              <p:nvPr/>
            </p:nvCxnSpPr>
            <p:spPr>
              <a:xfrm flipH="1">
                <a:off x="804259" y="3904673"/>
                <a:ext cx="596372" cy="3244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Elipse 7"/>
              <p:cNvSpPr/>
              <p:nvPr/>
            </p:nvSpPr>
            <p:spPr>
              <a:xfrm>
                <a:off x="1356960" y="3650139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1356959" y="4730259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2123728" y="4185456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b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2018296" y="3146083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e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ector reto 14"/>
              <p:cNvCxnSpPr>
                <a:stCxn id="13" idx="1"/>
                <a:endCxn id="8" idx="5"/>
              </p:cNvCxnSpPr>
              <p:nvPr/>
            </p:nvCxnSpPr>
            <p:spPr>
              <a:xfrm flipH="1" flipV="1">
                <a:off x="1611494" y="3904673"/>
                <a:ext cx="555905" cy="32445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>
                <a:stCxn id="6" idx="5"/>
                <a:endCxn id="11" idx="1"/>
              </p:cNvCxnSpPr>
              <p:nvPr/>
            </p:nvCxnSpPr>
            <p:spPr>
              <a:xfrm>
                <a:off x="804259" y="4439992"/>
                <a:ext cx="596371" cy="33393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>
                <a:stCxn id="13" idx="3"/>
                <a:endCxn id="11" idx="7"/>
              </p:cNvCxnSpPr>
              <p:nvPr/>
            </p:nvCxnSpPr>
            <p:spPr>
              <a:xfrm flipH="1">
                <a:off x="1611493" y="4439990"/>
                <a:ext cx="555906" cy="3339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>
                <a:stCxn id="14" idx="3"/>
                <a:endCxn id="8" idx="7"/>
              </p:cNvCxnSpPr>
              <p:nvPr/>
            </p:nvCxnSpPr>
            <p:spPr>
              <a:xfrm flipH="1">
                <a:off x="1611494" y="3400617"/>
                <a:ext cx="450473" cy="29319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aixaDeTexto 24"/>
            <p:cNvSpPr txBox="1"/>
            <p:nvPr/>
          </p:nvSpPr>
          <p:spPr>
            <a:xfrm>
              <a:off x="656279" y="4293096"/>
              <a:ext cx="1755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Rede no tempo t</a:t>
              </a:r>
              <a:endParaRPr lang="pt-BR" dirty="0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515274" y="2400617"/>
            <a:ext cx="1908607" cy="2300192"/>
            <a:chOff x="6300192" y="3865112"/>
            <a:chExt cx="1908607" cy="2300192"/>
          </a:xfrm>
        </p:grpSpPr>
        <p:sp>
          <p:nvSpPr>
            <p:cNvPr id="28" name="Elipse 27"/>
            <p:cNvSpPr/>
            <p:nvPr/>
          </p:nvSpPr>
          <p:spPr>
            <a:xfrm>
              <a:off x="6300192" y="4904487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to 28"/>
            <p:cNvCxnSpPr>
              <a:stCxn id="30" idx="3"/>
              <a:endCxn id="28" idx="7"/>
            </p:cNvCxnSpPr>
            <p:nvPr/>
          </p:nvCxnSpPr>
          <p:spPr>
            <a:xfrm flipH="1">
              <a:off x="6554726" y="4623702"/>
              <a:ext cx="596372" cy="3244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7107427" y="4369168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1" name="Elipse 30"/>
            <p:cNvSpPr/>
            <p:nvPr/>
          </p:nvSpPr>
          <p:spPr>
            <a:xfrm>
              <a:off x="7107426" y="5449288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" name="Elipse 31"/>
            <p:cNvSpPr/>
            <p:nvPr/>
          </p:nvSpPr>
          <p:spPr>
            <a:xfrm>
              <a:off x="7874195" y="4904485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b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>
              <a:off x="7768763" y="3865112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e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ector reto 33"/>
            <p:cNvCxnSpPr>
              <a:stCxn id="32" idx="1"/>
              <a:endCxn id="30" idx="5"/>
            </p:cNvCxnSpPr>
            <p:nvPr/>
          </p:nvCxnSpPr>
          <p:spPr>
            <a:xfrm flipH="1" flipV="1">
              <a:off x="7361961" y="4623702"/>
              <a:ext cx="555905" cy="3244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>
              <a:stCxn id="28" idx="5"/>
              <a:endCxn id="31" idx="1"/>
            </p:cNvCxnSpPr>
            <p:nvPr/>
          </p:nvCxnSpPr>
          <p:spPr>
            <a:xfrm>
              <a:off x="6554726" y="5159021"/>
              <a:ext cx="596371" cy="3339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>
              <a:stCxn id="32" idx="3"/>
              <a:endCxn id="31" idx="7"/>
            </p:cNvCxnSpPr>
            <p:nvPr/>
          </p:nvCxnSpPr>
          <p:spPr>
            <a:xfrm flipH="1">
              <a:off x="7361960" y="5159019"/>
              <a:ext cx="555906" cy="3339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>
              <a:stCxn id="33" idx="3"/>
              <a:endCxn id="30" idx="7"/>
            </p:cNvCxnSpPr>
            <p:nvPr/>
          </p:nvCxnSpPr>
          <p:spPr>
            <a:xfrm flipH="1">
              <a:off x="7361961" y="4119646"/>
              <a:ext cx="450473" cy="2931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6402022" y="5795972"/>
              <a:ext cx="180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Rede no tempo t’</a:t>
              </a:r>
              <a:endParaRPr lang="pt-BR" dirty="0"/>
            </a:p>
          </p:txBody>
        </p:sp>
        <p:cxnSp>
          <p:nvCxnSpPr>
            <p:cNvPr id="41" name="Conector reto 40"/>
            <p:cNvCxnSpPr>
              <a:stCxn id="32" idx="2"/>
              <a:endCxn id="28" idx="6"/>
            </p:cNvCxnSpPr>
            <p:nvPr/>
          </p:nvCxnSpPr>
          <p:spPr>
            <a:xfrm flipH="1">
              <a:off x="6598397" y="5053588"/>
              <a:ext cx="1275798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31" idx="0"/>
              <a:endCxn id="30" idx="4"/>
            </p:cNvCxnSpPr>
            <p:nvPr/>
          </p:nvCxnSpPr>
          <p:spPr>
            <a:xfrm flipV="1">
              <a:off x="7256529" y="4667373"/>
              <a:ext cx="1" cy="7819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ta para baixo 3"/>
          <p:cNvSpPr/>
          <p:nvPr/>
        </p:nvSpPr>
        <p:spPr>
          <a:xfrm>
            <a:off x="4139952" y="4095514"/>
            <a:ext cx="936104" cy="382247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79912" y="4549770"/>
            <a:ext cx="1728192" cy="46340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SVM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Seta para baixo 42"/>
          <p:cNvSpPr/>
          <p:nvPr/>
        </p:nvSpPr>
        <p:spPr>
          <a:xfrm>
            <a:off x="4145703" y="5085184"/>
            <a:ext cx="936104" cy="382247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779912" y="5589240"/>
            <a:ext cx="1728192" cy="46340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Modelo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8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43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Abordagens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Temporal</a:t>
            </a:r>
            <a:endParaRPr lang="pt-BR" dirty="0"/>
          </a:p>
          <a:p>
            <a:pPr lvl="1"/>
            <a:r>
              <a:rPr lang="pt-BR" dirty="0" smtClean="0"/>
              <a:t>Usam a evolução da rede até um tempo t para prever relacionamentos em um tempo entre t e um tempo futuro t’</a:t>
            </a:r>
          </a:p>
          <a:p>
            <a:pPr marL="457200" lvl="1" indent="0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Graph</a:t>
            </a:r>
            <a:r>
              <a:rPr lang="pt-BR" dirty="0" smtClean="0"/>
              <a:t> </a:t>
            </a:r>
            <a:r>
              <a:rPr lang="pt-BR" dirty="0" err="1" smtClean="0"/>
              <a:t>evolution</a:t>
            </a:r>
            <a:r>
              <a:rPr lang="pt-BR" dirty="0" smtClean="0"/>
              <a:t> </a:t>
            </a:r>
            <a:r>
              <a:rPr lang="pt-BR" dirty="0" err="1" smtClean="0"/>
              <a:t>rules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Séries temporais</a:t>
            </a:r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27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Roteiro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Métricas</a:t>
            </a:r>
          </a:p>
          <a:p>
            <a:r>
              <a:rPr lang="pt-BR" dirty="0" smtClean="0"/>
              <a:t>Abordagens</a:t>
            </a:r>
          </a:p>
          <a:p>
            <a:pPr lvl="1"/>
            <a:r>
              <a:rPr lang="pt-BR" dirty="0" smtClean="0"/>
              <a:t>Não temporal</a:t>
            </a:r>
          </a:p>
          <a:p>
            <a:pPr lvl="1"/>
            <a:r>
              <a:rPr lang="pt-BR" dirty="0" smtClean="0"/>
              <a:t>Temporal</a:t>
            </a:r>
          </a:p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Conclusão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21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err="1" smtClean="0">
                <a:solidFill>
                  <a:srgbClr val="00B050"/>
                </a:solidFill>
              </a:rPr>
              <a:t>Graph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Evolution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Rules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Objetivo: minerar o grafo para obter </a:t>
            </a:r>
            <a:r>
              <a:rPr lang="pt-BR" dirty="0" smtClean="0">
                <a:solidFill>
                  <a:srgbClr val="FF0000"/>
                </a:solidFill>
              </a:rPr>
              <a:t>regras de evolução</a:t>
            </a:r>
            <a:r>
              <a:rPr lang="pt-BR" dirty="0" smtClean="0"/>
              <a:t> ao longo do tempo</a:t>
            </a:r>
          </a:p>
          <a:p>
            <a:endParaRPr lang="pt-BR" dirty="0"/>
          </a:p>
          <a:p>
            <a:r>
              <a:rPr lang="pt-BR" dirty="0" smtClean="0"/>
              <a:t>Algoritmo [</a:t>
            </a:r>
            <a:r>
              <a:rPr lang="pt-BR" dirty="0" err="1" smtClean="0"/>
              <a:t>Berlingerio</a:t>
            </a:r>
            <a:r>
              <a:rPr lang="pt-BR" dirty="0" smtClean="0"/>
              <a:t>, M. et al., 2009]</a:t>
            </a:r>
            <a:endParaRPr lang="pt-BR" dirty="0"/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Gerar regras a partir da mineração do grafo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Aplicação das regras para prever o estado futuro da rede</a:t>
            </a:r>
          </a:p>
          <a:p>
            <a:pPr marL="5715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375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err="1" smtClean="0">
                <a:solidFill>
                  <a:srgbClr val="00B050"/>
                </a:solidFill>
              </a:rPr>
              <a:t>Graph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Evolution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Rules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16915" y="3059668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Rede no tempo t</a:t>
            </a:r>
            <a:endParaRPr lang="pt-BR" dirty="0"/>
          </a:p>
        </p:txBody>
      </p:sp>
      <p:grpSp>
        <p:nvGrpSpPr>
          <p:cNvPr id="151" name="Grupo 150"/>
          <p:cNvGrpSpPr/>
          <p:nvPr/>
        </p:nvGrpSpPr>
        <p:grpSpPr>
          <a:xfrm>
            <a:off x="5816915" y="1375782"/>
            <a:ext cx="1743487" cy="1559615"/>
            <a:chOff x="251520" y="1879838"/>
            <a:chExt cx="1743487" cy="1559615"/>
          </a:xfrm>
        </p:grpSpPr>
        <p:sp>
          <p:nvSpPr>
            <p:cNvPr id="11" name="Elipse 10"/>
            <p:cNvSpPr/>
            <p:nvPr/>
          </p:nvSpPr>
          <p:spPr>
            <a:xfrm>
              <a:off x="418160" y="2981226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ector reto 12"/>
            <p:cNvCxnSpPr>
              <a:stCxn id="14" idx="4"/>
              <a:endCxn id="11" idx="0"/>
            </p:cNvCxnSpPr>
            <p:nvPr/>
          </p:nvCxnSpPr>
          <p:spPr>
            <a:xfrm>
              <a:off x="567261" y="2349761"/>
              <a:ext cx="2" cy="6314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18158" y="2051556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d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1523599" y="2981227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c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1523599" y="2051557"/>
              <a:ext cx="298205" cy="298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b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ector reto 18"/>
            <p:cNvCxnSpPr>
              <a:stCxn id="17" idx="2"/>
              <a:endCxn id="14" idx="6"/>
            </p:cNvCxnSpPr>
            <p:nvPr/>
          </p:nvCxnSpPr>
          <p:spPr>
            <a:xfrm flipH="1" flipV="1">
              <a:off x="716363" y="2200659"/>
              <a:ext cx="807236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>
              <a:stCxn id="11" idx="6"/>
              <a:endCxn id="15" idx="2"/>
            </p:cNvCxnSpPr>
            <p:nvPr/>
          </p:nvCxnSpPr>
          <p:spPr>
            <a:xfrm>
              <a:off x="716365" y="3130329"/>
              <a:ext cx="80723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>
              <a:stCxn id="17" idx="4"/>
              <a:endCxn id="15" idx="0"/>
            </p:cNvCxnSpPr>
            <p:nvPr/>
          </p:nvCxnSpPr>
          <p:spPr>
            <a:xfrm>
              <a:off x="1672702" y="2349762"/>
              <a:ext cx="0" cy="6314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/>
            <p:cNvSpPr txBox="1"/>
            <p:nvPr/>
          </p:nvSpPr>
          <p:spPr>
            <a:xfrm>
              <a:off x="991241" y="187983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5</a:t>
              </a:r>
              <a:endParaRPr lang="pt-BR" sz="14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981951" y="31316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6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51520" y="25116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5</a:t>
              </a:r>
              <a:endParaRPr lang="pt-BR" sz="1400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1718969" y="25116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6</a:t>
              </a:r>
            </a:p>
          </p:txBody>
        </p:sp>
      </p:grpSp>
      <p:sp>
        <p:nvSpPr>
          <p:cNvPr id="48" name="Seta para a direita 47"/>
          <p:cNvSpPr/>
          <p:nvPr/>
        </p:nvSpPr>
        <p:spPr>
          <a:xfrm rot="5400000">
            <a:off x="6143636" y="3500438"/>
            <a:ext cx="642942" cy="500066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600" dirty="0"/>
          </a:p>
        </p:txBody>
      </p:sp>
      <p:grpSp>
        <p:nvGrpSpPr>
          <p:cNvPr id="139" name="Grupo 138"/>
          <p:cNvGrpSpPr/>
          <p:nvPr/>
        </p:nvGrpSpPr>
        <p:grpSpPr>
          <a:xfrm>
            <a:off x="642910" y="2500306"/>
            <a:ext cx="2249996" cy="2797191"/>
            <a:chOff x="3834172" y="1587283"/>
            <a:chExt cx="2249996" cy="2797191"/>
          </a:xfrm>
        </p:grpSpPr>
        <p:grpSp>
          <p:nvGrpSpPr>
            <p:cNvPr id="98" name="Grupo 97"/>
            <p:cNvGrpSpPr/>
            <p:nvPr/>
          </p:nvGrpSpPr>
          <p:grpSpPr>
            <a:xfrm>
              <a:off x="3834172" y="1587283"/>
              <a:ext cx="2249996" cy="1293355"/>
              <a:chOff x="3834172" y="1587283"/>
              <a:chExt cx="2249996" cy="1293355"/>
            </a:xfrm>
          </p:grpSpPr>
          <p:grpSp>
            <p:nvGrpSpPr>
              <p:cNvPr id="63" name="Grupo 62"/>
              <p:cNvGrpSpPr/>
              <p:nvPr/>
            </p:nvGrpSpPr>
            <p:grpSpPr>
              <a:xfrm>
                <a:off x="3863914" y="1865753"/>
                <a:ext cx="708086" cy="760273"/>
                <a:chOff x="3863914" y="1865753"/>
                <a:chExt cx="708086" cy="760273"/>
              </a:xfrm>
            </p:grpSpPr>
            <p:sp>
              <p:nvSpPr>
                <p:cNvPr id="49" name="Elipse 48"/>
                <p:cNvSpPr/>
                <p:nvPr/>
              </p:nvSpPr>
              <p:spPr>
                <a:xfrm>
                  <a:off x="4009832" y="2251253"/>
                  <a:ext cx="168286" cy="16828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0" name="Conector reto 49"/>
                <p:cNvCxnSpPr>
                  <a:stCxn id="51" idx="4"/>
                  <a:endCxn id="49" idx="0"/>
                </p:cNvCxnSpPr>
                <p:nvPr/>
              </p:nvCxnSpPr>
              <p:spPr>
                <a:xfrm>
                  <a:off x="4093975" y="2014856"/>
                  <a:ext cx="0" cy="23639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ipse 50"/>
                <p:cNvSpPr/>
                <p:nvPr/>
              </p:nvSpPr>
              <p:spPr>
                <a:xfrm>
                  <a:off x="4019423" y="1865753"/>
                  <a:ext cx="149103" cy="14910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Elipse 51"/>
                <p:cNvSpPr/>
                <p:nvPr/>
              </p:nvSpPr>
              <p:spPr>
                <a:xfrm>
                  <a:off x="4403713" y="2252601"/>
                  <a:ext cx="168287" cy="16828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3" name="Conector reto 52"/>
                <p:cNvCxnSpPr>
                  <a:stCxn id="49" idx="6"/>
                  <a:endCxn id="52" idx="2"/>
                </p:cNvCxnSpPr>
                <p:nvPr/>
              </p:nvCxnSpPr>
              <p:spPr>
                <a:xfrm>
                  <a:off x="4178118" y="2335396"/>
                  <a:ext cx="225595" cy="134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CaixaDeTexto 60"/>
                <p:cNvSpPr txBox="1"/>
                <p:nvPr/>
              </p:nvSpPr>
              <p:spPr>
                <a:xfrm>
                  <a:off x="3863914" y="1990588"/>
                  <a:ext cx="2760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400" dirty="0" smtClean="0"/>
                    <a:t>0</a:t>
                  </a:r>
                  <a:endParaRPr lang="pt-BR" sz="1400" dirty="0"/>
                </a:p>
              </p:txBody>
            </p:sp>
            <p:sp>
              <p:nvSpPr>
                <p:cNvPr id="62" name="CaixaDeTexto 61"/>
                <p:cNvSpPr txBox="1"/>
                <p:nvPr/>
              </p:nvSpPr>
              <p:spPr>
                <a:xfrm>
                  <a:off x="4151946" y="2318249"/>
                  <a:ext cx="2760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400" dirty="0"/>
                    <a:t>1</a:t>
                  </a:r>
                </a:p>
              </p:txBody>
            </p:sp>
          </p:grpSp>
          <p:grpSp>
            <p:nvGrpSpPr>
              <p:cNvPr id="94" name="Grupo 93"/>
              <p:cNvGrpSpPr/>
              <p:nvPr/>
            </p:nvGrpSpPr>
            <p:grpSpPr>
              <a:xfrm>
                <a:off x="5220072" y="1860545"/>
                <a:ext cx="720080" cy="760273"/>
                <a:chOff x="5220072" y="1860545"/>
                <a:chExt cx="720080" cy="760273"/>
              </a:xfrm>
            </p:grpSpPr>
            <p:sp>
              <p:nvSpPr>
                <p:cNvPr id="70" name="CaixaDeTexto 69"/>
                <p:cNvSpPr txBox="1"/>
                <p:nvPr/>
              </p:nvSpPr>
              <p:spPr>
                <a:xfrm>
                  <a:off x="5220072" y="1985380"/>
                  <a:ext cx="2760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400" dirty="0" smtClean="0"/>
                    <a:t>0</a:t>
                  </a:r>
                  <a:endParaRPr lang="pt-BR" sz="1400" dirty="0"/>
                </a:p>
              </p:txBody>
            </p:sp>
            <p:grpSp>
              <p:nvGrpSpPr>
                <p:cNvPr id="93" name="Grupo 92"/>
                <p:cNvGrpSpPr/>
                <p:nvPr/>
              </p:nvGrpSpPr>
              <p:grpSpPr>
                <a:xfrm>
                  <a:off x="5377984" y="1860545"/>
                  <a:ext cx="562168" cy="760273"/>
                  <a:chOff x="5365990" y="1860545"/>
                  <a:chExt cx="562168" cy="760273"/>
                </a:xfrm>
              </p:grpSpPr>
              <p:sp>
                <p:nvSpPr>
                  <p:cNvPr id="65" name="Elipse 64"/>
                  <p:cNvSpPr/>
                  <p:nvPr/>
                </p:nvSpPr>
                <p:spPr>
                  <a:xfrm>
                    <a:off x="5365990" y="2246045"/>
                    <a:ext cx="168286" cy="168286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6" name="Conector reto 65"/>
                  <p:cNvCxnSpPr>
                    <a:stCxn id="67" idx="4"/>
                    <a:endCxn id="65" idx="0"/>
                  </p:cNvCxnSpPr>
                  <p:nvPr/>
                </p:nvCxnSpPr>
                <p:spPr>
                  <a:xfrm>
                    <a:off x="5450133" y="2009648"/>
                    <a:ext cx="0" cy="23639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Elipse 66"/>
                  <p:cNvSpPr/>
                  <p:nvPr/>
                </p:nvSpPr>
                <p:spPr>
                  <a:xfrm>
                    <a:off x="5375581" y="1860545"/>
                    <a:ext cx="149103" cy="14910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Elipse 67"/>
                  <p:cNvSpPr/>
                  <p:nvPr/>
                </p:nvSpPr>
                <p:spPr>
                  <a:xfrm>
                    <a:off x="5759871" y="2247393"/>
                    <a:ext cx="168287" cy="168287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9" name="Conector reto 68"/>
                  <p:cNvCxnSpPr>
                    <a:stCxn id="65" idx="6"/>
                    <a:endCxn id="68" idx="2"/>
                  </p:cNvCxnSpPr>
                  <p:nvPr/>
                </p:nvCxnSpPr>
                <p:spPr>
                  <a:xfrm>
                    <a:off x="5534276" y="2330188"/>
                    <a:ext cx="225595" cy="134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CaixaDeTexto 70"/>
                  <p:cNvSpPr txBox="1"/>
                  <p:nvPr/>
                </p:nvSpPr>
                <p:spPr>
                  <a:xfrm>
                    <a:off x="5508104" y="2313041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400" dirty="0"/>
                      <a:t>1</a:t>
                    </a:r>
                  </a:p>
                </p:txBody>
              </p:sp>
              <p:cxnSp>
                <p:nvCxnSpPr>
                  <p:cNvPr id="84" name="Conector reto 83"/>
                  <p:cNvCxnSpPr>
                    <a:stCxn id="67" idx="5"/>
                    <a:endCxn id="68" idx="1"/>
                  </p:cNvCxnSpPr>
                  <p:nvPr/>
                </p:nvCxnSpPr>
                <p:spPr>
                  <a:xfrm>
                    <a:off x="5502848" y="1987812"/>
                    <a:ext cx="281668" cy="28422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CaixaDeTexto 86"/>
                  <p:cNvSpPr txBox="1"/>
                  <p:nvPr/>
                </p:nvSpPr>
                <p:spPr>
                  <a:xfrm>
                    <a:off x="5592106" y="1916832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400" dirty="0" smtClean="0"/>
                      <a:t>2</a:t>
                    </a:r>
                    <a:endParaRPr lang="pt-BR" sz="1400" dirty="0"/>
                  </a:p>
                </p:txBody>
              </p:sp>
            </p:grpSp>
          </p:grpSp>
          <p:cxnSp>
            <p:nvCxnSpPr>
              <p:cNvPr id="89" name="Conector de seta reta 88"/>
              <p:cNvCxnSpPr/>
              <p:nvPr/>
            </p:nvCxnSpPr>
            <p:spPr>
              <a:xfrm>
                <a:off x="4716016" y="2127846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/>
              <p:cNvSpPr txBox="1"/>
              <p:nvPr/>
            </p:nvSpPr>
            <p:spPr>
              <a:xfrm>
                <a:off x="4019423" y="2560025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err="1" smtClean="0"/>
                  <a:t>Body</a:t>
                </a:r>
                <a:endParaRPr lang="pt-BR" sz="1400" dirty="0"/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5380420" y="2551708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Head</a:t>
                </a:r>
                <a:endParaRPr lang="pt-BR" sz="1400" dirty="0"/>
              </a:p>
            </p:txBody>
          </p:sp>
          <p:sp>
            <p:nvSpPr>
              <p:cNvPr id="95" name="Retângulo de cantos arredondados 94"/>
              <p:cNvSpPr/>
              <p:nvPr/>
            </p:nvSpPr>
            <p:spPr>
              <a:xfrm>
                <a:off x="3834172" y="1628800"/>
                <a:ext cx="2249996" cy="1251838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97" name="CaixaDeTexto 96"/>
              <p:cNvSpPr txBox="1"/>
              <p:nvPr/>
            </p:nvSpPr>
            <p:spPr>
              <a:xfrm>
                <a:off x="4651233" y="1587283"/>
                <a:ext cx="6158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 smtClean="0"/>
                  <a:t>GER 1</a:t>
                </a:r>
                <a:endParaRPr lang="pt-BR" sz="1400" b="1" dirty="0"/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3863914" y="3369589"/>
              <a:ext cx="708086" cy="760273"/>
              <a:chOff x="3863914" y="1865753"/>
              <a:chExt cx="708086" cy="760273"/>
            </a:xfrm>
          </p:grpSpPr>
          <p:sp>
            <p:nvSpPr>
              <p:cNvPr id="117" name="Elipse 116"/>
              <p:cNvSpPr/>
              <p:nvPr/>
            </p:nvSpPr>
            <p:spPr>
              <a:xfrm>
                <a:off x="4009832" y="2251253"/>
                <a:ext cx="168286" cy="16828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Conector reto 117"/>
              <p:cNvCxnSpPr>
                <a:stCxn id="119" idx="4"/>
                <a:endCxn id="117" idx="0"/>
              </p:cNvCxnSpPr>
              <p:nvPr/>
            </p:nvCxnSpPr>
            <p:spPr>
              <a:xfrm>
                <a:off x="4093975" y="2014856"/>
                <a:ext cx="0" cy="23639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Elipse 118"/>
              <p:cNvSpPr/>
              <p:nvPr/>
            </p:nvSpPr>
            <p:spPr>
              <a:xfrm>
                <a:off x="4019423" y="1865753"/>
                <a:ext cx="149103" cy="14910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>
              <a:xfrm>
                <a:off x="4403713" y="2252601"/>
                <a:ext cx="168287" cy="16828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1" name="Conector reto 120"/>
              <p:cNvCxnSpPr>
                <a:stCxn id="117" idx="6"/>
                <a:endCxn id="120" idx="2"/>
              </p:cNvCxnSpPr>
              <p:nvPr/>
            </p:nvCxnSpPr>
            <p:spPr>
              <a:xfrm>
                <a:off x="4178118" y="2335396"/>
                <a:ext cx="225595" cy="134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CaixaDeTexto 121"/>
              <p:cNvSpPr txBox="1"/>
              <p:nvPr/>
            </p:nvSpPr>
            <p:spPr>
              <a:xfrm>
                <a:off x="3863914" y="19905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0</a:t>
                </a:r>
                <a:endParaRPr lang="pt-BR" sz="1400" dirty="0"/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>
                <a:off x="4151946" y="2318249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0</a:t>
                </a:r>
                <a:endParaRPr lang="pt-BR" sz="1400" dirty="0"/>
              </a:p>
            </p:txBody>
          </p:sp>
        </p:grpSp>
        <p:sp>
          <p:nvSpPr>
            <p:cNvPr id="107" name="CaixaDeTexto 106"/>
            <p:cNvSpPr txBox="1"/>
            <p:nvPr/>
          </p:nvSpPr>
          <p:spPr>
            <a:xfrm>
              <a:off x="5220072" y="3489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0</a:t>
              </a:r>
              <a:endParaRPr lang="pt-BR" sz="1400" dirty="0"/>
            </a:p>
          </p:txBody>
        </p:sp>
        <p:sp>
          <p:nvSpPr>
            <p:cNvPr id="109" name="Elipse 108"/>
            <p:cNvSpPr/>
            <p:nvPr/>
          </p:nvSpPr>
          <p:spPr>
            <a:xfrm>
              <a:off x="5377984" y="3749881"/>
              <a:ext cx="168286" cy="1682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Conector reto 109"/>
            <p:cNvCxnSpPr>
              <a:endCxn id="109" idx="0"/>
            </p:cNvCxnSpPr>
            <p:nvPr/>
          </p:nvCxnSpPr>
          <p:spPr>
            <a:xfrm>
              <a:off x="5462127" y="3513484"/>
              <a:ext cx="0" cy="2363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Elipse 111"/>
            <p:cNvSpPr/>
            <p:nvPr/>
          </p:nvSpPr>
          <p:spPr>
            <a:xfrm>
              <a:off x="5771865" y="3751229"/>
              <a:ext cx="168287" cy="1682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Conector reto 112"/>
            <p:cNvCxnSpPr>
              <a:stCxn id="109" idx="6"/>
              <a:endCxn id="112" idx="2"/>
            </p:cNvCxnSpPr>
            <p:nvPr/>
          </p:nvCxnSpPr>
          <p:spPr>
            <a:xfrm>
              <a:off x="5546270" y="3834024"/>
              <a:ext cx="225595" cy="13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>
              <a:off x="5520098" y="381687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0</a:t>
              </a:r>
              <a:endParaRPr lang="pt-BR" sz="1400" dirty="0"/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5520098" y="337304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1</a:t>
              </a:r>
            </a:p>
          </p:txBody>
        </p:sp>
        <p:cxnSp>
          <p:nvCxnSpPr>
            <p:cNvPr id="102" name="Conector de seta reta 101"/>
            <p:cNvCxnSpPr/>
            <p:nvPr/>
          </p:nvCxnSpPr>
          <p:spPr>
            <a:xfrm>
              <a:off x="4716016" y="3631682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aixaDeTexto 102"/>
            <p:cNvSpPr txBox="1"/>
            <p:nvPr/>
          </p:nvSpPr>
          <p:spPr>
            <a:xfrm>
              <a:off x="4019423" y="4063861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Body</a:t>
              </a:r>
              <a:endParaRPr lang="pt-BR" sz="1400" dirty="0"/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5380420" y="4055544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Head</a:t>
              </a:r>
              <a:endParaRPr lang="pt-BR" sz="1400" dirty="0"/>
            </a:p>
          </p:txBody>
        </p:sp>
        <p:sp>
          <p:nvSpPr>
            <p:cNvPr id="105" name="Retângulo de cantos arredondados 104"/>
            <p:cNvSpPr/>
            <p:nvPr/>
          </p:nvSpPr>
          <p:spPr>
            <a:xfrm>
              <a:off x="3834172" y="3132636"/>
              <a:ext cx="2249996" cy="1251838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4651233" y="3091119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GER 2</a:t>
              </a:r>
              <a:endParaRPr lang="pt-BR" sz="1400" b="1" dirty="0"/>
            </a:p>
          </p:txBody>
        </p:sp>
        <p:sp>
          <p:nvSpPr>
            <p:cNvPr id="132" name="Elipse 131"/>
            <p:cNvSpPr/>
            <p:nvPr/>
          </p:nvSpPr>
          <p:spPr>
            <a:xfrm>
              <a:off x="5377984" y="3332722"/>
              <a:ext cx="168286" cy="1682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33" name="Elipse 132"/>
            <p:cNvSpPr/>
            <p:nvPr/>
          </p:nvSpPr>
          <p:spPr>
            <a:xfrm>
              <a:off x="5780163" y="3332722"/>
              <a:ext cx="168286" cy="1682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Conector reto 135"/>
            <p:cNvCxnSpPr>
              <a:stCxn id="132" idx="6"/>
              <a:endCxn id="133" idx="2"/>
            </p:cNvCxnSpPr>
            <p:nvPr/>
          </p:nvCxnSpPr>
          <p:spPr>
            <a:xfrm>
              <a:off x="5546270" y="3416865"/>
              <a:ext cx="233893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o 199"/>
          <p:cNvGrpSpPr/>
          <p:nvPr/>
        </p:nvGrpSpPr>
        <p:grpSpPr>
          <a:xfrm>
            <a:off x="5458362" y="4138907"/>
            <a:ext cx="3685670" cy="2277984"/>
            <a:chOff x="4201787" y="4138907"/>
            <a:chExt cx="3685670" cy="2277984"/>
          </a:xfrm>
        </p:grpSpPr>
        <p:grpSp>
          <p:nvGrpSpPr>
            <p:cNvPr id="198" name="Grupo 197"/>
            <p:cNvGrpSpPr/>
            <p:nvPr/>
          </p:nvGrpSpPr>
          <p:grpSpPr>
            <a:xfrm>
              <a:off x="4201787" y="4138907"/>
              <a:ext cx="2386437" cy="2242421"/>
              <a:chOff x="4201787" y="4138907"/>
              <a:chExt cx="2386437" cy="2242421"/>
            </a:xfrm>
          </p:grpSpPr>
          <p:sp>
            <p:nvSpPr>
              <p:cNvPr id="153" name="Elipse 152"/>
              <p:cNvSpPr/>
              <p:nvPr/>
            </p:nvSpPr>
            <p:spPr>
              <a:xfrm>
                <a:off x="4849859" y="5445224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a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4" name="Conector reto 153"/>
              <p:cNvCxnSpPr>
                <a:stCxn id="155" idx="4"/>
                <a:endCxn id="153" idx="0"/>
              </p:cNvCxnSpPr>
              <p:nvPr/>
            </p:nvCxnSpPr>
            <p:spPr>
              <a:xfrm>
                <a:off x="4998962" y="5013176"/>
                <a:ext cx="0" cy="43204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Elipse 154"/>
              <p:cNvSpPr/>
              <p:nvPr/>
            </p:nvSpPr>
            <p:spPr>
              <a:xfrm>
                <a:off x="4849859" y="4714971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d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Elipse 155"/>
              <p:cNvSpPr/>
              <p:nvPr/>
            </p:nvSpPr>
            <p:spPr>
              <a:xfrm>
                <a:off x="5652120" y="5445224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c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Elipse 156"/>
              <p:cNvSpPr/>
              <p:nvPr/>
            </p:nvSpPr>
            <p:spPr>
              <a:xfrm>
                <a:off x="5652120" y="4714971"/>
                <a:ext cx="298205" cy="29820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b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8" name="Conector reto 157"/>
              <p:cNvCxnSpPr>
                <a:stCxn id="157" idx="2"/>
                <a:endCxn id="155" idx="6"/>
              </p:cNvCxnSpPr>
              <p:nvPr/>
            </p:nvCxnSpPr>
            <p:spPr>
              <a:xfrm flipH="1">
                <a:off x="5148064" y="4864074"/>
                <a:ext cx="50405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ector reto 158"/>
              <p:cNvCxnSpPr>
                <a:stCxn id="153" idx="6"/>
                <a:endCxn id="156" idx="2"/>
              </p:cNvCxnSpPr>
              <p:nvPr/>
            </p:nvCxnSpPr>
            <p:spPr>
              <a:xfrm>
                <a:off x="5148064" y="5594327"/>
                <a:ext cx="50405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ector reto 159"/>
              <p:cNvCxnSpPr>
                <a:stCxn id="157" idx="4"/>
                <a:endCxn id="156" idx="0"/>
              </p:cNvCxnSpPr>
              <p:nvPr/>
            </p:nvCxnSpPr>
            <p:spPr>
              <a:xfrm>
                <a:off x="5801223" y="5013176"/>
                <a:ext cx="0" cy="43204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CaixaDeTexto 160"/>
              <p:cNvSpPr txBox="1"/>
              <p:nvPr/>
            </p:nvSpPr>
            <p:spPr>
              <a:xfrm>
                <a:off x="5271453" y="456138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5</a:t>
                </a:r>
                <a:endParaRPr lang="pt-BR" sz="1400" dirty="0"/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>
                <a:off x="5262163" y="558924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6</a:t>
                </a: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>
                <a:off x="4728010" y="506887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5</a:t>
                </a:r>
                <a:endParaRPr lang="pt-BR" sz="1400" dirty="0"/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>
                <a:off x="5796136" y="506887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6</a:t>
                </a:r>
              </a:p>
            </p:txBody>
          </p:sp>
          <p:cxnSp>
            <p:nvCxnSpPr>
              <p:cNvPr id="165" name="Conector reto 164"/>
              <p:cNvCxnSpPr>
                <a:stCxn id="156" idx="1"/>
                <a:endCxn id="155" idx="5"/>
              </p:cNvCxnSpPr>
              <p:nvPr/>
            </p:nvCxnSpPr>
            <p:spPr>
              <a:xfrm flipH="1" flipV="1">
                <a:off x="5104393" y="4969505"/>
                <a:ext cx="591398" cy="51939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Elipse 172"/>
              <p:cNvSpPr/>
              <p:nvPr/>
            </p:nvSpPr>
            <p:spPr>
              <a:xfrm>
                <a:off x="4201787" y="5445224"/>
                <a:ext cx="298205" cy="29820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Elipse 175"/>
              <p:cNvSpPr/>
              <p:nvPr/>
            </p:nvSpPr>
            <p:spPr>
              <a:xfrm>
                <a:off x="4849859" y="6083123"/>
                <a:ext cx="298205" cy="29820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Elipse 177"/>
              <p:cNvSpPr/>
              <p:nvPr/>
            </p:nvSpPr>
            <p:spPr>
              <a:xfrm>
                <a:off x="5652120" y="4138907"/>
                <a:ext cx="298205" cy="29820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Elipse 178"/>
              <p:cNvSpPr/>
              <p:nvPr/>
            </p:nvSpPr>
            <p:spPr>
              <a:xfrm>
                <a:off x="6290019" y="4714971"/>
                <a:ext cx="298205" cy="29820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0" name="Conector reto 179"/>
              <p:cNvCxnSpPr>
                <a:stCxn id="173" idx="6"/>
                <a:endCxn id="153" idx="2"/>
              </p:cNvCxnSpPr>
              <p:nvPr/>
            </p:nvCxnSpPr>
            <p:spPr>
              <a:xfrm>
                <a:off x="4499992" y="5594327"/>
                <a:ext cx="349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/>
              <p:cNvCxnSpPr>
                <a:stCxn id="176" idx="0"/>
                <a:endCxn id="153" idx="4"/>
              </p:cNvCxnSpPr>
              <p:nvPr/>
            </p:nvCxnSpPr>
            <p:spPr>
              <a:xfrm flipV="1">
                <a:off x="4998962" y="5743429"/>
                <a:ext cx="0" cy="33969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to 185"/>
              <p:cNvCxnSpPr>
                <a:stCxn id="178" idx="4"/>
                <a:endCxn id="157" idx="0"/>
              </p:cNvCxnSpPr>
              <p:nvPr/>
            </p:nvCxnSpPr>
            <p:spPr>
              <a:xfrm>
                <a:off x="5801223" y="4437112"/>
                <a:ext cx="0" cy="27785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>
                <a:stCxn id="157" idx="6"/>
                <a:endCxn id="179" idx="2"/>
              </p:cNvCxnSpPr>
              <p:nvPr/>
            </p:nvCxnSpPr>
            <p:spPr>
              <a:xfrm>
                <a:off x="5950325" y="4864074"/>
                <a:ext cx="33969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CaixaDeTexto 191"/>
              <p:cNvSpPr txBox="1"/>
              <p:nvPr/>
            </p:nvSpPr>
            <p:spPr>
              <a:xfrm>
                <a:off x="5952146" y="45811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6</a:t>
                </a:r>
              </a:p>
            </p:txBody>
          </p:sp>
          <p:sp>
            <p:nvSpPr>
              <p:cNvPr id="194" name="CaixaDeTexto 193"/>
              <p:cNvSpPr txBox="1"/>
              <p:nvPr/>
            </p:nvSpPr>
            <p:spPr>
              <a:xfrm>
                <a:off x="4978992" y="57431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6</a:t>
                </a:r>
              </a:p>
            </p:txBody>
          </p:sp>
          <p:sp>
            <p:nvSpPr>
              <p:cNvPr id="195" name="CaixaDeTexto 194"/>
              <p:cNvSpPr txBox="1"/>
              <p:nvPr/>
            </p:nvSpPr>
            <p:spPr>
              <a:xfrm>
                <a:off x="4511986" y="533500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7</a:t>
                </a:r>
                <a:endParaRPr lang="pt-BR" sz="1400" dirty="0"/>
              </a:p>
            </p:txBody>
          </p:sp>
          <p:sp>
            <p:nvSpPr>
              <p:cNvPr id="196" name="CaixaDeTexto 195"/>
              <p:cNvSpPr txBox="1"/>
              <p:nvPr/>
            </p:nvSpPr>
            <p:spPr>
              <a:xfrm>
                <a:off x="5796136" y="443711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7</a:t>
                </a:r>
                <a:endParaRPr lang="pt-BR" sz="1400" dirty="0"/>
              </a:p>
            </p:txBody>
          </p:sp>
          <p:sp>
            <p:nvSpPr>
              <p:cNvPr id="197" name="CaixaDeTexto 196"/>
              <p:cNvSpPr txBox="1"/>
              <p:nvPr/>
            </p:nvSpPr>
            <p:spPr>
              <a:xfrm>
                <a:off x="5335513" y="4993431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7</a:t>
                </a:r>
                <a:endParaRPr lang="pt-BR" sz="1400" dirty="0"/>
              </a:p>
            </p:txBody>
          </p:sp>
        </p:grpSp>
        <p:sp>
          <p:nvSpPr>
            <p:cNvPr id="199" name="CaixaDeTexto 198"/>
            <p:cNvSpPr txBox="1"/>
            <p:nvPr/>
          </p:nvSpPr>
          <p:spPr>
            <a:xfrm>
              <a:off x="5318677" y="6047559"/>
              <a:ext cx="256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Possível rede no tempo t’</a:t>
              </a:r>
              <a:endParaRPr lang="pt-BR" dirty="0"/>
            </a:p>
          </p:txBody>
        </p:sp>
      </p:grpSp>
      <p:sp>
        <p:nvSpPr>
          <p:cNvPr id="124" name="CaixaDeTexto 123"/>
          <p:cNvSpPr txBox="1"/>
          <p:nvPr/>
        </p:nvSpPr>
        <p:spPr>
          <a:xfrm>
            <a:off x="857224" y="1988098"/>
            <a:ext cx="19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Regras aprendidas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241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Séries Temporais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596" y="1357298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Objetivo: construir séries temporais usando métricas e predizer relacionamentos futuros</a:t>
            </a:r>
          </a:p>
          <a:p>
            <a:endParaRPr lang="pt-BR" dirty="0"/>
          </a:p>
          <a:p>
            <a:pPr marL="5715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7486" y="2193148"/>
            <a:ext cx="8229600" cy="1593042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Framed </a:t>
            </a:r>
            <a:r>
              <a:rPr lang="en-US" dirty="0"/>
              <a:t>Time-Sliced Network </a:t>
            </a:r>
            <a:r>
              <a:rPr lang="en-US" dirty="0" smtClean="0"/>
              <a:t>Structure:</a:t>
            </a:r>
          </a:p>
        </p:txBody>
      </p:sp>
      <p:sp>
        <p:nvSpPr>
          <p:cNvPr id="7" name="Rounded Rectangle 3"/>
          <p:cNvSpPr/>
          <p:nvPr/>
        </p:nvSpPr>
        <p:spPr>
          <a:xfrm>
            <a:off x="584940" y="5185494"/>
            <a:ext cx="2772000" cy="15156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Frame 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697349" y="3520507"/>
            <a:ext cx="1205673" cy="1131729"/>
            <a:chOff x="438877" y="1823969"/>
            <a:chExt cx="1205673" cy="1131729"/>
          </a:xfrm>
        </p:grpSpPr>
        <p:sp>
          <p:nvSpPr>
            <p:cNvPr id="11" name="Oval 5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6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8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9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0"/>
            <p:cNvCxnSpPr>
              <a:stCxn id="11" idx="7"/>
              <a:endCxn id="13" idx="3"/>
            </p:cNvCxnSpPr>
            <p:nvPr/>
          </p:nvCxnSpPr>
          <p:spPr>
            <a:xfrm flipV="1">
              <a:off x="690004" y="2075096"/>
              <a:ext cx="243102" cy="1762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"/>
            <p:cNvCxnSpPr>
              <a:stCxn id="11" idx="4"/>
              <a:endCxn id="14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2"/>
            <p:cNvCxnSpPr>
              <a:stCxn id="17" idx="4"/>
              <a:endCxn id="15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/>
            <p:cNvSpPr txBox="1"/>
            <p:nvPr/>
          </p:nvSpPr>
          <p:spPr>
            <a:xfrm>
              <a:off x="832025" y="2152647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2082328" y="3532863"/>
            <a:ext cx="1205673" cy="1131729"/>
            <a:chOff x="438877" y="1823969"/>
            <a:chExt cx="1205673" cy="1131729"/>
          </a:xfrm>
        </p:grpSpPr>
        <p:sp>
          <p:nvSpPr>
            <p:cNvPr id="23" name="Oval 15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6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7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0"/>
            <p:cNvCxnSpPr>
              <a:stCxn id="24" idx="5"/>
              <a:endCxn id="27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"/>
            <p:cNvCxnSpPr>
              <a:stCxn id="23" idx="4"/>
              <a:endCxn id="25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2"/>
            <p:cNvCxnSpPr>
              <a:stCxn id="27" idx="4"/>
              <a:endCxn id="26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3"/>
            <p:cNvCxnSpPr>
              <a:stCxn id="25" idx="6"/>
              <a:endCxn id="26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4"/>
            <p:cNvSpPr txBox="1"/>
            <p:nvPr/>
          </p:nvSpPr>
          <p:spPr>
            <a:xfrm>
              <a:off x="832025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3" name="Group 25"/>
          <p:cNvGrpSpPr/>
          <p:nvPr/>
        </p:nvGrpSpPr>
        <p:grpSpPr>
          <a:xfrm>
            <a:off x="3483719" y="3535870"/>
            <a:ext cx="1205673" cy="1131730"/>
            <a:chOff x="438877" y="1823969"/>
            <a:chExt cx="1205673" cy="1131729"/>
          </a:xfrm>
        </p:grpSpPr>
        <p:sp>
          <p:nvSpPr>
            <p:cNvPr id="34" name="Oval 26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7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8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29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0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1"/>
            <p:cNvCxnSpPr>
              <a:stCxn id="34" idx="7"/>
              <a:endCxn id="35" idx="3"/>
            </p:cNvCxnSpPr>
            <p:nvPr/>
          </p:nvCxnSpPr>
          <p:spPr>
            <a:xfrm flipV="1">
              <a:off x="690004" y="2075096"/>
              <a:ext cx="243102" cy="1762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2"/>
            <p:cNvCxnSpPr>
              <a:stCxn id="35" idx="5"/>
              <a:endCxn id="38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3"/>
            <p:cNvCxnSpPr>
              <a:stCxn id="38" idx="4"/>
              <a:endCxn id="37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4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3" name="Group 35"/>
          <p:cNvGrpSpPr/>
          <p:nvPr/>
        </p:nvGrpSpPr>
        <p:grpSpPr>
          <a:xfrm>
            <a:off x="4868699" y="3539180"/>
            <a:ext cx="1205673" cy="1131730"/>
            <a:chOff x="438877" y="1823969"/>
            <a:chExt cx="1205673" cy="1131729"/>
          </a:xfrm>
        </p:grpSpPr>
        <p:sp>
          <p:nvSpPr>
            <p:cNvPr id="44" name="Oval 36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37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38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39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0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1"/>
            <p:cNvCxnSpPr>
              <a:stCxn id="45" idx="5"/>
              <a:endCxn id="48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2"/>
            <p:cNvCxnSpPr>
              <a:stCxn id="44" idx="4"/>
              <a:endCxn id="46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3"/>
            <p:cNvCxnSpPr>
              <a:stCxn id="48" idx="4"/>
              <a:endCxn id="47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44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3" name="Group 45"/>
          <p:cNvGrpSpPr/>
          <p:nvPr/>
        </p:nvGrpSpPr>
        <p:grpSpPr>
          <a:xfrm>
            <a:off x="6269609" y="3539180"/>
            <a:ext cx="1205673" cy="1131730"/>
            <a:chOff x="438877" y="1823969"/>
            <a:chExt cx="1205673" cy="1131729"/>
          </a:xfrm>
        </p:grpSpPr>
        <p:sp>
          <p:nvSpPr>
            <p:cNvPr id="54" name="Oval 46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47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48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49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0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1"/>
            <p:cNvCxnSpPr>
              <a:stCxn id="55" idx="5"/>
              <a:endCxn id="58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2"/>
            <p:cNvCxnSpPr>
              <a:stCxn id="54" idx="4"/>
              <a:endCxn id="56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3"/>
            <p:cNvCxnSpPr>
              <a:stCxn id="56" idx="6"/>
              <a:endCxn id="57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54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3" name="Group 55"/>
          <p:cNvGrpSpPr/>
          <p:nvPr/>
        </p:nvGrpSpPr>
        <p:grpSpPr>
          <a:xfrm>
            <a:off x="7667745" y="3539181"/>
            <a:ext cx="1205673" cy="1131730"/>
            <a:chOff x="438877" y="1823969"/>
            <a:chExt cx="1205673" cy="1131729"/>
          </a:xfrm>
        </p:grpSpPr>
        <p:sp>
          <p:nvSpPr>
            <p:cNvPr id="64" name="Oval 56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57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58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59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0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1"/>
            <p:cNvCxnSpPr>
              <a:stCxn id="65" idx="5"/>
              <a:endCxn id="68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2"/>
            <p:cNvCxnSpPr>
              <a:stCxn id="64" idx="4"/>
              <a:endCxn id="66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3"/>
            <p:cNvCxnSpPr>
              <a:stCxn id="68" idx="4"/>
              <a:endCxn id="67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4"/>
            <p:cNvCxnSpPr>
              <a:stCxn id="66" idx="6"/>
              <a:endCxn id="67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65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4" name="Left Brace 67"/>
          <p:cNvSpPr/>
          <p:nvPr/>
        </p:nvSpPr>
        <p:spPr>
          <a:xfrm>
            <a:off x="1810099" y="3638743"/>
            <a:ext cx="329552" cy="240881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68"/>
          <p:cNvSpPr/>
          <p:nvPr/>
        </p:nvSpPr>
        <p:spPr>
          <a:xfrm>
            <a:off x="4577481" y="3638744"/>
            <a:ext cx="329552" cy="240881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 Brace 69"/>
          <p:cNvSpPr/>
          <p:nvPr/>
        </p:nvSpPr>
        <p:spPr>
          <a:xfrm>
            <a:off x="7389175" y="3638744"/>
            <a:ext cx="329552" cy="240881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0"/>
          <p:cNvGrpSpPr/>
          <p:nvPr/>
        </p:nvGrpSpPr>
        <p:grpSpPr>
          <a:xfrm>
            <a:off x="703402" y="5222842"/>
            <a:ext cx="1205673" cy="1131729"/>
            <a:chOff x="438877" y="1823969"/>
            <a:chExt cx="1205673" cy="1131729"/>
          </a:xfrm>
        </p:grpSpPr>
        <p:sp>
          <p:nvSpPr>
            <p:cNvPr id="78" name="Oval 71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2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3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74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75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76"/>
            <p:cNvCxnSpPr>
              <a:stCxn id="78" idx="7"/>
              <a:endCxn id="79" idx="3"/>
            </p:cNvCxnSpPr>
            <p:nvPr/>
          </p:nvCxnSpPr>
          <p:spPr>
            <a:xfrm flipV="1">
              <a:off x="690004" y="2075096"/>
              <a:ext cx="243102" cy="1762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7"/>
            <p:cNvCxnSpPr>
              <a:stCxn id="78" idx="4"/>
              <a:endCxn id="80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78"/>
            <p:cNvCxnSpPr>
              <a:stCxn id="82" idx="4"/>
              <a:endCxn id="81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79"/>
            <p:cNvSpPr txBox="1"/>
            <p:nvPr/>
          </p:nvSpPr>
          <p:spPr>
            <a:xfrm>
              <a:off x="832025" y="2152647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7" name="Group 80"/>
          <p:cNvGrpSpPr/>
          <p:nvPr/>
        </p:nvGrpSpPr>
        <p:grpSpPr>
          <a:xfrm>
            <a:off x="2088381" y="5235198"/>
            <a:ext cx="1205673" cy="1131729"/>
            <a:chOff x="438877" y="1823969"/>
            <a:chExt cx="1205673" cy="1131729"/>
          </a:xfrm>
        </p:grpSpPr>
        <p:sp>
          <p:nvSpPr>
            <p:cNvPr id="88" name="Oval 81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2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3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84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85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86"/>
            <p:cNvCxnSpPr>
              <a:stCxn id="89" idx="5"/>
              <a:endCxn id="92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87"/>
            <p:cNvCxnSpPr>
              <a:stCxn id="88" idx="4"/>
              <a:endCxn id="90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88"/>
            <p:cNvCxnSpPr>
              <a:stCxn id="92" idx="4"/>
              <a:endCxn id="91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89"/>
            <p:cNvCxnSpPr>
              <a:stCxn id="90" idx="6"/>
              <a:endCxn id="91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0"/>
            <p:cNvSpPr txBox="1"/>
            <p:nvPr/>
          </p:nvSpPr>
          <p:spPr>
            <a:xfrm>
              <a:off x="832025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8" name="Group 91"/>
          <p:cNvGrpSpPr/>
          <p:nvPr/>
        </p:nvGrpSpPr>
        <p:grpSpPr>
          <a:xfrm>
            <a:off x="3489772" y="5238205"/>
            <a:ext cx="1205673" cy="1131730"/>
            <a:chOff x="438877" y="1823969"/>
            <a:chExt cx="1205673" cy="1131729"/>
          </a:xfrm>
        </p:grpSpPr>
        <p:sp>
          <p:nvSpPr>
            <p:cNvPr id="99" name="Oval 92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3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94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95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96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97"/>
            <p:cNvCxnSpPr>
              <a:stCxn id="99" idx="7"/>
              <a:endCxn id="100" idx="3"/>
            </p:cNvCxnSpPr>
            <p:nvPr/>
          </p:nvCxnSpPr>
          <p:spPr>
            <a:xfrm flipV="1">
              <a:off x="690004" y="2075096"/>
              <a:ext cx="243102" cy="1762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98"/>
            <p:cNvCxnSpPr>
              <a:stCxn id="100" idx="5"/>
              <a:endCxn id="103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99"/>
            <p:cNvCxnSpPr>
              <a:stCxn id="103" idx="4"/>
              <a:endCxn id="102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0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8" name="Group 101"/>
          <p:cNvGrpSpPr/>
          <p:nvPr/>
        </p:nvGrpSpPr>
        <p:grpSpPr>
          <a:xfrm>
            <a:off x="4874752" y="5241515"/>
            <a:ext cx="1205673" cy="1131730"/>
            <a:chOff x="438877" y="1823969"/>
            <a:chExt cx="1205673" cy="1131729"/>
          </a:xfrm>
        </p:grpSpPr>
        <p:sp>
          <p:nvSpPr>
            <p:cNvPr id="109" name="Oval 102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3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04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05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06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07"/>
            <p:cNvCxnSpPr>
              <a:stCxn id="110" idx="5"/>
              <a:endCxn id="113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08"/>
            <p:cNvCxnSpPr>
              <a:stCxn id="109" idx="4"/>
              <a:endCxn id="111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09"/>
            <p:cNvCxnSpPr>
              <a:stCxn id="113" idx="4"/>
              <a:endCxn id="112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0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18" name="Group 111"/>
          <p:cNvGrpSpPr/>
          <p:nvPr/>
        </p:nvGrpSpPr>
        <p:grpSpPr>
          <a:xfrm>
            <a:off x="6275662" y="5241515"/>
            <a:ext cx="1205673" cy="1131730"/>
            <a:chOff x="438877" y="1823969"/>
            <a:chExt cx="1205673" cy="1131729"/>
          </a:xfrm>
        </p:grpSpPr>
        <p:sp>
          <p:nvSpPr>
            <p:cNvPr id="119" name="Oval 112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3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14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15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16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17"/>
            <p:cNvCxnSpPr>
              <a:stCxn id="120" idx="5"/>
              <a:endCxn id="123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18"/>
            <p:cNvCxnSpPr>
              <a:stCxn id="119" idx="4"/>
              <a:endCxn id="121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19"/>
            <p:cNvCxnSpPr>
              <a:stCxn id="121" idx="6"/>
              <a:endCxn id="122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0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28" name="Group 121"/>
          <p:cNvGrpSpPr/>
          <p:nvPr/>
        </p:nvGrpSpPr>
        <p:grpSpPr>
          <a:xfrm>
            <a:off x="7673798" y="5241516"/>
            <a:ext cx="1205673" cy="1131730"/>
            <a:chOff x="438877" y="1823969"/>
            <a:chExt cx="1205673" cy="1131729"/>
          </a:xfrm>
        </p:grpSpPr>
        <p:sp>
          <p:nvSpPr>
            <p:cNvPr id="129" name="Oval 122"/>
            <p:cNvSpPr/>
            <p:nvPr/>
          </p:nvSpPr>
          <p:spPr>
            <a:xfrm>
              <a:off x="438877" y="2208213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3"/>
            <p:cNvSpPr/>
            <p:nvPr/>
          </p:nvSpPr>
          <p:spPr>
            <a:xfrm>
              <a:off x="890020" y="1823969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24"/>
            <p:cNvSpPr/>
            <p:nvPr/>
          </p:nvSpPr>
          <p:spPr>
            <a:xfrm>
              <a:off x="605967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25"/>
            <p:cNvSpPr/>
            <p:nvPr/>
          </p:nvSpPr>
          <p:spPr>
            <a:xfrm>
              <a:off x="1172054" y="266148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26"/>
            <p:cNvSpPr/>
            <p:nvPr/>
          </p:nvSpPr>
          <p:spPr>
            <a:xfrm>
              <a:off x="1350337" y="2217875"/>
              <a:ext cx="294213" cy="2942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27"/>
            <p:cNvCxnSpPr>
              <a:stCxn id="130" idx="5"/>
              <a:endCxn id="133" idx="1"/>
            </p:cNvCxnSpPr>
            <p:nvPr/>
          </p:nvCxnSpPr>
          <p:spPr>
            <a:xfrm>
              <a:off x="1141147" y="2075096"/>
              <a:ext cx="252276" cy="185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28"/>
            <p:cNvCxnSpPr>
              <a:stCxn id="129" idx="4"/>
              <a:endCxn id="131" idx="1"/>
            </p:cNvCxnSpPr>
            <p:nvPr/>
          </p:nvCxnSpPr>
          <p:spPr>
            <a:xfrm>
              <a:off x="585984" y="2502426"/>
              <a:ext cx="63069" cy="2021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29"/>
            <p:cNvCxnSpPr>
              <a:stCxn id="133" idx="4"/>
              <a:endCxn id="132" idx="7"/>
            </p:cNvCxnSpPr>
            <p:nvPr/>
          </p:nvCxnSpPr>
          <p:spPr>
            <a:xfrm flipH="1">
              <a:off x="1423181" y="2512088"/>
              <a:ext cx="74263" cy="19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0"/>
            <p:cNvCxnSpPr>
              <a:stCxn id="131" idx="6"/>
              <a:endCxn id="132" idx="2"/>
            </p:cNvCxnSpPr>
            <p:nvPr/>
          </p:nvCxnSpPr>
          <p:spPr>
            <a:xfrm>
              <a:off x="900180" y="2808592"/>
              <a:ext cx="271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1"/>
            <p:cNvSpPr txBox="1"/>
            <p:nvPr/>
          </p:nvSpPr>
          <p:spPr>
            <a:xfrm>
              <a:off x="850701" y="2171321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lang="en-US" sz="2400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</a:t>
              </a:r>
              <a:endPara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9" name="Rounded Rectangle 132"/>
          <p:cNvSpPr/>
          <p:nvPr/>
        </p:nvSpPr>
        <p:spPr>
          <a:xfrm>
            <a:off x="3397284" y="5188502"/>
            <a:ext cx="2772000" cy="15156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Frame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0" name="Rounded Rectangle 133"/>
          <p:cNvSpPr/>
          <p:nvPr/>
        </p:nvSpPr>
        <p:spPr>
          <a:xfrm>
            <a:off x="6206636" y="5199494"/>
            <a:ext cx="2772000" cy="15156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Frame 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60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eft Brace 67"/>
          <p:cNvSpPr/>
          <p:nvPr/>
        </p:nvSpPr>
        <p:spPr>
          <a:xfrm>
            <a:off x="4481287" y="1684931"/>
            <a:ext cx="384562" cy="5067568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/>
          <p:cNvSpPr/>
          <p:nvPr/>
        </p:nvSpPr>
        <p:spPr>
          <a:xfrm>
            <a:off x="1404557" y="1775049"/>
            <a:ext cx="329552" cy="283912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67"/>
          <p:cNvSpPr/>
          <p:nvPr/>
        </p:nvSpPr>
        <p:spPr>
          <a:xfrm>
            <a:off x="4362765" y="1775448"/>
            <a:ext cx="329552" cy="283912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eft Brace 67"/>
          <p:cNvSpPr/>
          <p:nvPr/>
        </p:nvSpPr>
        <p:spPr>
          <a:xfrm>
            <a:off x="7304275" y="1785648"/>
            <a:ext cx="329552" cy="283912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143"/>
          <p:cNvGrpSpPr/>
          <p:nvPr/>
        </p:nvGrpSpPr>
        <p:grpSpPr>
          <a:xfrm>
            <a:off x="35140" y="1108132"/>
            <a:ext cx="8892293" cy="2895761"/>
            <a:chOff x="126612" y="1635672"/>
            <a:chExt cx="8892293" cy="3616118"/>
          </a:xfrm>
        </p:grpSpPr>
        <p:grpSp>
          <p:nvGrpSpPr>
            <p:cNvPr id="5" name="Grupo 136"/>
            <p:cNvGrpSpPr/>
            <p:nvPr/>
          </p:nvGrpSpPr>
          <p:grpSpPr>
            <a:xfrm>
              <a:off x="126612" y="1635672"/>
              <a:ext cx="8892293" cy="2322867"/>
              <a:chOff x="584940" y="4498235"/>
              <a:chExt cx="8393696" cy="204260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84940" y="4498236"/>
                <a:ext cx="2772000" cy="204260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Frame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703402" y="4808641"/>
                <a:ext cx="1205673" cy="1131729"/>
                <a:chOff x="438877" y="1823969"/>
                <a:chExt cx="1205673" cy="1131729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2" idx="7"/>
                  <a:endCxn id="73" idx="3"/>
                </p:cNvCxnSpPr>
                <p:nvPr/>
              </p:nvCxnSpPr>
              <p:spPr>
                <a:xfrm flipV="1">
                  <a:off x="690004" y="2075096"/>
                  <a:ext cx="243102" cy="1762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2" idx="4"/>
                  <a:endCxn id="74" idx="1"/>
                </p:cNvCxnSpPr>
                <p:nvPr/>
              </p:nvCxnSpPr>
              <p:spPr>
                <a:xfrm>
                  <a:off x="585984" y="2502426"/>
                  <a:ext cx="63069" cy="2021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6" idx="4"/>
                  <a:endCxn id="75" idx="7"/>
                </p:cNvCxnSpPr>
                <p:nvPr/>
              </p:nvCxnSpPr>
              <p:spPr>
                <a:xfrm flipH="1">
                  <a:off x="1423181" y="2512088"/>
                  <a:ext cx="74263" cy="1924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832025" y="2152647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1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7" name="Group 80"/>
              <p:cNvGrpSpPr/>
              <p:nvPr/>
            </p:nvGrpSpPr>
            <p:grpSpPr>
              <a:xfrm>
                <a:off x="2088381" y="4820997"/>
                <a:ext cx="1205673" cy="1131729"/>
                <a:chOff x="438877" y="1823969"/>
                <a:chExt cx="1205673" cy="1131729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>
                  <a:stCxn id="83" idx="5"/>
                  <a:endCxn id="86" idx="1"/>
                </p:cNvCxnSpPr>
                <p:nvPr/>
              </p:nvCxnSpPr>
              <p:spPr>
                <a:xfrm>
                  <a:off x="1141147" y="2075096"/>
                  <a:ext cx="252276" cy="18586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82" idx="4"/>
                  <a:endCxn id="84" idx="1"/>
                </p:cNvCxnSpPr>
                <p:nvPr/>
              </p:nvCxnSpPr>
              <p:spPr>
                <a:xfrm>
                  <a:off x="585984" y="2502426"/>
                  <a:ext cx="63069" cy="2021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6" idx="4"/>
                  <a:endCxn id="85" idx="7"/>
                </p:cNvCxnSpPr>
                <p:nvPr/>
              </p:nvCxnSpPr>
              <p:spPr>
                <a:xfrm flipH="1">
                  <a:off x="1423181" y="2512088"/>
                  <a:ext cx="74263" cy="1924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84" idx="6"/>
                  <a:endCxn id="85" idx="2"/>
                </p:cNvCxnSpPr>
                <p:nvPr/>
              </p:nvCxnSpPr>
              <p:spPr>
                <a:xfrm>
                  <a:off x="900180" y="2808592"/>
                  <a:ext cx="27187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832025" y="217132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2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Group 91"/>
              <p:cNvGrpSpPr/>
              <p:nvPr/>
            </p:nvGrpSpPr>
            <p:grpSpPr>
              <a:xfrm>
                <a:off x="3489772" y="4824004"/>
                <a:ext cx="1205673" cy="1131730"/>
                <a:chOff x="438877" y="1823969"/>
                <a:chExt cx="1205673" cy="1131729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stCxn id="93" idx="7"/>
                  <a:endCxn id="94" idx="3"/>
                </p:cNvCxnSpPr>
                <p:nvPr/>
              </p:nvCxnSpPr>
              <p:spPr>
                <a:xfrm flipV="1">
                  <a:off x="690004" y="2075096"/>
                  <a:ext cx="243102" cy="1762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4" idx="5"/>
                  <a:endCxn id="97" idx="1"/>
                </p:cNvCxnSpPr>
                <p:nvPr/>
              </p:nvCxnSpPr>
              <p:spPr>
                <a:xfrm>
                  <a:off x="1141147" y="2075096"/>
                  <a:ext cx="252276" cy="18586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4"/>
                  <a:endCxn id="96" idx="7"/>
                </p:cNvCxnSpPr>
                <p:nvPr/>
              </p:nvCxnSpPr>
              <p:spPr>
                <a:xfrm flipH="1">
                  <a:off x="1423181" y="2512088"/>
                  <a:ext cx="74263" cy="1924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850701" y="217132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01"/>
              <p:cNvGrpSpPr/>
              <p:nvPr/>
            </p:nvGrpSpPr>
            <p:grpSpPr>
              <a:xfrm>
                <a:off x="4874752" y="4827314"/>
                <a:ext cx="1205673" cy="1131730"/>
                <a:chOff x="438877" y="1823969"/>
                <a:chExt cx="1205673" cy="1131729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/>
                <p:cNvCxnSpPr>
                  <a:stCxn id="104" idx="5"/>
                  <a:endCxn id="107" idx="1"/>
                </p:cNvCxnSpPr>
                <p:nvPr/>
              </p:nvCxnSpPr>
              <p:spPr>
                <a:xfrm>
                  <a:off x="1141147" y="2075096"/>
                  <a:ext cx="252276" cy="18586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stCxn id="103" idx="4"/>
                  <a:endCxn id="105" idx="1"/>
                </p:cNvCxnSpPr>
                <p:nvPr/>
              </p:nvCxnSpPr>
              <p:spPr>
                <a:xfrm>
                  <a:off x="585984" y="2502426"/>
                  <a:ext cx="63069" cy="2021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1423181" y="2512088"/>
                  <a:ext cx="74263" cy="1924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>
                  <a:off x="850701" y="217132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4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111"/>
              <p:cNvGrpSpPr/>
              <p:nvPr/>
            </p:nvGrpSpPr>
            <p:grpSpPr>
              <a:xfrm>
                <a:off x="6275662" y="4827314"/>
                <a:ext cx="1205673" cy="1131730"/>
                <a:chOff x="438877" y="1823969"/>
                <a:chExt cx="1205673" cy="113172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8" name="Straight Connector 117"/>
                <p:cNvCxnSpPr>
                  <a:stCxn id="114" idx="5"/>
                  <a:endCxn id="117" idx="1"/>
                </p:cNvCxnSpPr>
                <p:nvPr/>
              </p:nvCxnSpPr>
              <p:spPr>
                <a:xfrm>
                  <a:off x="1141147" y="2075096"/>
                  <a:ext cx="252276" cy="18586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13" idx="4"/>
                  <a:endCxn id="115" idx="1"/>
                </p:cNvCxnSpPr>
                <p:nvPr/>
              </p:nvCxnSpPr>
              <p:spPr>
                <a:xfrm>
                  <a:off x="585984" y="2502426"/>
                  <a:ext cx="63069" cy="2021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115" idx="6"/>
                  <a:endCxn id="116" idx="2"/>
                </p:cNvCxnSpPr>
                <p:nvPr/>
              </p:nvCxnSpPr>
              <p:spPr>
                <a:xfrm>
                  <a:off x="900180" y="2808592"/>
                  <a:ext cx="27187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850701" y="217132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121"/>
              <p:cNvGrpSpPr/>
              <p:nvPr/>
            </p:nvGrpSpPr>
            <p:grpSpPr>
              <a:xfrm>
                <a:off x="7673798" y="4827315"/>
                <a:ext cx="1205673" cy="1131730"/>
                <a:chOff x="438877" y="1823969"/>
                <a:chExt cx="1205673" cy="1131729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438877" y="2208213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890020" y="1823969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05967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172054" y="266148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350337" y="2217875"/>
                  <a:ext cx="294213" cy="2942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Connector 127"/>
                <p:cNvCxnSpPr>
                  <a:stCxn id="124" idx="5"/>
                  <a:endCxn id="127" idx="1"/>
                </p:cNvCxnSpPr>
                <p:nvPr/>
              </p:nvCxnSpPr>
              <p:spPr>
                <a:xfrm>
                  <a:off x="1141147" y="2075096"/>
                  <a:ext cx="252276" cy="18586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>
                  <a:stCxn id="123" idx="4"/>
                  <a:endCxn id="125" idx="1"/>
                </p:cNvCxnSpPr>
                <p:nvPr/>
              </p:nvCxnSpPr>
              <p:spPr>
                <a:xfrm>
                  <a:off x="585984" y="2502426"/>
                  <a:ext cx="63069" cy="20214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stCxn id="127" idx="4"/>
                  <a:endCxn id="126" idx="7"/>
                </p:cNvCxnSpPr>
                <p:nvPr/>
              </p:nvCxnSpPr>
              <p:spPr>
                <a:xfrm flipH="1">
                  <a:off x="1423181" y="2512088"/>
                  <a:ext cx="74263" cy="1924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stCxn id="125" idx="6"/>
                  <a:endCxn id="126" idx="2"/>
                </p:cNvCxnSpPr>
                <p:nvPr/>
              </p:nvCxnSpPr>
              <p:spPr>
                <a:xfrm>
                  <a:off x="900180" y="2808592"/>
                  <a:ext cx="27187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850701" y="217132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G</a:t>
                  </a:r>
                  <a:r>
                    <a:rPr lang="en-US" sz="2400" baseline="-25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6</a:t>
                  </a:r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133" name="Rounded Rectangle 132"/>
              <p:cNvSpPr/>
              <p:nvPr/>
            </p:nvSpPr>
            <p:spPr>
              <a:xfrm>
                <a:off x="3397284" y="4498235"/>
                <a:ext cx="2772000" cy="204260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Frame 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6206636" y="4498235"/>
                <a:ext cx="2772000" cy="204260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Frame 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" name="CaixaDeTexto 140"/>
            <p:cNvSpPr txBox="1"/>
            <p:nvPr/>
          </p:nvSpPr>
          <p:spPr>
            <a:xfrm>
              <a:off x="662944" y="4444676"/>
              <a:ext cx="2143140" cy="80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Métrica na janela de tempo 1</a:t>
              </a:r>
              <a:endParaRPr lang="pt-BR" dirty="0"/>
            </a:p>
          </p:txBody>
        </p:sp>
      </p:grpSp>
      <p:sp>
        <p:nvSpPr>
          <p:cNvPr id="146" name="CaixaDeTexto 145"/>
          <p:cNvSpPr txBox="1"/>
          <p:nvPr/>
        </p:nvSpPr>
        <p:spPr>
          <a:xfrm>
            <a:off x="3636110" y="441980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Série Temporal</a:t>
            </a:r>
            <a:endParaRPr lang="pt-BR" sz="2400" dirty="0"/>
          </a:p>
        </p:txBody>
      </p:sp>
      <p:cxnSp>
        <p:nvCxnSpPr>
          <p:cNvPr id="150" name="Conector reto 149"/>
          <p:cNvCxnSpPr/>
          <p:nvPr/>
        </p:nvCxnSpPr>
        <p:spPr>
          <a:xfrm flipV="1">
            <a:off x="3671915" y="5627076"/>
            <a:ext cx="95133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 flipV="1">
            <a:off x="4613784" y="5379607"/>
            <a:ext cx="1179226" cy="261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/>
          <p:cNvCxnSpPr/>
          <p:nvPr/>
        </p:nvCxnSpPr>
        <p:spPr>
          <a:xfrm>
            <a:off x="3289538" y="6147584"/>
            <a:ext cx="277436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de seta reta 156"/>
          <p:cNvCxnSpPr/>
          <p:nvPr/>
        </p:nvCxnSpPr>
        <p:spPr>
          <a:xfrm rot="5400000" flipH="1" flipV="1">
            <a:off x="2651673" y="5655601"/>
            <a:ext cx="154666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/>
          <p:cNvSpPr txBox="1"/>
          <p:nvPr/>
        </p:nvSpPr>
        <p:spPr>
          <a:xfrm>
            <a:off x="4579773" y="623277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161" name="CaixaDeTexto 160"/>
          <p:cNvSpPr txBox="1"/>
          <p:nvPr/>
        </p:nvSpPr>
        <p:spPr>
          <a:xfrm>
            <a:off x="2371873" y="5257744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Métrica</a:t>
            </a:r>
            <a:endParaRPr lang="pt-BR" dirty="0"/>
          </a:p>
        </p:txBody>
      </p:sp>
      <p:sp>
        <p:nvSpPr>
          <p:cNvPr id="122" name="Elipse 121"/>
          <p:cNvSpPr/>
          <p:nvPr/>
        </p:nvSpPr>
        <p:spPr>
          <a:xfrm>
            <a:off x="3654686" y="59612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4623030" y="56212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5760190" y="53516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3500430" y="335756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Métrica na janela de tempo 2</a:t>
            </a:r>
            <a:endParaRPr lang="pt-BR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6429388" y="335756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Métrica na janela de tempo 3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05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Conector reto 149"/>
          <p:cNvCxnSpPr/>
          <p:nvPr/>
        </p:nvCxnSpPr>
        <p:spPr>
          <a:xfrm flipV="1">
            <a:off x="2497691" y="2684105"/>
            <a:ext cx="1278172" cy="565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 flipV="1">
            <a:off x="3763152" y="2301353"/>
            <a:ext cx="1584365" cy="404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/>
          <p:cNvCxnSpPr/>
          <p:nvPr/>
        </p:nvCxnSpPr>
        <p:spPr>
          <a:xfrm>
            <a:off x="1983943" y="3489156"/>
            <a:ext cx="4768549" cy="2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de seta reta 156"/>
          <p:cNvCxnSpPr/>
          <p:nvPr/>
        </p:nvCxnSpPr>
        <p:spPr>
          <a:xfrm rot="5400000" flipH="1" flipV="1">
            <a:off x="969865" y="2728385"/>
            <a:ext cx="2392179" cy="2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/>
          <p:cNvSpPr txBox="1"/>
          <p:nvPr/>
        </p:nvSpPr>
        <p:spPr>
          <a:xfrm>
            <a:off x="3717456" y="3620923"/>
            <a:ext cx="280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t</a:t>
            </a:r>
            <a:endParaRPr lang="pt-BR" sz="2000" dirty="0"/>
          </a:p>
        </p:txBody>
      </p:sp>
      <p:sp>
        <p:nvSpPr>
          <p:cNvPr id="161" name="CaixaDeTexto 160"/>
          <p:cNvSpPr txBox="1"/>
          <p:nvPr/>
        </p:nvSpPr>
        <p:spPr>
          <a:xfrm>
            <a:off x="491227" y="1978187"/>
            <a:ext cx="997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Métrica</a:t>
            </a:r>
            <a:endParaRPr lang="pt-BR" sz="2000" dirty="0"/>
          </a:p>
        </p:txBody>
      </p:sp>
      <p:cxnSp>
        <p:nvCxnSpPr>
          <p:cNvPr id="112" name="Conector reto 111"/>
          <p:cNvCxnSpPr>
            <a:endCxn id="17" idx="1"/>
          </p:cNvCxnSpPr>
          <p:nvPr/>
        </p:nvCxnSpPr>
        <p:spPr>
          <a:xfrm>
            <a:off x="5347517" y="2301353"/>
            <a:ext cx="1078216" cy="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/>
          <p:cNvSpPr txBox="1"/>
          <p:nvPr/>
        </p:nvSpPr>
        <p:spPr>
          <a:xfrm>
            <a:off x="6464757" y="1270301"/>
            <a:ext cx="253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Previsão da métrica</a:t>
            </a:r>
            <a:endParaRPr lang="pt-BR" sz="2000" dirty="0"/>
          </a:p>
        </p:txBody>
      </p:sp>
      <p:sp>
        <p:nvSpPr>
          <p:cNvPr id="135" name="CaixaDeTexto 134"/>
          <p:cNvSpPr txBox="1"/>
          <p:nvPr/>
        </p:nvSpPr>
        <p:spPr>
          <a:xfrm>
            <a:off x="223935" y="4660593"/>
            <a:ext cx="348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Previsões de diferentes métricas</a:t>
            </a:r>
            <a:endParaRPr lang="pt-BR" sz="2400" dirty="0"/>
          </a:p>
        </p:txBody>
      </p:sp>
      <p:sp>
        <p:nvSpPr>
          <p:cNvPr id="136" name="CaixaDeTexto 135"/>
          <p:cNvSpPr txBox="1"/>
          <p:nvPr/>
        </p:nvSpPr>
        <p:spPr>
          <a:xfrm>
            <a:off x="4648235" y="4660593"/>
            <a:ext cx="47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Características para predição de links supervisionada ou não supervisionada</a:t>
            </a:r>
            <a:endParaRPr lang="pt-BR" sz="2400" dirty="0"/>
          </a:p>
        </p:txBody>
      </p:sp>
      <p:sp>
        <p:nvSpPr>
          <p:cNvPr id="138" name="Seta para a direita 137"/>
          <p:cNvSpPr/>
          <p:nvPr/>
        </p:nvSpPr>
        <p:spPr>
          <a:xfrm>
            <a:off x="3775863" y="4951828"/>
            <a:ext cx="802032" cy="23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515178" y="32179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764882" y="26951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66286" y="22847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419038" y="22965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5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Aplicações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Redes de Relacionamentos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www.askdavetaylor.com/2-blog-pics/facebook-you-may-kn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4499303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fowester.com/blog/blog_imagens/novorku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172" y="3404989"/>
            <a:ext cx="4629953" cy="285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86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Aplicações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Redes Farmacológicas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/>
          <a:srcRect r="16233" b="29516"/>
          <a:stretch>
            <a:fillRect/>
          </a:stretch>
        </p:blipFill>
        <p:spPr bwMode="auto">
          <a:xfrm>
            <a:off x="1428728" y="2428868"/>
            <a:ext cx="6643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086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Aplicações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Redes de Coautoria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 descr="C:\Users\Paulo\Desktop\619-1442-1-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384376" cy="32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4176" y="6093296"/>
            <a:ext cx="756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</a:t>
            </a:r>
            <a:r>
              <a:rPr lang="pt-BR" sz="1400" dirty="0" smtClean="0"/>
              <a:t>ede</a:t>
            </a:r>
            <a:r>
              <a:rPr lang="pt-BR" sz="1400" dirty="0"/>
              <a:t> de colaboração científica entre Duncan </a:t>
            </a:r>
            <a:r>
              <a:rPr lang="pt-BR" sz="1400" dirty="0" err="1"/>
              <a:t>Wattz</a:t>
            </a:r>
            <a:r>
              <a:rPr lang="pt-BR" sz="1400" dirty="0"/>
              <a:t> e Albert-László </a:t>
            </a:r>
            <a:r>
              <a:rPr lang="pt-BR" sz="1400" dirty="0" err="1" smtClean="0"/>
              <a:t>Barabási</a:t>
            </a:r>
            <a:r>
              <a:rPr lang="pt-BR" sz="1400" dirty="0" smtClean="0"/>
              <a:t> [NEWMAN, M. E. J., 2000]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7661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Aplicações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Emails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2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5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Conclusão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329642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Análise de Redes Sociais é uma área emergente de pesquisa</a:t>
            </a:r>
          </a:p>
          <a:p>
            <a:r>
              <a:rPr lang="pt-BR" i="1" dirty="0" smtClean="0"/>
              <a:t>Link </a:t>
            </a:r>
            <a:r>
              <a:rPr lang="pt-BR" i="1" dirty="0" err="1" smtClean="0"/>
              <a:t>Prediction</a:t>
            </a:r>
            <a:r>
              <a:rPr lang="pt-BR" dirty="0"/>
              <a:t> </a:t>
            </a:r>
            <a:r>
              <a:rPr lang="pt-BR" dirty="0" smtClean="0"/>
              <a:t>vem ganhando destaque na área</a:t>
            </a:r>
          </a:p>
          <a:p>
            <a:r>
              <a:rPr lang="pt-BR" dirty="0" smtClean="0"/>
              <a:t>Técnicas de predição de relacionamentos podem ser aplicadas em diversos domínios</a:t>
            </a:r>
          </a:p>
          <a:p>
            <a:r>
              <a:rPr lang="pt-BR" dirty="0" smtClean="0"/>
              <a:t>Abordagem temporal ainda é pouco explorada</a:t>
            </a:r>
          </a:p>
        </p:txBody>
      </p:sp>
    </p:spTree>
    <p:extLst>
      <p:ext uri="{BB962C8B-B14F-4D97-AF65-F5344CB8AC3E}">
        <p14:creationId xmlns:p14="http://schemas.microsoft.com/office/powerpoint/2010/main" xmlns="" val="106170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Introdução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Redes sociais são muito dinâmicas</a:t>
            </a:r>
          </a:p>
          <a:p>
            <a:pPr lvl="1"/>
            <a:r>
              <a:rPr lang="pt-BR" dirty="0" smtClean="0"/>
              <a:t>Conexões surgem e desaparecem com o tempo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Antecipar o estado de uma rede é importante para propósitos diversos</a:t>
            </a:r>
          </a:p>
          <a:p>
            <a:endParaRPr lang="pt-BR" dirty="0" smtClean="0"/>
          </a:p>
          <a:p>
            <a:r>
              <a:rPr lang="pt-BR" dirty="0" smtClean="0"/>
              <a:t>Predição de Relacionamentos </a:t>
            </a:r>
          </a:p>
          <a:p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982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Referências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cap="all" dirty="0" err="1" smtClean="0">
                <a:solidFill>
                  <a:sysClr val="windowText" lastClr="000000"/>
                </a:solidFill>
              </a:rPr>
              <a:t>Liben-Nowell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 D.; KLEINBERG, J. (2003). </a:t>
            </a:r>
            <a:r>
              <a:rPr lang="en-US" sz="1400" b="1" i="1" dirty="0" smtClean="0">
                <a:solidFill>
                  <a:sysClr val="windowText" lastClr="000000"/>
                </a:solidFill>
              </a:rPr>
              <a:t>The link prediction problem for social networks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 Proceedings of the twelfth international conference on information and knowledge management, New Orleans, LA, USA.</a:t>
            </a:r>
          </a:p>
          <a:p>
            <a:r>
              <a:rPr lang="en-US" sz="1400" dirty="0" smtClean="0">
                <a:solidFill>
                  <a:sysClr val="windowText" lastClr="000000"/>
                </a:solidFill>
              </a:rPr>
              <a:t>GETOOR, L.; Diehl, C. P. (2005). </a:t>
            </a:r>
            <a:r>
              <a:rPr lang="en-US" sz="1400" b="1" i="1" dirty="0" smtClean="0">
                <a:solidFill>
                  <a:sysClr val="windowText" lastClr="000000"/>
                </a:solidFill>
              </a:rPr>
              <a:t>Link mining: a survey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 ACM SIGKDD Explorations Newsletter, v.7 n.2, p.3-12.</a:t>
            </a:r>
          </a:p>
          <a:p>
            <a:r>
              <a:rPr lang="en-US" sz="1400" dirty="0" smtClean="0">
                <a:solidFill>
                  <a:sysClr val="windowText" lastClr="000000"/>
                </a:solidFill>
              </a:rPr>
              <a:t>BERLINGERIO, M. et al. (2009). </a:t>
            </a:r>
            <a:r>
              <a:rPr lang="en-US" sz="1400" b="1" i="1" dirty="0" smtClean="0">
                <a:solidFill>
                  <a:sysClr val="windowText" lastClr="000000"/>
                </a:solidFill>
              </a:rPr>
              <a:t>Mining graph evolution rules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 ECML PKDD, LCNS 5781, Springer,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pp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 115-130.</a:t>
            </a:r>
          </a:p>
          <a:p>
            <a:r>
              <a:rPr lang="en-US" sz="1400" cap="all" dirty="0" err="1"/>
              <a:t>Bringmann</a:t>
            </a:r>
            <a:r>
              <a:rPr lang="en-US" sz="1400" dirty="0"/>
              <a:t>, </a:t>
            </a:r>
            <a:r>
              <a:rPr lang="en-US" sz="1400" dirty="0" smtClean="0"/>
              <a:t>B. et al. (2010). </a:t>
            </a:r>
            <a:r>
              <a:rPr lang="en-US" sz="1400" b="1" i="1" dirty="0"/>
              <a:t>Learning and Predicting the Evolution of Social Networks</a:t>
            </a:r>
            <a:r>
              <a:rPr lang="en-US" sz="1400" dirty="0"/>
              <a:t>. IEEE Intelligent Systems, </a:t>
            </a:r>
            <a:r>
              <a:rPr lang="en-US" sz="1400" i="1" dirty="0"/>
              <a:t>25</a:t>
            </a:r>
            <a:r>
              <a:rPr lang="en-US" sz="1400" dirty="0"/>
              <a:t>(4), </a:t>
            </a:r>
            <a:r>
              <a:rPr lang="en-US" sz="1400" dirty="0" smtClean="0"/>
              <a:t>26-35.</a:t>
            </a:r>
          </a:p>
          <a:p>
            <a:r>
              <a:rPr lang="en-US" sz="1400" dirty="0" smtClean="0"/>
              <a:t>HUANG, Z.; LIN, D. </a:t>
            </a:r>
            <a:r>
              <a:rPr lang="en-US" sz="1400" dirty="0"/>
              <a:t>K. </a:t>
            </a:r>
            <a:r>
              <a:rPr lang="en-US" sz="1400" dirty="0" smtClean="0"/>
              <a:t>J. (2009). </a:t>
            </a:r>
            <a:r>
              <a:rPr lang="en-US" sz="1400" b="1" i="1" dirty="0"/>
              <a:t>The </a:t>
            </a:r>
            <a:r>
              <a:rPr lang="en-US" sz="1400" b="1" i="1" dirty="0" smtClean="0"/>
              <a:t>Time-Series </a:t>
            </a:r>
            <a:r>
              <a:rPr lang="en-US" sz="1400" b="1" i="1" dirty="0"/>
              <a:t>Link Prediction Problem with Applications in Communication Surveillance</a:t>
            </a:r>
            <a:r>
              <a:rPr lang="en-US" sz="1400" dirty="0"/>
              <a:t>. </a:t>
            </a:r>
            <a:r>
              <a:rPr lang="en-US" sz="1400" i="1" dirty="0"/>
              <a:t>INFORMS J. on Computing</a:t>
            </a:r>
            <a:r>
              <a:rPr lang="en-US" sz="1400" dirty="0"/>
              <a:t> 21, </a:t>
            </a:r>
            <a:r>
              <a:rPr lang="en-US" sz="1400" dirty="0" smtClean="0"/>
              <a:t>2, 286-303.</a:t>
            </a:r>
          </a:p>
          <a:p>
            <a:r>
              <a:rPr lang="en-US" sz="1400" dirty="0" smtClean="0"/>
              <a:t>NEWMAN, M. E. J. (2000). </a:t>
            </a:r>
            <a:r>
              <a:rPr lang="en-US" sz="1400" b="1" i="1" dirty="0" smtClean="0"/>
              <a:t>Who </a:t>
            </a:r>
            <a:r>
              <a:rPr lang="en-US" sz="1400" b="1" i="1" dirty="0"/>
              <a:t>is the best connected scientist?: a study of scientific </a:t>
            </a:r>
            <a:r>
              <a:rPr lang="en-US" sz="1400" b="1" i="1" dirty="0" err="1"/>
              <a:t>coauthorship</a:t>
            </a:r>
            <a:r>
              <a:rPr lang="en-US" sz="1400" b="1" i="1" dirty="0"/>
              <a:t> networks</a:t>
            </a:r>
            <a:r>
              <a:rPr lang="en-US" sz="1400" dirty="0"/>
              <a:t>. Santa </a:t>
            </a:r>
            <a:r>
              <a:rPr lang="en-US" sz="1400" dirty="0" err="1"/>
              <a:t>Fé</a:t>
            </a:r>
            <a:r>
              <a:rPr lang="en-US" sz="1400" dirty="0"/>
              <a:t>: The Santa </a:t>
            </a:r>
            <a:r>
              <a:rPr lang="en-US" sz="1400" dirty="0" err="1"/>
              <a:t>Fé</a:t>
            </a:r>
            <a:r>
              <a:rPr lang="en-US" sz="1400" dirty="0"/>
              <a:t> </a:t>
            </a:r>
            <a:r>
              <a:rPr lang="en-US" sz="1400" dirty="0" smtClean="0"/>
              <a:t>Institute. </a:t>
            </a:r>
            <a:r>
              <a:rPr lang="en-US" sz="1400" dirty="0"/>
              <a:t>Paper 00-12-064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NEWMAN, </a:t>
            </a:r>
            <a:r>
              <a:rPr lang="en-US" sz="1400" dirty="0"/>
              <a:t>M. E. J</a:t>
            </a:r>
            <a:r>
              <a:rPr lang="en-US" sz="1400" dirty="0" smtClean="0"/>
              <a:t>.; GIRVAN, </a:t>
            </a:r>
            <a:r>
              <a:rPr lang="en-US" sz="1400" dirty="0"/>
              <a:t>M. (2004). </a:t>
            </a:r>
            <a:r>
              <a:rPr lang="en-US" sz="1400" b="1" i="1" dirty="0"/>
              <a:t>Finding and evaluating community structure in networks</a:t>
            </a:r>
            <a:r>
              <a:rPr lang="en-US" sz="1400" dirty="0"/>
              <a:t>. </a:t>
            </a:r>
            <a:r>
              <a:rPr lang="en-US" sz="1400" i="1" dirty="0"/>
              <a:t>Physical Review E</a:t>
            </a:r>
            <a:r>
              <a:rPr lang="en-US" sz="1400" dirty="0"/>
              <a:t>, </a:t>
            </a:r>
            <a:r>
              <a:rPr lang="en-US" sz="1400" i="1" dirty="0"/>
              <a:t>69</a:t>
            </a:r>
            <a:r>
              <a:rPr lang="en-US" sz="1400" dirty="0"/>
              <a:t>(2), </a:t>
            </a:r>
            <a:r>
              <a:rPr lang="en-US" sz="1400" dirty="0" smtClean="0"/>
              <a:t>26113.</a:t>
            </a:r>
          </a:p>
          <a:p>
            <a:r>
              <a:rPr lang="pt-BR" sz="1400" dirty="0" smtClean="0"/>
              <a:t>ROTH, M. (2010). </a:t>
            </a:r>
            <a:r>
              <a:rPr lang="pt-BR" sz="1400" b="1" i="1" dirty="0" err="1"/>
              <a:t>Suggesting</a:t>
            </a:r>
            <a:r>
              <a:rPr lang="pt-BR" sz="1400" b="1" i="1" dirty="0"/>
              <a:t> </a:t>
            </a:r>
            <a:r>
              <a:rPr lang="pt-BR" sz="1400" b="1" i="1" dirty="0" err="1"/>
              <a:t>friends</a:t>
            </a:r>
            <a:r>
              <a:rPr lang="pt-BR" sz="1400" b="1" i="1" dirty="0"/>
              <a:t> </a:t>
            </a:r>
            <a:r>
              <a:rPr lang="pt-BR" sz="1400" b="1" i="1" dirty="0" err="1"/>
              <a:t>using</a:t>
            </a:r>
            <a:r>
              <a:rPr lang="pt-BR" sz="1400" b="1" i="1" dirty="0"/>
              <a:t> </a:t>
            </a:r>
            <a:r>
              <a:rPr lang="pt-BR" sz="1400" b="1" i="1" dirty="0" err="1"/>
              <a:t>the</a:t>
            </a:r>
            <a:r>
              <a:rPr lang="pt-BR" sz="1400" b="1" i="1" dirty="0"/>
              <a:t> </a:t>
            </a:r>
            <a:r>
              <a:rPr lang="pt-BR" sz="1400" b="1" i="1" dirty="0" err="1"/>
              <a:t>implicit</a:t>
            </a:r>
            <a:r>
              <a:rPr lang="pt-BR" sz="1400" b="1" i="1" dirty="0"/>
              <a:t> social </a:t>
            </a:r>
            <a:r>
              <a:rPr lang="pt-BR" sz="1400" b="1" i="1" dirty="0" err="1"/>
              <a:t>graph</a:t>
            </a:r>
            <a:r>
              <a:rPr lang="pt-BR" sz="1400" dirty="0"/>
              <a:t>. In </a:t>
            </a:r>
            <a:r>
              <a:rPr lang="pt-BR" sz="1400" i="1" dirty="0" err="1"/>
              <a:t>Proceedings</a:t>
            </a:r>
            <a:r>
              <a:rPr lang="pt-BR" sz="1400" i="1" dirty="0"/>
              <a:t> </a:t>
            </a:r>
            <a:r>
              <a:rPr lang="pt-BR" sz="1400" i="1" dirty="0" err="1"/>
              <a:t>of</a:t>
            </a:r>
            <a:r>
              <a:rPr lang="pt-BR" sz="1400" i="1" dirty="0"/>
              <a:t> </a:t>
            </a:r>
            <a:r>
              <a:rPr lang="pt-BR" sz="1400" i="1" dirty="0" err="1"/>
              <a:t>the</a:t>
            </a:r>
            <a:r>
              <a:rPr lang="pt-BR" sz="1400" i="1" dirty="0"/>
              <a:t> 16th ACM SIGKDD </a:t>
            </a:r>
            <a:r>
              <a:rPr lang="pt-BR" sz="1400" i="1" dirty="0" err="1"/>
              <a:t>international</a:t>
            </a:r>
            <a:r>
              <a:rPr lang="pt-BR" sz="1400" i="1" dirty="0"/>
              <a:t> </a:t>
            </a:r>
            <a:r>
              <a:rPr lang="pt-BR" sz="1400" i="1" dirty="0" err="1"/>
              <a:t>conference</a:t>
            </a:r>
            <a:r>
              <a:rPr lang="pt-BR" sz="1400" i="1" dirty="0"/>
              <a:t> </a:t>
            </a:r>
            <a:r>
              <a:rPr lang="pt-BR" sz="1400" i="1" dirty="0" err="1"/>
              <a:t>on</a:t>
            </a:r>
            <a:r>
              <a:rPr lang="pt-BR" sz="1400" i="1" dirty="0"/>
              <a:t> </a:t>
            </a:r>
            <a:r>
              <a:rPr lang="pt-BR" sz="1400" i="1" dirty="0" err="1"/>
              <a:t>Knowledge</a:t>
            </a:r>
            <a:r>
              <a:rPr lang="pt-BR" sz="1400" i="1" dirty="0"/>
              <a:t> </a:t>
            </a:r>
            <a:r>
              <a:rPr lang="pt-BR" sz="1400" i="1" dirty="0" err="1"/>
              <a:t>discovery</a:t>
            </a:r>
            <a:r>
              <a:rPr lang="pt-BR" sz="1400" i="1" dirty="0"/>
              <a:t> </a:t>
            </a:r>
            <a:r>
              <a:rPr lang="pt-BR" sz="1400" i="1" dirty="0" err="1"/>
              <a:t>and</a:t>
            </a:r>
            <a:r>
              <a:rPr lang="pt-BR" sz="1400" i="1" dirty="0"/>
              <a:t> data mining</a:t>
            </a:r>
            <a:r>
              <a:rPr lang="pt-BR" sz="1400" dirty="0"/>
              <a:t> (KDD '10). ACM, New York, NY, USA, 233-242</a:t>
            </a:r>
            <a:endParaRPr lang="en-US" sz="1400" dirty="0" smtClean="0">
              <a:solidFill>
                <a:sysClr val="windowText" lastClr="000000"/>
              </a:solidFill>
            </a:endParaRPr>
          </a:p>
          <a:p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74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 - Tarefas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42976" y="2071678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Objetos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42976" y="3714752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Arestas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5357826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Grafos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4628" y="1762117"/>
            <a:ext cx="2404826" cy="1524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Ranking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Detecção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Grupos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Resolução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Entidades</a:t>
            </a:r>
            <a:endParaRPr lang="en-US" sz="1600" dirty="0"/>
          </a:p>
        </p:txBody>
      </p:sp>
      <p:sp>
        <p:nvSpPr>
          <p:cNvPr id="11" name="Seta para a direita 10"/>
          <p:cNvSpPr/>
          <p:nvPr/>
        </p:nvSpPr>
        <p:spPr>
          <a:xfrm>
            <a:off x="3143240" y="242886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a direita 11"/>
          <p:cNvSpPr/>
          <p:nvPr/>
        </p:nvSpPr>
        <p:spPr>
          <a:xfrm>
            <a:off x="3143240" y="407194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a direita 12"/>
          <p:cNvSpPr/>
          <p:nvPr/>
        </p:nvSpPr>
        <p:spPr>
          <a:xfrm>
            <a:off x="3143240" y="571501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4544633" y="3643314"/>
            <a:ext cx="3126946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Predição</a:t>
            </a:r>
            <a:r>
              <a:rPr lang="en-US" sz="3200" b="1" dirty="0" smtClean="0">
                <a:solidFill>
                  <a:srgbClr val="FF0000"/>
                </a:solidFill>
              </a:rPr>
              <a:t> de Links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89166" y="5157629"/>
            <a:ext cx="262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Descoberta</a:t>
            </a:r>
            <a:r>
              <a:rPr lang="en-US" sz="1600" dirty="0" smtClean="0"/>
              <a:t> de Sub-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Geradores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4543428" cy="2357454"/>
          </a:xfrm>
        </p:spPr>
        <p:txBody>
          <a:bodyPr/>
          <a:lstStyle/>
          <a:p>
            <a:r>
              <a:rPr lang="pt-BR" dirty="0" smtClean="0"/>
              <a:t>Predizer links mais prováveis em uma rede</a:t>
            </a:r>
          </a:p>
        </p:txBody>
      </p:sp>
      <p:sp>
        <p:nvSpPr>
          <p:cNvPr id="6" name="Elipse 5"/>
          <p:cNvSpPr/>
          <p:nvPr/>
        </p:nvSpPr>
        <p:spPr>
          <a:xfrm>
            <a:off x="6572264" y="435769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000628" y="500063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428860" y="571501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072066" y="350043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endCxn id="7" idx="2"/>
          </p:cNvCxnSpPr>
          <p:nvPr/>
        </p:nvCxnSpPr>
        <p:spPr>
          <a:xfrm rot="16200000" flipH="1">
            <a:off x="3959917" y="4281396"/>
            <a:ext cx="701380" cy="138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8" idx="6"/>
            <a:endCxn id="7" idx="3"/>
          </p:cNvCxnSpPr>
          <p:nvPr/>
        </p:nvCxnSpPr>
        <p:spPr>
          <a:xfrm flipV="1">
            <a:off x="3071802" y="5549421"/>
            <a:ext cx="2022983" cy="48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endCxn id="9" idx="2"/>
          </p:cNvCxnSpPr>
          <p:nvPr/>
        </p:nvCxnSpPr>
        <p:spPr>
          <a:xfrm rot="5400000" flipH="1" flipV="1">
            <a:off x="4174231" y="3268265"/>
            <a:ext cx="344190" cy="145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9" idx="6"/>
            <a:endCxn id="6" idx="1"/>
          </p:cNvCxnSpPr>
          <p:nvPr/>
        </p:nvCxnSpPr>
        <p:spPr>
          <a:xfrm>
            <a:off x="5715008" y="3821909"/>
            <a:ext cx="951413" cy="629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7" idx="6"/>
            <a:endCxn id="6" idx="2"/>
          </p:cNvCxnSpPr>
          <p:nvPr/>
        </p:nvCxnSpPr>
        <p:spPr>
          <a:xfrm flipV="1">
            <a:off x="5643570" y="4679165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929190" y="2357430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>
            <a:stCxn id="9" idx="0"/>
            <a:endCxn id="15" idx="4"/>
          </p:cNvCxnSpPr>
          <p:nvPr/>
        </p:nvCxnSpPr>
        <p:spPr>
          <a:xfrm rot="16200000" flipV="1">
            <a:off x="5072066" y="3178967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6215074" y="2714620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>
            <a:stCxn id="9" idx="7"/>
            <a:endCxn id="17" idx="2"/>
          </p:cNvCxnSpPr>
          <p:nvPr/>
        </p:nvCxnSpPr>
        <p:spPr>
          <a:xfrm rot="5400000" flipH="1" flipV="1">
            <a:off x="5638710" y="3018232"/>
            <a:ext cx="558504" cy="59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8" idx="0"/>
          </p:cNvCxnSpPr>
          <p:nvPr/>
        </p:nvCxnSpPr>
        <p:spPr>
          <a:xfrm rot="5400000">
            <a:off x="2411001" y="4960057"/>
            <a:ext cx="1094289" cy="41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7858148" y="442913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/>
          <p:cNvCxnSpPr>
            <a:stCxn id="6" idx="6"/>
            <a:endCxn id="20" idx="2"/>
          </p:cNvCxnSpPr>
          <p:nvPr/>
        </p:nvCxnSpPr>
        <p:spPr>
          <a:xfrm>
            <a:off x="7215206" y="4679165"/>
            <a:ext cx="64294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3071802" y="407194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endCxn id="8" idx="7"/>
          </p:cNvCxnSpPr>
          <p:nvPr/>
        </p:nvCxnSpPr>
        <p:spPr>
          <a:xfrm rot="10800000" flipV="1">
            <a:off x="2977646" y="4071941"/>
            <a:ext cx="2165859" cy="1737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9" idx="4"/>
            <a:endCxn id="7" idx="0"/>
          </p:cNvCxnSpPr>
          <p:nvPr/>
        </p:nvCxnSpPr>
        <p:spPr>
          <a:xfrm rot="5400000">
            <a:off x="4929190" y="4536289"/>
            <a:ext cx="857256" cy="714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429256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Representação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4175956" y="1928290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Alan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555776" y="3275721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Alice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868144" y="3275721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Bob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41" name="Conector reto 40"/>
          <p:cNvCxnSpPr>
            <a:stCxn id="2" idx="3"/>
            <a:endCxn id="15" idx="7"/>
          </p:cNvCxnSpPr>
          <p:nvPr/>
        </p:nvCxnSpPr>
        <p:spPr>
          <a:xfrm flipH="1">
            <a:off x="3231865" y="2604379"/>
            <a:ext cx="1060090" cy="787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2" idx="5"/>
            <a:endCxn id="20" idx="1"/>
          </p:cNvCxnSpPr>
          <p:nvPr/>
        </p:nvCxnSpPr>
        <p:spPr>
          <a:xfrm>
            <a:off x="4852045" y="2604379"/>
            <a:ext cx="1132098" cy="787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20" idx="2"/>
            <a:endCxn id="15" idx="6"/>
          </p:cNvCxnSpPr>
          <p:nvPr/>
        </p:nvCxnSpPr>
        <p:spPr>
          <a:xfrm flipH="1">
            <a:off x="3347864" y="3671765"/>
            <a:ext cx="252028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4425966" y="372187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115616" y="4869160"/>
            <a:ext cx="295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 = {Alan, Alice, Bob}</a:t>
            </a:r>
          </a:p>
          <a:p>
            <a:r>
              <a:rPr lang="pt-BR" dirty="0" smtClean="0"/>
              <a:t>E = {(Alan, Alice),(Alan, Bob))}</a:t>
            </a:r>
          </a:p>
          <a:p>
            <a:r>
              <a:rPr lang="pt-BR" dirty="0" smtClean="0"/>
              <a:t>G = &lt;V,E&gt;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5002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Variantes</a:t>
            </a:r>
          </a:p>
          <a:p>
            <a:pPr lvl="1"/>
            <a:r>
              <a:rPr lang="pt-BR" dirty="0" smtClean="0"/>
              <a:t>Predição de links futuros</a:t>
            </a:r>
          </a:p>
          <a:p>
            <a:pPr lvl="1"/>
            <a:r>
              <a:rPr lang="pt-BR" dirty="0" smtClean="0"/>
              <a:t>Predição de links ocultos</a:t>
            </a:r>
          </a:p>
          <a:p>
            <a:pPr lvl="1"/>
            <a:r>
              <a:rPr lang="pt-BR" dirty="0" smtClean="0"/>
              <a:t>Predição de aumento ou diminuição de conexão (predição de pesos)</a:t>
            </a:r>
          </a:p>
          <a:p>
            <a:pPr lvl="1"/>
            <a:r>
              <a:rPr lang="pt-BR" dirty="0" smtClean="0"/>
              <a:t>Predição de reincidência </a:t>
            </a:r>
            <a:r>
              <a:rPr lang="pt-BR" smtClean="0"/>
              <a:t>de conexões</a:t>
            </a:r>
            <a:endParaRPr lang="pt-B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 smtClean="0"/>
              <a:t>Similaridade entre dois nós de uma rede</a:t>
            </a:r>
          </a:p>
          <a:p>
            <a:pPr lvl="1"/>
            <a:r>
              <a:rPr lang="pt-BR" sz="3200" dirty="0" smtClean="0"/>
              <a:t>(1)Características individuais dos nós</a:t>
            </a:r>
          </a:p>
          <a:p>
            <a:pPr lvl="2"/>
            <a:r>
              <a:rPr lang="pt-BR" sz="2800" dirty="0" smtClean="0"/>
              <a:t>E.g., áreas de pesquisa, gostos, comunidades...</a:t>
            </a:r>
          </a:p>
          <a:p>
            <a:pPr lvl="1"/>
            <a:r>
              <a:rPr lang="pt-BR" sz="3200" dirty="0" smtClean="0"/>
              <a:t>(2)Características topológicas</a:t>
            </a:r>
          </a:p>
          <a:p>
            <a:pPr lvl="2"/>
            <a:r>
              <a:rPr lang="pt-BR" sz="2800" dirty="0" smtClean="0"/>
              <a:t>Baseadas na vizinhança</a:t>
            </a:r>
          </a:p>
          <a:p>
            <a:pPr lvl="3"/>
            <a:r>
              <a:rPr lang="pt-BR" sz="2400" dirty="0" err="1" smtClean="0"/>
              <a:t>Preferential</a:t>
            </a:r>
            <a:r>
              <a:rPr lang="pt-BR" sz="2400" dirty="0" smtClean="0"/>
              <a:t> </a:t>
            </a:r>
            <a:r>
              <a:rPr lang="pt-BR" sz="2400" dirty="0" err="1" smtClean="0"/>
              <a:t>attachment</a:t>
            </a:r>
            <a:r>
              <a:rPr lang="pt-BR" sz="2400" dirty="0" smtClean="0"/>
              <a:t>, common </a:t>
            </a:r>
            <a:r>
              <a:rPr lang="pt-BR" sz="2400" dirty="0" err="1" smtClean="0"/>
              <a:t>neighbors</a:t>
            </a:r>
            <a:r>
              <a:rPr lang="pt-BR" sz="2400" dirty="0" smtClean="0"/>
              <a:t>...</a:t>
            </a:r>
          </a:p>
          <a:p>
            <a:pPr lvl="2"/>
            <a:r>
              <a:rPr lang="pt-BR" sz="2800" dirty="0" smtClean="0"/>
              <a:t>Baseadas em distância</a:t>
            </a:r>
          </a:p>
          <a:p>
            <a:pPr lvl="3"/>
            <a:r>
              <a:rPr lang="pt-BR" sz="2400" dirty="0" smtClean="0"/>
              <a:t>Katz, </a:t>
            </a:r>
            <a:r>
              <a:rPr lang="pt-BR" sz="2400" dirty="0" err="1" smtClean="0"/>
              <a:t>hitting</a:t>
            </a:r>
            <a:r>
              <a:rPr lang="pt-BR" sz="2400" dirty="0" smtClean="0"/>
              <a:t> time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99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B050"/>
                </a:solidFill>
              </a:rPr>
              <a:t>Métricas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704176"/>
            <a:ext cx="8229600" cy="6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Preferential</a:t>
            </a:r>
            <a:r>
              <a:rPr lang="pt-BR" dirty="0" smtClean="0"/>
              <a:t> </a:t>
            </a:r>
            <a:r>
              <a:rPr lang="pt-BR" dirty="0" err="1" smtClean="0"/>
              <a:t>Attachment</a:t>
            </a:r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766834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2915816" y="2420888"/>
                <a:ext cx="2899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=|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|.|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20888"/>
                <a:ext cx="289919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49725" y="4185458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>
            <a:stCxn id="18" idx="3"/>
            <a:endCxn id="8" idx="7"/>
          </p:cNvCxnSpPr>
          <p:nvPr/>
        </p:nvCxnSpPr>
        <p:spPr>
          <a:xfrm flipH="1">
            <a:off x="804259" y="3904673"/>
            <a:ext cx="596372" cy="32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356960" y="365013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356959" y="4730259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123728" y="4185456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018296" y="3146083"/>
            <a:ext cx="298205" cy="298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2" name="Conector reto 21"/>
          <p:cNvCxnSpPr>
            <a:stCxn id="20" idx="1"/>
            <a:endCxn id="18" idx="5"/>
          </p:cNvCxnSpPr>
          <p:nvPr/>
        </p:nvCxnSpPr>
        <p:spPr>
          <a:xfrm flipH="1" flipV="1">
            <a:off x="1611494" y="3904673"/>
            <a:ext cx="555905" cy="324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8" idx="5"/>
            <a:endCxn id="19" idx="1"/>
          </p:cNvCxnSpPr>
          <p:nvPr/>
        </p:nvCxnSpPr>
        <p:spPr>
          <a:xfrm>
            <a:off x="804259" y="4439992"/>
            <a:ext cx="596371" cy="333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20" idx="3"/>
            <a:endCxn id="19" idx="7"/>
          </p:cNvCxnSpPr>
          <p:nvPr/>
        </p:nvCxnSpPr>
        <p:spPr>
          <a:xfrm flipH="1">
            <a:off x="1611493" y="4439990"/>
            <a:ext cx="555906" cy="333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1" idx="3"/>
            <a:endCxn id="18" idx="7"/>
          </p:cNvCxnSpPr>
          <p:nvPr/>
        </p:nvCxnSpPr>
        <p:spPr>
          <a:xfrm flipH="1">
            <a:off x="1611494" y="3400617"/>
            <a:ext cx="450473" cy="293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51520" y="2924944"/>
            <a:ext cx="8640960" cy="22322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aixaDeTexto 33"/>
              <p:cNvSpPr txBox="1"/>
              <p:nvPr/>
            </p:nvSpPr>
            <p:spPr>
              <a:xfrm>
                <a:off x="3275856" y="3074956"/>
                <a:ext cx="1262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74956"/>
                <a:ext cx="12621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CaixaDeTexto 34"/>
              <p:cNvSpPr txBox="1"/>
              <p:nvPr/>
            </p:nvSpPr>
            <p:spPr>
              <a:xfrm>
                <a:off x="3275856" y="3429000"/>
                <a:ext cx="1258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29000"/>
                <a:ext cx="125835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CaixaDeTexto 35"/>
              <p:cNvSpPr txBox="1"/>
              <p:nvPr/>
            </p:nvSpPr>
            <p:spPr>
              <a:xfrm>
                <a:off x="3275856" y="3816126"/>
                <a:ext cx="1773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𝑠𝑐𝑜𝑟𝑒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816126"/>
                <a:ext cx="17738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251520" y="530120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Prós: baseado no efeito “</a:t>
            </a:r>
            <a:r>
              <a:rPr lang="pt-BR" i="1" dirty="0" err="1" smtClean="0">
                <a:solidFill>
                  <a:srgbClr val="FF0000"/>
                </a:solidFill>
              </a:rPr>
              <a:t>rich-get-richer</a:t>
            </a:r>
            <a:r>
              <a:rPr lang="pt-BR" i="1" dirty="0" smtClean="0">
                <a:solidFill>
                  <a:srgbClr val="FF0000"/>
                </a:solidFill>
              </a:rPr>
              <a:t>”</a:t>
            </a:r>
            <a:endParaRPr lang="pt-BR" i="1" dirty="0" smtClean="0"/>
          </a:p>
          <a:p>
            <a:r>
              <a:rPr lang="pt-BR" i="1" dirty="0" smtClean="0"/>
              <a:t>Contras: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/>
              <a:t>a</a:t>
            </a:r>
            <a:r>
              <a:rPr lang="pt-BR" i="1" dirty="0" smtClean="0"/>
              <a:t>inda que bem conectados, </a:t>
            </a:r>
            <a:r>
              <a:rPr lang="pt-BR" i="1" dirty="0" smtClean="0">
                <a:solidFill>
                  <a:srgbClr val="FF0000"/>
                </a:solidFill>
              </a:rPr>
              <a:t>nós distantes </a:t>
            </a:r>
            <a:r>
              <a:rPr lang="pt-BR" i="1" dirty="0" smtClean="0"/>
              <a:t>na rede provavelmente nunca formarão links no futuro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52615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889</Words>
  <Application>Microsoft Office PowerPoint</Application>
  <PresentationFormat>Apresentação na tela (4:3)</PresentationFormat>
  <Paragraphs>300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Predição de Relacionamentos</vt:lpstr>
      <vt:lpstr>Slide 2</vt:lpstr>
      <vt:lpstr>Slide 3</vt:lpstr>
      <vt:lpstr>Link Mining - Tarefas</vt:lpstr>
      <vt:lpstr>Predição de Links</vt:lpstr>
      <vt:lpstr>Slide 6</vt:lpstr>
      <vt:lpstr>Predição de Links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Predição de Relacionamentos</dc:title>
  <dc:creator>Paulo</dc:creator>
  <cp:lastModifiedBy>Ricardo</cp:lastModifiedBy>
  <cp:revision>82</cp:revision>
  <dcterms:created xsi:type="dcterms:W3CDTF">2011-09-18T22:08:15Z</dcterms:created>
  <dcterms:modified xsi:type="dcterms:W3CDTF">2012-09-18T12:25:41Z</dcterms:modified>
</cp:coreProperties>
</file>