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36"/>
  </p:notesMasterIdLst>
  <p:sldIdLst>
    <p:sldId id="256" r:id="rId2"/>
    <p:sldId id="263" r:id="rId3"/>
    <p:sldId id="308" r:id="rId4"/>
    <p:sldId id="264" r:id="rId5"/>
    <p:sldId id="265" r:id="rId6"/>
    <p:sldId id="277" r:id="rId7"/>
    <p:sldId id="279" r:id="rId8"/>
    <p:sldId id="309" r:id="rId9"/>
    <p:sldId id="310" r:id="rId10"/>
    <p:sldId id="312" r:id="rId11"/>
    <p:sldId id="280" r:id="rId12"/>
    <p:sldId id="282" r:id="rId13"/>
    <p:sldId id="313" r:id="rId14"/>
    <p:sldId id="314" r:id="rId15"/>
    <p:sldId id="315" r:id="rId16"/>
    <p:sldId id="286" r:id="rId17"/>
    <p:sldId id="317" r:id="rId18"/>
    <p:sldId id="306" r:id="rId19"/>
    <p:sldId id="287" r:id="rId20"/>
    <p:sldId id="292" r:id="rId21"/>
    <p:sldId id="318" r:id="rId22"/>
    <p:sldId id="289" r:id="rId23"/>
    <p:sldId id="291" r:id="rId24"/>
    <p:sldId id="319" r:id="rId25"/>
    <p:sldId id="293" r:id="rId26"/>
    <p:sldId id="294" r:id="rId27"/>
    <p:sldId id="321" r:id="rId28"/>
    <p:sldId id="320" r:id="rId29"/>
    <p:sldId id="295" r:id="rId30"/>
    <p:sldId id="296" r:id="rId31"/>
    <p:sldId id="322" r:id="rId32"/>
    <p:sldId id="323" r:id="rId33"/>
    <p:sldId id="324" r:id="rId34"/>
    <p:sldId id="275" r:id="rId35"/>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844" autoAdjust="0"/>
    <p:restoredTop sz="86140" autoAdjust="0"/>
  </p:normalViewPr>
  <p:slideViewPr>
    <p:cSldViewPr>
      <p:cViewPr varScale="1">
        <p:scale>
          <a:sx n="79" d="100"/>
          <a:sy n="79" d="100"/>
        </p:scale>
        <p:origin x="-8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2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B8B36F0-1789-45D0-B10C-CA22AC39114B}" type="datetimeFigureOut">
              <a:rPr lang="pt-BR"/>
              <a:pPr>
                <a:defRPr/>
              </a:pPr>
              <a:t>10/09/2012</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pt-B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564999E-5F46-4CD6-800A-A4DC20981B3C}"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Link </a:t>
            </a:r>
            <a:r>
              <a:rPr lang="en-US" smtClean="0"/>
              <a:t>mining refers to data mining techniques that explicitly consider these links when building predictive or descriptive models </a:t>
            </a:r>
            <a:r>
              <a:rPr lang="pt-BR" smtClean="0"/>
              <a:t>of the linked data</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CCC628-E915-4123-A49B-A27E28F1C3A6}" type="slidenum">
              <a:rPr lang="pt-BR"/>
              <a:pPr fontAlgn="base">
                <a:spcBef>
                  <a:spcPct val="0"/>
                </a:spcBef>
                <a:spcAft>
                  <a:spcPct val="0"/>
                </a:spcAft>
              </a:pPr>
              <a:t>4</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endParaRPr lang="pt-BR"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E45644-D160-4EE6-9D7D-724A9895772A}" type="slidenum">
              <a:rPr lang="pt-BR"/>
              <a:pPr fontAlgn="base">
                <a:spcBef>
                  <a:spcPct val="0"/>
                </a:spcBef>
                <a:spcAft>
                  <a:spcPct val="0"/>
                </a:spcAft>
              </a:pPr>
              <a:t>5</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Identifica nós que  modelam a mesma entitade do mundo real</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14D65F-9982-48F8-88B7-F7248DDEA10C}" type="slidenum">
              <a:rPr lang="pt-BR"/>
              <a:pPr fontAlgn="base">
                <a:spcBef>
                  <a:spcPct val="0"/>
                </a:spcBef>
                <a:spcAft>
                  <a:spcPct val="0"/>
                </a:spcAft>
              </a:pPr>
              <a:t>19</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Identifica nós que  modelam a mesma entitade do mundo real</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DD9ECE-A9AE-471F-A2BF-E0A52C47CE17}" type="slidenum">
              <a:rPr lang="pt-BR"/>
              <a:pPr fontAlgn="base">
                <a:spcBef>
                  <a:spcPct val="0"/>
                </a:spcBef>
                <a:spcAft>
                  <a:spcPct val="0"/>
                </a:spcAft>
              </a:pPr>
              <a:t>20</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Identifica nós que  modelam a mesma entitade do mundo real</a:t>
            </a: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14D65F-9982-48F8-88B7-F7248DDEA10C}" type="slidenum">
              <a:rPr lang="pt-BR"/>
              <a:pPr fontAlgn="base">
                <a:spcBef>
                  <a:spcPct val="0"/>
                </a:spcBef>
                <a:spcAft>
                  <a:spcPct val="0"/>
                </a:spcAft>
              </a:pPr>
              <a:t>21</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smtClean="0"/>
              <a:t>Identifica nós que  modelam a mesma entitade do mundo real</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E2E573-6D1C-454E-B3F4-36C1C3A250AE}" type="slidenum">
              <a:rPr lang="pt-BR"/>
              <a:pPr fontAlgn="base">
                <a:spcBef>
                  <a:spcPct val="0"/>
                </a:spcBef>
                <a:spcAft>
                  <a:spcPct val="0"/>
                </a:spcAft>
              </a:pPr>
              <a:t>22</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pt-BR" dirty="0" smtClean="0"/>
              <a:t>Conjunto de grafos descrevendo várias expressões faciais de uma pessoa. Nós deveríamos ser capazes de gerar novos grafos que descrevem expressões similares, mas que não são conhecidas. Nós aplicamos técnicas estatísticas para garantir que os novos grafos gerados são parte da distribuição do conjunto original. Por exemplo, se a maioria das expressões descritas no conjunto são felizes então nós deveriamos esperar a geração de expressões na maioria das vezes felizes.</a:t>
            </a:r>
          </a:p>
          <a:p>
            <a:pPr>
              <a:spcBef>
                <a:spcPct val="0"/>
              </a:spcBef>
            </a:pPr>
            <a:endParaRPr lang="pt-BR"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26EE1-FE12-4583-A611-87D9D907E742}" type="slidenum">
              <a:rPr lang="pt-BR"/>
              <a:pPr fontAlgn="base">
                <a:spcBef>
                  <a:spcPct val="0"/>
                </a:spcBef>
                <a:spcAft>
                  <a:spcPct val="0"/>
                </a:spcAft>
              </a:pPr>
              <a:t>30</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pPr>
              <a:defRPr/>
            </a:pPr>
            <a:fld id="{663F55EE-51E2-4EE2-AAA9-9CEE2D8AB936}" type="datetime1">
              <a:rPr lang="pt-BR" smtClean="0"/>
              <a:pPr>
                <a:defRPr/>
              </a:pPr>
              <a:t>10/09/2012</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pPr>
              <a:defRPr/>
            </a:pPr>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pPr>
              <a:defRPr/>
            </a:pPr>
            <a:fld id="{B1D56CDF-26B0-4932-ADE1-1CEA8238F10D}" type="slidenum">
              <a:rPr lang="pt-BR" smtClean="0"/>
              <a:pPr>
                <a:defRPr/>
              </a:pPr>
              <a:t>‹nº›</a:t>
            </a:fld>
            <a:endParaRPr lang="pt-B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663F55EE-51E2-4EE2-AAA9-9CEE2D8AB936}" type="datetime1">
              <a:rPr lang="pt-BR" smtClean="0"/>
              <a:pPr>
                <a:defRPr/>
              </a:pPr>
              <a:t>10/09/2012</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B1D56CDF-26B0-4932-ADE1-1CEA8238F10D}" type="slidenum">
              <a:rPr lang="pt-BR" smtClean="0"/>
              <a:pPr>
                <a:defRPr/>
              </a:pPr>
              <a:t>‹nº›</a:t>
            </a:fld>
            <a:endParaRPr lang="pt-B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663F55EE-51E2-4EE2-AAA9-9CEE2D8AB936}" type="datetime1">
              <a:rPr lang="pt-BR" smtClean="0"/>
              <a:pPr>
                <a:defRPr/>
              </a:pPr>
              <a:t>10/09/2012</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B1D56CDF-26B0-4932-ADE1-1CEA8238F10D}" type="slidenum">
              <a:rPr lang="pt-BR" smtClean="0"/>
              <a:pPr>
                <a:defRPr/>
              </a:pPr>
              <a:t>‹nº›</a:t>
            </a:fld>
            <a:endParaRPr lang="pt-B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pPr>
              <a:defRPr/>
            </a:pPr>
            <a:fld id="{663F55EE-51E2-4EE2-AAA9-9CEE2D8AB936}" type="datetime1">
              <a:rPr lang="pt-BR" smtClean="0"/>
              <a:pPr>
                <a:defRPr/>
              </a:pPr>
              <a:t>10/09/2012</a:t>
            </a:fld>
            <a:endParaRPr lang="pt-BR"/>
          </a:p>
        </p:txBody>
      </p:sp>
      <p:sp>
        <p:nvSpPr>
          <p:cNvPr id="9" name="Espaço Reservado para Número de Slide 8"/>
          <p:cNvSpPr>
            <a:spLocks noGrp="1"/>
          </p:cNvSpPr>
          <p:nvPr>
            <p:ph type="sldNum" sz="quarter" idx="15"/>
          </p:nvPr>
        </p:nvSpPr>
        <p:spPr/>
        <p:txBody>
          <a:bodyPr rtlCol="0"/>
          <a:lstStyle/>
          <a:p>
            <a:pPr>
              <a:defRPr/>
            </a:pPr>
            <a:fld id="{B1D56CDF-26B0-4932-ADE1-1CEA8238F10D}" type="slidenum">
              <a:rPr lang="pt-BR" smtClean="0"/>
              <a:pPr>
                <a:defRPr/>
              </a:pPr>
              <a:t>‹nº›</a:t>
            </a:fld>
            <a:endParaRPr lang="pt-BR"/>
          </a:p>
        </p:txBody>
      </p:sp>
      <p:sp>
        <p:nvSpPr>
          <p:cNvPr id="10" name="Espaço Reservado para Rodapé 9"/>
          <p:cNvSpPr>
            <a:spLocks noGrp="1"/>
          </p:cNvSpPr>
          <p:nvPr>
            <p:ph type="ftr" sz="quarter" idx="16"/>
          </p:nvPr>
        </p:nvSpPr>
        <p:spPr/>
        <p:txBody>
          <a:bodyPr rtlCol="0"/>
          <a:lstStyle/>
          <a:p>
            <a:pPr>
              <a:defRPr/>
            </a:pPr>
            <a:endParaRPr lang="pt-B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pPr>
              <a:defRPr/>
            </a:pPr>
            <a:fld id="{663F55EE-51E2-4EE2-AAA9-9CEE2D8AB936}" type="datetime1">
              <a:rPr lang="pt-BR" smtClean="0"/>
              <a:pPr>
                <a:defRPr/>
              </a:pPr>
              <a:t>10/09/2012</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pPr>
              <a:defRPr/>
            </a:pPr>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pPr>
              <a:defRPr/>
            </a:pPr>
            <a:fld id="{B1D56CDF-26B0-4932-ADE1-1CEA8238F10D}" type="slidenum">
              <a:rPr lang="pt-BR" smtClean="0"/>
              <a:pPr>
                <a:defRPr/>
              </a:pPr>
              <a:t>‹nº›</a:t>
            </a:fld>
            <a:endParaRPr lang="pt-B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pPr>
              <a:defRPr/>
            </a:pPr>
            <a:fld id="{663F55EE-51E2-4EE2-AAA9-9CEE2D8AB936}" type="datetime1">
              <a:rPr lang="pt-BR" smtClean="0"/>
              <a:pPr>
                <a:defRPr/>
              </a:pPr>
              <a:t>10/09/2012</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B1D56CDF-26B0-4932-ADE1-1CEA8238F10D}" type="slidenum">
              <a:rPr lang="pt-BR" smtClean="0"/>
              <a:pPr>
                <a:defRPr/>
              </a:pPr>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estilo do título mestre</a:t>
            </a:r>
            <a:endParaRPr kumimoji="0" lang="en-US"/>
          </a:p>
        </p:txBody>
      </p:sp>
      <p:sp>
        <p:nvSpPr>
          <p:cNvPr id="7" name="Espaço Reservado para Data 6"/>
          <p:cNvSpPr>
            <a:spLocks noGrp="1"/>
          </p:cNvSpPr>
          <p:nvPr>
            <p:ph type="dt" sz="half" idx="10"/>
          </p:nvPr>
        </p:nvSpPr>
        <p:spPr/>
        <p:txBody>
          <a:bodyPr/>
          <a:lstStyle/>
          <a:p>
            <a:pPr>
              <a:defRPr/>
            </a:pPr>
            <a:fld id="{663F55EE-51E2-4EE2-AAA9-9CEE2D8AB936}" type="datetime1">
              <a:rPr lang="pt-BR" smtClean="0"/>
              <a:pPr>
                <a:defRPr/>
              </a:pPr>
              <a:t>10/09/2012</a:t>
            </a:fld>
            <a:endParaRPr lang="pt-BR"/>
          </a:p>
        </p:txBody>
      </p:sp>
      <p:sp>
        <p:nvSpPr>
          <p:cNvPr id="8" name="Espaço Reservado para Rodapé 7"/>
          <p:cNvSpPr>
            <a:spLocks noGrp="1"/>
          </p:cNvSpPr>
          <p:nvPr>
            <p:ph type="ftr" sz="quarter" idx="11"/>
          </p:nvPr>
        </p:nvSpPr>
        <p:spPr/>
        <p:txBody>
          <a:bodyPr/>
          <a:lstStyle/>
          <a:p>
            <a:pPr>
              <a:defRPr/>
            </a:pPr>
            <a:endParaRPr lang="pt-BR"/>
          </a:p>
        </p:txBody>
      </p:sp>
      <p:sp>
        <p:nvSpPr>
          <p:cNvPr id="9" name="Espaço Reservado para Número de Slide 8"/>
          <p:cNvSpPr>
            <a:spLocks noGrp="1"/>
          </p:cNvSpPr>
          <p:nvPr>
            <p:ph type="sldNum" sz="quarter" idx="12"/>
          </p:nvPr>
        </p:nvSpPr>
        <p:spPr/>
        <p:txBody>
          <a:bodyPr/>
          <a:lstStyle/>
          <a:p>
            <a:pPr>
              <a:defRPr/>
            </a:pPr>
            <a:fld id="{B1D56CDF-26B0-4932-ADE1-1CEA8238F10D}" type="slidenum">
              <a:rPr lang="pt-BR" smtClean="0"/>
              <a:pPr>
                <a:defRPr/>
              </a:pPr>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os estilos do texto mestre</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6" name="Espaço Reservado para Data 5"/>
          <p:cNvSpPr>
            <a:spLocks noGrp="1"/>
          </p:cNvSpPr>
          <p:nvPr>
            <p:ph type="dt" sz="half" idx="10"/>
          </p:nvPr>
        </p:nvSpPr>
        <p:spPr/>
        <p:txBody>
          <a:bodyPr rtlCol="0"/>
          <a:lstStyle/>
          <a:p>
            <a:pPr>
              <a:defRPr/>
            </a:pPr>
            <a:fld id="{663F55EE-51E2-4EE2-AAA9-9CEE2D8AB936}" type="datetime1">
              <a:rPr lang="pt-BR" smtClean="0"/>
              <a:pPr>
                <a:defRPr/>
              </a:pPr>
              <a:t>10/09/2012</a:t>
            </a:fld>
            <a:endParaRPr lang="pt-BR"/>
          </a:p>
        </p:txBody>
      </p:sp>
      <p:sp>
        <p:nvSpPr>
          <p:cNvPr id="7" name="Espaço Reservado para Número de Slide 6"/>
          <p:cNvSpPr>
            <a:spLocks noGrp="1"/>
          </p:cNvSpPr>
          <p:nvPr>
            <p:ph type="sldNum" sz="quarter" idx="11"/>
          </p:nvPr>
        </p:nvSpPr>
        <p:spPr/>
        <p:txBody>
          <a:bodyPr rtlCol="0"/>
          <a:lstStyle/>
          <a:p>
            <a:pPr>
              <a:defRPr/>
            </a:pPr>
            <a:fld id="{B1D56CDF-26B0-4932-ADE1-1CEA8238F10D}" type="slidenum">
              <a:rPr lang="pt-BR" smtClean="0"/>
              <a:pPr>
                <a:defRPr/>
              </a:pPr>
              <a:t>‹nº›</a:t>
            </a:fld>
            <a:endParaRPr lang="pt-BR"/>
          </a:p>
        </p:txBody>
      </p:sp>
      <p:sp>
        <p:nvSpPr>
          <p:cNvPr id="8" name="Espaço Reservado para Rodapé 7"/>
          <p:cNvSpPr>
            <a:spLocks noGrp="1"/>
          </p:cNvSpPr>
          <p:nvPr>
            <p:ph type="ftr" sz="quarter" idx="12"/>
          </p:nvPr>
        </p:nvSpPr>
        <p:spPr/>
        <p:txBody>
          <a:bodyPr rtlCol="0"/>
          <a:lstStyle/>
          <a:p>
            <a:pPr>
              <a:defRPr/>
            </a:pPr>
            <a:endParaRPr lang="pt-B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a:defRPr/>
            </a:pPr>
            <a:fld id="{663F55EE-51E2-4EE2-AAA9-9CEE2D8AB936}" type="datetime1">
              <a:rPr lang="pt-BR" smtClean="0"/>
              <a:pPr>
                <a:defRPr/>
              </a:pPr>
              <a:t>10/09/2012</a:t>
            </a:fld>
            <a:endParaRPr lang="pt-BR"/>
          </a:p>
        </p:txBody>
      </p:sp>
      <p:sp>
        <p:nvSpPr>
          <p:cNvPr id="3" name="Espaço Reservado para Rodapé 2"/>
          <p:cNvSpPr>
            <a:spLocks noGrp="1"/>
          </p:cNvSpPr>
          <p:nvPr>
            <p:ph type="ftr" sz="quarter" idx="11"/>
          </p:nvPr>
        </p:nvSpPr>
        <p:spPr/>
        <p:txBody>
          <a:bodyPr/>
          <a:lstStyle/>
          <a:p>
            <a:pPr>
              <a:defRPr/>
            </a:pPr>
            <a:endParaRPr lang="pt-BR"/>
          </a:p>
        </p:txBody>
      </p:sp>
      <p:sp>
        <p:nvSpPr>
          <p:cNvPr id="4" name="Espaço Reservado para Número de Slide 3"/>
          <p:cNvSpPr>
            <a:spLocks noGrp="1"/>
          </p:cNvSpPr>
          <p:nvPr>
            <p:ph type="sldNum" sz="quarter" idx="12"/>
          </p:nvPr>
        </p:nvSpPr>
        <p:spPr/>
        <p:txBody>
          <a:bodyPr/>
          <a:lstStyle/>
          <a:p>
            <a:pPr>
              <a:defRPr/>
            </a:pPr>
            <a:fld id="{B1D56CDF-26B0-4932-ADE1-1CEA8238F10D}" type="slidenum">
              <a:rPr lang="pt-BR" smtClean="0"/>
              <a:pPr>
                <a:defRPr/>
              </a:pPr>
              <a:t>‹nº›</a:t>
            </a:fld>
            <a:endParaRPr lang="pt-B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pPr>
              <a:defRPr/>
            </a:pPr>
            <a:fld id="{663F55EE-51E2-4EE2-AAA9-9CEE2D8AB936}" type="datetime1">
              <a:rPr lang="pt-BR" smtClean="0"/>
              <a:pPr>
                <a:defRPr/>
              </a:pPr>
              <a:t>10/09/2012</a:t>
            </a:fld>
            <a:endParaRPr lang="pt-BR"/>
          </a:p>
        </p:txBody>
      </p:sp>
      <p:sp>
        <p:nvSpPr>
          <p:cNvPr id="22" name="Espaço Reservado para Número de Slide 21"/>
          <p:cNvSpPr>
            <a:spLocks noGrp="1"/>
          </p:cNvSpPr>
          <p:nvPr>
            <p:ph type="sldNum" sz="quarter" idx="15"/>
          </p:nvPr>
        </p:nvSpPr>
        <p:spPr/>
        <p:txBody>
          <a:bodyPr rtlCol="0"/>
          <a:lstStyle/>
          <a:p>
            <a:pPr>
              <a:defRPr/>
            </a:pPr>
            <a:fld id="{B1D56CDF-26B0-4932-ADE1-1CEA8238F10D}" type="slidenum">
              <a:rPr lang="pt-BR" smtClean="0"/>
              <a:pPr>
                <a:defRPr/>
              </a:pPr>
              <a:t>‹nº›</a:t>
            </a:fld>
            <a:endParaRPr lang="pt-BR"/>
          </a:p>
        </p:txBody>
      </p:sp>
      <p:sp>
        <p:nvSpPr>
          <p:cNvPr id="23" name="Espaço Reservado para Rodapé 22"/>
          <p:cNvSpPr>
            <a:spLocks noGrp="1"/>
          </p:cNvSpPr>
          <p:nvPr>
            <p:ph type="ftr" sz="quarter" idx="16"/>
          </p:nvPr>
        </p:nvSpPr>
        <p:spPr/>
        <p:txBody>
          <a:bodyPr rtlCol="0"/>
          <a:lstStyle/>
          <a:p>
            <a:pPr>
              <a:defRPr/>
            </a:pPr>
            <a:endParaRPr lang="pt-B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pPr>
              <a:defRPr/>
            </a:pPr>
            <a:fld id="{663F55EE-51E2-4EE2-AAA9-9CEE2D8AB936}" type="datetime1">
              <a:rPr lang="pt-BR" smtClean="0"/>
              <a:pPr>
                <a:defRPr/>
              </a:pPr>
              <a:t>10/09/2012</a:t>
            </a:fld>
            <a:endParaRPr lang="pt-BR"/>
          </a:p>
        </p:txBody>
      </p:sp>
      <p:sp>
        <p:nvSpPr>
          <p:cNvPr id="18" name="Espaço Reservado para Número de Slide 17"/>
          <p:cNvSpPr>
            <a:spLocks noGrp="1"/>
          </p:cNvSpPr>
          <p:nvPr>
            <p:ph type="sldNum" sz="quarter" idx="11"/>
          </p:nvPr>
        </p:nvSpPr>
        <p:spPr/>
        <p:txBody>
          <a:bodyPr rtlCol="0"/>
          <a:lstStyle/>
          <a:p>
            <a:pPr>
              <a:defRPr/>
            </a:pPr>
            <a:fld id="{B1D56CDF-26B0-4932-ADE1-1CEA8238F10D}" type="slidenum">
              <a:rPr lang="pt-BR" smtClean="0"/>
              <a:pPr>
                <a:defRPr/>
              </a:pPr>
              <a:t>‹nº›</a:t>
            </a:fld>
            <a:endParaRPr lang="pt-BR"/>
          </a:p>
        </p:txBody>
      </p:sp>
      <p:sp>
        <p:nvSpPr>
          <p:cNvPr id="21" name="Espaço Reservado para Rodapé 20"/>
          <p:cNvSpPr>
            <a:spLocks noGrp="1"/>
          </p:cNvSpPr>
          <p:nvPr>
            <p:ph type="ftr" sz="quarter" idx="12"/>
          </p:nvPr>
        </p:nvSpPr>
        <p:spPr/>
        <p:txBody>
          <a:bodyPr rtlCol="0"/>
          <a:lstStyle/>
          <a:p>
            <a:pPr>
              <a:defRPr/>
            </a:pPr>
            <a:endParaRPr lang="pt-B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663F55EE-51E2-4EE2-AAA9-9CEE2D8AB936}" type="datetime1">
              <a:rPr lang="pt-BR" smtClean="0"/>
              <a:pPr>
                <a:defRPr/>
              </a:pPr>
              <a:t>10/09/2012</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B1D56CDF-26B0-4932-ADE1-1CEA8238F10D}" type="slidenum">
              <a:rPr lang="pt-BR" smtClean="0"/>
              <a:pPr>
                <a:defRPr/>
              </a:pPr>
              <a:t>‹nº›</a:t>
            </a:fld>
            <a:endParaRPr lang="pt-B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7422" y="2643182"/>
            <a:ext cx="6215090" cy="1894362"/>
          </a:xfrm>
        </p:spPr>
        <p:txBody>
          <a:bodyPr>
            <a:normAutofit/>
          </a:bodyPr>
          <a:lstStyle/>
          <a:p>
            <a:pPr fontAlgn="auto">
              <a:spcAft>
                <a:spcPts val="0"/>
              </a:spcAft>
              <a:defRPr/>
            </a:pPr>
            <a:r>
              <a:rPr lang="pt-BR" dirty="0" smtClean="0"/>
              <a:t>Mineração de Relacionamentos</a:t>
            </a:r>
            <a:br>
              <a:rPr lang="pt-BR" dirty="0" smtClean="0"/>
            </a:br>
            <a:r>
              <a:rPr lang="pt-BR" sz="2400" dirty="0" smtClean="0"/>
              <a:t/>
            </a:r>
            <a:br>
              <a:rPr lang="pt-BR" sz="2400" dirty="0" smtClean="0"/>
            </a:br>
            <a:r>
              <a:rPr lang="pt-BR" sz="2400" dirty="0" smtClean="0"/>
              <a:t>- Link </a:t>
            </a:r>
            <a:r>
              <a:rPr lang="pt-BR" sz="2400" dirty="0" err="1" smtClean="0"/>
              <a:t>Mining</a:t>
            </a:r>
            <a:endParaRPr lang="pt-BR" dirty="0"/>
          </a:p>
        </p:txBody>
      </p:sp>
      <p:sp>
        <p:nvSpPr>
          <p:cNvPr id="9219" name="Subtitle 2"/>
          <p:cNvSpPr>
            <a:spLocks noGrp="1"/>
          </p:cNvSpPr>
          <p:nvPr>
            <p:ph type="subTitle" idx="1"/>
          </p:nvPr>
        </p:nvSpPr>
        <p:spPr>
          <a:xfrm>
            <a:off x="2571736" y="5143512"/>
            <a:ext cx="3643338" cy="1371600"/>
          </a:xfrm>
        </p:spPr>
        <p:txBody>
          <a:bodyPr/>
          <a:lstStyle/>
          <a:p>
            <a:r>
              <a:rPr lang="pt-BR" dirty="0" smtClean="0"/>
              <a:t>Ricardo Prudêncio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596" y="2000240"/>
            <a:ext cx="1143008" cy="276999"/>
          </a:xfrm>
          <a:prstGeom prst="rect">
            <a:avLst/>
          </a:prstGeom>
          <a:noFill/>
        </p:spPr>
        <p:txBody>
          <a:bodyPr wrap="square" rtlCol="0">
            <a:spAutoFit/>
          </a:bodyPr>
          <a:lstStyle/>
          <a:p>
            <a:r>
              <a:rPr lang="en-US" sz="1200" dirty="0" smtClean="0"/>
              <a:t>PR(A) = 0,25</a:t>
            </a:r>
            <a:endParaRPr lang="pt-BR" sz="1200" dirty="0"/>
          </a:p>
        </p:txBody>
      </p:sp>
      <p:sp>
        <p:nvSpPr>
          <p:cNvPr id="5" name="TextBox 4"/>
          <p:cNvSpPr txBox="1"/>
          <p:nvPr/>
        </p:nvSpPr>
        <p:spPr>
          <a:xfrm>
            <a:off x="1857356" y="2000240"/>
            <a:ext cx="1143008" cy="276999"/>
          </a:xfrm>
          <a:prstGeom prst="rect">
            <a:avLst/>
          </a:prstGeom>
          <a:noFill/>
        </p:spPr>
        <p:txBody>
          <a:bodyPr wrap="square" rtlCol="0">
            <a:spAutoFit/>
          </a:bodyPr>
          <a:lstStyle/>
          <a:p>
            <a:r>
              <a:rPr lang="en-US" sz="1200" dirty="0" smtClean="0"/>
              <a:t>PR(D) = 0,25</a:t>
            </a:r>
            <a:endParaRPr lang="pt-BR" sz="1200" dirty="0"/>
          </a:p>
        </p:txBody>
      </p:sp>
      <p:sp>
        <p:nvSpPr>
          <p:cNvPr id="6" name="TextBox 5"/>
          <p:cNvSpPr txBox="1"/>
          <p:nvPr/>
        </p:nvSpPr>
        <p:spPr>
          <a:xfrm>
            <a:off x="428596" y="4071942"/>
            <a:ext cx="1143008" cy="276999"/>
          </a:xfrm>
          <a:prstGeom prst="rect">
            <a:avLst/>
          </a:prstGeom>
          <a:noFill/>
        </p:spPr>
        <p:txBody>
          <a:bodyPr wrap="square" rtlCol="0">
            <a:spAutoFit/>
          </a:bodyPr>
          <a:lstStyle/>
          <a:p>
            <a:r>
              <a:rPr lang="en-US" sz="1200" dirty="0" smtClean="0"/>
              <a:t>PR(B) = 0,25</a:t>
            </a:r>
            <a:endParaRPr lang="pt-BR" sz="1200" dirty="0"/>
          </a:p>
        </p:txBody>
      </p:sp>
      <p:sp>
        <p:nvSpPr>
          <p:cNvPr id="7" name="TextBox 6"/>
          <p:cNvSpPr txBox="1"/>
          <p:nvPr/>
        </p:nvSpPr>
        <p:spPr>
          <a:xfrm>
            <a:off x="1857356" y="4071942"/>
            <a:ext cx="1143008" cy="276999"/>
          </a:xfrm>
          <a:prstGeom prst="rect">
            <a:avLst/>
          </a:prstGeom>
          <a:noFill/>
        </p:spPr>
        <p:txBody>
          <a:bodyPr wrap="square" rtlCol="0">
            <a:spAutoFit/>
          </a:bodyPr>
          <a:lstStyle/>
          <a:p>
            <a:r>
              <a:rPr lang="en-US" sz="1200" dirty="0" smtClean="0"/>
              <a:t>PR(C) = 0,25</a:t>
            </a:r>
            <a:endParaRPr lang="pt-BR" sz="1200" dirty="0"/>
          </a:p>
        </p:txBody>
      </p:sp>
      <p:sp>
        <p:nvSpPr>
          <p:cNvPr id="8" name="Oval 7"/>
          <p:cNvSpPr/>
          <p:nvPr/>
        </p:nvSpPr>
        <p:spPr>
          <a:xfrm>
            <a:off x="642910" y="228599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p>
        </p:txBody>
      </p:sp>
      <p:sp>
        <p:nvSpPr>
          <p:cNvPr id="9" name="Oval 8"/>
          <p:cNvSpPr/>
          <p:nvPr/>
        </p:nvSpPr>
        <p:spPr>
          <a:xfrm>
            <a:off x="642910" y="3500438"/>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p>
        </p:txBody>
      </p:sp>
      <p:sp>
        <p:nvSpPr>
          <p:cNvPr id="10" name="Oval 9"/>
          <p:cNvSpPr/>
          <p:nvPr/>
        </p:nvSpPr>
        <p:spPr>
          <a:xfrm>
            <a:off x="2000232" y="3500438"/>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pt-BR" dirty="0"/>
          </a:p>
        </p:txBody>
      </p:sp>
      <p:sp>
        <p:nvSpPr>
          <p:cNvPr id="11" name="Oval 10"/>
          <p:cNvSpPr/>
          <p:nvPr/>
        </p:nvSpPr>
        <p:spPr>
          <a:xfrm>
            <a:off x="2000232" y="228599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p>
        </p:txBody>
      </p:sp>
      <p:cxnSp>
        <p:nvCxnSpPr>
          <p:cNvPr id="12" name="Straight Arrow Connector 11"/>
          <p:cNvCxnSpPr>
            <a:stCxn id="11" idx="2"/>
            <a:endCxn id="8" idx="6"/>
          </p:cNvCxnSpPr>
          <p:nvPr/>
        </p:nvCxnSpPr>
        <p:spPr>
          <a:xfrm rot="10800000">
            <a:off x="1214414" y="2571744"/>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1"/>
            <a:endCxn id="8" idx="5"/>
          </p:cNvCxnSpPr>
          <p:nvPr/>
        </p:nvCxnSpPr>
        <p:spPr>
          <a:xfrm rot="16200000" flipV="1">
            <a:off x="1202157" y="2702363"/>
            <a:ext cx="810332"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8" idx="4"/>
          </p:cNvCxnSpPr>
          <p:nvPr/>
        </p:nvCxnSpPr>
        <p:spPr>
          <a:xfrm rot="5400000" flipH="1" flipV="1">
            <a:off x="607191" y="317896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4"/>
            <a:endCxn id="10" idx="0"/>
          </p:cNvCxnSpPr>
          <p:nvPr/>
        </p:nvCxnSpPr>
        <p:spPr>
          <a:xfrm rot="5400000">
            <a:off x="1964513" y="317896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3"/>
            <a:endCxn id="9" idx="7"/>
          </p:cNvCxnSpPr>
          <p:nvPr/>
        </p:nvCxnSpPr>
        <p:spPr>
          <a:xfrm rot="5400000">
            <a:off x="1202157" y="2702363"/>
            <a:ext cx="810332"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6"/>
            <a:endCxn id="10" idx="2"/>
          </p:cNvCxnSpPr>
          <p:nvPr/>
        </p:nvCxnSpPr>
        <p:spPr>
          <a:xfrm>
            <a:off x="1214414" y="3786190"/>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28992" y="1928802"/>
            <a:ext cx="2000264" cy="338554"/>
          </a:xfrm>
          <a:prstGeom prst="rect">
            <a:avLst/>
          </a:prstGeom>
          <a:noFill/>
        </p:spPr>
        <p:txBody>
          <a:bodyPr wrap="square" rtlCol="0">
            <a:spAutoFit/>
          </a:bodyPr>
          <a:lstStyle/>
          <a:p>
            <a:r>
              <a:rPr lang="en-US" sz="1600" dirty="0" smtClean="0"/>
              <a:t>Primeira Iteração:</a:t>
            </a:r>
            <a:endParaRPr lang="pt-BR" sz="1600" dirty="0"/>
          </a:p>
        </p:txBody>
      </p:sp>
      <p:sp>
        <p:nvSpPr>
          <p:cNvPr id="19" name="Rounded Rectangle 18"/>
          <p:cNvSpPr/>
          <p:nvPr/>
        </p:nvSpPr>
        <p:spPr>
          <a:xfrm>
            <a:off x="3428992" y="2214554"/>
            <a:ext cx="378621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latin typeface="Calibri" pitchFamily="34" charset="0"/>
                <a:cs typeface="Calibri" pitchFamily="34" charset="0"/>
              </a:rPr>
              <a:t>(1-</a:t>
            </a:r>
            <a:r>
              <a:rPr lang="el-GR" sz="1200" dirty="0" smtClean="0"/>
              <a:t> α</a:t>
            </a:r>
            <a:r>
              <a:rPr lang="en-US" sz="1200" dirty="0" smtClean="0">
                <a:latin typeface="Calibri" pitchFamily="34" charset="0"/>
                <a:cs typeface="Calibri" pitchFamily="34" charset="0"/>
              </a:rPr>
              <a:t>)/N = (1-0,85)/4 = 0,0375</a:t>
            </a:r>
          </a:p>
          <a:p>
            <a:r>
              <a:rPr lang="en-US" sz="1200" dirty="0" smtClean="0">
                <a:latin typeface="Calibri" pitchFamily="34" charset="0"/>
                <a:cs typeface="Calibri" pitchFamily="34" charset="0"/>
              </a:rPr>
              <a:t>PR(A) = 0,0375 + 0,85*(0,25/2 + 0,25/1 + 0,25/3) = </a:t>
            </a:r>
            <a:r>
              <a:rPr lang="en-US" sz="1200" b="1" dirty="0" smtClean="0">
                <a:latin typeface="Calibri" pitchFamily="34" charset="0"/>
                <a:cs typeface="Calibri" pitchFamily="34" charset="0"/>
              </a:rPr>
              <a:t>0,43</a:t>
            </a:r>
          </a:p>
          <a:p>
            <a:r>
              <a:rPr lang="en-US" sz="1200" dirty="0" smtClean="0">
                <a:latin typeface="Calibri" pitchFamily="34" charset="0"/>
                <a:cs typeface="Calibri" pitchFamily="34" charset="0"/>
              </a:rPr>
              <a:t>PR(B) = 0,0375 + 0,85*(0,25/3) = </a:t>
            </a:r>
            <a:r>
              <a:rPr lang="en-US" sz="1200" b="1" dirty="0" smtClean="0">
                <a:latin typeface="Calibri" pitchFamily="34" charset="0"/>
                <a:cs typeface="Calibri" pitchFamily="34" charset="0"/>
              </a:rPr>
              <a:t>0,07</a:t>
            </a:r>
          </a:p>
          <a:p>
            <a:r>
              <a:rPr lang="en-US" sz="1200" dirty="0" smtClean="0">
                <a:latin typeface="Calibri" pitchFamily="34" charset="0"/>
                <a:cs typeface="Calibri" pitchFamily="34" charset="0"/>
              </a:rPr>
              <a:t>PR(C) = 0,0375 + 0,85*(0,25/2 + 0,25/3) = </a:t>
            </a:r>
            <a:r>
              <a:rPr lang="en-US" sz="1200" b="1" dirty="0" smtClean="0">
                <a:latin typeface="Calibri" pitchFamily="34" charset="0"/>
                <a:cs typeface="Calibri" pitchFamily="34" charset="0"/>
              </a:rPr>
              <a:t>0,21</a:t>
            </a:r>
          </a:p>
          <a:p>
            <a:r>
              <a:rPr lang="en-US" sz="1200" dirty="0" smtClean="0">
                <a:latin typeface="Calibri" pitchFamily="34" charset="0"/>
                <a:cs typeface="Calibri" pitchFamily="34" charset="0"/>
              </a:rPr>
              <a:t>PR(D) = 0,0375 + 0,85*(0,25/1) = </a:t>
            </a:r>
            <a:r>
              <a:rPr lang="en-US" sz="1200" b="1" dirty="0" smtClean="0">
                <a:latin typeface="Calibri" pitchFamily="34" charset="0"/>
                <a:cs typeface="Calibri" pitchFamily="34" charset="0"/>
              </a:rPr>
              <a:t>0,25</a:t>
            </a:r>
            <a:r>
              <a:rPr lang="en-US" sz="1200" dirty="0" smtClean="0">
                <a:latin typeface="Calibri" pitchFamily="34" charset="0"/>
                <a:cs typeface="Calibri" pitchFamily="34" charset="0"/>
              </a:rPr>
              <a:t> </a:t>
            </a:r>
            <a:endParaRPr lang="pt-BR" sz="1200" dirty="0">
              <a:latin typeface="Calibri" pitchFamily="34" charset="0"/>
              <a:cs typeface="Calibri" pitchFamily="34" charset="0"/>
            </a:endParaRPr>
          </a:p>
        </p:txBody>
      </p:sp>
      <p:cxnSp>
        <p:nvCxnSpPr>
          <p:cNvPr id="21" name="Straight Arrow Connector 20"/>
          <p:cNvCxnSpPr>
            <a:stCxn id="8" idx="7"/>
            <a:endCxn id="11" idx="1"/>
          </p:cNvCxnSpPr>
          <p:nvPr/>
        </p:nvCxnSpPr>
        <p:spPr>
          <a:xfrm rot="5400000" flipH="1" flipV="1">
            <a:off x="1607323" y="1893083"/>
            <a:ext cx="1588" cy="953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3428992" y="4357694"/>
            <a:ext cx="392909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latin typeface="Calibri" pitchFamily="34" charset="0"/>
                <a:cs typeface="Calibri" pitchFamily="34" charset="0"/>
              </a:rPr>
              <a:t>PR(A) = 0,0375 + 0,85*(0,07/2 + 0,21/1 + 0,25/3) = </a:t>
            </a:r>
            <a:r>
              <a:rPr lang="en-US" sz="1200" b="1" dirty="0" smtClean="0">
                <a:latin typeface="Calibri" pitchFamily="34" charset="0"/>
                <a:cs typeface="Calibri" pitchFamily="34" charset="0"/>
              </a:rPr>
              <a:t>0,34</a:t>
            </a:r>
          </a:p>
          <a:p>
            <a:r>
              <a:rPr lang="en-US" sz="1200" dirty="0" smtClean="0">
                <a:latin typeface="Calibri" pitchFamily="34" charset="0"/>
                <a:cs typeface="Calibri" pitchFamily="34" charset="0"/>
              </a:rPr>
              <a:t>PR(B) = 0,0375 + 0,85*(0,25/3) = </a:t>
            </a:r>
            <a:r>
              <a:rPr lang="en-US" sz="1200" b="1" dirty="0" smtClean="0">
                <a:latin typeface="Calibri" pitchFamily="34" charset="0"/>
                <a:cs typeface="Calibri" pitchFamily="34" charset="0"/>
              </a:rPr>
              <a:t>0,11</a:t>
            </a:r>
          </a:p>
          <a:p>
            <a:r>
              <a:rPr lang="en-US" sz="1200" dirty="0" smtClean="0">
                <a:latin typeface="Calibri" pitchFamily="34" charset="0"/>
                <a:cs typeface="Calibri" pitchFamily="34" charset="0"/>
              </a:rPr>
              <a:t>PR(C) = 0,0375 + 0,85*(0,07/2 + 0,25/3) = </a:t>
            </a:r>
            <a:r>
              <a:rPr lang="en-US" sz="1200" b="1" dirty="0" smtClean="0">
                <a:latin typeface="Calibri" pitchFamily="34" charset="0"/>
                <a:cs typeface="Calibri" pitchFamily="34" charset="0"/>
              </a:rPr>
              <a:t>0,15</a:t>
            </a:r>
          </a:p>
          <a:p>
            <a:r>
              <a:rPr lang="en-US" sz="1200" dirty="0" smtClean="0">
                <a:latin typeface="Calibri" pitchFamily="34" charset="0"/>
                <a:cs typeface="Calibri" pitchFamily="34" charset="0"/>
              </a:rPr>
              <a:t>PR(D) = 0,0375 + 0,85*(0,43/1) = </a:t>
            </a:r>
            <a:r>
              <a:rPr lang="en-US" sz="1200" b="1" dirty="0" smtClean="0">
                <a:latin typeface="Calibri" pitchFamily="34" charset="0"/>
                <a:cs typeface="Calibri" pitchFamily="34" charset="0"/>
              </a:rPr>
              <a:t>0,40</a:t>
            </a:r>
            <a:endParaRPr lang="pt-BR" sz="1200" dirty="0">
              <a:latin typeface="Calibri" pitchFamily="34" charset="0"/>
              <a:cs typeface="Calibri" pitchFamily="34" charset="0"/>
            </a:endParaRPr>
          </a:p>
        </p:txBody>
      </p:sp>
      <p:sp>
        <p:nvSpPr>
          <p:cNvPr id="24" name="TextBox 23"/>
          <p:cNvSpPr txBox="1"/>
          <p:nvPr/>
        </p:nvSpPr>
        <p:spPr>
          <a:xfrm>
            <a:off x="214282" y="4357694"/>
            <a:ext cx="1143008" cy="276999"/>
          </a:xfrm>
          <a:prstGeom prst="rect">
            <a:avLst/>
          </a:prstGeom>
          <a:noFill/>
        </p:spPr>
        <p:txBody>
          <a:bodyPr wrap="square" rtlCol="0">
            <a:spAutoFit/>
          </a:bodyPr>
          <a:lstStyle/>
          <a:p>
            <a:r>
              <a:rPr lang="en-US" sz="1200" dirty="0" smtClean="0"/>
              <a:t>PR(A) = 0,43</a:t>
            </a:r>
            <a:endParaRPr lang="pt-BR" sz="1200" dirty="0"/>
          </a:p>
        </p:txBody>
      </p:sp>
      <p:sp>
        <p:nvSpPr>
          <p:cNvPr id="25" name="TextBox 24"/>
          <p:cNvSpPr txBox="1"/>
          <p:nvPr/>
        </p:nvSpPr>
        <p:spPr>
          <a:xfrm>
            <a:off x="1643042" y="4357694"/>
            <a:ext cx="1143008" cy="276999"/>
          </a:xfrm>
          <a:prstGeom prst="rect">
            <a:avLst/>
          </a:prstGeom>
          <a:noFill/>
        </p:spPr>
        <p:txBody>
          <a:bodyPr wrap="square" rtlCol="0">
            <a:spAutoFit/>
          </a:bodyPr>
          <a:lstStyle/>
          <a:p>
            <a:r>
              <a:rPr lang="en-US" sz="1200" dirty="0" smtClean="0"/>
              <a:t>PR(D) = 0,25</a:t>
            </a:r>
            <a:endParaRPr lang="pt-BR" sz="1200" dirty="0"/>
          </a:p>
        </p:txBody>
      </p:sp>
      <p:sp>
        <p:nvSpPr>
          <p:cNvPr id="26" name="TextBox 25"/>
          <p:cNvSpPr txBox="1"/>
          <p:nvPr/>
        </p:nvSpPr>
        <p:spPr>
          <a:xfrm>
            <a:off x="214282" y="6429396"/>
            <a:ext cx="1143008" cy="276999"/>
          </a:xfrm>
          <a:prstGeom prst="rect">
            <a:avLst/>
          </a:prstGeom>
          <a:noFill/>
        </p:spPr>
        <p:txBody>
          <a:bodyPr wrap="square" rtlCol="0">
            <a:spAutoFit/>
          </a:bodyPr>
          <a:lstStyle/>
          <a:p>
            <a:r>
              <a:rPr lang="en-US" sz="1200" dirty="0" smtClean="0"/>
              <a:t>PR(B) = 0,07</a:t>
            </a:r>
            <a:endParaRPr lang="pt-BR" sz="1200" dirty="0"/>
          </a:p>
        </p:txBody>
      </p:sp>
      <p:sp>
        <p:nvSpPr>
          <p:cNvPr id="27" name="TextBox 26"/>
          <p:cNvSpPr txBox="1"/>
          <p:nvPr/>
        </p:nvSpPr>
        <p:spPr>
          <a:xfrm>
            <a:off x="1571604" y="6429396"/>
            <a:ext cx="1143008" cy="276999"/>
          </a:xfrm>
          <a:prstGeom prst="rect">
            <a:avLst/>
          </a:prstGeom>
          <a:noFill/>
        </p:spPr>
        <p:txBody>
          <a:bodyPr wrap="square" rtlCol="0">
            <a:spAutoFit/>
          </a:bodyPr>
          <a:lstStyle/>
          <a:p>
            <a:r>
              <a:rPr lang="en-US" sz="1200" dirty="0" smtClean="0"/>
              <a:t>PR(C) = 0,21</a:t>
            </a:r>
            <a:endParaRPr lang="pt-BR" sz="1200" dirty="0"/>
          </a:p>
        </p:txBody>
      </p:sp>
      <p:sp>
        <p:nvSpPr>
          <p:cNvPr id="28" name="Oval 27"/>
          <p:cNvSpPr/>
          <p:nvPr/>
        </p:nvSpPr>
        <p:spPr>
          <a:xfrm>
            <a:off x="428596" y="4643446"/>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p>
        </p:txBody>
      </p:sp>
      <p:sp>
        <p:nvSpPr>
          <p:cNvPr id="29" name="Oval 28"/>
          <p:cNvSpPr/>
          <p:nvPr/>
        </p:nvSpPr>
        <p:spPr>
          <a:xfrm>
            <a:off x="428596" y="585789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p>
        </p:txBody>
      </p:sp>
      <p:sp>
        <p:nvSpPr>
          <p:cNvPr id="30" name="Oval 29"/>
          <p:cNvSpPr/>
          <p:nvPr/>
        </p:nvSpPr>
        <p:spPr>
          <a:xfrm>
            <a:off x="1785918" y="5857892"/>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pt-BR" dirty="0"/>
          </a:p>
        </p:txBody>
      </p:sp>
      <p:sp>
        <p:nvSpPr>
          <p:cNvPr id="31" name="Oval 30"/>
          <p:cNvSpPr/>
          <p:nvPr/>
        </p:nvSpPr>
        <p:spPr>
          <a:xfrm>
            <a:off x="1785918" y="4643446"/>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p>
        </p:txBody>
      </p:sp>
      <p:cxnSp>
        <p:nvCxnSpPr>
          <p:cNvPr id="32" name="Straight Arrow Connector 31"/>
          <p:cNvCxnSpPr>
            <a:stCxn id="31" idx="2"/>
            <a:endCxn id="28" idx="6"/>
          </p:cNvCxnSpPr>
          <p:nvPr/>
        </p:nvCxnSpPr>
        <p:spPr>
          <a:xfrm rot="10800000">
            <a:off x="1000100" y="492919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1"/>
            <a:endCxn id="28" idx="5"/>
          </p:cNvCxnSpPr>
          <p:nvPr/>
        </p:nvCxnSpPr>
        <p:spPr>
          <a:xfrm rot="16200000" flipV="1">
            <a:off x="987843" y="5059817"/>
            <a:ext cx="810332"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0"/>
            <a:endCxn id="28" idx="4"/>
          </p:cNvCxnSpPr>
          <p:nvPr/>
        </p:nvCxnSpPr>
        <p:spPr>
          <a:xfrm rot="5400000" flipH="1" flipV="1">
            <a:off x="392877" y="553642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4"/>
            <a:endCxn id="30" idx="0"/>
          </p:cNvCxnSpPr>
          <p:nvPr/>
        </p:nvCxnSpPr>
        <p:spPr>
          <a:xfrm rot="5400000">
            <a:off x="1750199" y="5536421"/>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a:endCxn id="29" idx="7"/>
          </p:cNvCxnSpPr>
          <p:nvPr/>
        </p:nvCxnSpPr>
        <p:spPr>
          <a:xfrm rot="5400000">
            <a:off x="987843" y="5059817"/>
            <a:ext cx="810332"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9" idx="6"/>
            <a:endCxn id="30" idx="2"/>
          </p:cNvCxnSpPr>
          <p:nvPr/>
        </p:nvCxnSpPr>
        <p:spPr>
          <a:xfrm>
            <a:off x="1000100" y="6143644"/>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7"/>
            <a:endCxn id="31" idx="1"/>
          </p:cNvCxnSpPr>
          <p:nvPr/>
        </p:nvCxnSpPr>
        <p:spPr>
          <a:xfrm rot="5400000" flipH="1" flipV="1">
            <a:off x="1393009" y="4250537"/>
            <a:ext cx="1588"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500430" y="3929066"/>
            <a:ext cx="2000264" cy="338554"/>
          </a:xfrm>
          <a:prstGeom prst="rect">
            <a:avLst/>
          </a:prstGeom>
          <a:noFill/>
        </p:spPr>
        <p:txBody>
          <a:bodyPr wrap="square" rtlCol="0">
            <a:spAutoFit/>
          </a:bodyPr>
          <a:lstStyle/>
          <a:p>
            <a:r>
              <a:rPr lang="en-US" sz="1600" dirty="0" smtClean="0"/>
              <a:t>Segunda Iteração:</a:t>
            </a:r>
            <a:endParaRPr lang="pt-BR" sz="1600" dirty="0"/>
          </a:p>
        </p:txBody>
      </p:sp>
      <p:sp>
        <p:nvSpPr>
          <p:cNvPr id="40" name="Rounded Rectangle 39"/>
          <p:cNvSpPr/>
          <p:nvPr/>
        </p:nvSpPr>
        <p:spPr>
          <a:xfrm>
            <a:off x="3428992" y="6000768"/>
            <a:ext cx="4000528" cy="64294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latin typeface="+mj-lt"/>
              </a:rPr>
              <a:t>PR(A) = </a:t>
            </a:r>
            <a:r>
              <a:rPr lang="en-US" sz="1400" b="1" dirty="0" smtClean="0">
                <a:latin typeface="+mj-lt"/>
              </a:rPr>
              <a:t>0,35   </a:t>
            </a:r>
            <a:r>
              <a:rPr lang="en-US" sz="1400" dirty="0" smtClean="0">
                <a:latin typeface="+mj-lt"/>
              </a:rPr>
              <a:t>PR(B) = </a:t>
            </a:r>
            <a:r>
              <a:rPr lang="en-US" sz="1400" b="1" dirty="0" smtClean="0">
                <a:latin typeface="+mj-lt"/>
              </a:rPr>
              <a:t>0,13</a:t>
            </a:r>
          </a:p>
          <a:p>
            <a:pPr algn="ctr"/>
            <a:r>
              <a:rPr lang="en-US" sz="1400" dirty="0" smtClean="0">
                <a:latin typeface="+mj-lt"/>
              </a:rPr>
              <a:t>PR(C) = </a:t>
            </a:r>
            <a:r>
              <a:rPr lang="en-US" sz="1400" b="1" dirty="0" smtClean="0">
                <a:latin typeface="+mj-lt"/>
              </a:rPr>
              <a:t>0,19  </a:t>
            </a:r>
            <a:r>
              <a:rPr lang="en-US" sz="1400" dirty="0" smtClean="0">
                <a:latin typeface="+mj-lt"/>
              </a:rPr>
              <a:t>PR(D) = </a:t>
            </a:r>
            <a:r>
              <a:rPr lang="en-US" sz="1400" b="1" dirty="0" smtClean="0">
                <a:latin typeface="+mj-lt"/>
              </a:rPr>
              <a:t>0,33</a:t>
            </a:r>
            <a:endParaRPr lang="pt-BR" sz="1400" b="1" dirty="0">
              <a:latin typeface="+mj-lt"/>
            </a:endParaRPr>
          </a:p>
        </p:txBody>
      </p:sp>
      <p:sp>
        <p:nvSpPr>
          <p:cNvPr id="41" name="TextBox 40"/>
          <p:cNvSpPr txBox="1"/>
          <p:nvPr/>
        </p:nvSpPr>
        <p:spPr>
          <a:xfrm>
            <a:off x="3500430" y="5590776"/>
            <a:ext cx="2923456" cy="338554"/>
          </a:xfrm>
          <a:prstGeom prst="rect">
            <a:avLst/>
          </a:prstGeom>
          <a:noFill/>
        </p:spPr>
        <p:txBody>
          <a:bodyPr wrap="square" rtlCol="0">
            <a:spAutoFit/>
          </a:bodyPr>
          <a:lstStyle/>
          <a:p>
            <a:r>
              <a:rPr lang="en-US" sz="1600" dirty="0" smtClean="0"/>
              <a:t>Décima Iteração:</a:t>
            </a:r>
            <a:endParaRPr lang="pt-BR" sz="1600" dirty="0"/>
          </a:p>
        </p:txBody>
      </p:sp>
      <p:sp>
        <p:nvSpPr>
          <p:cNvPr id="43" name="Title 1"/>
          <p:cNvSpPr>
            <a:spLocks noGrp="1"/>
          </p:cNvSpPr>
          <p:nvPr>
            <p:ph type="title"/>
          </p:nvPr>
        </p:nvSpPr>
        <p:spPr>
          <a:xfrm>
            <a:off x="250825" y="228600"/>
            <a:ext cx="8893175" cy="990600"/>
          </a:xfrm>
        </p:spPr>
        <p:txBody>
          <a:bodyPr/>
          <a:lstStyle/>
          <a:p>
            <a:r>
              <a:rPr lang="pt-BR" dirty="0" smtClean="0"/>
              <a:t>Ranking de objetos - </a:t>
            </a:r>
            <a:r>
              <a:rPr lang="pt-BR" dirty="0" err="1" smtClean="0"/>
              <a:t>PageRank</a:t>
            </a:r>
            <a:endParaRPr lang="pt-BR" dirty="0" smtClean="0"/>
          </a:p>
        </p:txBody>
      </p:sp>
      <p:sp>
        <p:nvSpPr>
          <p:cNvPr id="44" name="CaixaDeTexto 43"/>
          <p:cNvSpPr txBox="1"/>
          <p:nvPr/>
        </p:nvSpPr>
        <p:spPr>
          <a:xfrm>
            <a:off x="3428992" y="1500174"/>
            <a:ext cx="3786214" cy="369332"/>
          </a:xfrm>
          <a:prstGeom prst="rect">
            <a:avLst/>
          </a:prstGeom>
          <a:noFill/>
        </p:spPr>
        <p:txBody>
          <a:bodyPr wrap="square" rtlCol="0">
            <a:spAutoFit/>
          </a:bodyPr>
          <a:lstStyle/>
          <a:p>
            <a:r>
              <a:rPr lang="en-US" dirty="0" err="1" smtClean="0"/>
              <a:t>Assumindo</a:t>
            </a:r>
            <a:r>
              <a:rPr lang="en-US" dirty="0" smtClean="0"/>
              <a:t> </a:t>
            </a:r>
            <a:r>
              <a:rPr lang="el-GR" dirty="0" smtClean="0"/>
              <a:t>α</a:t>
            </a:r>
            <a:r>
              <a:rPr lang="pt-BR" dirty="0" smtClean="0"/>
              <a:t> = 0.85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dissolve">
                                      <p:cBhvr>
                                        <p:cTn id="21" dur="500"/>
                                        <p:tgtEl>
                                          <p:spTgt spid="2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par>
                                <p:cTn id="34" presetID="9"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dissolve">
                                      <p:cBhvr>
                                        <p:cTn id="36" dur="500"/>
                                        <p:tgtEl>
                                          <p:spTgt spid="33"/>
                                        </p:tgtEl>
                                      </p:cBhvr>
                                    </p:animEffect>
                                  </p:childTnLst>
                                </p:cTn>
                              </p:par>
                              <p:par>
                                <p:cTn id="37" presetID="9"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par>
                                <p:cTn id="40" presetID="9"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dissolve">
                                      <p:cBhvr>
                                        <p:cTn id="42" dur="500"/>
                                        <p:tgtEl>
                                          <p:spTgt spid="35"/>
                                        </p:tgtEl>
                                      </p:cBhvr>
                                    </p:animEffect>
                                  </p:childTnLst>
                                </p:cTn>
                              </p:par>
                              <p:par>
                                <p:cTn id="43" presetID="9"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dissolve">
                                      <p:cBhvr>
                                        <p:cTn id="45" dur="500"/>
                                        <p:tgtEl>
                                          <p:spTgt spid="36"/>
                                        </p:tgtEl>
                                      </p:cBhvr>
                                    </p:animEffect>
                                  </p:childTnLst>
                                </p:cTn>
                              </p:par>
                              <p:par>
                                <p:cTn id="46" presetID="9"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par>
                                <p:cTn id="49" presetID="9"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dissolve">
                                      <p:cBhvr>
                                        <p:cTn id="51" dur="500"/>
                                        <p:tgtEl>
                                          <p:spTgt spid="38"/>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dissolve">
                                      <p:cBhvr>
                                        <p:cTn id="54" dur="500"/>
                                        <p:tgtEl>
                                          <p:spTgt spid="2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dissolve">
                                      <p:cBhvr>
                                        <p:cTn id="62" dur="500"/>
                                        <p:tgtEl>
                                          <p:spTgt spid="2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dissolve">
                                      <p:cBhvr>
                                        <p:cTn id="65" dur="5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blinds(horizontal)">
                                      <p:cBhvr>
                                        <p:cTn id="70" dur="500"/>
                                        <p:tgtEl>
                                          <p:spTgt spid="40"/>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blinds(horizontal)">
                                      <p:cBhvr>
                                        <p:cTn id="7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3" grpId="0" animBg="1"/>
      <p:bldP spid="24" grpId="0"/>
      <p:bldP spid="25" grpId="0"/>
      <p:bldP spid="26" grpId="0"/>
      <p:bldP spid="27" grpId="0"/>
      <p:bldP spid="28" grpId="0" animBg="1"/>
      <p:bldP spid="29" grpId="0" animBg="1"/>
      <p:bldP spid="30" grpId="0" animBg="1"/>
      <p:bldP spid="31" grpId="0" animBg="1"/>
      <p:bldP spid="39" grpId="0"/>
      <p:bldP spid="40"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0825" y="228600"/>
            <a:ext cx="8893175" cy="990600"/>
          </a:xfrm>
        </p:spPr>
        <p:txBody>
          <a:bodyPr/>
          <a:lstStyle/>
          <a:p>
            <a:r>
              <a:rPr lang="pt-BR" dirty="0" smtClean="0"/>
              <a:t>Ranking de objetos - </a:t>
            </a:r>
            <a:r>
              <a:rPr lang="pt-BR" dirty="0" err="1" smtClean="0"/>
              <a:t>PageRank</a:t>
            </a:r>
            <a:endParaRPr lang="pt-BR" dirty="0" smtClean="0"/>
          </a:p>
        </p:txBody>
      </p:sp>
      <p:sp>
        <p:nvSpPr>
          <p:cNvPr id="3" name="Content Placeholder 2"/>
          <p:cNvSpPr>
            <a:spLocks noGrp="1"/>
          </p:cNvSpPr>
          <p:nvPr>
            <p:ph sz="quarter" idx="1"/>
          </p:nvPr>
        </p:nvSpPr>
        <p:spPr/>
        <p:txBody>
          <a:bodyPr/>
          <a:lstStyle/>
          <a:p>
            <a:r>
              <a:rPr lang="pt-BR" dirty="0" smtClean="0"/>
              <a:t>Quantidade de links que a página recebe;</a:t>
            </a:r>
          </a:p>
          <a:p>
            <a:r>
              <a:rPr lang="pt-BR" dirty="0" smtClean="0"/>
              <a:t>Não basta ter uma grande quantidade de links;</a:t>
            </a:r>
          </a:p>
        </p:txBody>
      </p:sp>
      <p:pic>
        <p:nvPicPr>
          <p:cNvPr id="12" name="Picture 11" descr="800px-PageRank-hi-res.png"/>
          <p:cNvPicPr>
            <a:picLocks noChangeAspect="1"/>
          </p:cNvPicPr>
          <p:nvPr/>
        </p:nvPicPr>
        <p:blipFill>
          <a:blip r:embed="rId2" cstate="print"/>
          <a:srcRect/>
          <a:stretch>
            <a:fillRect/>
          </a:stretch>
        </p:blipFill>
        <p:spPr bwMode="auto">
          <a:xfrm>
            <a:off x="1714480" y="3143248"/>
            <a:ext cx="4429156" cy="31877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par>
                                <p:cTn id="14" presetID="9" presetClass="emph" presetSubtype="0" grpId="1" nodeType="withEffect">
                                  <p:stCondLst>
                                    <p:cond delay="0"/>
                                  </p:stCondLst>
                                  <p:childTnLst>
                                    <p:set>
                                      <p:cBhvr rctx="PPT">
                                        <p:cTn id="15" dur="indefinite"/>
                                        <p:tgtEl>
                                          <p:spTgt spid="3">
                                            <p:txEl>
                                              <p:pRg st="1" end="1"/>
                                            </p:txEl>
                                          </p:spTgt>
                                        </p:tgtEl>
                                        <p:attrNameLst>
                                          <p:attrName>style.opacity</p:attrName>
                                        </p:attrNameLst>
                                      </p:cBhvr>
                                      <p:to>
                                        <p:strVal val="0.5"/>
                                      </p:to>
                                    </p:set>
                                    <p:animEffect filter="image" prLst="opacity: 0.5">
                                      <p:cBhvr rctx="IE">
                                        <p:cTn id="16" dur="indefinite"/>
                                        <p:tgtEl>
                                          <p:spTgt spid="3">
                                            <p:txEl>
                                              <p:pRg st="1" end="1"/>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pt-BR" dirty="0" smtClean="0"/>
              <a:t>Ranking de Objetos - Aplicações</a:t>
            </a:r>
          </a:p>
        </p:txBody>
      </p:sp>
      <p:sp>
        <p:nvSpPr>
          <p:cNvPr id="3" name="Content Placeholder 2"/>
          <p:cNvSpPr>
            <a:spLocks noGrp="1"/>
          </p:cNvSpPr>
          <p:nvPr>
            <p:ph sz="quarter" idx="1"/>
          </p:nvPr>
        </p:nvSpPr>
        <p:spPr/>
        <p:txBody>
          <a:bodyPr/>
          <a:lstStyle/>
          <a:p>
            <a:endParaRPr lang="pt-BR" dirty="0" smtClean="0"/>
          </a:p>
          <a:p>
            <a:endParaRPr lang="pt-BR" dirty="0" smtClean="0"/>
          </a:p>
          <a:p>
            <a:endParaRPr lang="pt-BR" dirty="0" smtClean="0"/>
          </a:p>
          <a:p>
            <a:endParaRPr lang="pt-BR" dirty="0" smtClean="0"/>
          </a:p>
        </p:txBody>
      </p:sp>
      <p:sp>
        <p:nvSpPr>
          <p:cNvPr id="6" name="Content Placeholder 2"/>
          <p:cNvSpPr txBox="1">
            <a:spLocks/>
          </p:cNvSpPr>
          <p:nvPr/>
        </p:nvSpPr>
        <p:spPr>
          <a:xfrm>
            <a:off x="609600" y="1752600"/>
            <a:ext cx="7467600" cy="4873752"/>
          </a:xfrm>
          <a:prstGeom prst="rect">
            <a:avLst/>
          </a:prstGeom>
        </p:spPr>
        <p:txBody>
          <a:bodyPr vert="horz">
            <a:normAutofit/>
          </a:bodyPr>
          <a:lstStyle/>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Identificação de nós influentes em redes sociais</a:t>
            </a:r>
          </a:p>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pt-BR" sz="2400" dirty="0" smtClean="0">
              <a:latin typeface="+mn-lt"/>
              <a:cs typeface="+mn-cs"/>
            </a:endParaRPr>
          </a:p>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pt-BR" sz="2400" dirty="0" smtClean="0">
                <a:latin typeface="+mn-lt"/>
                <a:cs typeface="+mn-cs"/>
              </a:rPr>
              <a:t>Estudos de </a:t>
            </a:r>
            <a:r>
              <a:rPr lang="pt-BR" sz="2400" dirty="0" err="1" smtClean="0">
                <a:latin typeface="+mn-lt"/>
                <a:cs typeface="+mn-cs"/>
              </a:rPr>
              <a:t>resiliência</a:t>
            </a:r>
            <a:r>
              <a:rPr lang="pt-BR" sz="2400" dirty="0" smtClean="0">
                <a:latin typeface="+mn-lt"/>
                <a:cs typeface="+mn-cs"/>
              </a:rPr>
              <a:t> em redes tecnológicas</a:t>
            </a:r>
            <a:r>
              <a:rPr kumimoji="0" lang="pt-BR" sz="2400" b="0" i="0" u="none" strike="noStrike" kern="1200" cap="none" spc="0" normalizeH="0" noProof="0" dirty="0" smtClean="0">
                <a:ln>
                  <a:noFill/>
                </a:ln>
                <a:solidFill>
                  <a:schemeClr val="tx1"/>
                </a:solidFill>
                <a:effectLst/>
                <a:uLnTx/>
                <a:uFillTx/>
                <a:latin typeface="+mn-lt"/>
                <a:ea typeface="+mn-ea"/>
                <a:cs typeface="+mn-cs"/>
              </a:rPr>
              <a:t> </a:t>
            </a:r>
            <a:endParaRPr kumimoji="0" lang="pt-BR"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pt-BR" sz="2400" dirty="0" smtClean="0">
              <a:latin typeface="+mn-lt"/>
              <a:cs typeface="+mn-cs"/>
            </a:endParaRPr>
          </a:p>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pt-BR" sz="2400" b="0" i="0" u="none" strike="noStrike" kern="1200" cap="none" spc="0" normalizeH="0" baseline="0" noProof="0" dirty="0" smtClean="0">
                <a:ln>
                  <a:noFill/>
                </a:ln>
                <a:solidFill>
                  <a:schemeClr val="tx1"/>
                </a:solidFill>
                <a:effectLst/>
                <a:uLnTx/>
                <a:uFillTx/>
                <a:latin typeface="+mn-lt"/>
                <a:ea typeface="+mn-ea"/>
                <a:cs typeface="+mn-cs"/>
              </a:rPr>
              <a:t>Seleção de nós em</a:t>
            </a:r>
            <a:r>
              <a:rPr kumimoji="0" lang="pt-BR" sz="2400" b="0" i="0" u="none" strike="noStrike" kern="1200" cap="none" spc="0" normalizeH="0" noProof="0" dirty="0" smtClean="0">
                <a:ln>
                  <a:noFill/>
                </a:ln>
                <a:solidFill>
                  <a:schemeClr val="tx1"/>
                </a:solidFill>
                <a:effectLst/>
                <a:uLnTx/>
                <a:uFillTx/>
                <a:latin typeface="+mn-lt"/>
                <a:ea typeface="+mn-ea"/>
                <a:cs typeface="+mn-cs"/>
              </a:rPr>
              <a:t> contextos diversos</a:t>
            </a:r>
          </a:p>
          <a:p>
            <a:pPr marL="777240" lvl="1" indent="-320040" fontAlgn="auto">
              <a:spcBef>
                <a:spcPts val="600"/>
              </a:spcBef>
              <a:spcAft>
                <a:spcPts val="0"/>
              </a:spcAft>
              <a:buClr>
                <a:schemeClr val="accent1"/>
              </a:buClr>
              <a:buSzPct val="70000"/>
              <a:buFont typeface="Wingdings"/>
              <a:buChar char=""/>
              <a:defRPr/>
            </a:pPr>
            <a:r>
              <a:rPr lang="pt-BR" sz="2400" baseline="0" dirty="0" smtClean="0">
                <a:latin typeface="+mn-lt"/>
                <a:cs typeface="+mn-cs"/>
              </a:rPr>
              <a:t>E.g.,</a:t>
            </a:r>
            <a:r>
              <a:rPr lang="pt-BR" sz="2400" dirty="0" smtClean="0">
                <a:latin typeface="+mn-lt"/>
                <a:cs typeface="+mn-cs"/>
              </a:rPr>
              <a:t> maximização de influência, etiquetação de nós para classificação coletiva,...</a:t>
            </a:r>
          </a:p>
          <a:p>
            <a:pPr marL="777240" lvl="1" indent="-320040" fontAlgn="auto">
              <a:spcBef>
                <a:spcPts val="600"/>
              </a:spcBef>
              <a:spcAft>
                <a:spcPts val="0"/>
              </a:spcAft>
              <a:buClr>
                <a:schemeClr val="accent1"/>
              </a:buClr>
              <a:buSzPct val="70000"/>
              <a:buFont typeface="Wingdings"/>
              <a:buChar char=""/>
              <a:defRPr/>
            </a:pPr>
            <a:endParaRPr kumimoji="0" lang="pt-BR" sz="2400" b="0" i="0" u="none" strike="noStrike" kern="1200" cap="none" spc="0" normalizeH="0" baseline="0" noProof="0" dirty="0" smtClean="0">
              <a:ln>
                <a:noFill/>
              </a:ln>
              <a:solidFill>
                <a:schemeClr val="tx1"/>
              </a:solidFill>
              <a:effectLst/>
              <a:uLnTx/>
              <a:uFillTx/>
              <a:latin typeface="+mn-lt"/>
              <a:ea typeface="+mn-ea"/>
              <a:cs typeface="+mn-cs"/>
            </a:endParaRPr>
          </a:p>
          <a:p>
            <a:pPr marL="777240" lvl="1" indent="-320040" fontAlgn="auto">
              <a:spcBef>
                <a:spcPts val="600"/>
              </a:spcBef>
              <a:spcAft>
                <a:spcPts val="0"/>
              </a:spcAft>
              <a:buClr>
                <a:schemeClr val="accent1"/>
              </a:buClr>
              <a:buSzPct val="70000"/>
              <a:buFont typeface="Wingdings"/>
              <a:buChar char=""/>
              <a:defRPr/>
            </a:pPr>
            <a:endParaRPr kumimoji="0" lang="pt-BR"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pt-BR" sz="2400" dirty="0" smtClean="0">
              <a:latin typeface="+mn-lt"/>
              <a:cs typeface="+mn-cs"/>
            </a:endParaRPr>
          </a:p>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pt-BR" sz="24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lang="pt-BR" sz="2400" dirty="0" smtClean="0">
              <a:latin typeface="+mn-lt"/>
              <a:cs typeface="+mn-cs"/>
            </a:endParaRPr>
          </a:p>
          <a:p>
            <a:pPr marL="320040" marR="0" lvl="0" indent="-32004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pt-BR"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7467600" cy="1143000"/>
          </a:xfrm>
        </p:spPr>
        <p:txBody>
          <a:bodyPr/>
          <a:lstStyle/>
          <a:p>
            <a:r>
              <a:rPr lang="pt-BR" dirty="0" smtClean="0"/>
              <a:t>Classificação de Nós</a:t>
            </a:r>
            <a:endParaRPr lang="pt-BR" dirty="0"/>
          </a:p>
        </p:txBody>
      </p:sp>
      <p:sp>
        <p:nvSpPr>
          <p:cNvPr id="3" name="Espaço Reservado para Conteúdo 2"/>
          <p:cNvSpPr>
            <a:spLocks noGrp="1"/>
          </p:cNvSpPr>
          <p:nvPr>
            <p:ph sz="quarter" idx="1"/>
          </p:nvPr>
        </p:nvSpPr>
        <p:spPr>
          <a:xfrm>
            <a:off x="457200" y="1600200"/>
            <a:ext cx="4257676" cy="4873752"/>
          </a:xfrm>
        </p:spPr>
        <p:txBody>
          <a:bodyPr>
            <a:normAutofit/>
          </a:bodyPr>
          <a:lstStyle/>
          <a:p>
            <a:r>
              <a:rPr lang="pt-BR" dirty="0" smtClean="0"/>
              <a:t>Tarefa:</a:t>
            </a:r>
          </a:p>
          <a:p>
            <a:pPr lvl="1"/>
            <a:r>
              <a:rPr lang="pt-BR" sz="2000" dirty="0" smtClean="0"/>
              <a:t>Dados uma rede e um sub-conjunto de nós </a:t>
            </a:r>
            <a:r>
              <a:rPr lang="pt-BR" sz="2000" dirty="0" smtClean="0">
                <a:solidFill>
                  <a:srgbClr val="FF0000"/>
                </a:solidFill>
              </a:rPr>
              <a:t>previamente etiquetados </a:t>
            </a:r>
            <a:r>
              <a:rPr lang="pt-BR" sz="2000" dirty="0" smtClean="0"/>
              <a:t>com classes</a:t>
            </a:r>
          </a:p>
          <a:p>
            <a:pPr lvl="1"/>
            <a:endParaRPr lang="pt-BR" sz="2000" dirty="0" smtClean="0"/>
          </a:p>
          <a:p>
            <a:pPr lvl="1"/>
            <a:r>
              <a:rPr lang="pt-BR" sz="2000" dirty="0" smtClean="0">
                <a:solidFill>
                  <a:srgbClr val="FF0000"/>
                </a:solidFill>
              </a:rPr>
              <a:t>Classifique </a:t>
            </a:r>
            <a:r>
              <a:rPr lang="pt-BR" sz="2000" dirty="0" smtClean="0"/>
              <a:t>corretamente os todos os nós da rede  </a:t>
            </a:r>
            <a:endParaRPr lang="pt-BR" sz="2000" dirty="0" smtClean="0"/>
          </a:p>
          <a:p>
            <a:endParaRPr lang="pt-BR" sz="2800" dirty="0" smtClean="0"/>
          </a:p>
        </p:txBody>
      </p:sp>
      <p:sp>
        <p:nvSpPr>
          <p:cNvPr id="5" name="Slide Number Placeholder 4"/>
          <p:cNvSpPr txBox="1">
            <a:spLocks/>
          </p:cNvSpPr>
          <p:nvPr/>
        </p:nvSpPr>
        <p:spPr>
          <a:xfrm>
            <a:off x="8034366" y="6305554"/>
            <a:ext cx="609600" cy="521208"/>
          </a:xfrm>
          <a:prstGeom prst="rect">
            <a:avLst/>
          </a:prstGeom>
        </p:spPr>
        <p:txBody>
          <a:bodyPr vert="horz"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3E115115-371F-4B63-953D-240A1B6CA4F6}" type="slidenum">
              <a:rPr kumimoji="0" lang="pt-BR" sz="1400" b="1" i="0" u="none" strike="noStrike" kern="1200" cap="none" spc="0" normalizeH="0" baseline="0" noProof="0" smtClean="0">
                <a:ln>
                  <a:noFill/>
                </a:ln>
                <a:solidFill>
                  <a:srgbClr val="FFFFFF"/>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pt-BR" sz="1400" b="1"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6" name="Elipse 5"/>
          <p:cNvSpPr/>
          <p:nvPr/>
        </p:nvSpPr>
        <p:spPr>
          <a:xfrm>
            <a:off x="4120160" y="4246080"/>
            <a:ext cx="642942"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6406176" y="4889022"/>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5191730" y="5603402"/>
            <a:ext cx="642942" cy="64294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5334606" y="3960328"/>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reto 9"/>
          <p:cNvCxnSpPr>
            <a:stCxn id="6" idx="5"/>
            <a:endCxn id="8" idx="1"/>
          </p:cNvCxnSpPr>
          <p:nvPr/>
        </p:nvCxnSpPr>
        <p:spPr>
          <a:xfrm rot="16200000" flipH="1">
            <a:off x="4526069" y="4937741"/>
            <a:ext cx="902694" cy="616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a:stCxn id="22" idx="6"/>
            <a:endCxn id="8" idx="2"/>
          </p:cNvCxnSpPr>
          <p:nvPr/>
        </p:nvCxnSpPr>
        <p:spPr>
          <a:xfrm>
            <a:off x="4120160" y="5853435"/>
            <a:ext cx="107157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a:stCxn id="6" idx="7"/>
          </p:cNvCxnSpPr>
          <p:nvPr/>
        </p:nvCxnSpPr>
        <p:spPr>
          <a:xfrm rot="5400000" flipH="1" flipV="1">
            <a:off x="4972556" y="3978188"/>
            <a:ext cx="58438" cy="665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p:cNvCxnSpPr>
            <a:endCxn id="7" idx="1"/>
          </p:cNvCxnSpPr>
          <p:nvPr/>
        </p:nvCxnSpPr>
        <p:spPr>
          <a:xfrm>
            <a:off x="5977548" y="4281799"/>
            <a:ext cx="522785" cy="701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to 13"/>
          <p:cNvCxnSpPr>
            <a:stCxn id="8" idx="6"/>
            <a:endCxn id="7" idx="3"/>
          </p:cNvCxnSpPr>
          <p:nvPr/>
        </p:nvCxnSpPr>
        <p:spPr>
          <a:xfrm flipV="1">
            <a:off x="5834672" y="5437807"/>
            <a:ext cx="665661" cy="487066"/>
          </a:xfrm>
          <a:prstGeom prst="line">
            <a:avLst/>
          </a:prstGeom>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5263168" y="2817320"/>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a:endCxn id="15" idx="4"/>
          </p:cNvCxnSpPr>
          <p:nvPr/>
        </p:nvCxnSpPr>
        <p:spPr>
          <a:xfrm rot="16200000" flipV="1">
            <a:off x="5370325" y="3674576"/>
            <a:ext cx="50006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6620490" y="3174510"/>
            <a:ext cx="642942" cy="64294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a:endCxn id="17" idx="2"/>
          </p:cNvCxnSpPr>
          <p:nvPr/>
        </p:nvCxnSpPr>
        <p:spPr>
          <a:xfrm rot="5400000" flipH="1" flipV="1">
            <a:off x="5972688" y="3406684"/>
            <a:ext cx="558504" cy="737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p:cNvCxnSpPr>
            <a:stCxn id="6" idx="3"/>
          </p:cNvCxnSpPr>
          <p:nvPr/>
        </p:nvCxnSpPr>
        <p:spPr>
          <a:xfrm rot="5400000">
            <a:off x="3691533" y="5009179"/>
            <a:ext cx="737099" cy="308471"/>
          </a:xfrm>
          <a:prstGeom prst="line">
            <a:avLst/>
          </a:prstGeom>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7477746" y="4960460"/>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a:stCxn id="7" idx="6"/>
            <a:endCxn id="20" idx="2"/>
          </p:cNvCxnSpPr>
          <p:nvPr/>
        </p:nvCxnSpPr>
        <p:spPr>
          <a:xfrm>
            <a:off x="7049118" y="5210493"/>
            <a:ext cx="428628" cy="71438"/>
          </a:xfrm>
          <a:prstGeom prst="line">
            <a:avLst/>
          </a:prstGeom>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3477218" y="5531964"/>
            <a:ext cx="642942"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5364462" y="5703358"/>
            <a:ext cx="327334" cy="400110"/>
          </a:xfrm>
          <a:prstGeom prst="rect">
            <a:avLst/>
          </a:prstGeom>
          <a:noFill/>
        </p:spPr>
        <p:txBody>
          <a:bodyPr wrap="none" rtlCol="0">
            <a:spAutoFit/>
          </a:bodyPr>
          <a:lstStyle/>
          <a:p>
            <a:r>
              <a:rPr lang="pt-BR" sz="2000" dirty="0" smtClean="0"/>
              <a:t>?</a:t>
            </a:r>
            <a:endParaRPr lang="pt-BR" sz="2000" dirty="0"/>
          </a:p>
        </p:txBody>
      </p:sp>
      <p:sp>
        <p:nvSpPr>
          <p:cNvPr id="24" name="CaixaDeTexto 23"/>
          <p:cNvSpPr txBox="1"/>
          <p:nvPr/>
        </p:nvSpPr>
        <p:spPr>
          <a:xfrm>
            <a:off x="6763366" y="3317386"/>
            <a:ext cx="327334" cy="400110"/>
          </a:xfrm>
          <a:prstGeom prst="rect">
            <a:avLst/>
          </a:prstGeom>
          <a:noFill/>
        </p:spPr>
        <p:txBody>
          <a:bodyPr wrap="none" rtlCol="0">
            <a:spAutoFit/>
          </a:bodyPr>
          <a:lstStyle/>
          <a:p>
            <a:r>
              <a:rPr lang="pt-BR" sz="2000" dirty="0" smtClean="0"/>
              <a:t>?</a:t>
            </a:r>
            <a:endParaRPr lang="pt-B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7467600" cy="1143000"/>
          </a:xfrm>
        </p:spPr>
        <p:txBody>
          <a:bodyPr/>
          <a:lstStyle/>
          <a:p>
            <a:r>
              <a:rPr lang="pt-BR" dirty="0" smtClean="0"/>
              <a:t>Classificação de Nós</a:t>
            </a:r>
            <a:endParaRPr lang="pt-BR" dirty="0"/>
          </a:p>
        </p:txBody>
      </p:sp>
      <p:sp>
        <p:nvSpPr>
          <p:cNvPr id="3" name="Espaço Reservado para Conteúdo 2"/>
          <p:cNvSpPr>
            <a:spLocks noGrp="1"/>
          </p:cNvSpPr>
          <p:nvPr>
            <p:ph sz="quarter" idx="1"/>
          </p:nvPr>
        </p:nvSpPr>
        <p:spPr>
          <a:xfrm>
            <a:off x="457200" y="1600200"/>
            <a:ext cx="8686800" cy="4873752"/>
          </a:xfrm>
        </p:spPr>
        <p:txBody>
          <a:bodyPr>
            <a:normAutofit/>
          </a:bodyPr>
          <a:lstStyle/>
          <a:p>
            <a:r>
              <a:rPr lang="pt-BR" sz="2500" dirty="0" smtClean="0"/>
              <a:t>Classificação tradicional</a:t>
            </a:r>
          </a:p>
          <a:p>
            <a:pPr lvl="1"/>
            <a:r>
              <a:rPr lang="pt-BR" sz="2200" dirty="0" smtClean="0"/>
              <a:t>Objetos são </a:t>
            </a:r>
            <a:r>
              <a:rPr lang="pt-BR" sz="2200" dirty="0" smtClean="0">
                <a:solidFill>
                  <a:srgbClr val="FF0000"/>
                </a:solidFill>
              </a:rPr>
              <a:t>independentes</a:t>
            </a:r>
            <a:r>
              <a:rPr lang="pt-BR" sz="2200" dirty="0" smtClean="0"/>
              <a:t> e identicamente distribuídos</a:t>
            </a:r>
            <a:endParaRPr lang="pt-BR" sz="2200" dirty="0" smtClean="0"/>
          </a:p>
          <a:p>
            <a:pPr lvl="1"/>
            <a:r>
              <a:rPr lang="pt-BR" sz="2200" dirty="0" smtClean="0"/>
              <a:t>Em geral, apenas </a:t>
            </a:r>
            <a:r>
              <a:rPr lang="pt-BR" sz="2200" dirty="0" smtClean="0">
                <a:solidFill>
                  <a:srgbClr val="FF0000"/>
                </a:solidFill>
              </a:rPr>
              <a:t>atributos</a:t>
            </a:r>
            <a:r>
              <a:rPr lang="pt-BR" sz="2200" dirty="0" smtClean="0"/>
              <a:t> dos objetos são usados para </a:t>
            </a:r>
            <a:r>
              <a:rPr lang="pt-BR" sz="2200" dirty="0" smtClean="0"/>
              <a:t>classificação</a:t>
            </a:r>
          </a:p>
          <a:p>
            <a:pPr lvl="1"/>
            <a:endParaRPr lang="pt-BR" sz="2200" dirty="0" smtClean="0"/>
          </a:p>
          <a:p>
            <a:r>
              <a:rPr lang="pt-BR" sz="2500" dirty="0" smtClean="0"/>
              <a:t>Classificação coletiva</a:t>
            </a:r>
          </a:p>
          <a:p>
            <a:pPr lvl="1"/>
            <a:r>
              <a:rPr lang="pt-BR" sz="2200" dirty="0" smtClean="0"/>
              <a:t>Objetos são </a:t>
            </a:r>
            <a:r>
              <a:rPr lang="pt-BR" sz="2200" dirty="0" smtClean="0">
                <a:solidFill>
                  <a:srgbClr val="FF0000"/>
                </a:solidFill>
              </a:rPr>
              <a:t>relacionados</a:t>
            </a:r>
            <a:endParaRPr lang="pt-BR" sz="1900" dirty="0" smtClean="0">
              <a:solidFill>
                <a:srgbClr val="FF0000"/>
              </a:solidFill>
            </a:endParaRPr>
          </a:p>
          <a:p>
            <a:pPr lvl="1"/>
            <a:r>
              <a:rPr lang="pt-BR" sz="2200" dirty="0" smtClean="0">
                <a:solidFill>
                  <a:srgbClr val="FF0000"/>
                </a:solidFill>
              </a:rPr>
              <a:t>Relacionamentos e atributos </a:t>
            </a:r>
            <a:r>
              <a:rPr lang="pt-BR" sz="2200" dirty="0" smtClean="0"/>
              <a:t>são usados na classificação</a:t>
            </a:r>
          </a:p>
          <a:p>
            <a:pPr lvl="1"/>
            <a:r>
              <a:rPr lang="pt-BR" sz="2200" dirty="0" err="1" smtClean="0">
                <a:solidFill>
                  <a:srgbClr val="FF0000"/>
                </a:solidFill>
              </a:rPr>
              <a:t>Assortatividade</a:t>
            </a:r>
            <a:r>
              <a:rPr lang="pt-BR" sz="2200" dirty="0" smtClean="0"/>
              <a:t> é importante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1414"/>
            <a:ext cx="7467600" cy="1143000"/>
          </a:xfrm>
        </p:spPr>
        <p:txBody>
          <a:bodyPr/>
          <a:lstStyle/>
          <a:p>
            <a:r>
              <a:rPr lang="pt-BR" dirty="0" smtClean="0"/>
              <a:t>Classificação de Nós - Aplicações</a:t>
            </a:r>
            <a:endParaRPr lang="pt-BR" dirty="0"/>
          </a:p>
        </p:txBody>
      </p:sp>
      <p:sp>
        <p:nvSpPr>
          <p:cNvPr id="3" name="Espaço Reservado para Conteúdo 2"/>
          <p:cNvSpPr>
            <a:spLocks noGrp="1"/>
          </p:cNvSpPr>
          <p:nvPr>
            <p:ph sz="quarter" idx="1"/>
          </p:nvPr>
        </p:nvSpPr>
        <p:spPr>
          <a:xfrm>
            <a:off x="457200" y="1600200"/>
            <a:ext cx="8686800" cy="4873752"/>
          </a:xfrm>
        </p:spPr>
        <p:txBody>
          <a:bodyPr>
            <a:normAutofit/>
          </a:bodyPr>
          <a:lstStyle/>
          <a:p>
            <a:r>
              <a:rPr lang="pt-BR" sz="2500" dirty="0" smtClean="0"/>
              <a:t>Classificação de texto (</a:t>
            </a:r>
            <a:r>
              <a:rPr lang="pt-BR" sz="2500" dirty="0" err="1" smtClean="0"/>
              <a:t>hypertextos</a:t>
            </a:r>
            <a:r>
              <a:rPr lang="pt-BR" sz="2500" dirty="0" smtClean="0"/>
              <a:t>)</a:t>
            </a:r>
          </a:p>
          <a:p>
            <a:endParaRPr lang="pt-BR" sz="2500" dirty="0" smtClean="0"/>
          </a:p>
          <a:p>
            <a:r>
              <a:rPr lang="pt-BR" sz="2500" dirty="0" smtClean="0"/>
              <a:t>Sistemas de recomendação</a:t>
            </a:r>
          </a:p>
          <a:p>
            <a:endParaRPr lang="pt-BR" sz="2500" dirty="0" smtClean="0"/>
          </a:p>
          <a:p>
            <a:r>
              <a:rPr lang="pt-BR" sz="2500" dirty="0" smtClean="0"/>
              <a:t>Marketing e propaganda</a:t>
            </a:r>
            <a:endParaRPr lang="pt-BR" sz="22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pt-BR" dirty="0" smtClean="0"/>
              <a:t>Detecção </a:t>
            </a:r>
            <a:r>
              <a:rPr lang="pt-BR" dirty="0" smtClean="0"/>
              <a:t>de grupos</a:t>
            </a:r>
          </a:p>
        </p:txBody>
      </p:sp>
      <p:sp>
        <p:nvSpPr>
          <p:cNvPr id="7" name="Elipse 6"/>
          <p:cNvSpPr/>
          <p:nvPr/>
        </p:nvSpPr>
        <p:spPr>
          <a:xfrm>
            <a:off x="6429388" y="4929198"/>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5643570" y="4000504"/>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reto 9"/>
          <p:cNvCxnSpPr/>
          <p:nvPr/>
        </p:nvCxnSpPr>
        <p:spPr>
          <a:xfrm rot="16200000" flipH="1">
            <a:off x="4835033" y="4977917"/>
            <a:ext cx="902694" cy="616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4429124" y="5893611"/>
            <a:ext cx="107157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rot="5400000" flipH="1" flipV="1">
            <a:off x="5281520" y="4018364"/>
            <a:ext cx="58438" cy="665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p:cNvCxnSpPr>
            <a:stCxn id="9" idx="5"/>
            <a:endCxn id="7" idx="1"/>
          </p:cNvCxnSpPr>
          <p:nvPr/>
        </p:nvCxnSpPr>
        <p:spPr>
          <a:xfrm rot="16200000" flipH="1">
            <a:off x="6120917" y="4620727"/>
            <a:ext cx="474066" cy="331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to 13"/>
          <p:cNvCxnSpPr>
            <a:endCxn id="7" idx="3"/>
          </p:cNvCxnSpPr>
          <p:nvPr/>
        </p:nvCxnSpPr>
        <p:spPr>
          <a:xfrm flipV="1">
            <a:off x="5857884" y="5477983"/>
            <a:ext cx="665661" cy="487066"/>
          </a:xfrm>
          <a:prstGeom prst="line">
            <a:avLst/>
          </a:prstGeom>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5572132" y="2857496"/>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a:stCxn id="9" idx="7"/>
            <a:endCxn id="28" idx="2"/>
          </p:cNvCxnSpPr>
          <p:nvPr/>
        </p:nvCxnSpPr>
        <p:spPr>
          <a:xfrm rot="5400000" flipH="1" flipV="1">
            <a:off x="6388809" y="3482579"/>
            <a:ext cx="415628" cy="808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rot="5400000">
            <a:off x="4000497" y="5049355"/>
            <a:ext cx="737099" cy="308471"/>
          </a:xfrm>
          <a:prstGeom prst="line">
            <a:avLst/>
          </a:prstGeom>
        </p:spPr>
        <p:style>
          <a:lnRef idx="1">
            <a:schemeClr val="accent1"/>
          </a:lnRef>
          <a:fillRef idx="0">
            <a:schemeClr val="accent1"/>
          </a:fillRef>
          <a:effectRef idx="0">
            <a:schemeClr val="accent1"/>
          </a:effectRef>
          <a:fontRef idx="minor">
            <a:schemeClr val="tx1"/>
          </a:fontRef>
        </p:style>
      </p:cxnSp>
      <p:sp>
        <p:nvSpPr>
          <p:cNvPr id="25" name="Elipse 24"/>
          <p:cNvSpPr/>
          <p:nvPr/>
        </p:nvSpPr>
        <p:spPr>
          <a:xfrm>
            <a:off x="4429124" y="4286256"/>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lipse 25"/>
          <p:cNvSpPr/>
          <p:nvPr/>
        </p:nvSpPr>
        <p:spPr>
          <a:xfrm>
            <a:off x="3786182" y="5500702"/>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Elipse 26"/>
          <p:cNvSpPr/>
          <p:nvPr/>
        </p:nvSpPr>
        <p:spPr>
          <a:xfrm>
            <a:off x="5500694" y="5643578"/>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Elipse 27"/>
          <p:cNvSpPr/>
          <p:nvPr/>
        </p:nvSpPr>
        <p:spPr>
          <a:xfrm>
            <a:off x="7000892" y="3357562"/>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Elipse 28"/>
          <p:cNvSpPr/>
          <p:nvPr/>
        </p:nvSpPr>
        <p:spPr>
          <a:xfrm>
            <a:off x="6643702" y="1643050"/>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4" name="Conector reto 33"/>
          <p:cNvCxnSpPr>
            <a:stCxn id="15" idx="7"/>
            <a:endCxn id="29" idx="3"/>
          </p:cNvCxnSpPr>
          <p:nvPr/>
        </p:nvCxnSpPr>
        <p:spPr>
          <a:xfrm rot="5400000" flipH="1" flipV="1">
            <a:off x="6049479" y="2263273"/>
            <a:ext cx="759818" cy="616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to 35"/>
          <p:cNvCxnSpPr>
            <a:stCxn id="28" idx="0"/>
            <a:endCxn id="29" idx="4"/>
          </p:cNvCxnSpPr>
          <p:nvPr/>
        </p:nvCxnSpPr>
        <p:spPr>
          <a:xfrm rot="16200000" flipV="1">
            <a:off x="6607983" y="2643182"/>
            <a:ext cx="1071570"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to 37"/>
          <p:cNvCxnSpPr>
            <a:stCxn id="26" idx="7"/>
            <a:endCxn id="9" idx="3"/>
          </p:cNvCxnSpPr>
          <p:nvPr/>
        </p:nvCxnSpPr>
        <p:spPr>
          <a:xfrm rot="5400000" flipH="1" flipV="1">
            <a:off x="4513562" y="4370694"/>
            <a:ext cx="1045570" cy="140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to 40"/>
          <p:cNvCxnSpPr>
            <a:stCxn id="15" idx="6"/>
            <a:endCxn id="28" idx="1"/>
          </p:cNvCxnSpPr>
          <p:nvPr/>
        </p:nvCxnSpPr>
        <p:spPr>
          <a:xfrm>
            <a:off x="6215074" y="3178967"/>
            <a:ext cx="879975" cy="272752"/>
          </a:xfrm>
          <a:prstGeom prst="line">
            <a:avLst/>
          </a:prstGeom>
        </p:spPr>
        <p:style>
          <a:lnRef idx="1">
            <a:schemeClr val="accent1"/>
          </a:lnRef>
          <a:fillRef idx="0">
            <a:schemeClr val="accent1"/>
          </a:fillRef>
          <a:effectRef idx="0">
            <a:schemeClr val="accent1"/>
          </a:effectRef>
          <a:fontRef idx="minor">
            <a:schemeClr val="tx1"/>
          </a:fontRef>
        </p:style>
      </p:cxnSp>
      <p:sp>
        <p:nvSpPr>
          <p:cNvPr id="42" name="Elipse 41"/>
          <p:cNvSpPr/>
          <p:nvPr/>
        </p:nvSpPr>
        <p:spPr>
          <a:xfrm>
            <a:off x="7858148" y="2285992"/>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4" name="Conector reto 43"/>
          <p:cNvCxnSpPr>
            <a:stCxn id="29" idx="6"/>
            <a:endCxn id="42" idx="1"/>
          </p:cNvCxnSpPr>
          <p:nvPr/>
        </p:nvCxnSpPr>
        <p:spPr>
          <a:xfrm>
            <a:off x="7286644" y="1964521"/>
            <a:ext cx="665661" cy="415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to 45"/>
          <p:cNvCxnSpPr>
            <a:stCxn id="28" idx="7"/>
            <a:endCxn id="42" idx="3"/>
          </p:cNvCxnSpPr>
          <p:nvPr/>
        </p:nvCxnSpPr>
        <p:spPr>
          <a:xfrm rot="5400000" flipH="1" flipV="1">
            <a:off x="7442520" y="2941934"/>
            <a:ext cx="616942" cy="402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to 48"/>
          <p:cNvCxnSpPr>
            <a:stCxn id="15" idx="4"/>
            <a:endCxn id="9" idx="0"/>
          </p:cNvCxnSpPr>
          <p:nvPr/>
        </p:nvCxnSpPr>
        <p:spPr>
          <a:xfrm rot="16200000" flipH="1">
            <a:off x="5679289" y="3714752"/>
            <a:ext cx="500066" cy="71438"/>
          </a:xfrm>
          <a:prstGeom prst="line">
            <a:avLst/>
          </a:prstGeom>
        </p:spPr>
        <p:style>
          <a:lnRef idx="1">
            <a:schemeClr val="accent1"/>
          </a:lnRef>
          <a:fillRef idx="0">
            <a:schemeClr val="accent1"/>
          </a:fillRef>
          <a:effectRef idx="0">
            <a:schemeClr val="accent1"/>
          </a:effectRef>
          <a:fontRef idx="minor">
            <a:schemeClr val="tx1"/>
          </a:fontRef>
        </p:style>
      </p:cxnSp>
      <p:sp>
        <p:nvSpPr>
          <p:cNvPr id="50" name="Espaço Reservado para Conteúdo 2"/>
          <p:cNvSpPr>
            <a:spLocks noGrp="1"/>
          </p:cNvSpPr>
          <p:nvPr>
            <p:ph sz="quarter" idx="1"/>
          </p:nvPr>
        </p:nvSpPr>
        <p:spPr>
          <a:xfrm>
            <a:off x="457200" y="1841396"/>
            <a:ext cx="4257676" cy="4873752"/>
          </a:xfrm>
        </p:spPr>
        <p:txBody>
          <a:bodyPr>
            <a:normAutofit/>
          </a:bodyPr>
          <a:lstStyle/>
          <a:p>
            <a:r>
              <a:rPr lang="pt-BR" dirty="0" smtClean="0"/>
              <a:t>Agrupamento de objetos baseados em links</a:t>
            </a:r>
          </a:p>
          <a:p>
            <a:endParaRPr lang="pt-BR" dirty="0" smtClean="0"/>
          </a:p>
          <a:p>
            <a:r>
              <a:rPr lang="pt-BR" dirty="0" smtClean="0"/>
              <a:t>Relacionamento forte </a:t>
            </a:r>
            <a:r>
              <a:rPr lang="pt-BR" dirty="0" smtClean="0">
                <a:solidFill>
                  <a:srgbClr val="FF0000"/>
                </a:solidFill>
              </a:rPr>
              <a:t>intra-grupo</a:t>
            </a:r>
          </a:p>
          <a:p>
            <a:endParaRPr lang="pt-BR" dirty="0" smtClean="0"/>
          </a:p>
          <a:p>
            <a:r>
              <a:rPr lang="pt-BR" dirty="0" smtClean="0"/>
              <a:t>Relacionamento fraco </a:t>
            </a:r>
            <a:r>
              <a:rPr lang="pt-BR" dirty="0" smtClean="0">
                <a:solidFill>
                  <a:srgbClr val="FF0000"/>
                </a:solidFill>
              </a:rPr>
              <a:t>inter-grupo</a:t>
            </a:r>
            <a:r>
              <a:rPr lang="pt-BR" dirty="0" smtClean="0"/>
              <a:t> </a:t>
            </a:r>
          </a:p>
          <a:p>
            <a:endParaRPr lang="pt-BR" dirty="0" smtClean="0"/>
          </a:p>
          <a:p>
            <a:endParaRPr lang="pt-BR"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nsertedImage.jpg"/>
          <p:cNvPicPr>
            <a:picLocks noChangeAspect="1"/>
          </p:cNvPicPr>
          <p:nvPr/>
        </p:nvPicPr>
        <p:blipFill>
          <a:blip r:embed="rId2"/>
          <a:srcRect/>
          <a:stretch>
            <a:fillRect/>
          </a:stretch>
        </p:blipFill>
        <p:spPr bwMode="auto">
          <a:xfrm>
            <a:off x="4572000" y="1500174"/>
            <a:ext cx="4167183" cy="5000620"/>
          </a:xfrm>
          <a:prstGeom prst="rect">
            <a:avLst/>
          </a:prstGeom>
          <a:noFill/>
          <a:ln w="12700" cap="rnd">
            <a:noFill/>
            <a:round/>
            <a:headEnd/>
            <a:tailEnd/>
          </a:ln>
        </p:spPr>
      </p:pic>
      <p:sp>
        <p:nvSpPr>
          <p:cNvPr id="6" name="Title 1"/>
          <p:cNvSpPr>
            <a:spLocks noGrp="1"/>
          </p:cNvSpPr>
          <p:nvPr>
            <p:ph type="title"/>
          </p:nvPr>
        </p:nvSpPr>
        <p:spPr>
          <a:xfrm>
            <a:off x="247672" y="214290"/>
            <a:ext cx="7467600" cy="1143000"/>
          </a:xfrm>
        </p:spPr>
        <p:txBody>
          <a:bodyPr/>
          <a:lstStyle/>
          <a:p>
            <a:r>
              <a:rPr lang="pt-BR" dirty="0" smtClean="0"/>
              <a:t>Detecção </a:t>
            </a:r>
            <a:r>
              <a:rPr lang="pt-BR" dirty="0" smtClean="0"/>
              <a:t>de </a:t>
            </a:r>
            <a:r>
              <a:rPr lang="pt-BR" dirty="0" smtClean="0"/>
              <a:t>grupos</a:t>
            </a:r>
            <a:br>
              <a:rPr lang="pt-BR" dirty="0" smtClean="0"/>
            </a:br>
            <a:r>
              <a:rPr lang="pt-BR" dirty="0" smtClean="0"/>
              <a:t>- Visualização</a:t>
            </a:r>
            <a:endParaRPr lang="pt-BR" dirty="0" smtClean="0"/>
          </a:p>
        </p:txBody>
      </p:sp>
      <p:sp>
        <p:nvSpPr>
          <p:cNvPr id="7" name="Espaço Reservado para Conteúdo 2"/>
          <p:cNvSpPr>
            <a:spLocks noGrp="1"/>
          </p:cNvSpPr>
          <p:nvPr>
            <p:ph sz="quarter" idx="1"/>
          </p:nvPr>
        </p:nvSpPr>
        <p:spPr>
          <a:xfrm>
            <a:off x="457200" y="1600200"/>
            <a:ext cx="4257676" cy="4873752"/>
          </a:xfrm>
        </p:spPr>
        <p:txBody>
          <a:bodyPr>
            <a:normAutofit/>
          </a:bodyPr>
          <a:lstStyle/>
          <a:p>
            <a:r>
              <a:rPr lang="pt-BR" dirty="0" smtClean="0"/>
              <a:t>Abstração de redes com grande número de nós</a:t>
            </a:r>
          </a:p>
          <a:p>
            <a:endParaRPr lang="pt-BR" dirty="0" smtClean="0"/>
          </a:p>
          <a:p>
            <a:r>
              <a:rPr lang="pt-BR" dirty="0" smtClean="0"/>
              <a:t>Transformação</a:t>
            </a:r>
          </a:p>
          <a:p>
            <a:pPr lvl="1"/>
            <a:r>
              <a:rPr lang="pt-BR" dirty="0" smtClean="0"/>
              <a:t>Nós = grupos</a:t>
            </a:r>
          </a:p>
          <a:p>
            <a:pPr lvl="1"/>
            <a:r>
              <a:rPr lang="pt-BR" dirty="0" smtClean="0"/>
              <a:t>Arestas = relacionamentos inter-grupo</a:t>
            </a:r>
          </a:p>
          <a:p>
            <a:endParaRPr lang="pt-BR" sz="2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pt-BR" dirty="0" smtClean="0"/>
              <a:t>Detecção </a:t>
            </a:r>
            <a:r>
              <a:rPr lang="pt-BR" dirty="0" smtClean="0"/>
              <a:t>de </a:t>
            </a:r>
            <a:r>
              <a:rPr lang="pt-BR" dirty="0" smtClean="0"/>
              <a:t>grupos - Aplicações</a:t>
            </a:r>
            <a:endParaRPr lang="pt-BR" dirty="0" smtClean="0"/>
          </a:p>
        </p:txBody>
      </p:sp>
      <p:sp>
        <p:nvSpPr>
          <p:cNvPr id="44" name="Espaço Reservado para Conteúdo 2"/>
          <p:cNvSpPr>
            <a:spLocks noGrp="1"/>
          </p:cNvSpPr>
          <p:nvPr>
            <p:ph sz="quarter" idx="1"/>
          </p:nvPr>
        </p:nvSpPr>
        <p:spPr>
          <a:xfrm>
            <a:off x="457200" y="1841396"/>
            <a:ext cx="7686700" cy="4873752"/>
          </a:xfrm>
        </p:spPr>
        <p:txBody>
          <a:bodyPr>
            <a:normAutofit/>
          </a:bodyPr>
          <a:lstStyle/>
          <a:p>
            <a:r>
              <a:rPr lang="pt-BR" dirty="0" smtClean="0"/>
              <a:t>Visualização de dados relacionais</a:t>
            </a:r>
          </a:p>
          <a:p>
            <a:pPr lvl="1"/>
            <a:r>
              <a:rPr lang="pt-BR" dirty="0" smtClean="0"/>
              <a:t>E.g., </a:t>
            </a:r>
            <a:r>
              <a:rPr lang="pt-BR" dirty="0" err="1" smtClean="0"/>
              <a:t>Touchgraph</a:t>
            </a:r>
            <a:endParaRPr lang="pt-BR" dirty="0" smtClean="0"/>
          </a:p>
          <a:p>
            <a:endParaRPr lang="pt-BR" dirty="0" smtClean="0"/>
          </a:p>
          <a:p>
            <a:r>
              <a:rPr lang="pt-BR" dirty="0" smtClean="0"/>
              <a:t>Segmentação de mercado</a:t>
            </a:r>
          </a:p>
          <a:p>
            <a:pPr lvl="1"/>
            <a:r>
              <a:rPr lang="pt-BR" dirty="0" smtClean="0"/>
              <a:t>E.g., redes de telefonia</a:t>
            </a:r>
          </a:p>
          <a:p>
            <a:pPr lvl="1"/>
            <a:endParaRPr lang="pt-BR" dirty="0" smtClean="0"/>
          </a:p>
          <a:p>
            <a:r>
              <a:rPr lang="pt-BR" dirty="0" smtClean="0"/>
              <a:t>Identificação de grupos funcionais de proteínas e genes</a:t>
            </a:r>
            <a:endParaRPr lang="pt-BR" dirty="0" smtClean="0"/>
          </a:p>
          <a:p>
            <a:endParaRPr lang="pt-BR" dirty="0" smtClean="0"/>
          </a:p>
          <a:p>
            <a:endParaRPr lang="pt-B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pt-BR" smtClean="0"/>
              <a:t>Resolução de entidades</a:t>
            </a:r>
          </a:p>
        </p:txBody>
      </p:sp>
      <p:sp>
        <p:nvSpPr>
          <p:cNvPr id="3" name="Content Placeholder 2"/>
          <p:cNvSpPr>
            <a:spLocks noGrp="1"/>
          </p:cNvSpPr>
          <p:nvPr>
            <p:ph sz="quarter" idx="1"/>
          </p:nvPr>
        </p:nvSpPr>
        <p:spPr/>
        <p:txBody>
          <a:bodyPr/>
          <a:lstStyle/>
          <a:p>
            <a:r>
              <a:rPr lang="pt-BR" dirty="0" smtClean="0"/>
              <a:t>Problema:</a:t>
            </a:r>
          </a:p>
          <a:p>
            <a:pPr lvl="1"/>
            <a:r>
              <a:rPr lang="pt-BR" dirty="0" smtClean="0"/>
              <a:t>Identificar diferentes referências para a mesma entidade no mundo real</a:t>
            </a:r>
          </a:p>
          <a:p>
            <a:pPr lvl="1"/>
            <a:endParaRPr lang="pt-BR" dirty="0" smtClean="0"/>
          </a:p>
          <a:p>
            <a:endParaRPr lang="pt-BR" dirty="0" smtClean="0"/>
          </a:p>
          <a:p>
            <a:endParaRPr lang="pt-BR" dirty="0" smtClean="0"/>
          </a:p>
          <a:p>
            <a:endParaRPr lang="pt-BR" dirty="0" smtClean="0"/>
          </a:p>
        </p:txBody>
      </p:sp>
      <p:pic>
        <p:nvPicPr>
          <p:cNvPr id="4" name="Picture 3" descr="entity resolution.jpg"/>
          <p:cNvPicPr>
            <a:picLocks noChangeAspect="1"/>
          </p:cNvPicPr>
          <p:nvPr/>
        </p:nvPicPr>
        <p:blipFill>
          <a:blip r:embed="rId3" cstate="print"/>
          <a:srcRect/>
          <a:stretch>
            <a:fillRect/>
          </a:stretch>
        </p:blipFill>
        <p:spPr bwMode="auto">
          <a:xfrm>
            <a:off x="1979613" y="3214686"/>
            <a:ext cx="4895850" cy="306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9" presetClass="emph" presetSubtype="0" grpId="1" nodeType="with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9" presetClass="emph" presetSubtype="0" grpId="1" nodeType="withEffect">
                                  <p:stCondLst>
                                    <p:cond delay="0"/>
                                  </p:stCondLst>
                                  <p:childTnLst>
                                    <p:set>
                                      <p:cBhvr rctx="PPT">
                                        <p:cTn id="13" dur="indefinite"/>
                                        <p:tgtEl>
                                          <p:spTgt spid="3">
                                            <p:txEl>
                                              <p:pRg st="1" end="1"/>
                                            </p:txEl>
                                          </p:spTgt>
                                        </p:tgtEl>
                                        <p:attrNameLst>
                                          <p:attrName>style.opacity</p:attrName>
                                        </p:attrNameLst>
                                      </p:cBhvr>
                                      <p:to>
                                        <p:strVal val="0.5"/>
                                      </p:to>
                                    </p:set>
                                    <p:animEffect filter="image" prLst="opacity: 0.5">
                                      <p:cBhvr rctx="IE">
                                        <p:cTn id="14" dur="indefinite"/>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pt-BR" smtClean="0"/>
              <a:t>Data Mining</a:t>
            </a:r>
          </a:p>
        </p:txBody>
      </p:sp>
      <p:sp>
        <p:nvSpPr>
          <p:cNvPr id="3" name="Content Placeholder 2"/>
          <p:cNvSpPr>
            <a:spLocks noGrp="1"/>
          </p:cNvSpPr>
          <p:nvPr>
            <p:ph sz="quarter" idx="1"/>
          </p:nvPr>
        </p:nvSpPr>
        <p:spPr/>
        <p:txBody>
          <a:bodyPr>
            <a:normAutofit/>
          </a:bodyPr>
          <a:lstStyle/>
          <a:p>
            <a:pPr marL="320040" indent="-320040" fontAlgn="auto">
              <a:spcAft>
                <a:spcPts val="0"/>
              </a:spcAft>
              <a:buFont typeface="Wingdings"/>
              <a:buChar char=""/>
              <a:defRPr/>
            </a:pPr>
            <a:r>
              <a:rPr lang="pt-BR" dirty="0" smtClean="0"/>
              <a:t>Descoberta de conhecimento em grandes conjuntos de dados</a:t>
            </a:r>
          </a:p>
          <a:p>
            <a:pPr marL="320040" indent="-320040" fontAlgn="auto">
              <a:spcAft>
                <a:spcPts val="0"/>
              </a:spcAft>
              <a:buFont typeface="Wingdings"/>
              <a:buChar char=""/>
              <a:defRPr/>
            </a:pPr>
            <a:endParaRPr lang="pt-BR" dirty="0" smtClean="0"/>
          </a:p>
          <a:p>
            <a:pPr marL="320040" indent="-320040" fontAlgn="auto">
              <a:spcAft>
                <a:spcPts val="0"/>
              </a:spcAft>
              <a:buFont typeface="Wingdings"/>
              <a:buChar char=""/>
              <a:defRPr/>
            </a:pPr>
            <a:r>
              <a:rPr lang="pt-BR" dirty="0" smtClean="0"/>
              <a:t>Tarefas:</a:t>
            </a:r>
          </a:p>
          <a:p>
            <a:pPr marL="640080" lvl="1" indent="-274320" fontAlgn="auto">
              <a:spcAft>
                <a:spcPts val="0"/>
              </a:spcAft>
              <a:buFont typeface="Wingdings 2"/>
              <a:buChar char=""/>
              <a:defRPr/>
            </a:pPr>
            <a:r>
              <a:rPr lang="pt-BR" dirty="0" err="1" smtClean="0"/>
              <a:t>Pre-processamento</a:t>
            </a:r>
            <a:endParaRPr lang="pt-BR" dirty="0" smtClean="0"/>
          </a:p>
          <a:p>
            <a:pPr marL="640080" lvl="1" indent="-274320" fontAlgn="auto">
              <a:spcAft>
                <a:spcPts val="0"/>
              </a:spcAft>
              <a:buFont typeface="Wingdings 2"/>
              <a:buChar char=""/>
              <a:defRPr/>
            </a:pPr>
            <a:r>
              <a:rPr lang="pt-BR" dirty="0" smtClean="0"/>
              <a:t>Classificação</a:t>
            </a:r>
          </a:p>
          <a:p>
            <a:pPr marL="640080" lvl="1" indent="-274320" fontAlgn="auto">
              <a:spcAft>
                <a:spcPts val="0"/>
              </a:spcAft>
              <a:buFont typeface="Wingdings 2"/>
              <a:buChar char=""/>
              <a:defRPr/>
            </a:pPr>
            <a:r>
              <a:rPr lang="pt-BR" dirty="0" smtClean="0"/>
              <a:t>Análise de agrupamento</a:t>
            </a:r>
          </a:p>
          <a:p>
            <a:pPr marL="640080" lvl="1" indent="-274320" fontAlgn="auto">
              <a:spcAft>
                <a:spcPts val="0"/>
              </a:spcAft>
              <a:buFont typeface="Wingdings 2"/>
              <a:buChar char=""/>
              <a:defRPr/>
            </a:pPr>
            <a:r>
              <a:rPr lang="pt-BR" dirty="0" smtClean="0"/>
              <a:t>Visualização</a:t>
            </a:r>
          </a:p>
          <a:p>
            <a:pPr marL="640080" lvl="1" indent="-274320" fontAlgn="auto">
              <a:spcAft>
                <a:spcPts val="0"/>
              </a:spcAft>
              <a:buFont typeface="Wingdings 2"/>
              <a:buChar char=""/>
              <a:defRPr/>
            </a:pPr>
            <a:r>
              <a:rPr lang="pt-BR" dirty="0" smtClean="0"/>
              <a:t>Regras de Associação</a:t>
            </a:r>
          </a:p>
          <a:p>
            <a:pPr marL="640080" lvl="1" indent="-274320" fontAlgn="auto">
              <a:spcAft>
                <a:spcPts val="0"/>
              </a:spcAft>
              <a:buFont typeface="Wingdings 2"/>
              <a:buChar char=""/>
              <a:defRPr/>
            </a:pPr>
            <a:r>
              <a:rPr lang="pt-BR" dirty="0" smtClean="0"/>
              <a:t>...</a:t>
            </a:r>
          </a:p>
          <a:p>
            <a:pPr lvl="2" fontAlgn="auto">
              <a:spcAft>
                <a:spcPts val="0"/>
              </a:spcAft>
              <a:buFont typeface="Wingdings"/>
              <a:buNone/>
              <a:defRPr/>
            </a:pPr>
            <a:endParaRPr lang="pt-BR" dirty="0"/>
          </a:p>
        </p:txBody>
      </p:sp>
      <p:pic>
        <p:nvPicPr>
          <p:cNvPr id="64514" name="Picture 2" descr="http://today.slac.stanford.edu/images/2009/data-mining2.jpg"/>
          <p:cNvPicPr>
            <a:picLocks noChangeAspect="1" noChangeArrowheads="1"/>
          </p:cNvPicPr>
          <p:nvPr/>
        </p:nvPicPr>
        <p:blipFill>
          <a:blip r:embed="rId2"/>
          <a:srcRect/>
          <a:stretch>
            <a:fillRect/>
          </a:stretch>
        </p:blipFill>
        <p:spPr bwMode="auto">
          <a:xfrm>
            <a:off x="5143504" y="2500306"/>
            <a:ext cx="2566759" cy="25717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320040" indent="-320040" fontAlgn="auto">
              <a:spcAft>
                <a:spcPts val="0"/>
              </a:spcAft>
              <a:buFont typeface="Wingdings"/>
              <a:buChar char=""/>
              <a:defRPr/>
            </a:pPr>
            <a:r>
              <a:rPr lang="pt-BR" dirty="0" smtClean="0"/>
              <a:t>Redes sociais</a:t>
            </a:r>
            <a:endParaRPr lang="pt-BR" dirty="0" smtClean="0"/>
          </a:p>
          <a:p>
            <a:pPr marL="560070" indent="-514350" fontAlgn="auto">
              <a:spcAft>
                <a:spcPts val="0"/>
              </a:spcAft>
              <a:buFont typeface="Wingdings"/>
              <a:buChar char=""/>
              <a:defRPr/>
            </a:pPr>
            <a:endParaRPr lang="pt-BR" dirty="0" smtClean="0"/>
          </a:p>
          <a:p>
            <a:pPr marL="320040" indent="-320040" fontAlgn="auto">
              <a:spcAft>
                <a:spcPts val="0"/>
              </a:spcAft>
              <a:buFont typeface="Wingdings"/>
              <a:buChar char=""/>
              <a:defRPr/>
            </a:pPr>
            <a:endParaRPr lang="pt-BR" dirty="0" smtClean="0"/>
          </a:p>
          <a:p>
            <a:pPr marL="320040" indent="-320040" fontAlgn="auto">
              <a:spcAft>
                <a:spcPts val="0"/>
              </a:spcAft>
              <a:buFont typeface="Wingdings"/>
              <a:buChar char=""/>
              <a:defRPr/>
            </a:pPr>
            <a:endParaRPr lang="pt-BR" dirty="0" smtClean="0"/>
          </a:p>
        </p:txBody>
      </p:sp>
      <p:sp>
        <p:nvSpPr>
          <p:cNvPr id="36866" name="Title 1"/>
          <p:cNvSpPr>
            <a:spLocks noGrp="1"/>
          </p:cNvSpPr>
          <p:nvPr>
            <p:ph type="title"/>
          </p:nvPr>
        </p:nvSpPr>
        <p:spPr/>
        <p:txBody>
          <a:bodyPr/>
          <a:lstStyle/>
          <a:p>
            <a:r>
              <a:rPr lang="pt-BR" dirty="0" smtClean="0"/>
              <a:t>Resolução de entidades</a:t>
            </a:r>
          </a:p>
        </p:txBody>
      </p:sp>
      <p:sp>
        <p:nvSpPr>
          <p:cNvPr id="6" name="CaixaDeTexto 5"/>
          <p:cNvSpPr txBox="1"/>
          <p:nvPr/>
        </p:nvSpPr>
        <p:spPr>
          <a:xfrm>
            <a:off x="1000100" y="4500570"/>
            <a:ext cx="1261884" cy="369332"/>
          </a:xfrm>
          <a:prstGeom prst="rect">
            <a:avLst/>
          </a:prstGeom>
          <a:noFill/>
        </p:spPr>
        <p:txBody>
          <a:bodyPr wrap="none" rtlCol="0">
            <a:spAutoFit/>
          </a:bodyPr>
          <a:lstStyle/>
          <a:p>
            <a:r>
              <a:rPr lang="pt-BR" dirty="0" err="1" smtClean="0"/>
              <a:t>ricardobcp</a:t>
            </a:r>
            <a:endParaRPr lang="pt-BR" dirty="0"/>
          </a:p>
        </p:txBody>
      </p:sp>
      <p:sp>
        <p:nvSpPr>
          <p:cNvPr id="7" name="CaixaDeTexto 6"/>
          <p:cNvSpPr txBox="1"/>
          <p:nvPr/>
        </p:nvSpPr>
        <p:spPr>
          <a:xfrm>
            <a:off x="2643174" y="3714752"/>
            <a:ext cx="2082621" cy="369332"/>
          </a:xfrm>
          <a:prstGeom prst="rect">
            <a:avLst/>
          </a:prstGeom>
          <a:noFill/>
        </p:spPr>
        <p:txBody>
          <a:bodyPr wrap="none" rtlCol="0">
            <a:spAutoFit/>
          </a:bodyPr>
          <a:lstStyle/>
          <a:p>
            <a:r>
              <a:rPr lang="pt-BR" dirty="0" smtClean="0"/>
              <a:t>Ricardo Prudêncio</a:t>
            </a:r>
            <a:endParaRPr lang="pt-BR" dirty="0"/>
          </a:p>
        </p:txBody>
      </p:sp>
      <p:sp>
        <p:nvSpPr>
          <p:cNvPr id="8" name="CaixaDeTexto 7"/>
          <p:cNvSpPr txBox="1"/>
          <p:nvPr/>
        </p:nvSpPr>
        <p:spPr>
          <a:xfrm>
            <a:off x="3989577" y="5417122"/>
            <a:ext cx="2082621" cy="369332"/>
          </a:xfrm>
          <a:prstGeom prst="rect">
            <a:avLst/>
          </a:prstGeom>
          <a:noFill/>
        </p:spPr>
        <p:txBody>
          <a:bodyPr wrap="none" rtlCol="0">
            <a:spAutoFit/>
          </a:bodyPr>
          <a:lstStyle/>
          <a:p>
            <a:r>
              <a:rPr lang="pt-BR" dirty="0" smtClean="0"/>
              <a:t>Ricardo Prudêncio</a:t>
            </a:r>
            <a:endParaRPr lang="pt-BR" dirty="0"/>
          </a:p>
        </p:txBody>
      </p:sp>
      <p:sp>
        <p:nvSpPr>
          <p:cNvPr id="9" name="CaixaDeTexto 8"/>
          <p:cNvSpPr txBox="1"/>
          <p:nvPr/>
        </p:nvSpPr>
        <p:spPr>
          <a:xfrm>
            <a:off x="6132717" y="4429132"/>
            <a:ext cx="2082621" cy="369332"/>
          </a:xfrm>
          <a:prstGeom prst="rect">
            <a:avLst/>
          </a:prstGeom>
          <a:noFill/>
        </p:spPr>
        <p:txBody>
          <a:bodyPr wrap="none" rtlCol="0">
            <a:spAutoFit/>
          </a:bodyPr>
          <a:lstStyle/>
          <a:p>
            <a:r>
              <a:rPr lang="pt-BR" dirty="0" smtClean="0"/>
              <a:t>Ricardo Prudêncio</a:t>
            </a:r>
            <a:endParaRPr lang="pt-BR" dirty="0"/>
          </a:p>
        </p:txBody>
      </p:sp>
      <p:sp>
        <p:nvSpPr>
          <p:cNvPr id="123906" name="AutoShape 2" descr="data:image/jpeg;base64,/9j/4AAQSkZJRgABAQAAAQABAAD/2wCEAAkGBhESERIQEBARFBEWEBYQFBAVDxURFBIPFBEXFRURFBUXGyYeGRkkGhUSHzshLykpLCwvFSAxNTAqNicrLCkBCQoKDgwOGg8PGikkHyQvLjU2LC4sNSksLDUsLCkwLC8sLCksKSksKiksLCksNSwpLCwsLCwpLCwtKTU1KS0sLP/AABEIAKAAoAMBIgACEQEDEQH/xAAcAAACAgMBAQAAAAAAAAAAAAAABwIGAQQIBQP/xABCEAABAwIBBgkICgICAwAAAAABAAIDBBEFBhIhMVFTBxMyQWFxc5GSFRYiI1KTodEUFzNCYnKBsbKzNMFD0mN0w//EABoBAAIDAQEAAAAAAAAAAAAAAAAFAwQGAQL/xAAyEQABAwIDBgQGAQUAAAAAAAABAAIDBBEFElETFBUxQVIhMnGRIjNhgaHB0SM0U3Kx/9oADAMBAAIRAxEAPwB4ErWmqwEVc1glblVj75pXxBzhAw5hDTYyyc4J9kKKWURNuVapaZ1S/I1Xyoyqp2mzp4gdnGNv+6+Bywpt/F7xvzStEjRoEcYH5b/ErPHDdx+AKhv50TwYGO4poeeFNv4veNR54U2/i941K/jhu4/AEccN3H4AjfzojgY7imh54U2/i941HnhTb+L3jUr+OG7j8ARxw3cfgCN/OiOBjuKaHnhTb+L3jUeeFNv4veNSv44buPwBHHDdx+AI386I4GO4poeeFNv4veNR54U2/i941K/jhu4/AEccN3H4AjfzojgY7imh54U2/i941HnhTb+L3jUr+OG7j8ARxw3cfgCN/OiOBjuKaHnhTb+L3jUeeFNv4veNSv44buPwBHHDdx+AI386I4GO4pojLCm38XvG/NbFNlPA82bNGTsEjSe690puOG7j8AWDI06DFGR0NzT3hG//AEXDgY6OKd8NWCtkFKvJLKB7JWwPeXRvB4tzjdzXDXGTz6Ey6Sa4TCKQSNzBIqmndTvyOWli8lmlJfjCS4nnkef1LySnFjZ9Eqn5JcH5lHH1V2xlxc2IGzntJuHOP3Rq0az0c9arjdJlDUxwqpjp875Dp+1WMPwyad2bDE9557DQPzO1BWqg4MZ3WM0rI/wtBkd1awP3V2r6+loKcySFkMDBqAtcnU1rRpc4nm1lKrGeFevqHEUTG00PM97RJM4bTf0W9QB61EKWKMXkKsnE6qpdlp22Huf4V5g4MaUcuSZ5/M1o+DVtM4OqEfckPXM/5pRtykxgHOGIzE7C2Mt7s1WjJvhgljcIsUjbmHR9LjaQGnbLHp0dI1bOdSM3ZxsAFXmGIMGZznfY/wAK7fV7Q7p3vX/NH1e0O6d71/zVgima5oexwc1wDmuBuHNIuCCNYIU1Z2MfaPZL98qP8jvcqufV7Q7p3vX/ADR9XtDune9f815eW+W1bQPBbQMmp3aGzioc2z7aWPbmHNOzTY/BVabhmrXtc2OgijeRZshndIGn2szMF+9RubA3mB7KxG+tkF2ucfuV7mVlHhNA0cZG98zheOnbM/PfzZx0+i2/3j+l9SovHZ13ZoaCbhoJIaNlzpWnFTOc90073STPN3SON3E/6HRqC20qnkY42YLBaehglibeVxJOpvZSusErF1hx0KsmCZWA5DUc1NDK9smc+JrzaZwFyNOgFeDl/gFPRin4lrgZHuac6Rz9DWg8/Wr7kh/g0vYM/ZVDhi1UXayf1hOpIWCK4A5LH09XOaoNLza/K6pF0XUboukq2K+9FIRNARvm/wCwnFhEl2hJinPrYe1anDgh9EJxQeQ+qyWOfOb6KOPcg9S9LB/sIeyZ/ALzce5B6l6OD/YQ9kz+DVfSPolLwlYmamvMF/U01mhvMZ3Nu95G0AhvftK8RoA0BfXEnE1VW46zVzfCZzR8AF8bpBUPL3m63VBC2KBoGildfOaIOFiFK6LqBXSAfAqz8FuVDqeYYdM68MhJp3E/Zy6zD+V2kjYevQ21zrWMNg5hIe0h7HDW17Tdrh0ggFPbJjGhV0kNSNb2AuHsyDQ9viBTqkmztseYWOxSkEEmZvIrdr6Fk0bopW5zHDNI6No6edJPGsKdTTyQO05pu13tRnS13d8QU87pf8K2HjNgqQNIcYHH8LgXNv1EO8a5WRBzM3ULuE1Jim2Z5O/6l/dF19KKmMkkcQIBfI2ME6gXOABNutXD6q6jfw9z/klTIXv8WhaiaqhhIEjrKl3WHHQrr9VdRv4e5/yQeCqo38Pc/wCSk3WXtUHEqXvH5V2yP/waXsGfsqfwx6qLtZP6wr1gdAYKeGFxBcyNrCRqJA1i68PLvJGSuFPxcjGcU9zjnBxuHNA0WHQm8jSYso52WSgka2pDyfC6U90XV0+quo38Pc/5I+quo38Pc/5JRusvatbxKl7x+VTaY+th7VqcWCckKk1XBzNAOPfNEWxHjCAHXIHMNCuuAuuwEbEypI3MaQ4LO4tPHNIHRm4sjHuQepejg/2EPZM/g1edj3IPUvQwj7CHsWf1hXEp6JJ41DmVdUw81VKfFIXj4OC1LqycI2H8VXOfb0ZmNkH5gMx37DvVZus/M3LIQt5RvD4GOGildF1G6LqFW1kphcD1b6mppz/xziRvQyZp0eJjz+qXl1buCeW1bUM5nUwcetkrQP5lXKN1pLJRi7A6nJ0TXVT4TwPJ7zsliI6+MCtapfCzVhtE2O+mSpjaOpt5D/FNZfIfRZelvt2W1CXuCPAqaYkgD6TESSbADjBpJTuOMU+/h96z5pAvYCLFea/J6Em+aO5LKaoEQIK02I0D6lwc08l0h5Yp9/D71nzR5Yp9/D71nzXNvm5D7I7lg5OQ25I7la31miV8Fm1C6djkDgHNIIIuCDcEbQQvnUVccdjI9jL6s5wbfquV5WRMYbh9I0ahTsA8KpPDjSNkZRNcNHHSf1hW3PAbmSpkJfJsxzvZMXyxT7+H3rPmjyxT7+H3rPmubfNyH2R3I83IfZHcqm+s0TXgs2oT7yuxSF1FUhs0RcYXAAStJJ6ACo5KfYs/KP2SMocAiE0Nmj7Vo1J84AwBjQOYKxFKJRcJfVUrqZwa5GPcg9S38I+wh7GP+sLQx7kHqW/hP2EPYx/1tUyq9F4XCHgJqKbPjF5YSZGga3MI9YwfoAetoSiDl0KlrlpkC4OdUUjM5pJc+Bo0tOsujHOPw83N0LqyAu+NqfYTXNj/AKMhsOh/Sol0XUTs59nSi6VrUKV1fuCbDDnVFURos2nadtjnv/8An8VUMEwGarkEcLTa/pSEehGNrj/rWU6cHwplNCyCPksFr87nHS5x6SblX6KIl2c8kixiqa2PYg+J/C3UnOEjHhU1ohYbxUwLCRqNQ4jjO4Na3rDlZeEXhCFMDR0js6scLOcNIpmn7x/8ltQ5tZ5rq+kgzG21nWSdJJ5ySp6yYBuQKjhNKXP2ruQWzdF1G6LpStWpXWHHQsXWHFC4npkd/g0vYM/ZU7hn1UXbSf1hXHI3/Apf/XZ+ypvDRyaLtpP6wnsnyT6LEU/92P8AZUC6LqN0XSJbhfakProe2anRgnJCStGfXQ9s1OrBOSE2ofIVlMa+c30RjvJPUqjkhwq05tS1pEEjfVsmOiGRrfRF3fcdYDXoO3mFuxvklIWopGvzg4ffd/IqaebZWKqUVLvOZvUWXSLXggEEEEXBGkEHnBWbrmygmrKXRR1k8TdeY15LL/kN2/BeqzhBxtuj6Wx35qeM369CG1UZ6rr8MqGnldO7EMn6Wc3mgjefaLbO8QsVpxZEUDTcUsd+kud8CVT+DDHsTq6iV1XUB0MUQ9BsTGZ0sjjm3IF9Aa89yZd1IGsf8VgqznzQnZlxH0uoQQNY0NY1rWjU1rQ0DqA0JdcI3CO+J5oaBw4/VNPa/EXHIZzGTTr+716mBiNQWQyyNF3Nie8Da5rCQO8Bc7UcZtnuJL3Evc46S5zjcuPSSSoqmbZN8Faw+k3mQl3ILNJSZtySXPJLnOJJc5x0lxJ0knatm6jdF0mJLjcrYMaGDK0eCldF1G6LryvaldBUbouhC3G5Y4rG1sUFXmRsaGtbxUZs0ahctutatxquqiz6ZPxoYS5g4trLEix5IChdF1YNQ8ty3VFtBC1+0A8VK6LqN0XVdXl96M+uh7ZqdeCckJJUR9dB2zU7cE5ITah8hWUxr5w9EY3ySkUDpd+d38inrjfJKRAOl353fyK5XeUL3gnnf6Kd0XUboula06YHA9VN4ysiJ9IiGQDa0cY1x/QuZ4kzVzzg+POoaqKraM5o9CVgPLhdygOkaCOkBP6hro5o2TRPD43tD2PGpzSLgp1SuBjA0WNxSIsqCT1X3SfyyyJfSudLE0upSbggXMNzyHfh2FOBYc0EEEAgixBFwQdYIUk0IlbYqvSVb6Z+ZvLqFztdF0wsr+Di2dPRN0a3U45tpi/692xLw7P0t0pLJE6M2ctjT1UdQ3Mw/bqFm6LqN0XUasqV0XUbouhCldF1G6LoQpXRdRui6EL70J9fB2zU78E5ISPoD6+Dtmp4YJyQm1D5CsrjPzh6IxvklLnA+DKomHGSvbDG5xcBbjHlpNwc0GwuNp/RMbHeQepeHjuXkGHUkGeDJO+Bhip2mznWYBnOP3WX5+4FWJY2vtm6JdTVEsN9lzK+tDwZULOWJJTte+w8LLBehLhWG0rQZIqSJvM6Xi29zpEmsU4QMWqyfX/R4z/xwDM0dMhu894VfODBzi+RznvOkuc4vcT0uOkquZYI+QTBtLWz+L3H7n9J6y8ImDQm30ymBHNG0u6NGY2y1ncMeEAgfSXnpFPKQOs5qTTMLjH3Qp/QWeyF530dApRgzzzcuicGxynq4hNTStljOjOadR9lwOlp6Ct5c14dV1FFL9IopDG/7zdbJGj7sjdTh8RzWTgyI4TIK60MgEFXbTCT6MltboXHlfl1jp1q1FM2QeCWVNHJTn4uWquiqGWOQbKkGaABlTrPM2Xodsd+LvVuQvb2NeLOUEMz4XZ2GxXO88LmOcx7S17TmuaRYtcNYIULppcJmS4kiNZG31sY9ZYcuEc56W6+q+wJVXSSaIxOstpSVQqY8459Qp3RdQui6hVtTui6hdF0IU7ouoXRdCFsUB9fB2zU8sE5ISMw8+vg7ZqeeCckJtReQrK4z84eiljbfRKQddK6aZ8spznX4sbGsj9BrRsAAC6DxWK7SkFi9GYamaFwtaQub0scc4W712svlFlzCMu1IdotdF1i6LpStUs3RdYui6ELK1aqiDrEaHA3DgbEOGkEEaitm6LrrSWm4Xh7GvFnBX/g64THue2hxB3rDZsNSdHGnmjl/Hsdz6jp1tK65mrKYPb08x5wdqe3B/jjqughmkN5ReKQ+1JGc0uPWLH9U4p59oLHmsliFFu7szeRVhkYHAtcAWkFpB1FpFiD+i53rabi5ZYt3K+K+0MeWg9wXRK54xWoD6mpe3kuqZSDtbxrrFRVw+EFWsFcdo4fRa90XWLoula0yzdF1i6LoQs3RdYui6ELYw77eDtmp7YIPRCSGTdIZauJo1MdxjjsA1fGyeuER2aE2owQxZTF3AzADoF6FRFcKi5YZGMqRc3bI3kyDWOgjnHQmAQvjLTAq4QHCxSlriw5mnxSDqMiqxhsBG8e1nFvwK1zkvV7tnjT2lwpp5l8DgjdirbpGmIxSoHVI/zZq92zxo82avds8ad/kRuxY8iN2I3SNHFajUeySPmzV7tnjR5s1e7Z407vIjdiPIjdiN0jRxWo1Hskj5s1e7Z41bsjsoHUFMYJYnl3HPk9GN0gs61tIcNiYHkRuxYOBM9kdykjgZGbtUE9bLO3K9Vas4RXOjkEML+NLHCO8LmgSEWaSS7RY6f0S3p8lqsNA4tur208RgLPZHcs+Q27F2SJsnmXiCqkguWdUkfNmr3bPGjzZq92zxp3eRG7EeRG7FFukatcVqNR7JI+bNXu2eNHmzV7tnjTu8iN2I8iN2I3SNHFajUeySQyYq92zxr702RlW82dmMG25cf0Cc4wRuxfaPCGjmQKSNcOKVBFrqpZKZJsp22aCSdLnnW49PR0K9UkNgsw0gC2AFZAAFgl7nFxu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3908" name="AutoShape 4" descr="data:image/jpeg;base64,/9j/4AAQSkZJRgABAQAAAQABAAD/2wCEAAkGBhESERIQEBARFBEWEBYQFBAVDxURFBIPFBEXFRURFBUXGyYeGRkkGhUSHzshLykpLCwvFSAxNTAqNicrLCkBCQoKDgwOGg8PGikkHyQvLjU2LC4sNSksLDUsLCkwLC8sLCksKSksKiksLCksNSwpLCwsLCwpLCwtKTU1KS0sLP/AABEIAKAAoAMBIgACEQEDEQH/xAAcAAACAgMBAQAAAAAAAAAAAAAABwIGAQQIBQP/xABCEAABAwIBBgkICgICAwAAAAABAAIDBBEFBhIhMVFTBxMyQWFxc5GSFRYiI1KTodEUFzNCYnKBsbKzNMFD0mN0w//EABoBAAIDAQEAAAAAAAAAAAAAAAAFAwQGAQL/xAAyEQABAwIDBgQGAQUAAAAAAAABAAIDBBEFElETFBUxQVIhMnGRIjNhgaHB0SM0U3Kx/9oADAMBAAIRAxEAPwB4ErWmqwEVc1glblVj75pXxBzhAw5hDTYyyc4J9kKKWURNuVapaZ1S/I1Xyoyqp2mzp4gdnGNv+6+Bywpt/F7xvzStEjRoEcYH5b/ErPHDdx+AKhv50TwYGO4poeeFNv4veNR54U2/i941K/jhu4/AEccN3H4AjfzojgY7imh54U2/i941HnhTb+L3jUr+OG7j8ARxw3cfgCN/OiOBjuKaHnhTb+L3jUeeFNv4veNSv44buPwBHHDdx+AI386I4GO4poeeFNv4veNR54U2/i941K/jhu4/AEccN3H4AjfzojgY7imh54U2/i941HnhTb+L3jUr+OG7j8ARxw3cfgCN/OiOBjuKaHnhTb+L3jUeeFNv4veNSv44buPwBHHDdx+AI386I4GO4pojLCm38XvG/NbFNlPA82bNGTsEjSe690puOG7j8AWDI06DFGR0NzT3hG//AEXDgY6OKd8NWCtkFKvJLKB7JWwPeXRvB4tzjdzXDXGTz6Ey6Sa4TCKQSNzBIqmndTvyOWli8lmlJfjCS4nnkef1LySnFjZ9Eqn5JcH5lHH1V2xlxc2IGzntJuHOP3Rq0az0c9arjdJlDUxwqpjp875Dp+1WMPwyad2bDE9557DQPzO1BWqg4MZ3WM0rI/wtBkd1awP3V2r6+loKcySFkMDBqAtcnU1rRpc4nm1lKrGeFevqHEUTG00PM97RJM4bTf0W9QB61EKWKMXkKsnE6qpdlp22Huf4V5g4MaUcuSZ5/M1o+DVtM4OqEfckPXM/5pRtykxgHOGIzE7C2Mt7s1WjJvhgljcIsUjbmHR9LjaQGnbLHp0dI1bOdSM3ZxsAFXmGIMGZznfY/wAK7fV7Q7p3vX/NH1e0O6d71/zVgima5oexwc1wDmuBuHNIuCCNYIU1Z2MfaPZL98qP8jvcqufV7Q7p3vX/ADR9XtDune9f815eW+W1bQPBbQMmp3aGzioc2z7aWPbmHNOzTY/BVabhmrXtc2OgijeRZshndIGn2szMF+9RubA3mB7KxG+tkF2ucfuV7mVlHhNA0cZG98zheOnbM/PfzZx0+i2/3j+l9SovHZ13ZoaCbhoJIaNlzpWnFTOc90073STPN3SON3E/6HRqC20qnkY42YLBaehglibeVxJOpvZSusErF1hx0KsmCZWA5DUc1NDK9smc+JrzaZwFyNOgFeDl/gFPRin4lrgZHuac6Rz9DWg8/Wr7kh/g0vYM/ZVDhi1UXayf1hOpIWCK4A5LH09XOaoNLza/K6pF0XUboukq2K+9FIRNARvm/wCwnFhEl2hJinPrYe1anDgh9EJxQeQ+qyWOfOb6KOPcg9S9LB/sIeyZ/ALzce5B6l6OD/YQ9kz+DVfSPolLwlYmamvMF/U01mhvMZ3Nu95G0AhvftK8RoA0BfXEnE1VW46zVzfCZzR8AF8bpBUPL3m63VBC2KBoGildfOaIOFiFK6LqBXSAfAqz8FuVDqeYYdM68MhJp3E/Zy6zD+V2kjYevQ21zrWMNg5hIe0h7HDW17Tdrh0ggFPbJjGhV0kNSNb2AuHsyDQ9viBTqkmztseYWOxSkEEmZvIrdr6Fk0bopW5zHDNI6No6edJPGsKdTTyQO05pu13tRnS13d8QU87pf8K2HjNgqQNIcYHH8LgXNv1EO8a5WRBzM3ULuE1Jim2Z5O/6l/dF19KKmMkkcQIBfI2ME6gXOABNutXD6q6jfw9z/klTIXv8WhaiaqhhIEjrKl3WHHQrr9VdRv4e5/yQeCqo38Pc/wCSk3WXtUHEqXvH5V2yP/waXsGfsqfwx6qLtZP6wr1gdAYKeGFxBcyNrCRqJA1i68PLvJGSuFPxcjGcU9zjnBxuHNA0WHQm8jSYso52WSgka2pDyfC6U90XV0+quo38Pc/5I+quo38Pc/5JRusvatbxKl7x+VTaY+th7VqcWCckKk1XBzNAOPfNEWxHjCAHXIHMNCuuAuuwEbEypI3MaQ4LO4tPHNIHRm4sjHuQepejg/2EPZM/g1edj3IPUvQwj7CHsWf1hXEp6JJ41DmVdUw81VKfFIXj4OC1LqycI2H8VXOfb0ZmNkH5gMx37DvVZus/M3LIQt5RvD4GOGildF1G6LqFW1kphcD1b6mppz/xziRvQyZp0eJjz+qXl1buCeW1bUM5nUwcetkrQP5lXKN1pLJRi7A6nJ0TXVT4TwPJ7zsliI6+MCtapfCzVhtE2O+mSpjaOpt5D/FNZfIfRZelvt2W1CXuCPAqaYkgD6TESSbADjBpJTuOMU+/h96z5pAvYCLFea/J6Em+aO5LKaoEQIK02I0D6lwc08l0h5Yp9/D71nzR5Yp9/D71nzXNvm5D7I7lg5OQ25I7la31miV8Fm1C6djkDgHNIIIuCDcEbQQvnUVccdjI9jL6s5wbfquV5WRMYbh9I0ahTsA8KpPDjSNkZRNcNHHSf1hW3PAbmSpkJfJsxzvZMXyxT7+H3rPmjyxT7+H3rPmubfNyH2R3I83IfZHcqm+s0TXgs2oT7yuxSF1FUhs0RcYXAAStJJ6ACo5KfYs/KP2SMocAiE0Nmj7Vo1J84AwBjQOYKxFKJRcJfVUrqZwa5GPcg9S38I+wh7GP+sLQx7kHqW/hP2EPYx/1tUyq9F4XCHgJqKbPjF5YSZGga3MI9YwfoAetoSiDl0KlrlpkC4OdUUjM5pJc+Bo0tOsujHOPw83N0LqyAu+NqfYTXNj/AKMhsOh/Sol0XUTs59nSi6VrUKV1fuCbDDnVFURos2nadtjnv/8An8VUMEwGarkEcLTa/pSEehGNrj/rWU6cHwplNCyCPksFr87nHS5x6SblX6KIl2c8kixiqa2PYg+J/C3UnOEjHhU1ohYbxUwLCRqNQ4jjO4Na3rDlZeEXhCFMDR0js6scLOcNIpmn7x/8ltQ5tZ5rq+kgzG21nWSdJJ5ySp6yYBuQKjhNKXP2ruQWzdF1G6LpStWpXWHHQsXWHFC4npkd/g0vYM/ZU7hn1UXbSf1hXHI3/Apf/XZ+ypvDRyaLtpP6wnsnyT6LEU/92P8AZUC6LqN0XSJbhfakProe2anRgnJCStGfXQ9s1OrBOSE2ofIVlMa+c30RjvJPUqjkhwq05tS1pEEjfVsmOiGRrfRF3fcdYDXoO3mFuxvklIWopGvzg4ffd/IqaebZWKqUVLvOZvUWXSLXggEEEEXBGkEHnBWbrmygmrKXRR1k8TdeY15LL/kN2/BeqzhBxtuj6Wx35qeM369CG1UZ6rr8MqGnldO7EMn6Wc3mgjefaLbO8QsVpxZEUDTcUsd+kud8CVT+DDHsTq6iV1XUB0MUQ9BsTGZ0sjjm3IF9Aa89yZd1IGsf8VgqznzQnZlxH0uoQQNY0NY1rWjU1rQ0DqA0JdcI3CO+J5oaBw4/VNPa/EXHIZzGTTr+716mBiNQWQyyNF3Nie8Da5rCQO8Bc7UcZtnuJL3Evc46S5zjcuPSSSoqmbZN8Faw+k3mQl3ILNJSZtySXPJLnOJJc5x0lxJ0knatm6jdF0mJLjcrYMaGDK0eCldF1G6LryvaldBUbouhC3G5Y4rG1sUFXmRsaGtbxUZs0ahctutatxquqiz6ZPxoYS5g4trLEix5IChdF1YNQ8ty3VFtBC1+0A8VK6LqN0XVdXl96M+uh7ZqdeCckJJUR9dB2zU7cE5ITah8hWUxr5w9EY3ySkUDpd+d38inrjfJKRAOl353fyK5XeUL3gnnf6Kd0XUboula06YHA9VN4ysiJ9IiGQDa0cY1x/QuZ4kzVzzg+POoaqKraM5o9CVgPLhdygOkaCOkBP6hro5o2TRPD43tD2PGpzSLgp1SuBjA0WNxSIsqCT1X3SfyyyJfSudLE0upSbggXMNzyHfh2FOBYc0EEEAgixBFwQdYIUk0IlbYqvSVb6Z+ZvLqFztdF0wsr+Di2dPRN0a3U45tpi/692xLw7P0t0pLJE6M2ctjT1UdQ3Mw/bqFm6LqN0XUasqV0XUbouhCldF1G6LoQpXRdRui6EL70J9fB2zU78E5ISPoD6+Dtmp4YJyQm1D5CsrjPzh6IxvklLnA+DKomHGSvbDG5xcBbjHlpNwc0GwuNp/RMbHeQepeHjuXkGHUkGeDJO+Bhip2mznWYBnOP3WX5+4FWJY2vtm6JdTVEsN9lzK+tDwZULOWJJTte+w8LLBehLhWG0rQZIqSJvM6Xi29zpEmsU4QMWqyfX/R4z/xwDM0dMhu894VfODBzi+RznvOkuc4vcT0uOkquZYI+QTBtLWz+L3H7n9J6y8ImDQm30ymBHNG0u6NGY2y1ncMeEAgfSXnpFPKQOs5qTTMLjH3Qp/QWeyF530dApRgzzzcuicGxynq4hNTStljOjOadR9lwOlp6Ct5c14dV1FFL9IopDG/7zdbJGj7sjdTh8RzWTgyI4TIK60MgEFXbTCT6MltboXHlfl1jp1q1FM2QeCWVNHJTn4uWquiqGWOQbKkGaABlTrPM2Xodsd+LvVuQvb2NeLOUEMz4XZ2GxXO88LmOcx7S17TmuaRYtcNYIULppcJmS4kiNZG31sY9ZYcuEc56W6+q+wJVXSSaIxOstpSVQqY8459Qp3RdQui6hVtTui6hdF0IU7ouoXRdCFsUB9fB2zU8sE5ISMw8+vg7ZqeeCckJtReQrK4z84eiljbfRKQddK6aZ8spznX4sbGsj9BrRsAAC6DxWK7SkFi9GYamaFwtaQub0scc4W712svlFlzCMu1IdotdF1i6LpStUs3RdYui6ELK1aqiDrEaHA3DgbEOGkEEaitm6LrrSWm4Xh7GvFnBX/g64THue2hxB3rDZsNSdHGnmjl/Hsdz6jp1tK65mrKYPb08x5wdqe3B/jjqughmkN5ReKQ+1JGc0uPWLH9U4p59oLHmsliFFu7szeRVhkYHAtcAWkFpB1FpFiD+i53rabi5ZYt3K+K+0MeWg9wXRK54xWoD6mpe3kuqZSDtbxrrFRVw+EFWsFcdo4fRa90XWLoula0yzdF1i6LoQs3RdYui6ELYw77eDtmp7YIPRCSGTdIZauJo1MdxjjsA1fGyeuER2aE2owQxZTF3AzADoF6FRFcKi5YZGMqRc3bI3kyDWOgjnHQmAQvjLTAq4QHCxSlriw5mnxSDqMiqxhsBG8e1nFvwK1zkvV7tnjT2lwpp5l8DgjdirbpGmIxSoHVI/zZq92zxo82avds8ad/kRuxY8iN2I3SNHFajUeySPmzV7tnjR5s1e7Z407vIjdiPIjdiN0jRxWo1Hskj5s1e7Z41bsjsoHUFMYJYnl3HPk9GN0gs61tIcNiYHkRuxYOBM9kdykjgZGbtUE9bLO3K9Vas4RXOjkEML+NLHCO8LmgSEWaSS7RY6f0S3p8lqsNA4tur208RgLPZHcs+Q27F2SJsnmXiCqkguWdUkfNmr3bPGjzZq92zxp3eRG7EeRG7FFukatcVqNR7JI+bNXu2eNHmzV7tnjTu8iN2I8iN2I3SNHFajUeySQyYq92zxr702RlW82dmMG25cf0Cc4wRuxfaPCGjmQKSNcOKVBFrqpZKZJsp22aCSdLnnW49PR0K9UkNgsw0gC2AFZAAFgl7nFxu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3910" name="AutoShape 6" descr="data:image/jpeg;base64,/9j/4AAQSkZJRgABAQAAAQABAAD/2wCEAAkGBhESERIQEBARFBEWEBYQFBAVDxURFBIPFBEXFRURFBUXGyYeGRkkGhUSHzshLykpLCwvFSAxNTAqNicrLCkBCQoKDgwOGg8PGikkHyQvLjU2LC4sNSksLDUsLCkwLC8sLCksKSksKiksLCksNSwpLCwsLCwpLCwtKTU1KS0sLP/AABEIAKAAoAMBIgACEQEDEQH/xAAcAAACAgMBAQAAAAAAAAAAAAAABwIGAQQIBQP/xABCEAABAwIBBgkICgICAwAAAAABAAIDBBEFBhIhMVFTBxMyQWFxc5GSFRYiI1KTodEUFzNCYnKBsbKzNMFD0mN0w//EABoBAAIDAQEAAAAAAAAAAAAAAAAFAwQGAQL/xAAyEQABAwIDBgQGAQUAAAAAAAABAAIDBBEFElETFBUxQVIhMnGRIjNhgaHB0SM0U3Kx/9oADAMBAAIRAxEAPwB4ErWmqwEVc1glblVj75pXxBzhAw5hDTYyyc4J9kKKWURNuVapaZ1S/I1Xyoyqp2mzp4gdnGNv+6+Bywpt/F7xvzStEjRoEcYH5b/ErPHDdx+AKhv50TwYGO4poeeFNv4veNR54U2/i941K/jhu4/AEccN3H4AjfzojgY7imh54U2/i941HnhTb+L3jUr+OG7j8ARxw3cfgCN/OiOBjuKaHnhTb+L3jUeeFNv4veNSv44buPwBHHDdx+AI386I4GO4poeeFNv4veNR54U2/i941K/jhu4/AEccN3H4AjfzojgY7imh54U2/i941HnhTb+L3jUr+OG7j8ARxw3cfgCN/OiOBjuKaHnhTb+L3jUeeFNv4veNSv44buPwBHHDdx+AI386I4GO4pojLCm38XvG/NbFNlPA82bNGTsEjSe690puOG7j8AWDI06DFGR0NzT3hG//AEXDgY6OKd8NWCtkFKvJLKB7JWwPeXRvB4tzjdzXDXGTz6Ey6Sa4TCKQSNzBIqmndTvyOWli8lmlJfjCS4nnkef1LySnFjZ9Eqn5JcH5lHH1V2xlxc2IGzntJuHOP3Rq0az0c9arjdJlDUxwqpjp875Dp+1WMPwyad2bDE9557DQPzO1BWqg4MZ3WM0rI/wtBkd1awP3V2r6+loKcySFkMDBqAtcnU1rRpc4nm1lKrGeFevqHEUTG00PM97RJM4bTf0W9QB61EKWKMXkKsnE6qpdlp22Huf4V5g4MaUcuSZ5/M1o+DVtM4OqEfckPXM/5pRtykxgHOGIzE7C2Mt7s1WjJvhgljcIsUjbmHR9LjaQGnbLHp0dI1bOdSM3ZxsAFXmGIMGZznfY/wAK7fV7Q7p3vX/NH1e0O6d71/zVgima5oexwc1wDmuBuHNIuCCNYIU1Z2MfaPZL98qP8jvcqufV7Q7p3vX/ADR9XtDune9f815eW+W1bQPBbQMmp3aGzioc2z7aWPbmHNOzTY/BVabhmrXtc2OgijeRZshndIGn2szMF+9RubA3mB7KxG+tkF2ucfuV7mVlHhNA0cZG98zheOnbM/PfzZx0+i2/3j+l9SovHZ13ZoaCbhoJIaNlzpWnFTOc90073STPN3SON3E/6HRqC20qnkY42YLBaehglibeVxJOpvZSusErF1hx0KsmCZWA5DUc1NDK9smc+JrzaZwFyNOgFeDl/gFPRin4lrgZHuac6Rz9DWg8/Wr7kh/g0vYM/ZVDhi1UXayf1hOpIWCK4A5LH09XOaoNLza/K6pF0XUboukq2K+9FIRNARvm/wCwnFhEl2hJinPrYe1anDgh9EJxQeQ+qyWOfOb6KOPcg9S9LB/sIeyZ/ALzce5B6l6OD/YQ9kz+DVfSPolLwlYmamvMF/U01mhvMZ3Nu95G0AhvftK8RoA0BfXEnE1VW46zVzfCZzR8AF8bpBUPL3m63VBC2KBoGildfOaIOFiFK6LqBXSAfAqz8FuVDqeYYdM68MhJp3E/Zy6zD+V2kjYevQ21zrWMNg5hIe0h7HDW17Tdrh0ggFPbJjGhV0kNSNb2AuHsyDQ9viBTqkmztseYWOxSkEEmZvIrdr6Fk0bopW5zHDNI6No6edJPGsKdTTyQO05pu13tRnS13d8QU87pf8K2HjNgqQNIcYHH8LgXNv1EO8a5WRBzM3ULuE1Jim2Z5O/6l/dF19KKmMkkcQIBfI2ME6gXOABNutXD6q6jfw9z/klTIXv8WhaiaqhhIEjrKl3WHHQrr9VdRv4e5/yQeCqo38Pc/wCSk3WXtUHEqXvH5V2yP/waXsGfsqfwx6qLtZP6wr1gdAYKeGFxBcyNrCRqJA1i68PLvJGSuFPxcjGcU9zjnBxuHNA0WHQm8jSYso52WSgka2pDyfC6U90XV0+quo38Pc/5I+quo38Pc/5JRusvatbxKl7x+VTaY+th7VqcWCckKk1XBzNAOPfNEWxHjCAHXIHMNCuuAuuwEbEypI3MaQ4LO4tPHNIHRm4sjHuQepejg/2EPZM/g1edj3IPUvQwj7CHsWf1hXEp6JJ41DmVdUw81VKfFIXj4OC1LqycI2H8VXOfb0ZmNkH5gMx37DvVZus/M3LIQt5RvD4GOGildF1G6LqFW1kphcD1b6mppz/xziRvQyZp0eJjz+qXl1buCeW1bUM5nUwcetkrQP5lXKN1pLJRi7A6nJ0TXVT4TwPJ7zsliI6+MCtapfCzVhtE2O+mSpjaOpt5D/FNZfIfRZelvt2W1CXuCPAqaYkgD6TESSbADjBpJTuOMU+/h96z5pAvYCLFea/J6Em+aO5LKaoEQIK02I0D6lwc08l0h5Yp9/D71nzR5Yp9/D71nzXNvm5D7I7lg5OQ25I7la31miV8Fm1C6djkDgHNIIIuCDcEbQQvnUVccdjI9jL6s5wbfquV5WRMYbh9I0ahTsA8KpPDjSNkZRNcNHHSf1hW3PAbmSpkJfJsxzvZMXyxT7+H3rPmjyxT7+H3rPmubfNyH2R3I83IfZHcqm+s0TXgs2oT7yuxSF1FUhs0RcYXAAStJJ6ACo5KfYs/KP2SMocAiE0Nmj7Vo1J84AwBjQOYKxFKJRcJfVUrqZwa5GPcg9S38I+wh7GP+sLQx7kHqW/hP2EPYx/1tUyq9F4XCHgJqKbPjF5YSZGga3MI9YwfoAetoSiDl0KlrlpkC4OdUUjM5pJc+Bo0tOsujHOPw83N0LqyAu+NqfYTXNj/AKMhsOh/Sol0XUTs59nSi6VrUKV1fuCbDDnVFURos2nadtjnv/8An8VUMEwGarkEcLTa/pSEehGNrj/rWU6cHwplNCyCPksFr87nHS5x6SblX6KIl2c8kixiqa2PYg+J/C3UnOEjHhU1ohYbxUwLCRqNQ4jjO4Na3rDlZeEXhCFMDR0js6scLOcNIpmn7x/8ltQ5tZ5rq+kgzG21nWSdJJ5ySp6yYBuQKjhNKXP2ruQWzdF1G6LpStWpXWHHQsXWHFC4npkd/g0vYM/ZU7hn1UXbSf1hXHI3/Apf/XZ+ypvDRyaLtpP6wnsnyT6LEU/92P8AZUC6LqN0XSJbhfakProe2anRgnJCStGfXQ9s1OrBOSE2ofIVlMa+c30RjvJPUqjkhwq05tS1pEEjfVsmOiGRrfRF3fcdYDXoO3mFuxvklIWopGvzg4ffd/IqaebZWKqUVLvOZvUWXSLXggEEEEXBGkEHnBWbrmygmrKXRR1k8TdeY15LL/kN2/BeqzhBxtuj6Wx35qeM369CG1UZ6rr8MqGnldO7EMn6Wc3mgjefaLbO8QsVpxZEUDTcUsd+kud8CVT+DDHsTq6iV1XUB0MUQ9BsTGZ0sjjm3IF9Aa89yZd1IGsf8VgqznzQnZlxH0uoQQNY0NY1rWjU1rQ0DqA0JdcI3CO+J5oaBw4/VNPa/EXHIZzGTTr+716mBiNQWQyyNF3Nie8Da5rCQO8Bc7UcZtnuJL3Evc46S5zjcuPSSSoqmbZN8Faw+k3mQl3ILNJSZtySXPJLnOJJc5x0lxJ0knatm6jdF0mJLjcrYMaGDK0eCldF1G6LryvaldBUbouhC3G5Y4rG1sUFXmRsaGtbxUZs0ahctutatxquqiz6ZPxoYS5g4trLEix5IChdF1YNQ8ty3VFtBC1+0A8VK6LqN0XVdXl96M+uh7ZqdeCckJJUR9dB2zU7cE5ITah8hWUxr5w9EY3ySkUDpd+d38inrjfJKRAOl353fyK5XeUL3gnnf6Kd0XUboula06YHA9VN4ysiJ9IiGQDa0cY1x/QuZ4kzVzzg+POoaqKraM5o9CVgPLhdygOkaCOkBP6hro5o2TRPD43tD2PGpzSLgp1SuBjA0WNxSIsqCT1X3SfyyyJfSudLE0upSbggXMNzyHfh2FOBYc0EEEAgixBFwQdYIUk0IlbYqvSVb6Z+ZvLqFztdF0wsr+Di2dPRN0a3U45tpi/692xLw7P0t0pLJE6M2ctjT1UdQ3Mw/bqFm6LqN0XUasqV0XUbouhCldF1G6LoQpXRdRui6EL70J9fB2zU78E5ISPoD6+Dtmp4YJyQm1D5CsrjPzh6IxvklLnA+DKomHGSvbDG5xcBbjHlpNwc0GwuNp/RMbHeQepeHjuXkGHUkGeDJO+Bhip2mznWYBnOP3WX5+4FWJY2vtm6JdTVEsN9lzK+tDwZULOWJJTte+w8LLBehLhWG0rQZIqSJvM6Xi29zpEmsU4QMWqyfX/R4z/xwDM0dMhu894VfODBzi+RznvOkuc4vcT0uOkquZYI+QTBtLWz+L3H7n9J6y8ImDQm30ymBHNG0u6NGY2y1ncMeEAgfSXnpFPKQOs5qTTMLjH3Qp/QWeyF530dApRgzzzcuicGxynq4hNTStljOjOadR9lwOlp6Ct5c14dV1FFL9IopDG/7zdbJGj7sjdTh8RzWTgyI4TIK60MgEFXbTCT6MltboXHlfl1jp1q1FM2QeCWVNHJTn4uWquiqGWOQbKkGaABlTrPM2Xodsd+LvVuQvb2NeLOUEMz4XZ2GxXO88LmOcx7S17TmuaRYtcNYIULppcJmS4kiNZG31sY9ZYcuEc56W6+q+wJVXSSaIxOstpSVQqY8459Qp3RdQui6hVtTui6hdF0IU7ouoXRdCFsUB9fB2zU8sE5ISMw8+vg7ZqeeCckJtReQrK4z84eiljbfRKQddK6aZ8spznX4sbGsj9BrRsAAC6DxWK7SkFi9GYamaFwtaQub0scc4W712svlFlzCMu1IdotdF1i6LpStUs3RdYui6ELK1aqiDrEaHA3DgbEOGkEEaitm6LrrSWm4Xh7GvFnBX/g64THue2hxB3rDZsNSdHGnmjl/Hsdz6jp1tK65mrKYPb08x5wdqe3B/jjqughmkN5ReKQ+1JGc0uPWLH9U4p59oLHmsliFFu7szeRVhkYHAtcAWkFpB1FpFiD+i53rabi5ZYt3K+K+0MeWg9wXRK54xWoD6mpe3kuqZSDtbxrrFRVw+EFWsFcdo4fRa90XWLoula0yzdF1i6LoQs3RdYui6ELYw77eDtmp7YIPRCSGTdIZauJo1MdxjjsA1fGyeuER2aE2owQxZTF3AzADoF6FRFcKi5YZGMqRc3bI3kyDWOgjnHQmAQvjLTAq4QHCxSlriw5mnxSDqMiqxhsBG8e1nFvwK1zkvV7tnjT2lwpp5l8DgjdirbpGmIxSoHVI/zZq92zxo82avds8ad/kRuxY8iN2I3SNHFajUeySPmzV7tnjR5s1e7Z407vIjdiPIjdiN0jRxWo1Hskj5s1e7Z41bsjsoHUFMYJYnl3HPk9GN0gs61tIcNiYHkRuxYOBM9kdykjgZGbtUE9bLO3K9Vas4RXOjkEML+NLHCO8LmgSEWaSS7RY6f0S3p8lqsNA4tur208RgLPZHcs+Q27F2SJsnmXiCqkguWdUkfNmr3bPGjzZq92zxp3eRG7EeRG7FFukatcVqNR7JI+bNXu2eNHmzV7tnjTu8iN2I8iN2I3SNHFajUeySQyYq92zxr702RlW82dmMG25cf0Cc4wRuxfaPCGjmQKSNcOKVBFrqpZKZJsp22aCSdLnnW49PR0K9UkNgsw0gC2AFZAAFgl7nFxue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23912" name="Picture 8" descr="http://www.google.com/+/business/images/plus-badge.png"/>
          <p:cNvPicPr>
            <a:picLocks noChangeAspect="1" noChangeArrowheads="1"/>
          </p:cNvPicPr>
          <p:nvPr/>
        </p:nvPicPr>
        <p:blipFill>
          <a:blip r:embed="rId3" cstate="print"/>
          <a:srcRect/>
          <a:stretch>
            <a:fillRect/>
          </a:stretch>
        </p:blipFill>
        <p:spPr bwMode="auto">
          <a:xfrm>
            <a:off x="6500826" y="3786190"/>
            <a:ext cx="619116" cy="619116"/>
          </a:xfrm>
          <a:prstGeom prst="rect">
            <a:avLst/>
          </a:prstGeom>
          <a:noFill/>
        </p:spPr>
      </p:pic>
      <p:pic>
        <p:nvPicPr>
          <p:cNvPr id="123914" name="Picture 10" descr="http://simplyzesty.com/wp-content/uploads/2011/07/facebook_logo3.png"/>
          <p:cNvPicPr>
            <a:picLocks noChangeAspect="1" noChangeArrowheads="1"/>
          </p:cNvPicPr>
          <p:nvPr/>
        </p:nvPicPr>
        <p:blipFill>
          <a:blip r:embed="rId4" cstate="print"/>
          <a:srcRect/>
          <a:stretch>
            <a:fillRect/>
          </a:stretch>
        </p:blipFill>
        <p:spPr bwMode="auto">
          <a:xfrm>
            <a:off x="3143240" y="3143248"/>
            <a:ext cx="604821" cy="604821"/>
          </a:xfrm>
          <a:prstGeom prst="rect">
            <a:avLst/>
          </a:prstGeom>
          <a:noFill/>
        </p:spPr>
      </p:pic>
      <p:pic>
        <p:nvPicPr>
          <p:cNvPr id="123918" name="Picture 14" descr="http://blog.lojadeconsultoria.com.br/wp-content/uploads/2012/02/098394-blue-jelly-icon-social-media-logos-twitter-logo-square.png"/>
          <p:cNvPicPr>
            <a:picLocks noChangeAspect="1" noChangeArrowheads="1"/>
          </p:cNvPicPr>
          <p:nvPr/>
        </p:nvPicPr>
        <p:blipFill>
          <a:blip r:embed="rId5" cstate="print"/>
          <a:srcRect/>
          <a:stretch>
            <a:fillRect/>
          </a:stretch>
        </p:blipFill>
        <p:spPr bwMode="auto">
          <a:xfrm>
            <a:off x="1142976" y="3857628"/>
            <a:ext cx="785791" cy="785791"/>
          </a:xfrm>
          <a:prstGeom prst="rect">
            <a:avLst/>
          </a:prstGeom>
          <a:noFill/>
        </p:spPr>
      </p:pic>
      <p:pic>
        <p:nvPicPr>
          <p:cNvPr id="123920" name="Picture 16" descr="http://blog.hubspot.com/Portals/249/images/linkedin_logo.jpg"/>
          <p:cNvPicPr>
            <a:picLocks noChangeAspect="1" noChangeArrowheads="1"/>
          </p:cNvPicPr>
          <p:nvPr/>
        </p:nvPicPr>
        <p:blipFill>
          <a:blip r:embed="rId6" cstate="print"/>
          <a:srcRect/>
          <a:stretch>
            <a:fillRect/>
          </a:stretch>
        </p:blipFill>
        <p:spPr bwMode="auto">
          <a:xfrm>
            <a:off x="4500562" y="4714884"/>
            <a:ext cx="723888" cy="723888"/>
          </a:xfrm>
          <a:prstGeom prst="rect">
            <a:avLst/>
          </a:prstGeom>
          <a:noFill/>
        </p:spPr>
      </p:pic>
      <p:pic>
        <p:nvPicPr>
          <p:cNvPr id="123922" name="Picture 18" descr="Descrição: Descrição: Descrição: Descrição: Descrição: Descrição: Descrição: Descrição: image004"/>
          <p:cNvPicPr>
            <a:picLocks noChangeAspect="1" noChangeArrowheads="1"/>
          </p:cNvPicPr>
          <p:nvPr/>
        </p:nvPicPr>
        <p:blipFill>
          <a:blip r:embed="rId7"/>
          <a:srcRect/>
          <a:stretch>
            <a:fillRect/>
          </a:stretch>
        </p:blipFill>
        <p:spPr bwMode="auto">
          <a:xfrm>
            <a:off x="5214942" y="2357430"/>
            <a:ext cx="821835" cy="9001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pt-BR" smtClean="0"/>
              <a:t>Resolução de entidades</a:t>
            </a:r>
          </a:p>
        </p:txBody>
      </p:sp>
      <p:sp>
        <p:nvSpPr>
          <p:cNvPr id="3" name="Content Placeholder 2"/>
          <p:cNvSpPr>
            <a:spLocks noGrp="1"/>
          </p:cNvSpPr>
          <p:nvPr>
            <p:ph sz="quarter" idx="1"/>
          </p:nvPr>
        </p:nvSpPr>
        <p:spPr>
          <a:xfrm>
            <a:off x="457200" y="1841396"/>
            <a:ext cx="7467600" cy="4873752"/>
          </a:xfrm>
        </p:spPr>
        <p:txBody>
          <a:bodyPr/>
          <a:lstStyle/>
          <a:p>
            <a:r>
              <a:rPr lang="pt-BR" dirty="0" smtClean="0"/>
              <a:t>Baseada em Atributos</a:t>
            </a:r>
          </a:p>
          <a:p>
            <a:endParaRPr lang="pt-BR" dirty="0" smtClean="0"/>
          </a:p>
          <a:p>
            <a:r>
              <a:rPr lang="pt-BR" dirty="0" smtClean="0"/>
              <a:t>Baseada em Relacionamentos</a:t>
            </a:r>
          </a:p>
          <a:p>
            <a:pPr lvl="1"/>
            <a:endParaRPr lang="pt-BR" dirty="0" smtClean="0"/>
          </a:p>
          <a:p>
            <a:endParaRPr lang="pt-BR" dirty="0" smtClean="0"/>
          </a:p>
          <a:p>
            <a:endParaRPr lang="pt-BR" dirty="0" smtClean="0"/>
          </a:p>
          <a:p>
            <a:endParaRPr lang="pt-BR" dirty="0" smtClean="0"/>
          </a:p>
        </p:txBody>
      </p:sp>
      <p:pic>
        <p:nvPicPr>
          <p:cNvPr id="133122" name="Picture 2"/>
          <p:cNvPicPr>
            <a:picLocks noChangeAspect="1" noChangeArrowheads="1"/>
          </p:cNvPicPr>
          <p:nvPr/>
        </p:nvPicPr>
        <p:blipFill>
          <a:blip r:embed="rId3"/>
          <a:srcRect l="29297" t="43125" r="31445" b="29687"/>
          <a:stretch>
            <a:fillRect/>
          </a:stretch>
        </p:blipFill>
        <p:spPr bwMode="auto">
          <a:xfrm>
            <a:off x="928661" y="3500438"/>
            <a:ext cx="6106717"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childTnLst>
                                    <p:set>
                                      <p:cBhvr rctx="PPT">
                                        <p:cTn id="17" dur="indefinite"/>
                                        <p:tgtEl>
                                          <p:spTgt spid="3">
                                            <p:txEl>
                                              <p:pRg st="2" end="2"/>
                                            </p:txEl>
                                          </p:spTgt>
                                        </p:tgtEl>
                                        <p:attrNameLst>
                                          <p:attrName>style.opacity</p:attrName>
                                        </p:attrNameLst>
                                      </p:cBhvr>
                                      <p:to>
                                        <p:strVal val="0.5"/>
                                      </p:to>
                                    </p:set>
                                    <p:animEffect filter="image" prLst="opacity: 0.5">
                                      <p:cBhvr rctx="IE">
                                        <p:cTn id="18"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pt-BR" dirty="0" smtClean="0"/>
              <a:t>Resolução de </a:t>
            </a:r>
            <a:r>
              <a:rPr lang="pt-BR" dirty="0" smtClean="0"/>
              <a:t>entidades - Aplicações</a:t>
            </a:r>
            <a:endParaRPr lang="pt-BR" dirty="0" smtClean="0"/>
          </a:p>
        </p:txBody>
      </p:sp>
      <p:sp>
        <p:nvSpPr>
          <p:cNvPr id="37891" name="Content Placeholder 2"/>
          <p:cNvSpPr>
            <a:spLocks noGrp="1"/>
          </p:cNvSpPr>
          <p:nvPr>
            <p:ph sz="quarter" idx="1"/>
          </p:nvPr>
        </p:nvSpPr>
        <p:spPr/>
        <p:txBody>
          <a:bodyPr/>
          <a:lstStyle/>
          <a:p>
            <a:r>
              <a:rPr lang="pt-BR" dirty="0" smtClean="0"/>
              <a:t>Integração de dados</a:t>
            </a:r>
          </a:p>
          <a:p>
            <a:endParaRPr lang="pt-BR" dirty="0" smtClean="0"/>
          </a:p>
          <a:p>
            <a:r>
              <a:rPr lang="pt-BR" dirty="0" smtClean="0"/>
              <a:t>Extração de informação em bases de textos </a:t>
            </a:r>
            <a:r>
              <a:rPr lang="pt-BR" dirty="0" err="1" smtClean="0"/>
              <a:t>multi-língue</a:t>
            </a:r>
            <a:r>
              <a:rPr lang="pt-BR" dirty="0" smtClean="0"/>
              <a:t> </a:t>
            </a:r>
          </a:p>
          <a:p>
            <a:endParaRPr lang="pt-BR" dirty="0" smtClean="0"/>
          </a:p>
          <a:p>
            <a:r>
              <a:rPr lang="pt-BR" dirty="0" smtClean="0"/>
              <a:t>Coleta de dados em redes sociais</a:t>
            </a:r>
            <a:endParaRPr lang="pt-BR" dirty="0" smtClean="0"/>
          </a:p>
          <a:p>
            <a:pPr>
              <a:buFont typeface="Wingdings" pitchFamily="2" charset="2"/>
              <a:buNone/>
            </a:pPr>
            <a:endParaRPr lang="pt-BR" dirty="0" smtClean="0"/>
          </a:p>
          <a:p>
            <a:pPr>
              <a:buFont typeface="Wingdings" pitchFamily="2" charset="2"/>
              <a:buNone/>
            </a:pPr>
            <a:endParaRPr lang="pt-BR"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pt-BR" smtClean="0"/>
              <a:t>Predição de links</a:t>
            </a:r>
          </a:p>
        </p:txBody>
      </p:sp>
      <p:sp>
        <p:nvSpPr>
          <p:cNvPr id="3" name="Content Placeholder 2"/>
          <p:cNvSpPr>
            <a:spLocks noGrp="1"/>
          </p:cNvSpPr>
          <p:nvPr>
            <p:ph sz="quarter" idx="1"/>
          </p:nvPr>
        </p:nvSpPr>
        <p:spPr>
          <a:xfrm>
            <a:off x="500034" y="1928802"/>
            <a:ext cx="4543428" cy="2357454"/>
          </a:xfrm>
        </p:spPr>
        <p:txBody>
          <a:bodyPr/>
          <a:lstStyle/>
          <a:p>
            <a:r>
              <a:rPr lang="pt-BR" dirty="0" smtClean="0"/>
              <a:t>Predizer </a:t>
            </a:r>
            <a:r>
              <a:rPr lang="pt-BR" dirty="0" smtClean="0"/>
              <a:t>links mais prováveis em uma rede</a:t>
            </a:r>
            <a:endParaRPr lang="pt-BR" dirty="0" smtClean="0"/>
          </a:p>
        </p:txBody>
      </p:sp>
      <p:sp>
        <p:nvSpPr>
          <p:cNvPr id="6" name="Elipse 5"/>
          <p:cNvSpPr/>
          <p:nvPr/>
        </p:nvSpPr>
        <p:spPr>
          <a:xfrm>
            <a:off x="6572264" y="4357694"/>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5000628" y="5000636"/>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2428860" y="5715016"/>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Elipse 8"/>
          <p:cNvSpPr/>
          <p:nvPr/>
        </p:nvSpPr>
        <p:spPr>
          <a:xfrm>
            <a:off x="5072066" y="3500438"/>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reto 9"/>
          <p:cNvCxnSpPr>
            <a:endCxn id="7" idx="2"/>
          </p:cNvCxnSpPr>
          <p:nvPr/>
        </p:nvCxnSpPr>
        <p:spPr>
          <a:xfrm rot="16200000" flipH="1">
            <a:off x="3959917" y="4281396"/>
            <a:ext cx="701380" cy="1380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a:stCxn id="8" idx="6"/>
            <a:endCxn id="7" idx="3"/>
          </p:cNvCxnSpPr>
          <p:nvPr/>
        </p:nvCxnSpPr>
        <p:spPr>
          <a:xfrm flipV="1">
            <a:off x="3071802" y="5549421"/>
            <a:ext cx="2022983" cy="487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a:endCxn id="9" idx="2"/>
          </p:cNvCxnSpPr>
          <p:nvPr/>
        </p:nvCxnSpPr>
        <p:spPr>
          <a:xfrm rot="5400000" flipH="1" flipV="1">
            <a:off x="4174231" y="3268265"/>
            <a:ext cx="344190" cy="14514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p:cNvCxnSpPr>
            <a:stCxn id="9" idx="6"/>
            <a:endCxn id="6" idx="1"/>
          </p:cNvCxnSpPr>
          <p:nvPr/>
        </p:nvCxnSpPr>
        <p:spPr>
          <a:xfrm>
            <a:off x="5715008" y="3821909"/>
            <a:ext cx="951413" cy="629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to 13"/>
          <p:cNvCxnSpPr>
            <a:stCxn id="7" idx="6"/>
            <a:endCxn id="6" idx="2"/>
          </p:cNvCxnSpPr>
          <p:nvPr/>
        </p:nvCxnSpPr>
        <p:spPr>
          <a:xfrm flipV="1">
            <a:off x="5643570" y="4679165"/>
            <a:ext cx="928694" cy="642942"/>
          </a:xfrm>
          <a:prstGeom prst="line">
            <a:avLst/>
          </a:prstGeom>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4929190" y="2357430"/>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reto 15"/>
          <p:cNvCxnSpPr>
            <a:stCxn id="9" idx="0"/>
            <a:endCxn id="15" idx="4"/>
          </p:cNvCxnSpPr>
          <p:nvPr/>
        </p:nvCxnSpPr>
        <p:spPr>
          <a:xfrm rot="16200000" flipV="1">
            <a:off x="5072066" y="3178967"/>
            <a:ext cx="500066" cy="142876"/>
          </a:xfrm>
          <a:prstGeom prst="line">
            <a:avLst/>
          </a:prstGeom>
        </p:spPr>
        <p:style>
          <a:lnRef idx="1">
            <a:schemeClr val="accent1"/>
          </a:lnRef>
          <a:fillRef idx="0">
            <a:schemeClr val="accent1"/>
          </a:fillRef>
          <a:effectRef idx="0">
            <a:schemeClr val="accent1"/>
          </a:effectRef>
          <a:fontRef idx="minor">
            <a:schemeClr val="tx1"/>
          </a:fontRef>
        </p:style>
      </p:cxnSp>
      <p:sp>
        <p:nvSpPr>
          <p:cNvPr id="17" name="Elipse 16"/>
          <p:cNvSpPr/>
          <p:nvPr/>
        </p:nvSpPr>
        <p:spPr>
          <a:xfrm>
            <a:off x="6215074" y="2714620"/>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a:stCxn id="9" idx="7"/>
            <a:endCxn id="17" idx="2"/>
          </p:cNvCxnSpPr>
          <p:nvPr/>
        </p:nvCxnSpPr>
        <p:spPr>
          <a:xfrm rot="5400000" flipH="1" flipV="1">
            <a:off x="5638710" y="3018232"/>
            <a:ext cx="558504" cy="594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p:cNvCxnSpPr>
            <a:endCxn id="8" idx="0"/>
          </p:cNvCxnSpPr>
          <p:nvPr/>
        </p:nvCxnSpPr>
        <p:spPr>
          <a:xfrm rot="5400000">
            <a:off x="2411001" y="4960057"/>
            <a:ext cx="1094289" cy="415628"/>
          </a:xfrm>
          <a:prstGeom prst="line">
            <a:avLst/>
          </a:prstGeom>
        </p:spPr>
        <p:style>
          <a:lnRef idx="1">
            <a:schemeClr val="accent1"/>
          </a:lnRef>
          <a:fillRef idx="0">
            <a:schemeClr val="accent1"/>
          </a:fillRef>
          <a:effectRef idx="0">
            <a:schemeClr val="accent1"/>
          </a:effectRef>
          <a:fontRef idx="minor">
            <a:schemeClr val="tx1"/>
          </a:fontRef>
        </p:style>
      </p:cxnSp>
      <p:sp>
        <p:nvSpPr>
          <p:cNvPr id="20" name="Elipse 19"/>
          <p:cNvSpPr/>
          <p:nvPr/>
        </p:nvSpPr>
        <p:spPr>
          <a:xfrm>
            <a:off x="7858148" y="4429132"/>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a:stCxn id="6" idx="6"/>
            <a:endCxn id="20" idx="2"/>
          </p:cNvCxnSpPr>
          <p:nvPr/>
        </p:nvCxnSpPr>
        <p:spPr>
          <a:xfrm>
            <a:off x="7215206" y="4679165"/>
            <a:ext cx="642942" cy="71438"/>
          </a:xfrm>
          <a:prstGeom prst="line">
            <a:avLst/>
          </a:prstGeom>
        </p:spPr>
        <p:style>
          <a:lnRef idx="1">
            <a:schemeClr val="accent1"/>
          </a:lnRef>
          <a:fillRef idx="0">
            <a:schemeClr val="accent1"/>
          </a:fillRef>
          <a:effectRef idx="0">
            <a:schemeClr val="accent1"/>
          </a:effectRef>
          <a:fontRef idx="minor">
            <a:schemeClr val="tx1"/>
          </a:fontRef>
        </p:style>
      </p:cxnSp>
      <p:sp>
        <p:nvSpPr>
          <p:cNvPr id="22" name="Elipse 21"/>
          <p:cNvSpPr/>
          <p:nvPr/>
        </p:nvSpPr>
        <p:spPr>
          <a:xfrm>
            <a:off x="3071802" y="4071942"/>
            <a:ext cx="642942" cy="6429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4" name="Conector reto 23"/>
          <p:cNvCxnSpPr>
            <a:endCxn id="8" idx="7"/>
          </p:cNvCxnSpPr>
          <p:nvPr/>
        </p:nvCxnSpPr>
        <p:spPr>
          <a:xfrm rot="10800000" flipV="1">
            <a:off x="2977646" y="4071941"/>
            <a:ext cx="2165859" cy="1737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to 25"/>
          <p:cNvCxnSpPr>
            <a:stCxn id="9" idx="4"/>
            <a:endCxn id="7" idx="0"/>
          </p:cNvCxnSpPr>
          <p:nvPr/>
        </p:nvCxnSpPr>
        <p:spPr>
          <a:xfrm rot="5400000">
            <a:off x="4929190" y="4536289"/>
            <a:ext cx="857256" cy="71438"/>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27" name="CaixaDeTexto 26"/>
          <p:cNvSpPr txBox="1"/>
          <p:nvPr/>
        </p:nvSpPr>
        <p:spPr>
          <a:xfrm>
            <a:off x="5429256" y="4357694"/>
            <a:ext cx="312906" cy="369332"/>
          </a:xfrm>
          <a:prstGeom prst="rect">
            <a:avLst/>
          </a:prstGeom>
          <a:noFill/>
        </p:spPr>
        <p:txBody>
          <a:bodyPr wrap="none" rtlCol="0">
            <a:spAutoFit/>
          </a:bodyPr>
          <a:lstStyle/>
          <a:p>
            <a:r>
              <a:rPr lang="pt-BR" dirty="0" smtClean="0"/>
              <a:t>?</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mph" presetSubtype="0" grpId="1" nodeType="withEffect">
                                  <p:stCondLst>
                                    <p:cond delay="0"/>
                                  </p:stCondLst>
                                  <p:childTnLst>
                                    <p:set>
                                      <p:cBhvr rctx="PPT">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Predição de Links</a:t>
            </a:r>
            <a:endParaRPr lang="pt-BR" dirty="0"/>
          </a:p>
        </p:txBody>
      </p:sp>
      <p:sp>
        <p:nvSpPr>
          <p:cNvPr id="3" name="Espaço Reservado para Conteúdo 2"/>
          <p:cNvSpPr>
            <a:spLocks noGrp="1"/>
          </p:cNvSpPr>
          <p:nvPr>
            <p:ph sz="quarter" idx="1"/>
          </p:nvPr>
        </p:nvSpPr>
        <p:spPr>
          <a:xfrm>
            <a:off x="457200" y="1841396"/>
            <a:ext cx="7467600" cy="4873752"/>
          </a:xfrm>
        </p:spPr>
        <p:txBody>
          <a:bodyPr/>
          <a:lstStyle/>
          <a:p>
            <a:r>
              <a:rPr lang="pt-BR" dirty="0" smtClean="0"/>
              <a:t>Predição de novos links</a:t>
            </a:r>
          </a:p>
          <a:p>
            <a:pPr lvl="1"/>
            <a:r>
              <a:rPr lang="pt-BR" dirty="0" smtClean="0"/>
              <a:t>Relacionamentos futuros</a:t>
            </a:r>
            <a:endParaRPr lang="pt-BR" dirty="0" smtClean="0"/>
          </a:p>
          <a:p>
            <a:endParaRPr lang="pt-BR" dirty="0" smtClean="0"/>
          </a:p>
          <a:p>
            <a:r>
              <a:rPr lang="pt-BR" dirty="0" smtClean="0"/>
              <a:t>Predição de links existentes, mas não observados</a:t>
            </a:r>
          </a:p>
          <a:p>
            <a:pPr lvl="1"/>
            <a:r>
              <a:rPr lang="pt-BR" dirty="0" smtClean="0"/>
              <a:t>Relacionamentos ocultos</a:t>
            </a:r>
            <a:endParaRPr lang="pt-B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pt-BR" dirty="0" smtClean="0"/>
              <a:t>Predição de </a:t>
            </a:r>
            <a:r>
              <a:rPr lang="pt-BR" dirty="0" smtClean="0"/>
              <a:t>links - Aplicações</a:t>
            </a:r>
            <a:endParaRPr lang="pt-BR" dirty="0" smtClean="0"/>
          </a:p>
        </p:txBody>
      </p:sp>
      <p:sp>
        <p:nvSpPr>
          <p:cNvPr id="40963" name="Content Placeholder 2"/>
          <p:cNvSpPr>
            <a:spLocks noGrp="1"/>
          </p:cNvSpPr>
          <p:nvPr>
            <p:ph sz="quarter" idx="1"/>
          </p:nvPr>
        </p:nvSpPr>
        <p:spPr>
          <a:xfrm>
            <a:off x="612774" y="1862158"/>
            <a:ext cx="8031191" cy="4495800"/>
          </a:xfrm>
        </p:spPr>
        <p:txBody>
          <a:bodyPr>
            <a:normAutofit/>
          </a:bodyPr>
          <a:lstStyle/>
          <a:p>
            <a:r>
              <a:rPr lang="pt-BR" dirty="0" smtClean="0"/>
              <a:t>Recomendação de amigos e colaboradores em redes sociais</a:t>
            </a:r>
          </a:p>
          <a:p>
            <a:endParaRPr lang="pt-BR" dirty="0" smtClean="0"/>
          </a:p>
          <a:p>
            <a:r>
              <a:rPr lang="pt-BR" dirty="0" smtClean="0"/>
              <a:t>Identificação de ligações ocultas em redes de criminosos</a:t>
            </a:r>
          </a:p>
          <a:p>
            <a:endParaRPr lang="pt-BR" dirty="0" smtClean="0"/>
          </a:p>
          <a:p>
            <a:r>
              <a:rPr lang="pt-BR" dirty="0" smtClean="0"/>
              <a:t>Identificação de alvos em redes farmacológicas</a:t>
            </a:r>
          </a:p>
          <a:p>
            <a:endParaRPr lang="pt-BR" dirty="0" smtClean="0"/>
          </a:p>
          <a:p>
            <a:r>
              <a:rPr lang="pt-BR" dirty="0" smtClean="0"/>
              <a:t>Pré-processamento de dados</a:t>
            </a:r>
          </a:p>
          <a:p>
            <a:pPr lvl="1"/>
            <a:r>
              <a:rPr lang="pt-BR" i="1" dirty="0" smtClean="0"/>
              <a:t>Data </a:t>
            </a:r>
            <a:r>
              <a:rPr lang="pt-BR" i="1" dirty="0" err="1" smtClean="0"/>
              <a:t>completion</a:t>
            </a:r>
            <a:endParaRPr lang="pt-BR" i="1" dirty="0" smtClean="0"/>
          </a:p>
          <a:p>
            <a:endParaRPr lang="pt-B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pt-BR" smtClean="0"/>
              <a:t>Descoberta de subgrafos</a:t>
            </a:r>
          </a:p>
        </p:txBody>
      </p:sp>
      <p:sp>
        <p:nvSpPr>
          <p:cNvPr id="3" name="Content Placeholder 2"/>
          <p:cNvSpPr>
            <a:spLocks noGrp="1"/>
          </p:cNvSpPr>
          <p:nvPr>
            <p:ph sz="quarter" idx="1"/>
          </p:nvPr>
        </p:nvSpPr>
        <p:spPr/>
        <p:txBody>
          <a:bodyPr>
            <a:normAutofit/>
          </a:bodyPr>
          <a:lstStyle/>
          <a:p>
            <a:pPr marL="320040" indent="-320040">
              <a:buFont typeface="Wingdings"/>
              <a:buChar char=""/>
              <a:defRPr/>
            </a:pPr>
            <a:r>
              <a:rPr lang="pt-BR" dirty="0" smtClean="0"/>
              <a:t>Encontrar </a:t>
            </a:r>
            <a:r>
              <a:rPr lang="pt-BR" dirty="0" smtClean="0"/>
              <a:t>sub-grafos </a:t>
            </a:r>
            <a:r>
              <a:rPr lang="pt-BR" dirty="0" smtClean="0"/>
              <a:t>freqüentes e interessantes em </a:t>
            </a:r>
            <a:r>
              <a:rPr lang="pt-BR" dirty="0" smtClean="0"/>
              <a:t>um </a:t>
            </a:r>
            <a:r>
              <a:rPr lang="pt-BR" dirty="0" smtClean="0"/>
              <a:t>dado grafo;</a:t>
            </a:r>
            <a:endParaRPr lang="pt-BR" dirty="0" smtClean="0"/>
          </a:p>
          <a:p>
            <a:pPr marL="320040" indent="-320040" fontAlgn="auto">
              <a:spcAft>
                <a:spcPts val="0"/>
              </a:spcAft>
              <a:buNone/>
              <a:defRPr/>
            </a:pPr>
            <a:endParaRPr lang="pt-BR" dirty="0" smtClean="0"/>
          </a:p>
        </p:txBody>
      </p:sp>
      <p:pic>
        <p:nvPicPr>
          <p:cNvPr id="5" name="Picture 2" descr="http://researchnews.osu.edu/archive/Adolescent%20romantic%20network_reviseda.jpg"/>
          <p:cNvPicPr>
            <a:picLocks noChangeAspect="1" noChangeArrowheads="1"/>
          </p:cNvPicPr>
          <p:nvPr/>
        </p:nvPicPr>
        <p:blipFill>
          <a:blip r:embed="rId2" cstate="print"/>
          <a:srcRect/>
          <a:stretch>
            <a:fillRect/>
          </a:stretch>
        </p:blipFill>
        <p:spPr bwMode="auto">
          <a:xfrm>
            <a:off x="1142976" y="2857496"/>
            <a:ext cx="4664090" cy="3818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pt-BR" smtClean="0"/>
              <a:t>Descoberta de subgrafos</a:t>
            </a:r>
          </a:p>
        </p:txBody>
      </p:sp>
      <p:sp>
        <p:nvSpPr>
          <p:cNvPr id="3" name="Content Placeholder 2"/>
          <p:cNvSpPr>
            <a:spLocks noGrp="1"/>
          </p:cNvSpPr>
          <p:nvPr>
            <p:ph sz="quarter" idx="1"/>
          </p:nvPr>
        </p:nvSpPr>
        <p:spPr/>
        <p:txBody>
          <a:bodyPr>
            <a:normAutofit/>
          </a:bodyPr>
          <a:lstStyle/>
          <a:p>
            <a:pPr marL="320040" indent="-320040">
              <a:buFont typeface="Wingdings"/>
              <a:buChar char=""/>
              <a:defRPr/>
            </a:pPr>
            <a:r>
              <a:rPr lang="pt-BR" dirty="0" smtClean="0"/>
              <a:t>Descoberta de padrões dinâmicos</a:t>
            </a:r>
            <a:endParaRPr lang="pt-BR" dirty="0" smtClean="0"/>
          </a:p>
          <a:p>
            <a:pPr marL="320040" indent="-320040" fontAlgn="auto">
              <a:spcAft>
                <a:spcPts val="0"/>
              </a:spcAft>
              <a:buNone/>
              <a:defRPr/>
            </a:pPr>
            <a:endParaRPr lang="pt-BR" dirty="0" smtClean="0"/>
          </a:p>
        </p:txBody>
      </p:sp>
      <p:sp>
        <p:nvSpPr>
          <p:cNvPr id="6" name="Elipse 5"/>
          <p:cNvSpPr/>
          <p:nvPr/>
        </p:nvSpPr>
        <p:spPr>
          <a:xfrm>
            <a:off x="1142976" y="4643446"/>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1142976" y="3214686"/>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lipse 7"/>
          <p:cNvSpPr/>
          <p:nvPr/>
        </p:nvSpPr>
        <p:spPr>
          <a:xfrm>
            <a:off x="2571736" y="4643446"/>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reto 9"/>
          <p:cNvCxnSpPr>
            <a:stCxn id="6" idx="0"/>
            <a:endCxn id="7" idx="4"/>
          </p:cNvCxnSpPr>
          <p:nvPr/>
        </p:nvCxnSpPr>
        <p:spPr>
          <a:xfrm rot="5400000" flipH="1" flipV="1">
            <a:off x="928662" y="4179099"/>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to 11"/>
          <p:cNvCxnSpPr>
            <a:stCxn id="6" idx="6"/>
            <a:endCxn id="8" idx="2"/>
          </p:cNvCxnSpPr>
          <p:nvPr/>
        </p:nvCxnSpPr>
        <p:spPr>
          <a:xfrm>
            <a:off x="1643042" y="489347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1928794" y="5072074"/>
            <a:ext cx="248786" cy="369332"/>
          </a:xfrm>
          <a:prstGeom prst="rect">
            <a:avLst/>
          </a:prstGeom>
          <a:noFill/>
        </p:spPr>
        <p:txBody>
          <a:bodyPr wrap="none" rtlCol="0">
            <a:spAutoFit/>
          </a:bodyPr>
          <a:lstStyle/>
          <a:p>
            <a:r>
              <a:rPr lang="pt-BR" dirty="0" smtClean="0"/>
              <a:t>t</a:t>
            </a:r>
            <a:endParaRPr lang="pt-BR" dirty="0"/>
          </a:p>
        </p:txBody>
      </p:sp>
      <p:sp>
        <p:nvSpPr>
          <p:cNvPr id="14" name="CaixaDeTexto 13"/>
          <p:cNvSpPr txBox="1"/>
          <p:nvPr/>
        </p:nvSpPr>
        <p:spPr>
          <a:xfrm>
            <a:off x="785786" y="4000504"/>
            <a:ext cx="511679" cy="369332"/>
          </a:xfrm>
          <a:prstGeom prst="rect">
            <a:avLst/>
          </a:prstGeom>
          <a:noFill/>
        </p:spPr>
        <p:txBody>
          <a:bodyPr wrap="none" rtlCol="0">
            <a:spAutoFit/>
          </a:bodyPr>
          <a:lstStyle/>
          <a:p>
            <a:r>
              <a:rPr lang="pt-BR" dirty="0" smtClean="0"/>
              <a:t>t</a:t>
            </a:r>
            <a:r>
              <a:rPr lang="pt-BR" dirty="0" smtClean="0"/>
              <a:t>+1</a:t>
            </a:r>
            <a:endParaRPr lang="pt-BR" dirty="0"/>
          </a:p>
        </p:txBody>
      </p:sp>
      <p:sp>
        <p:nvSpPr>
          <p:cNvPr id="15" name="Elipse 14"/>
          <p:cNvSpPr/>
          <p:nvPr/>
        </p:nvSpPr>
        <p:spPr>
          <a:xfrm>
            <a:off x="5429256" y="4643446"/>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5429256" y="3214686"/>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6858016" y="4643446"/>
            <a:ext cx="500066"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8" name="Conector reto 17"/>
          <p:cNvCxnSpPr>
            <a:stCxn id="15" idx="0"/>
            <a:endCxn id="16" idx="4"/>
          </p:cNvCxnSpPr>
          <p:nvPr/>
        </p:nvCxnSpPr>
        <p:spPr>
          <a:xfrm rot="5400000" flipH="1" flipV="1">
            <a:off x="5214942" y="4179099"/>
            <a:ext cx="92869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p:cNvCxnSpPr>
            <a:stCxn id="15" idx="6"/>
            <a:endCxn id="17" idx="2"/>
          </p:cNvCxnSpPr>
          <p:nvPr/>
        </p:nvCxnSpPr>
        <p:spPr>
          <a:xfrm>
            <a:off x="5929322" y="489347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6215074" y="5072074"/>
            <a:ext cx="248786" cy="369332"/>
          </a:xfrm>
          <a:prstGeom prst="rect">
            <a:avLst/>
          </a:prstGeom>
          <a:noFill/>
        </p:spPr>
        <p:txBody>
          <a:bodyPr wrap="none" rtlCol="0">
            <a:spAutoFit/>
          </a:bodyPr>
          <a:lstStyle/>
          <a:p>
            <a:r>
              <a:rPr lang="pt-BR" dirty="0" smtClean="0"/>
              <a:t>t</a:t>
            </a:r>
            <a:endParaRPr lang="pt-BR" dirty="0"/>
          </a:p>
        </p:txBody>
      </p:sp>
      <p:sp>
        <p:nvSpPr>
          <p:cNvPr id="21" name="CaixaDeTexto 20"/>
          <p:cNvSpPr txBox="1"/>
          <p:nvPr/>
        </p:nvSpPr>
        <p:spPr>
          <a:xfrm>
            <a:off x="5072066" y="4000504"/>
            <a:ext cx="511679" cy="369332"/>
          </a:xfrm>
          <a:prstGeom prst="rect">
            <a:avLst/>
          </a:prstGeom>
          <a:noFill/>
        </p:spPr>
        <p:txBody>
          <a:bodyPr wrap="none" rtlCol="0">
            <a:spAutoFit/>
          </a:bodyPr>
          <a:lstStyle/>
          <a:p>
            <a:r>
              <a:rPr lang="pt-BR" dirty="0" smtClean="0"/>
              <a:t>t</a:t>
            </a:r>
            <a:r>
              <a:rPr lang="pt-BR" dirty="0" smtClean="0"/>
              <a:t>+1</a:t>
            </a:r>
            <a:endParaRPr lang="pt-BR" dirty="0"/>
          </a:p>
        </p:txBody>
      </p:sp>
      <p:cxnSp>
        <p:nvCxnSpPr>
          <p:cNvPr id="23" name="Conector reto 22"/>
          <p:cNvCxnSpPr>
            <a:stCxn id="16" idx="5"/>
            <a:endCxn id="17" idx="1"/>
          </p:cNvCxnSpPr>
          <p:nvPr/>
        </p:nvCxnSpPr>
        <p:spPr>
          <a:xfrm rot="16200000" flipH="1">
            <a:off x="5856089" y="3641519"/>
            <a:ext cx="1075160" cy="107516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ixaDeTexto 23"/>
          <p:cNvSpPr txBox="1"/>
          <p:nvPr/>
        </p:nvSpPr>
        <p:spPr>
          <a:xfrm>
            <a:off x="6500826" y="3857628"/>
            <a:ext cx="511679" cy="369332"/>
          </a:xfrm>
          <a:prstGeom prst="rect">
            <a:avLst/>
          </a:prstGeom>
          <a:noFill/>
        </p:spPr>
        <p:txBody>
          <a:bodyPr wrap="none" rtlCol="0">
            <a:spAutoFit/>
          </a:bodyPr>
          <a:lstStyle/>
          <a:p>
            <a:r>
              <a:rPr lang="pt-BR" dirty="0" smtClean="0"/>
              <a:t>t+2</a:t>
            </a:r>
            <a:endParaRPr lang="pt-BR" dirty="0"/>
          </a:p>
        </p:txBody>
      </p:sp>
      <p:sp>
        <p:nvSpPr>
          <p:cNvPr id="25" name="Seta para a direita 24"/>
          <p:cNvSpPr/>
          <p:nvPr/>
        </p:nvSpPr>
        <p:spPr>
          <a:xfrm>
            <a:off x="3571868" y="3857628"/>
            <a:ext cx="92869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pt-BR" dirty="0" smtClean="0"/>
              <a:t>Descoberta de </a:t>
            </a:r>
            <a:r>
              <a:rPr lang="pt-BR" dirty="0" err="1" smtClean="0"/>
              <a:t>subgrafos</a:t>
            </a:r>
            <a:r>
              <a:rPr lang="pt-BR" dirty="0" smtClean="0"/>
              <a:t> - Aplicações</a:t>
            </a:r>
            <a:endParaRPr lang="pt-BR" dirty="0" smtClean="0"/>
          </a:p>
        </p:txBody>
      </p:sp>
      <p:sp>
        <p:nvSpPr>
          <p:cNvPr id="3" name="Content Placeholder 2"/>
          <p:cNvSpPr>
            <a:spLocks noGrp="1"/>
          </p:cNvSpPr>
          <p:nvPr>
            <p:ph sz="quarter" idx="1"/>
          </p:nvPr>
        </p:nvSpPr>
        <p:spPr/>
        <p:txBody>
          <a:bodyPr>
            <a:normAutofit/>
          </a:bodyPr>
          <a:lstStyle/>
          <a:p>
            <a:pPr marL="320040" indent="-320040">
              <a:buFont typeface="Wingdings"/>
              <a:buChar char=""/>
              <a:defRPr/>
            </a:pPr>
            <a:r>
              <a:rPr lang="pt-BR" dirty="0" smtClean="0"/>
              <a:t>Descoberta de padrões</a:t>
            </a:r>
          </a:p>
          <a:p>
            <a:pPr marL="320040" indent="-320040">
              <a:buFont typeface="Wingdings"/>
              <a:buChar char=""/>
              <a:defRPr/>
            </a:pPr>
            <a:endParaRPr lang="pt-BR" dirty="0" smtClean="0"/>
          </a:p>
          <a:p>
            <a:pPr marL="320040" indent="-320040">
              <a:buFont typeface="Wingdings"/>
              <a:buChar char=""/>
              <a:defRPr/>
            </a:pPr>
            <a:r>
              <a:rPr lang="pt-BR" dirty="0" smtClean="0"/>
              <a:t>Predição de relacionamentos</a:t>
            </a:r>
          </a:p>
          <a:p>
            <a:pPr marL="320040" indent="-320040">
              <a:buFont typeface="Wingdings"/>
              <a:buChar char=""/>
              <a:defRPr/>
            </a:pPr>
            <a:endParaRPr lang="pt-BR" dirty="0" smtClean="0"/>
          </a:p>
          <a:p>
            <a:pPr marL="320040" indent="-320040">
              <a:buFont typeface="Wingdings"/>
              <a:buChar char=""/>
              <a:defRPr/>
            </a:pPr>
            <a:r>
              <a:rPr lang="pt-BR" dirty="0" smtClean="0"/>
              <a:t>Descoberta de </a:t>
            </a:r>
            <a:r>
              <a:rPr lang="pt-BR" i="1" dirty="0" err="1" smtClean="0"/>
              <a:t>motifs</a:t>
            </a:r>
            <a:r>
              <a:rPr lang="pt-BR" dirty="0" smtClean="0"/>
              <a:t> em redes regulatórias de genes</a:t>
            </a:r>
          </a:p>
          <a:p>
            <a:pPr marL="320040" indent="-320040">
              <a:buFont typeface="Wingdings"/>
              <a:buChar char=""/>
              <a:defRPr/>
            </a:pPr>
            <a:endParaRPr lang="pt-BR" dirty="0" smtClean="0"/>
          </a:p>
          <a:p>
            <a:pPr marL="320040" indent="-320040">
              <a:buFont typeface="Wingdings"/>
              <a:buChar char=""/>
              <a:defRPr/>
            </a:pPr>
            <a:endParaRPr lang="pt-B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9" presetClass="emph" presetSubtype="0" grpId="1" nodeType="with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1" nodeType="clickEffect">
                                  <p:stCondLst>
                                    <p:cond delay="0"/>
                                  </p:stCondLst>
                                  <p:childTnLst>
                                    <p:set>
                                      <p:cBhvr rctx="PPT">
                                        <p:cTn id="21" dur="indefinite"/>
                                        <p:tgtEl>
                                          <p:spTgt spid="3">
                                            <p:txEl>
                                              <p:pRg st="2" end="2"/>
                                            </p:txEl>
                                          </p:spTgt>
                                        </p:tgtEl>
                                        <p:attrNameLst>
                                          <p:attrName>style.opacity</p:attrName>
                                        </p:attrNameLst>
                                      </p:cBhvr>
                                      <p:to>
                                        <p:strVal val="0.5"/>
                                      </p:to>
                                    </p:set>
                                    <p:animEffect filter="image" prLst="opacity: 0.5">
                                      <p:cBhvr rctx="IE">
                                        <p:cTn id="22" dur="indefinite"/>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3">
                                            <p:txEl>
                                              <p:pRg st="4" end="4"/>
                                            </p:txEl>
                                          </p:spTgt>
                                        </p:tgtEl>
                                        <p:attrNameLst>
                                          <p:attrName>style.opacity</p:attrName>
                                        </p:attrNameLst>
                                      </p:cBhvr>
                                      <p:to>
                                        <p:strVal val="0.5"/>
                                      </p:to>
                                    </p:set>
                                    <p:animEffect filter="image" prLst="opacity: 0.5">
                                      <p:cBhvr rctx="IE">
                                        <p:cTn id="27"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pt-BR" smtClean="0"/>
              <a:t>Classificação de grafos</a:t>
            </a:r>
          </a:p>
        </p:txBody>
      </p:sp>
      <p:sp>
        <p:nvSpPr>
          <p:cNvPr id="3" name="Content Placeholder 2"/>
          <p:cNvSpPr>
            <a:spLocks noGrp="1"/>
          </p:cNvSpPr>
          <p:nvPr>
            <p:ph sz="quarter" idx="1"/>
          </p:nvPr>
        </p:nvSpPr>
        <p:spPr>
          <a:xfrm>
            <a:off x="457200" y="1841396"/>
            <a:ext cx="7467600" cy="4873752"/>
          </a:xfrm>
        </p:spPr>
        <p:txBody>
          <a:bodyPr/>
          <a:lstStyle/>
          <a:p>
            <a:r>
              <a:rPr lang="pt-BR" dirty="0" smtClean="0"/>
              <a:t>Categorizar um grafo inteiro como uma instância positiva ou negativa de um </a:t>
            </a:r>
            <a:r>
              <a:rPr lang="pt-BR" dirty="0" smtClean="0"/>
              <a:t>conceito</a:t>
            </a:r>
            <a:endParaRPr lang="pt-BR" dirty="0" smtClean="0"/>
          </a:p>
          <a:p>
            <a:endParaRPr lang="pt-BR" dirty="0" smtClean="0"/>
          </a:p>
          <a:p>
            <a:r>
              <a:rPr lang="pt-BR" dirty="0" smtClean="0"/>
              <a:t>Abordagens:</a:t>
            </a:r>
          </a:p>
          <a:p>
            <a:pPr lvl="1"/>
            <a:r>
              <a:rPr lang="pt-BR" dirty="0" smtClean="0"/>
              <a:t>Extração de características a partir de sub-grafos freqüentes</a:t>
            </a:r>
          </a:p>
          <a:p>
            <a:pPr lvl="1"/>
            <a:r>
              <a:rPr lang="pt-BR" dirty="0" smtClean="0"/>
              <a:t>Métodos baseados em </a:t>
            </a:r>
            <a:r>
              <a:rPr lang="pt-BR" dirty="0" err="1" smtClean="0"/>
              <a:t>kernel</a:t>
            </a:r>
            <a:endParaRPr lang="pt-BR" dirty="0" smtClean="0"/>
          </a:p>
          <a:p>
            <a:pPr lvl="1"/>
            <a:endParaRPr lang="pt-BR" dirty="0" smtClean="0"/>
          </a:p>
          <a:p>
            <a:r>
              <a:rPr lang="pt-BR" dirty="0" smtClean="0"/>
              <a:t>Aplicações </a:t>
            </a:r>
          </a:p>
          <a:p>
            <a:pPr lvl="1"/>
            <a:r>
              <a:rPr lang="pt-BR" dirty="0" smtClean="0"/>
              <a:t>Classificação de propriedades de compostos químicos</a:t>
            </a:r>
          </a:p>
          <a:p>
            <a:pPr lvl="2"/>
            <a:r>
              <a:rPr lang="pt-BR" dirty="0" err="1" smtClean="0"/>
              <a:t>Eg</a:t>
            </a:r>
            <a:r>
              <a:rPr lang="pt-BR" dirty="0" smtClean="0"/>
              <a:t>.: eficácia ou toxicidade de um medicamento</a:t>
            </a:r>
            <a:endParaRPr lang="pt-B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9" presetClass="emph" presetSubtype="0" grpId="1" nodeType="withEffect">
                                  <p:stCondLst>
                                    <p:cond delay="0"/>
                                  </p:stCondLst>
                                  <p:childTnLst>
                                    <p:set>
                                      <p:cBhvr rctx="PPT">
                                        <p:cTn id="24" dur="indefinite"/>
                                        <p:tgtEl>
                                          <p:spTgt spid="3">
                                            <p:txEl>
                                              <p:pRg st="0" end="0"/>
                                            </p:txEl>
                                          </p:spTgt>
                                        </p:tgtEl>
                                        <p:attrNameLst>
                                          <p:attrName>style.opacity</p:attrName>
                                        </p:attrNameLst>
                                      </p:cBhvr>
                                      <p:to>
                                        <p:strVal val="0.5"/>
                                      </p:to>
                                    </p:set>
                                    <p:animEffect filter="image" prLst="opacity: 0.5">
                                      <p:cBhvr rctx="IE">
                                        <p:cTn id="25" dur="indefinite"/>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grpId="1" nodeType="clickEffect">
                                  <p:stCondLst>
                                    <p:cond delay="0"/>
                                  </p:stCondLst>
                                  <p:childTnLst>
                                    <p:set>
                                      <p:cBhvr rctx="PPT">
                                        <p:cTn id="29" dur="indefinite"/>
                                        <p:tgtEl>
                                          <p:spTgt spid="3">
                                            <p:txEl>
                                              <p:pRg st="2" end="2"/>
                                            </p:txEl>
                                          </p:spTgt>
                                        </p:tgtEl>
                                        <p:attrNameLst>
                                          <p:attrName>style.opacity</p:attrName>
                                        </p:attrNameLst>
                                      </p:cBhvr>
                                      <p:to>
                                        <p:strVal val="0.5"/>
                                      </p:to>
                                    </p:set>
                                    <p:animEffect filter="image" prLst="opacity: 0.5">
                                      <p:cBhvr rctx="IE">
                                        <p:cTn id="30" dur="indefinite"/>
                                        <p:tgtEl>
                                          <p:spTgt spid="3">
                                            <p:txEl>
                                              <p:pRg st="2" end="2"/>
                                            </p:txEl>
                                          </p:spTgt>
                                        </p:tgtEl>
                                      </p:cBhvr>
                                    </p:animEffect>
                                  </p:childTnLst>
                                </p:cTn>
                              </p:par>
                              <p:par>
                                <p:cTn id="31" presetID="9" presetClass="emph" presetSubtype="0" grpId="1" nodeType="withEffect">
                                  <p:stCondLst>
                                    <p:cond delay="0"/>
                                  </p:stCondLst>
                                  <p:childTnLst>
                                    <p:set>
                                      <p:cBhvr rctx="PPT">
                                        <p:cTn id="32" dur="indefinite"/>
                                        <p:tgtEl>
                                          <p:spTgt spid="3">
                                            <p:txEl>
                                              <p:pRg st="3" end="3"/>
                                            </p:txEl>
                                          </p:spTgt>
                                        </p:tgtEl>
                                        <p:attrNameLst>
                                          <p:attrName>style.opacity</p:attrName>
                                        </p:attrNameLst>
                                      </p:cBhvr>
                                      <p:to>
                                        <p:strVal val="0.5"/>
                                      </p:to>
                                    </p:set>
                                    <p:animEffect filter="image" prLst="opacity: 0.5">
                                      <p:cBhvr rctx="IE">
                                        <p:cTn id="33" dur="indefinite"/>
                                        <p:tgtEl>
                                          <p:spTgt spid="3">
                                            <p:txEl>
                                              <p:pRg st="3" end="3"/>
                                            </p:txEl>
                                          </p:spTgt>
                                        </p:tgtEl>
                                      </p:cBhvr>
                                    </p:animEffect>
                                  </p:childTnLst>
                                </p:cTn>
                              </p:par>
                              <p:par>
                                <p:cTn id="34" presetID="9" presetClass="emph" presetSubtype="0" grpId="1" nodeType="withEffect">
                                  <p:stCondLst>
                                    <p:cond delay="0"/>
                                  </p:stCondLst>
                                  <p:childTnLst>
                                    <p:set>
                                      <p:cBhvr rctx="PPT">
                                        <p:cTn id="35" dur="indefinite"/>
                                        <p:tgtEl>
                                          <p:spTgt spid="3">
                                            <p:txEl>
                                              <p:pRg st="4" end="4"/>
                                            </p:txEl>
                                          </p:spTgt>
                                        </p:tgtEl>
                                        <p:attrNameLst>
                                          <p:attrName>style.opacity</p:attrName>
                                        </p:attrNameLst>
                                      </p:cBhvr>
                                      <p:to>
                                        <p:strVal val="0.5"/>
                                      </p:to>
                                    </p:set>
                                    <p:animEffect filter="image" prLst="opacity: 0.5">
                                      <p:cBhvr rctx="IE">
                                        <p:cTn id="36" dur="indefinite"/>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grpId="1" nodeType="clickEffect">
                                  <p:stCondLst>
                                    <p:cond delay="0"/>
                                  </p:stCondLst>
                                  <p:childTnLst>
                                    <p:set>
                                      <p:cBhvr rctx="PPT">
                                        <p:cTn id="40" dur="indefinite"/>
                                        <p:tgtEl>
                                          <p:spTgt spid="3">
                                            <p:txEl>
                                              <p:pRg st="6" end="6"/>
                                            </p:txEl>
                                          </p:spTgt>
                                        </p:tgtEl>
                                        <p:attrNameLst>
                                          <p:attrName>style.opacity</p:attrName>
                                        </p:attrNameLst>
                                      </p:cBhvr>
                                      <p:to>
                                        <p:strVal val="0.5"/>
                                      </p:to>
                                    </p:set>
                                    <p:animEffect filter="image" prLst="opacity: 0.5">
                                      <p:cBhvr rctx="IE">
                                        <p:cTn id="41" dur="indefinite"/>
                                        <p:tgtEl>
                                          <p:spTgt spid="3">
                                            <p:txEl>
                                              <p:pRg st="6" end="6"/>
                                            </p:txEl>
                                          </p:spTgt>
                                        </p:tgtEl>
                                      </p:cBhvr>
                                    </p:animEffect>
                                  </p:childTnLst>
                                </p:cTn>
                              </p:par>
                              <p:par>
                                <p:cTn id="42" presetID="9" presetClass="emph" presetSubtype="0" grpId="1" nodeType="withEffect">
                                  <p:stCondLst>
                                    <p:cond delay="0"/>
                                  </p:stCondLst>
                                  <p:childTnLst>
                                    <p:set>
                                      <p:cBhvr rctx="PPT">
                                        <p:cTn id="43" dur="indefinite"/>
                                        <p:tgtEl>
                                          <p:spTgt spid="3">
                                            <p:txEl>
                                              <p:pRg st="7" end="7"/>
                                            </p:txEl>
                                          </p:spTgt>
                                        </p:tgtEl>
                                        <p:attrNameLst>
                                          <p:attrName>style.opacity</p:attrName>
                                        </p:attrNameLst>
                                      </p:cBhvr>
                                      <p:to>
                                        <p:strVal val="0.5"/>
                                      </p:to>
                                    </p:set>
                                    <p:animEffect filter="image" prLst="opacity: 0.5">
                                      <p:cBhvr rctx="IE">
                                        <p:cTn id="44" dur="indefinite"/>
                                        <p:tgtEl>
                                          <p:spTgt spid="3">
                                            <p:txEl>
                                              <p:pRg st="7" end="7"/>
                                            </p:txEl>
                                          </p:spTgt>
                                        </p:tgtEl>
                                      </p:cBhvr>
                                    </p:animEffect>
                                  </p:childTnLst>
                                </p:cTn>
                              </p:par>
                              <p:par>
                                <p:cTn id="45" presetID="9" presetClass="emph" presetSubtype="0" grpId="1" nodeType="withEffect">
                                  <p:stCondLst>
                                    <p:cond delay="0"/>
                                  </p:stCondLst>
                                  <p:childTnLst>
                                    <p:set>
                                      <p:cBhvr rctx="PPT">
                                        <p:cTn id="46" dur="indefinite"/>
                                        <p:tgtEl>
                                          <p:spTgt spid="3">
                                            <p:txEl>
                                              <p:pRg st="8" end="8"/>
                                            </p:txEl>
                                          </p:spTgt>
                                        </p:tgtEl>
                                        <p:attrNameLst>
                                          <p:attrName>style.opacity</p:attrName>
                                        </p:attrNameLst>
                                      </p:cBhvr>
                                      <p:to>
                                        <p:strVal val="0.5"/>
                                      </p:to>
                                    </p:set>
                                    <p:animEffect filter="image" prLst="opacity: 0.5">
                                      <p:cBhvr rctx="IE">
                                        <p:cTn id="47" dur="indefinite"/>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Data Mining</a:t>
            </a:r>
            <a:endParaRPr lang="en-US" dirty="0"/>
          </a:p>
        </p:txBody>
      </p:sp>
      <p:sp>
        <p:nvSpPr>
          <p:cNvPr id="3" name="Espaço Reservado para Conteúdo 2"/>
          <p:cNvSpPr>
            <a:spLocks noGrp="1"/>
          </p:cNvSpPr>
          <p:nvPr>
            <p:ph sz="quarter" idx="1"/>
          </p:nvPr>
        </p:nvSpPr>
        <p:spPr>
          <a:xfrm>
            <a:off x="457200" y="1698520"/>
            <a:ext cx="7467600" cy="4873752"/>
          </a:xfrm>
        </p:spPr>
        <p:txBody>
          <a:bodyPr/>
          <a:lstStyle/>
          <a:p>
            <a:r>
              <a:rPr lang="en-US" dirty="0" err="1" smtClean="0"/>
              <a:t>Limitações</a:t>
            </a:r>
            <a:r>
              <a:rPr lang="en-US" dirty="0" smtClean="0"/>
              <a:t>:</a:t>
            </a:r>
          </a:p>
          <a:p>
            <a:pPr lvl="1"/>
            <a:r>
              <a:rPr lang="en-US" dirty="0" err="1" smtClean="0"/>
              <a:t>Lidar</a:t>
            </a:r>
            <a:r>
              <a:rPr lang="en-US" dirty="0" smtClean="0"/>
              <a:t> com dados </a:t>
            </a:r>
            <a:r>
              <a:rPr lang="en-US" dirty="0" err="1" smtClean="0"/>
              <a:t>que</a:t>
            </a:r>
            <a:r>
              <a:rPr lang="en-US" dirty="0" smtClean="0"/>
              <a:t> </a:t>
            </a:r>
            <a:r>
              <a:rPr lang="en-US" dirty="0" err="1" smtClean="0"/>
              <a:t>apresenta</a:t>
            </a:r>
            <a:r>
              <a:rPr lang="en-US" dirty="0" err="1" smtClean="0"/>
              <a:t>m</a:t>
            </a:r>
            <a:r>
              <a:rPr lang="en-US" dirty="0" smtClean="0"/>
              <a:t> </a:t>
            </a:r>
            <a:r>
              <a:rPr lang="en-US" dirty="0" err="1" smtClean="0"/>
              <a:t>algum</a:t>
            </a:r>
            <a:r>
              <a:rPr lang="en-US" dirty="0" smtClean="0"/>
              <a:t> </a:t>
            </a:r>
            <a:r>
              <a:rPr lang="en-US" dirty="0" err="1" smtClean="0"/>
              <a:t>tipo</a:t>
            </a:r>
            <a:r>
              <a:rPr lang="en-US" dirty="0" smtClean="0"/>
              <a:t> de </a:t>
            </a:r>
            <a:r>
              <a:rPr lang="en-US" dirty="0" err="1" smtClean="0"/>
              <a:t>estrutura</a:t>
            </a:r>
            <a:r>
              <a:rPr lang="en-US" dirty="0" smtClean="0"/>
              <a:t> </a:t>
            </a:r>
            <a:r>
              <a:rPr lang="en-US" dirty="0" err="1" smtClean="0"/>
              <a:t>relacional</a:t>
            </a:r>
            <a:r>
              <a:rPr lang="en-US" dirty="0" smtClean="0"/>
              <a:t> </a:t>
            </a:r>
            <a:endParaRPr lang="en-US" dirty="0"/>
          </a:p>
        </p:txBody>
      </p:sp>
      <p:cxnSp>
        <p:nvCxnSpPr>
          <p:cNvPr id="6" name="Conector reto 5"/>
          <p:cNvCxnSpPr/>
          <p:nvPr/>
        </p:nvCxnSpPr>
        <p:spPr>
          <a:xfrm rot="5400000">
            <a:off x="535753" y="4536289"/>
            <a:ext cx="20717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1214414" y="3786190"/>
            <a:ext cx="37862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rot="5400000">
            <a:off x="3036877" y="4535495"/>
            <a:ext cx="20717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a:off x="1214414" y="5570552"/>
            <a:ext cx="371477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978172" y="3893628"/>
            <a:ext cx="503664" cy="1892826"/>
          </a:xfrm>
          <a:prstGeom prst="rect">
            <a:avLst/>
          </a:prstGeom>
          <a:noFill/>
        </p:spPr>
        <p:txBody>
          <a:bodyPr wrap="none" rtlCol="0">
            <a:spAutoFit/>
          </a:bodyPr>
          <a:lstStyle/>
          <a:p>
            <a:r>
              <a:rPr lang="pt-BR" dirty="0" smtClean="0"/>
              <a:t>I</a:t>
            </a:r>
            <a:r>
              <a:rPr lang="pt-BR" baseline="-25000" dirty="0" smtClean="0"/>
              <a:t>1</a:t>
            </a:r>
          </a:p>
          <a:p>
            <a:r>
              <a:rPr lang="pt-BR" dirty="0" smtClean="0"/>
              <a:t>I</a:t>
            </a:r>
            <a:r>
              <a:rPr lang="pt-BR" baseline="-25000" dirty="0" smtClean="0"/>
              <a:t>2</a:t>
            </a:r>
          </a:p>
          <a:p>
            <a:pPr>
              <a:lnSpc>
                <a:spcPct val="50000"/>
              </a:lnSpc>
            </a:pPr>
            <a:r>
              <a:rPr lang="pt-BR" dirty="0" smtClean="0"/>
              <a:t>.</a:t>
            </a:r>
          </a:p>
          <a:p>
            <a:pPr>
              <a:lnSpc>
                <a:spcPct val="50000"/>
              </a:lnSpc>
            </a:pPr>
            <a:r>
              <a:rPr lang="pt-BR" dirty="0" smtClean="0"/>
              <a:t>.</a:t>
            </a:r>
          </a:p>
          <a:p>
            <a:pPr>
              <a:lnSpc>
                <a:spcPct val="50000"/>
              </a:lnSpc>
            </a:pPr>
            <a:r>
              <a:rPr lang="pt-BR" dirty="0" smtClean="0"/>
              <a:t>.</a:t>
            </a:r>
          </a:p>
          <a:p>
            <a:endParaRPr lang="pt-BR" dirty="0" smtClean="0"/>
          </a:p>
          <a:p>
            <a:r>
              <a:rPr lang="pt-BR" dirty="0" smtClean="0"/>
              <a:t>I</a:t>
            </a:r>
            <a:r>
              <a:rPr lang="pt-BR" baseline="-25000" dirty="0" smtClean="0"/>
              <a:t>100</a:t>
            </a:r>
          </a:p>
          <a:p>
            <a:endParaRPr lang="pt-BR" dirty="0"/>
          </a:p>
        </p:txBody>
      </p:sp>
      <p:sp>
        <p:nvSpPr>
          <p:cNvPr id="14" name="CaixaDeTexto 13"/>
          <p:cNvSpPr txBox="1"/>
          <p:nvPr/>
        </p:nvSpPr>
        <p:spPr>
          <a:xfrm>
            <a:off x="4071934" y="3416858"/>
            <a:ext cx="889987" cy="369332"/>
          </a:xfrm>
          <a:prstGeom prst="rect">
            <a:avLst/>
          </a:prstGeom>
          <a:noFill/>
        </p:spPr>
        <p:txBody>
          <a:bodyPr wrap="none" rtlCol="0">
            <a:spAutoFit/>
          </a:bodyPr>
          <a:lstStyle/>
          <a:p>
            <a:r>
              <a:rPr lang="pt-BR" dirty="0" smtClean="0"/>
              <a:t>Classe</a:t>
            </a:r>
            <a:endParaRPr lang="pt-BR" dirty="0"/>
          </a:p>
        </p:txBody>
      </p:sp>
      <p:sp>
        <p:nvSpPr>
          <p:cNvPr id="16" name="CaixaDeTexto 15"/>
          <p:cNvSpPr txBox="1"/>
          <p:nvPr/>
        </p:nvSpPr>
        <p:spPr>
          <a:xfrm>
            <a:off x="4187656" y="3857628"/>
            <a:ext cx="312906" cy="1892826"/>
          </a:xfrm>
          <a:prstGeom prst="rect">
            <a:avLst/>
          </a:prstGeom>
          <a:noFill/>
        </p:spPr>
        <p:txBody>
          <a:bodyPr wrap="none" rtlCol="0">
            <a:spAutoFit/>
          </a:bodyPr>
          <a:lstStyle/>
          <a:p>
            <a:r>
              <a:rPr lang="pt-BR" dirty="0" smtClean="0"/>
              <a:t>1</a:t>
            </a:r>
            <a:endParaRPr lang="pt-BR" baseline="-25000" dirty="0" smtClean="0"/>
          </a:p>
          <a:p>
            <a:r>
              <a:rPr lang="pt-BR" dirty="0" smtClean="0"/>
              <a:t>0</a:t>
            </a:r>
            <a:endParaRPr lang="pt-BR" baseline="-25000" dirty="0" smtClean="0"/>
          </a:p>
          <a:p>
            <a:pPr>
              <a:lnSpc>
                <a:spcPct val="50000"/>
              </a:lnSpc>
            </a:pPr>
            <a:r>
              <a:rPr lang="pt-BR" dirty="0" smtClean="0"/>
              <a:t>.</a:t>
            </a:r>
          </a:p>
          <a:p>
            <a:pPr>
              <a:lnSpc>
                <a:spcPct val="50000"/>
              </a:lnSpc>
            </a:pPr>
            <a:r>
              <a:rPr lang="pt-BR" dirty="0" smtClean="0"/>
              <a:t>.</a:t>
            </a:r>
          </a:p>
          <a:p>
            <a:pPr>
              <a:lnSpc>
                <a:spcPct val="50000"/>
              </a:lnSpc>
            </a:pPr>
            <a:r>
              <a:rPr lang="pt-BR" dirty="0" smtClean="0"/>
              <a:t>.</a:t>
            </a:r>
          </a:p>
          <a:p>
            <a:endParaRPr lang="pt-BR" dirty="0" smtClean="0"/>
          </a:p>
          <a:p>
            <a:r>
              <a:rPr lang="pt-BR" dirty="0" smtClean="0"/>
              <a:t>1</a:t>
            </a:r>
            <a:endParaRPr lang="pt-BR" baseline="-25000" dirty="0" smtClean="0"/>
          </a:p>
          <a:p>
            <a:endParaRPr lang="pt-BR" dirty="0"/>
          </a:p>
        </p:txBody>
      </p:sp>
      <p:sp>
        <p:nvSpPr>
          <p:cNvPr id="19" name="CaixaDeTexto 18"/>
          <p:cNvSpPr txBox="1"/>
          <p:nvPr/>
        </p:nvSpPr>
        <p:spPr>
          <a:xfrm>
            <a:off x="1643042" y="3404716"/>
            <a:ext cx="2465355" cy="738664"/>
          </a:xfrm>
          <a:prstGeom prst="rect">
            <a:avLst/>
          </a:prstGeom>
          <a:noFill/>
        </p:spPr>
        <p:txBody>
          <a:bodyPr wrap="none" rtlCol="0">
            <a:spAutoFit/>
          </a:bodyPr>
          <a:lstStyle/>
          <a:p>
            <a:r>
              <a:rPr lang="pt-BR" dirty="0" smtClean="0"/>
              <a:t>A</a:t>
            </a:r>
            <a:r>
              <a:rPr lang="pt-BR" baseline="-25000" dirty="0" smtClean="0"/>
              <a:t>1    </a:t>
            </a:r>
            <a:r>
              <a:rPr lang="pt-BR" dirty="0" smtClean="0"/>
              <a:t>A</a:t>
            </a:r>
            <a:r>
              <a:rPr lang="pt-BR" baseline="-25000" dirty="0" smtClean="0"/>
              <a:t>2    </a:t>
            </a:r>
            <a:r>
              <a:rPr lang="pt-BR" dirty="0" smtClean="0"/>
              <a:t>...               A</a:t>
            </a:r>
            <a:r>
              <a:rPr lang="pt-BR" baseline="-25000" dirty="0" smtClean="0"/>
              <a:t>10</a:t>
            </a:r>
            <a:endParaRPr lang="pt-BR" baseline="-25000" dirty="0" smtClean="0"/>
          </a:p>
          <a:p>
            <a:endParaRPr lang="pt-BR" baseline="-25000" dirty="0" smtClean="0"/>
          </a:p>
          <a:p>
            <a:endParaRPr lang="pt-BR" baseline="-25000" dirty="0"/>
          </a:p>
        </p:txBody>
      </p:sp>
      <p:sp>
        <p:nvSpPr>
          <p:cNvPr id="23" name="CaixaDeTexto 22"/>
          <p:cNvSpPr txBox="1"/>
          <p:nvPr/>
        </p:nvSpPr>
        <p:spPr>
          <a:xfrm>
            <a:off x="1643042" y="3929066"/>
            <a:ext cx="2371162" cy="369332"/>
          </a:xfrm>
          <a:prstGeom prst="rect">
            <a:avLst/>
          </a:prstGeom>
          <a:noFill/>
        </p:spPr>
        <p:txBody>
          <a:bodyPr wrap="none" rtlCol="0">
            <a:spAutoFit/>
          </a:bodyPr>
          <a:lstStyle/>
          <a:p>
            <a:r>
              <a:rPr lang="pt-BR" dirty="0" smtClean="0"/>
              <a:t>~ </a:t>
            </a:r>
            <a:r>
              <a:rPr lang="pt-BR" dirty="0" smtClean="0"/>
              <a:t>~ ~ ~ ~ ~ ~ ~ ~ ~ ~ </a:t>
            </a:r>
            <a:endParaRPr lang="pt-BR" dirty="0"/>
          </a:p>
        </p:txBody>
      </p:sp>
      <p:sp>
        <p:nvSpPr>
          <p:cNvPr id="24" name="CaixaDeTexto 23"/>
          <p:cNvSpPr txBox="1"/>
          <p:nvPr/>
        </p:nvSpPr>
        <p:spPr>
          <a:xfrm>
            <a:off x="1643042" y="4202676"/>
            <a:ext cx="2371162" cy="369332"/>
          </a:xfrm>
          <a:prstGeom prst="rect">
            <a:avLst/>
          </a:prstGeom>
          <a:noFill/>
        </p:spPr>
        <p:txBody>
          <a:bodyPr wrap="none" rtlCol="0">
            <a:spAutoFit/>
          </a:bodyPr>
          <a:lstStyle/>
          <a:p>
            <a:r>
              <a:rPr lang="pt-BR" dirty="0" smtClean="0"/>
              <a:t>~ </a:t>
            </a:r>
            <a:r>
              <a:rPr lang="pt-BR" dirty="0" smtClean="0"/>
              <a:t>~ ~ ~ ~ ~ ~ ~ ~ ~ ~ </a:t>
            </a:r>
            <a:endParaRPr lang="pt-BR" dirty="0"/>
          </a:p>
        </p:txBody>
      </p:sp>
      <p:sp>
        <p:nvSpPr>
          <p:cNvPr id="25" name="CaixaDeTexto 24"/>
          <p:cNvSpPr txBox="1"/>
          <p:nvPr/>
        </p:nvSpPr>
        <p:spPr>
          <a:xfrm>
            <a:off x="1643042" y="5143512"/>
            <a:ext cx="2371162" cy="369332"/>
          </a:xfrm>
          <a:prstGeom prst="rect">
            <a:avLst/>
          </a:prstGeom>
          <a:noFill/>
        </p:spPr>
        <p:txBody>
          <a:bodyPr wrap="none" rtlCol="0">
            <a:spAutoFit/>
          </a:bodyPr>
          <a:lstStyle/>
          <a:p>
            <a:r>
              <a:rPr lang="pt-BR" dirty="0" smtClean="0"/>
              <a:t>~ </a:t>
            </a:r>
            <a:r>
              <a:rPr lang="pt-BR" dirty="0" smtClean="0"/>
              <a:t>~ ~ ~ ~ ~ ~ ~ ~ ~ ~ </a:t>
            </a:r>
            <a:endParaRPr lang="pt-BR" dirty="0"/>
          </a:p>
        </p:txBody>
      </p:sp>
      <p:sp>
        <p:nvSpPr>
          <p:cNvPr id="26" name="CaixaDeTexto 25"/>
          <p:cNvSpPr txBox="1"/>
          <p:nvPr/>
        </p:nvSpPr>
        <p:spPr>
          <a:xfrm>
            <a:off x="5643571" y="4211429"/>
            <a:ext cx="2357454" cy="646331"/>
          </a:xfrm>
          <a:prstGeom prst="rect">
            <a:avLst/>
          </a:prstGeom>
          <a:noFill/>
        </p:spPr>
        <p:txBody>
          <a:bodyPr wrap="square" rtlCol="0">
            <a:spAutoFit/>
          </a:bodyPr>
          <a:lstStyle/>
          <a:p>
            <a:r>
              <a:rPr lang="pt-BR" dirty="0" smtClean="0"/>
              <a:t>Instâncias independentes</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pt-BR" smtClean="0"/>
              <a:t>Modelos geradores de grafos</a:t>
            </a:r>
          </a:p>
        </p:txBody>
      </p:sp>
      <p:sp>
        <p:nvSpPr>
          <p:cNvPr id="3" name="Content Placeholder 2"/>
          <p:cNvSpPr>
            <a:spLocks noGrp="1"/>
          </p:cNvSpPr>
          <p:nvPr>
            <p:ph sz="quarter" idx="1"/>
          </p:nvPr>
        </p:nvSpPr>
        <p:spPr/>
        <p:txBody>
          <a:bodyPr/>
          <a:lstStyle/>
          <a:p>
            <a:r>
              <a:rPr lang="pt-BR" dirty="0" smtClean="0"/>
              <a:t>Definição de modelos probabilísticos gerados de dados relacionais</a:t>
            </a:r>
          </a:p>
          <a:p>
            <a:pPr lvl="1"/>
            <a:r>
              <a:rPr lang="pt-BR" dirty="0" err="1" smtClean="0"/>
              <a:t>Eg</a:t>
            </a:r>
            <a:r>
              <a:rPr lang="pt-BR" dirty="0" smtClean="0"/>
              <a:t>., modelos de redes complexas (aleatórios, sem escala, small-world,...)</a:t>
            </a:r>
          </a:p>
          <a:p>
            <a:endParaRPr lang="pt-BR" dirty="0" smtClean="0"/>
          </a:p>
          <a:p>
            <a:r>
              <a:rPr lang="pt-BR" dirty="0" smtClean="0">
                <a:solidFill>
                  <a:srgbClr val="FF0000"/>
                </a:solidFill>
              </a:rPr>
              <a:t>Aprendizado de modelos</a:t>
            </a:r>
          </a:p>
          <a:p>
            <a:pPr lvl="1">
              <a:spcBef>
                <a:spcPts val="1200"/>
              </a:spcBef>
              <a:spcAft>
                <a:spcPts val="1200"/>
              </a:spcAft>
            </a:pPr>
            <a:r>
              <a:rPr lang="pt-BR" dirty="0" smtClean="0"/>
              <a:t>Dado </a:t>
            </a:r>
            <a:r>
              <a:rPr lang="pt-BR" dirty="0" smtClean="0"/>
              <a:t>um conjunto de </a:t>
            </a:r>
            <a:r>
              <a:rPr lang="pt-BR" dirty="0" smtClean="0"/>
              <a:t>dados relacionais, aprender um modelo probabilístico</a:t>
            </a:r>
          </a:p>
          <a:p>
            <a:pPr lvl="1">
              <a:spcBef>
                <a:spcPts val="1200"/>
              </a:spcBef>
              <a:spcAft>
                <a:spcPts val="1200"/>
              </a:spcAft>
            </a:pPr>
            <a:r>
              <a:rPr lang="pt-BR" dirty="0" smtClean="0"/>
              <a:t>Modelos podem ser usados para realizar inferências diversas</a:t>
            </a:r>
            <a:endParaRPr lang="pt-BR" dirty="0" smtClean="0"/>
          </a:p>
          <a:p>
            <a:endParaRPr lang="pt-BR" dirty="0" smtClean="0"/>
          </a:p>
          <a:p>
            <a:pPr lvl="1"/>
            <a:endParaRPr lang="pt-B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9" presetClass="emph" presetSubtype="0" grpId="1" nodeType="with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grpId="1"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rctx="PPT">
                                        <p:cTn id="26" dur="indefinite"/>
                                        <p:tgtEl>
                                          <p:spTgt spid="3">
                                            <p:txEl>
                                              <p:pRg st="3" end="3"/>
                                            </p:txEl>
                                          </p:spTgt>
                                        </p:tgtEl>
                                        <p:attrNameLst>
                                          <p:attrName>style.opacity</p:attrName>
                                        </p:attrNameLst>
                                      </p:cBhvr>
                                      <p:to>
                                        <p:strVal val="0.5"/>
                                      </p:to>
                                    </p:set>
                                    <p:animEffect filter="image" prLst="opacity: 0.5">
                                      <p:cBhvr rctx="IE">
                                        <p:cTn id="27" dur="indefinite"/>
                                        <p:tgtEl>
                                          <p:spTgt spid="3">
                                            <p:txEl>
                                              <p:pRg st="3" end="3"/>
                                            </p:txEl>
                                          </p:spTgt>
                                        </p:tgtEl>
                                      </p:cBhvr>
                                    </p:animEffect>
                                  </p:childTnLst>
                                </p:cTn>
                              </p:par>
                              <p:par>
                                <p:cTn id="28" presetID="9" presetClass="emph" presetSubtype="0" grpId="1" nodeType="withEffect">
                                  <p:stCondLst>
                                    <p:cond delay="0"/>
                                  </p:stCondLst>
                                  <p:childTnLst>
                                    <p:set>
                                      <p:cBhvr rctx="PPT">
                                        <p:cTn id="29" dur="indefinite"/>
                                        <p:tgtEl>
                                          <p:spTgt spid="3">
                                            <p:txEl>
                                              <p:pRg st="4" end="4"/>
                                            </p:txEl>
                                          </p:spTgt>
                                        </p:tgtEl>
                                        <p:attrNameLst>
                                          <p:attrName>style.opacity</p:attrName>
                                        </p:attrNameLst>
                                      </p:cBhvr>
                                      <p:to>
                                        <p:strVal val="0.5"/>
                                      </p:to>
                                    </p:set>
                                    <p:animEffect filter="image" prLst="opacity: 0.5">
                                      <p:cBhvr rctx="IE">
                                        <p:cTn id="30" dur="indefinite"/>
                                        <p:tgtEl>
                                          <p:spTgt spid="3">
                                            <p:txEl>
                                              <p:pRg st="4" end="4"/>
                                            </p:txEl>
                                          </p:spTgt>
                                        </p:tgtEl>
                                      </p:cBhvr>
                                    </p:animEffect>
                                  </p:childTnLst>
                                </p:cTn>
                              </p:par>
                              <p:par>
                                <p:cTn id="31" presetID="9" presetClass="emph" presetSubtype="0" grpId="1" nodeType="withEffect">
                                  <p:stCondLst>
                                    <p:cond delay="0"/>
                                  </p:stCondLst>
                                  <p:childTnLst>
                                    <p:set>
                                      <p:cBhvr rctx="PPT">
                                        <p:cTn id="32" dur="indefinite"/>
                                        <p:tgtEl>
                                          <p:spTgt spid="3">
                                            <p:txEl>
                                              <p:pRg st="5" end="5"/>
                                            </p:txEl>
                                          </p:spTgt>
                                        </p:tgtEl>
                                        <p:attrNameLst>
                                          <p:attrName>style.opacity</p:attrName>
                                        </p:attrNameLst>
                                      </p:cBhvr>
                                      <p:to>
                                        <p:strVal val="0.5"/>
                                      </p:to>
                                    </p:set>
                                    <p:animEffect filter="image" prLst="opacity: 0.5">
                                      <p:cBhvr rctx="IE">
                                        <p:cTn id="33"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a:t>
            </a:r>
            <a:endParaRPr lang="pt-BR" dirty="0"/>
          </a:p>
        </p:txBody>
      </p:sp>
      <p:sp>
        <p:nvSpPr>
          <p:cNvPr id="3" name="Espaço Reservado para Conteúdo 2"/>
          <p:cNvSpPr>
            <a:spLocks noGrp="1"/>
          </p:cNvSpPr>
          <p:nvPr>
            <p:ph sz="quarter" idx="1"/>
          </p:nvPr>
        </p:nvSpPr>
        <p:spPr/>
        <p:txBody>
          <a:bodyPr/>
          <a:lstStyle/>
          <a:p>
            <a:r>
              <a:rPr lang="pt-BR" dirty="0" smtClean="0"/>
              <a:t>Redes complexas são dinâmicas</a:t>
            </a:r>
            <a:endParaRPr lang="pt-BR" dirty="0"/>
          </a:p>
        </p:txBody>
      </p:sp>
      <p:pic>
        <p:nvPicPr>
          <p:cNvPr id="6" name="Picture 2" descr="C:\Users\Victor\Desktop\1.png"/>
          <p:cNvPicPr>
            <a:picLocks noChangeAspect="1" noChangeArrowheads="1"/>
          </p:cNvPicPr>
          <p:nvPr/>
        </p:nvPicPr>
        <p:blipFill>
          <a:blip r:embed="rId2" cstate="print"/>
          <a:stretch>
            <a:fillRect/>
          </a:stretch>
        </p:blipFill>
        <p:spPr bwMode="auto">
          <a:xfrm>
            <a:off x="1654938" y="1995477"/>
            <a:ext cx="7050350" cy="46664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a:t>
            </a:r>
            <a:endParaRPr lang="pt-BR" dirty="0"/>
          </a:p>
        </p:txBody>
      </p:sp>
      <p:sp>
        <p:nvSpPr>
          <p:cNvPr id="3" name="Espaço Reservado para Conteúdo 2"/>
          <p:cNvSpPr>
            <a:spLocks noGrp="1"/>
          </p:cNvSpPr>
          <p:nvPr>
            <p:ph sz="quarter" idx="1"/>
          </p:nvPr>
        </p:nvSpPr>
        <p:spPr/>
        <p:txBody>
          <a:bodyPr/>
          <a:lstStyle/>
          <a:p>
            <a:r>
              <a:rPr lang="pt-BR" dirty="0" smtClean="0"/>
              <a:t>Redes heterogêneas</a:t>
            </a:r>
            <a:endParaRPr lang="pt-BR" dirty="0"/>
          </a:p>
        </p:txBody>
      </p:sp>
      <p:pic>
        <p:nvPicPr>
          <p:cNvPr id="4"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a:blip r:embed="rId2"/>
          <a:srcRect b="29516"/>
          <a:stretch>
            <a:fillRect/>
          </a:stretch>
        </p:blipFill>
        <p:spPr bwMode="auto">
          <a:xfrm>
            <a:off x="500034" y="2428868"/>
            <a:ext cx="7931161" cy="385765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Desafios</a:t>
            </a:r>
            <a:endParaRPr lang="pt-BR" dirty="0"/>
          </a:p>
        </p:txBody>
      </p:sp>
      <p:sp>
        <p:nvSpPr>
          <p:cNvPr id="3" name="Espaço Reservado para Conteúdo 2"/>
          <p:cNvSpPr>
            <a:spLocks noGrp="1"/>
          </p:cNvSpPr>
          <p:nvPr>
            <p:ph sz="quarter" idx="1"/>
          </p:nvPr>
        </p:nvSpPr>
        <p:spPr/>
        <p:txBody>
          <a:bodyPr/>
          <a:lstStyle/>
          <a:p>
            <a:r>
              <a:rPr lang="pt-BR" dirty="0" smtClean="0"/>
              <a:t>Grande quantidade de dados</a:t>
            </a:r>
            <a:endParaRPr lang="pt-BR" dirty="0"/>
          </a:p>
        </p:txBody>
      </p:sp>
      <p:pic>
        <p:nvPicPr>
          <p:cNvPr id="4" name="Picture 1" descr="InsertedImage.jpg"/>
          <p:cNvPicPr>
            <a:picLocks noChangeAspect="1"/>
          </p:cNvPicPr>
          <p:nvPr/>
        </p:nvPicPr>
        <p:blipFill>
          <a:blip r:embed="rId2"/>
          <a:srcRect/>
          <a:stretch>
            <a:fillRect/>
          </a:stretch>
        </p:blipFill>
        <p:spPr bwMode="auto">
          <a:xfrm>
            <a:off x="1214414" y="2357430"/>
            <a:ext cx="4987728" cy="3974458"/>
          </a:xfrm>
          <a:prstGeom prst="rect">
            <a:avLst/>
          </a:prstGeom>
          <a:noFill/>
          <a:ln w="12700" cap="rnd">
            <a:noFill/>
            <a:round/>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pt-BR" dirty="0" smtClean="0"/>
              <a:t>Referência</a:t>
            </a:r>
            <a:endParaRPr lang="pt-BR" dirty="0" smtClean="0"/>
          </a:p>
        </p:txBody>
      </p:sp>
      <p:sp>
        <p:nvSpPr>
          <p:cNvPr id="3" name="Content Placeholder 2"/>
          <p:cNvSpPr>
            <a:spLocks noGrp="1"/>
          </p:cNvSpPr>
          <p:nvPr>
            <p:ph sz="quarter" idx="1"/>
          </p:nvPr>
        </p:nvSpPr>
        <p:spPr/>
        <p:txBody>
          <a:bodyPr>
            <a:normAutofit/>
          </a:bodyPr>
          <a:lstStyle/>
          <a:p>
            <a:pPr marL="320040" indent="-320040" fontAlgn="auto">
              <a:spcAft>
                <a:spcPts val="0"/>
              </a:spcAft>
              <a:buFont typeface="Wingdings"/>
              <a:buChar char=""/>
              <a:defRPr/>
            </a:pPr>
            <a:r>
              <a:rPr lang="en-US" dirty="0" smtClean="0"/>
              <a:t>Link mining: a survey. </a:t>
            </a:r>
            <a:r>
              <a:rPr lang="en-US" dirty="0" err="1" smtClean="0"/>
              <a:t>Getoor</a:t>
            </a:r>
            <a:r>
              <a:rPr lang="en-US" dirty="0" smtClean="0"/>
              <a:t> L., Diehl C. SIGKDD </a:t>
            </a:r>
            <a:r>
              <a:rPr lang="en-US" dirty="0" err="1" smtClean="0"/>
              <a:t>Explor</a:t>
            </a:r>
            <a:r>
              <a:rPr lang="en-US" dirty="0" smtClean="0"/>
              <a:t>. </a:t>
            </a:r>
            <a:r>
              <a:rPr lang="en-US" dirty="0" err="1" smtClean="0"/>
              <a:t>Newsl</a:t>
            </a:r>
            <a:r>
              <a:rPr lang="en-US" dirty="0" smtClean="0"/>
              <a:t>., Vol. 7, No. 2. (December 2005), pp. </a:t>
            </a:r>
            <a:r>
              <a:rPr lang="en-US" dirty="0" smtClean="0"/>
              <a:t>3-12</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pt-BR" smtClean="0"/>
              <a:t>Link Mining</a:t>
            </a:r>
          </a:p>
        </p:txBody>
      </p:sp>
      <p:sp>
        <p:nvSpPr>
          <p:cNvPr id="3" name="Content Placeholder 2"/>
          <p:cNvSpPr>
            <a:spLocks noGrp="1"/>
          </p:cNvSpPr>
          <p:nvPr>
            <p:ph sz="quarter" idx="1"/>
          </p:nvPr>
        </p:nvSpPr>
        <p:spPr/>
        <p:txBody>
          <a:bodyPr/>
          <a:lstStyle/>
          <a:p>
            <a:r>
              <a:rPr lang="pt-BR" dirty="0" smtClean="0"/>
              <a:t>Descoberta de conhecimento em dados com relacionamentos</a:t>
            </a:r>
            <a:endParaRPr lang="pt-BR" dirty="0" smtClean="0"/>
          </a:p>
        </p:txBody>
      </p:sp>
      <p:sp>
        <p:nvSpPr>
          <p:cNvPr id="5" name="Elipse 4"/>
          <p:cNvSpPr/>
          <p:nvPr/>
        </p:nvSpPr>
        <p:spPr>
          <a:xfrm>
            <a:off x="1428728" y="3714752"/>
            <a:ext cx="785818" cy="7858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smtClean="0"/>
              <a:t>I</a:t>
            </a:r>
            <a:r>
              <a:rPr lang="pt-BR" baseline="-25000" dirty="0" smtClean="0"/>
              <a:t>1</a:t>
            </a:r>
            <a:endParaRPr lang="pt-BR" baseline="-25000" dirty="0" smtClean="0"/>
          </a:p>
        </p:txBody>
      </p:sp>
      <p:sp>
        <p:nvSpPr>
          <p:cNvPr id="7" name="Elipse 6"/>
          <p:cNvSpPr/>
          <p:nvPr/>
        </p:nvSpPr>
        <p:spPr>
          <a:xfrm>
            <a:off x="3286116" y="2928934"/>
            <a:ext cx="785818" cy="78581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smtClean="0"/>
              <a:t>I</a:t>
            </a:r>
            <a:r>
              <a:rPr lang="pt-BR" baseline="-25000" dirty="0" smtClean="0"/>
              <a:t>2</a:t>
            </a:r>
          </a:p>
        </p:txBody>
      </p:sp>
      <p:sp>
        <p:nvSpPr>
          <p:cNvPr id="8" name="Elipse 7"/>
          <p:cNvSpPr/>
          <p:nvPr/>
        </p:nvSpPr>
        <p:spPr>
          <a:xfrm>
            <a:off x="2714612" y="4857760"/>
            <a:ext cx="857256" cy="8572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smtClean="0"/>
              <a:t>I</a:t>
            </a:r>
            <a:r>
              <a:rPr lang="pt-BR" baseline="-25000" dirty="0" smtClean="0"/>
              <a:t>100</a:t>
            </a:r>
            <a:endParaRPr lang="pt-BR" baseline="-25000" dirty="0" smtClean="0"/>
          </a:p>
        </p:txBody>
      </p:sp>
      <p:cxnSp>
        <p:nvCxnSpPr>
          <p:cNvPr id="10" name="Conector reto 9"/>
          <p:cNvCxnSpPr>
            <a:stCxn id="5" idx="5"/>
            <a:endCxn id="8" idx="1"/>
          </p:cNvCxnSpPr>
          <p:nvPr/>
        </p:nvCxnSpPr>
        <p:spPr>
          <a:xfrm rot="16200000" flipH="1">
            <a:off x="2170904" y="4314052"/>
            <a:ext cx="597812" cy="740688"/>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500034" y="3357562"/>
            <a:ext cx="1885516" cy="738664"/>
          </a:xfrm>
          <a:prstGeom prst="rect">
            <a:avLst/>
          </a:prstGeom>
          <a:noFill/>
        </p:spPr>
        <p:txBody>
          <a:bodyPr wrap="none" rtlCol="0">
            <a:spAutoFit/>
          </a:bodyPr>
          <a:lstStyle/>
          <a:p>
            <a:r>
              <a:rPr lang="pt-BR" dirty="0" smtClean="0"/>
              <a:t>A</a:t>
            </a:r>
            <a:r>
              <a:rPr lang="pt-BR" baseline="-25000" dirty="0" smtClean="0"/>
              <a:t>1 </a:t>
            </a:r>
            <a:r>
              <a:rPr lang="pt-BR" dirty="0" smtClean="0"/>
              <a:t>.. A</a:t>
            </a:r>
            <a:r>
              <a:rPr lang="pt-BR" baseline="-25000" dirty="0" smtClean="0"/>
              <a:t>10  </a:t>
            </a:r>
            <a:r>
              <a:rPr lang="pt-BR" dirty="0" smtClean="0"/>
              <a:t>| Classe</a:t>
            </a:r>
            <a:endParaRPr lang="pt-BR" dirty="0" smtClean="0"/>
          </a:p>
          <a:p>
            <a:endParaRPr lang="pt-BR" baseline="-25000" dirty="0" smtClean="0"/>
          </a:p>
          <a:p>
            <a:endParaRPr lang="pt-BR" baseline="-25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71462"/>
            <a:ext cx="7467600" cy="1143000"/>
          </a:xfrm>
        </p:spPr>
        <p:txBody>
          <a:bodyPr/>
          <a:lstStyle/>
          <a:p>
            <a:r>
              <a:rPr lang="pt-BR" dirty="0" smtClean="0"/>
              <a:t>Link </a:t>
            </a:r>
            <a:r>
              <a:rPr lang="pt-BR" dirty="0" err="1" smtClean="0"/>
              <a:t>Mining</a:t>
            </a:r>
            <a:r>
              <a:rPr lang="pt-BR" dirty="0" smtClean="0"/>
              <a:t> - Tarefas</a:t>
            </a:r>
          </a:p>
        </p:txBody>
      </p:sp>
      <p:sp>
        <p:nvSpPr>
          <p:cNvPr id="5" name="Retângulo de cantos arredondados 4"/>
          <p:cNvSpPr/>
          <p:nvPr/>
        </p:nvSpPr>
        <p:spPr>
          <a:xfrm>
            <a:off x="1142976" y="2071678"/>
            <a:ext cx="1714512" cy="92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solidFill>
                  <a:schemeClr val="tx1"/>
                </a:solidFill>
              </a:rPr>
              <a:t>Relacionadas</a:t>
            </a:r>
            <a:r>
              <a:rPr lang="en-US" dirty="0" smtClean="0">
                <a:solidFill>
                  <a:schemeClr val="tx1"/>
                </a:solidFill>
              </a:rPr>
              <a:t> a </a:t>
            </a:r>
            <a:r>
              <a:rPr lang="en-US" dirty="0" err="1" smtClean="0">
                <a:solidFill>
                  <a:schemeClr val="tx1"/>
                </a:solidFill>
              </a:rPr>
              <a:t>Objetos</a:t>
            </a:r>
            <a:endParaRPr lang="en-US" dirty="0">
              <a:solidFill>
                <a:schemeClr val="tx1"/>
              </a:solidFill>
            </a:endParaRPr>
          </a:p>
        </p:txBody>
      </p:sp>
      <p:sp>
        <p:nvSpPr>
          <p:cNvPr id="6" name="Retângulo de cantos arredondados 5"/>
          <p:cNvSpPr/>
          <p:nvPr/>
        </p:nvSpPr>
        <p:spPr>
          <a:xfrm>
            <a:off x="1142976" y="3714752"/>
            <a:ext cx="1714512" cy="92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solidFill>
                  <a:schemeClr val="tx1"/>
                </a:solidFill>
              </a:rPr>
              <a:t>Relacionadas</a:t>
            </a:r>
            <a:r>
              <a:rPr lang="en-US" dirty="0" smtClean="0">
                <a:solidFill>
                  <a:schemeClr val="tx1"/>
                </a:solidFill>
              </a:rPr>
              <a:t> a </a:t>
            </a:r>
            <a:r>
              <a:rPr lang="en-US" dirty="0" err="1" smtClean="0">
                <a:solidFill>
                  <a:schemeClr val="tx1"/>
                </a:solidFill>
              </a:rPr>
              <a:t>Arestas</a:t>
            </a:r>
            <a:endParaRPr lang="en-US" dirty="0">
              <a:solidFill>
                <a:schemeClr val="tx1"/>
              </a:solidFill>
            </a:endParaRPr>
          </a:p>
        </p:txBody>
      </p:sp>
      <p:sp>
        <p:nvSpPr>
          <p:cNvPr id="7" name="Retângulo de cantos arredondados 6"/>
          <p:cNvSpPr/>
          <p:nvPr/>
        </p:nvSpPr>
        <p:spPr>
          <a:xfrm>
            <a:off x="1142976" y="5357826"/>
            <a:ext cx="1714512" cy="92869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solidFill>
                  <a:schemeClr val="tx1"/>
                </a:solidFill>
              </a:rPr>
              <a:t>Relacionadas</a:t>
            </a:r>
            <a:r>
              <a:rPr lang="en-US" dirty="0" smtClean="0">
                <a:solidFill>
                  <a:schemeClr val="tx1"/>
                </a:solidFill>
              </a:rPr>
              <a:t> a </a:t>
            </a:r>
            <a:r>
              <a:rPr lang="en-US" dirty="0" err="1" smtClean="0">
                <a:solidFill>
                  <a:schemeClr val="tx1"/>
                </a:solidFill>
              </a:rPr>
              <a:t>Grafos</a:t>
            </a:r>
            <a:endParaRPr lang="en-US" dirty="0">
              <a:solidFill>
                <a:schemeClr val="tx1"/>
              </a:solidFill>
            </a:endParaRPr>
          </a:p>
        </p:txBody>
      </p:sp>
      <p:sp>
        <p:nvSpPr>
          <p:cNvPr id="8" name="CaixaDeTexto 7"/>
          <p:cNvSpPr txBox="1"/>
          <p:nvPr/>
        </p:nvSpPr>
        <p:spPr>
          <a:xfrm>
            <a:off x="4524628" y="1762117"/>
            <a:ext cx="2404826" cy="1524007"/>
          </a:xfrm>
          <a:prstGeom prst="rect">
            <a:avLst/>
          </a:prstGeom>
          <a:noFill/>
        </p:spPr>
        <p:txBody>
          <a:bodyPr wrap="none" rtlCol="0">
            <a:spAutoFit/>
          </a:bodyPr>
          <a:lstStyle/>
          <a:p>
            <a:pPr>
              <a:lnSpc>
                <a:spcPct val="150000"/>
              </a:lnSpc>
            </a:pPr>
            <a:r>
              <a:rPr lang="en-US" sz="1600" dirty="0" smtClean="0"/>
              <a:t>Ranking de </a:t>
            </a:r>
            <a:r>
              <a:rPr lang="en-US" sz="1600" dirty="0" err="1" smtClean="0"/>
              <a:t>Nós</a:t>
            </a:r>
            <a:endParaRPr lang="en-US" sz="1600" dirty="0" smtClean="0"/>
          </a:p>
          <a:p>
            <a:pPr>
              <a:lnSpc>
                <a:spcPct val="150000"/>
              </a:lnSpc>
            </a:pPr>
            <a:r>
              <a:rPr lang="en-US" sz="1600" dirty="0" err="1" smtClean="0"/>
              <a:t>Classificação</a:t>
            </a:r>
            <a:r>
              <a:rPr lang="en-US" sz="1600" dirty="0" smtClean="0"/>
              <a:t> de </a:t>
            </a:r>
            <a:r>
              <a:rPr lang="en-US" sz="1600" dirty="0" err="1" smtClean="0"/>
              <a:t>Nós</a:t>
            </a:r>
            <a:endParaRPr lang="en-US" sz="1600" dirty="0" smtClean="0"/>
          </a:p>
          <a:p>
            <a:pPr>
              <a:lnSpc>
                <a:spcPct val="150000"/>
              </a:lnSpc>
            </a:pPr>
            <a:r>
              <a:rPr lang="en-US" sz="1600" dirty="0" err="1" smtClean="0"/>
              <a:t>Detecção</a:t>
            </a:r>
            <a:r>
              <a:rPr lang="en-US" sz="1600" dirty="0" smtClean="0"/>
              <a:t> de </a:t>
            </a:r>
            <a:r>
              <a:rPr lang="en-US" sz="1600" dirty="0" err="1" smtClean="0"/>
              <a:t>Grupos</a:t>
            </a:r>
            <a:endParaRPr lang="en-US" sz="1600" dirty="0" smtClean="0"/>
          </a:p>
          <a:p>
            <a:pPr>
              <a:lnSpc>
                <a:spcPct val="150000"/>
              </a:lnSpc>
            </a:pPr>
            <a:r>
              <a:rPr lang="en-US" sz="1600" dirty="0" err="1" smtClean="0"/>
              <a:t>Resolução</a:t>
            </a:r>
            <a:r>
              <a:rPr lang="en-US" sz="1600" dirty="0" smtClean="0"/>
              <a:t> de </a:t>
            </a:r>
            <a:r>
              <a:rPr lang="en-US" sz="1600" dirty="0" err="1" smtClean="0"/>
              <a:t>Entidades</a:t>
            </a:r>
            <a:endParaRPr lang="en-US" sz="1600" dirty="0"/>
          </a:p>
        </p:txBody>
      </p:sp>
      <p:sp>
        <p:nvSpPr>
          <p:cNvPr id="11" name="Seta para a direita 10"/>
          <p:cNvSpPr/>
          <p:nvPr/>
        </p:nvSpPr>
        <p:spPr>
          <a:xfrm>
            <a:off x="3143240" y="2428868"/>
            <a:ext cx="121444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ta para a direita 11"/>
          <p:cNvSpPr/>
          <p:nvPr/>
        </p:nvSpPr>
        <p:spPr>
          <a:xfrm>
            <a:off x="3143240" y="4071942"/>
            <a:ext cx="121444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eta para a direita 12"/>
          <p:cNvSpPr/>
          <p:nvPr/>
        </p:nvSpPr>
        <p:spPr>
          <a:xfrm>
            <a:off x="3143240" y="5715016"/>
            <a:ext cx="128588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ixaDeTexto 13"/>
          <p:cNvSpPr txBox="1"/>
          <p:nvPr/>
        </p:nvSpPr>
        <p:spPr>
          <a:xfrm>
            <a:off x="4544633" y="3896029"/>
            <a:ext cx="1813317" cy="461665"/>
          </a:xfrm>
          <a:prstGeom prst="rect">
            <a:avLst/>
          </a:prstGeom>
          <a:noFill/>
        </p:spPr>
        <p:txBody>
          <a:bodyPr wrap="none" rtlCol="0">
            <a:spAutoFit/>
          </a:bodyPr>
          <a:lstStyle/>
          <a:p>
            <a:pPr>
              <a:lnSpc>
                <a:spcPct val="150000"/>
              </a:lnSpc>
            </a:pPr>
            <a:r>
              <a:rPr lang="en-US" sz="1600" dirty="0" err="1" smtClean="0"/>
              <a:t>Predição</a:t>
            </a:r>
            <a:r>
              <a:rPr lang="en-US" sz="1600" dirty="0" smtClean="0"/>
              <a:t> de Links</a:t>
            </a:r>
            <a:endParaRPr lang="en-US" sz="1600" dirty="0"/>
          </a:p>
        </p:txBody>
      </p:sp>
      <p:sp>
        <p:nvSpPr>
          <p:cNvPr id="15" name="CaixaDeTexto 14"/>
          <p:cNvSpPr txBox="1"/>
          <p:nvPr/>
        </p:nvSpPr>
        <p:spPr>
          <a:xfrm>
            <a:off x="4589166" y="5157629"/>
            <a:ext cx="2626040" cy="1200329"/>
          </a:xfrm>
          <a:prstGeom prst="rect">
            <a:avLst/>
          </a:prstGeom>
          <a:noFill/>
        </p:spPr>
        <p:txBody>
          <a:bodyPr wrap="none" rtlCol="0">
            <a:spAutoFit/>
          </a:bodyPr>
          <a:lstStyle/>
          <a:p>
            <a:pPr>
              <a:lnSpc>
                <a:spcPct val="150000"/>
              </a:lnSpc>
            </a:pPr>
            <a:r>
              <a:rPr lang="en-US" sz="1600" dirty="0" err="1" smtClean="0"/>
              <a:t>Descoberta</a:t>
            </a:r>
            <a:r>
              <a:rPr lang="en-US" sz="1600" dirty="0" smtClean="0"/>
              <a:t> de Sub-</a:t>
            </a:r>
            <a:r>
              <a:rPr lang="en-US" sz="1600" dirty="0" err="1" smtClean="0"/>
              <a:t>Grafos</a:t>
            </a:r>
            <a:endParaRPr lang="en-US" sz="1600" dirty="0" smtClean="0"/>
          </a:p>
          <a:p>
            <a:pPr>
              <a:lnSpc>
                <a:spcPct val="150000"/>
              </a:lnSpc>
            </a:pPr>
            <a:r>
              <a:rPr lang="en-US" sz="1600" dirty="0" err="1" smtClean="0"/>
              <a:t>Classificação</a:t>
            </a:r>
            <a:r>
              <a:rPr lang="en-US" sz="1600" dirty="0" smtClean="0"/>
              <a:t> de </a:t>
            </a:r>
            <a:r>
              <a:rPr lang="en-US" sz="1600" dirty="0" err="1" smtClean="0"/>
              <a:t>Grafos</a:t>
            </a:r>
            <a:endParaRPr lang="en-US" sz="1600" dirty="0" smtClean="0"/>
          </a:p>
          <a:p>
            <a:pPr>
              <a:lnSpc>
                <a:spcPct val="150000"/>
              </a:lnSpc>
            </a:pPr>
            <a:r>
              <a:rPr lang="en-US" sz="1600" dirty="0" err="1" smtClean="0"/>
              <a:t>Modelos</a:t>
            </a:r>
            <a:r>
              <a:rPr lang="en-US" sz="1600" dirty="0" smtClean="0"/>
              <a:t> </a:t>
            </a:r>
            <a:r>
              <a:rPr lang="en-US" sz="1600" dirty="0" err="1" smtClean="0"/>
              <a:t>Geradores</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28600"/>
            <a:ext cx="8893175" cy="990600"/>
          </a:xfrm>
        </p:spPr>
        <p:txBody>
          <a:bodyPr>
            <a:normAutofit/>
          </a:bodyPr>
          <a:lstStyle/>
          <a:p>
            <a:pPr fontAlgn="auto">
              <a:spcAft>
                <a:spcPts val="0"/>
              </a:spcAft>
              <a:defRPr/>
            </a:pPr>
            <a:r>
              <a:rPr lang="pt-BR" dirty="0" smtClean="0"/>
              <a:t>Ranking de objetos</a:t>
            </a:r>
            <a:endParaRPr lang="pt-BR" dirty="0"/>
          </a:p>
        </p:txBody>
      </p:sp>
      <p:sp>
        <p:nvSpPr>
          <p:cNvPr id="3" name="Content Placeholder 2"/>
          <p:cNvSpPr>
            <a:spLocks noGrp="1"/>
          </p:cNvSpPr>
          <p:nvPr>
            <p:ph sz="quarter" idx="1"/>
          </p:nvPr>
        </p:nvSpPr>
        <p:spPr>
          <a:xfrm>
            <a:off x="604862" y="1769958"/>
            <a:ext cx="7467600" cy="4873752"/>
          </a:xfrm>
        </p:spPr>
        <p:txBody>
          <a:bodyPr/>
          <a:lstStyle/>
          <a:p>
            <a:r>
              <a:rPr lang="pt-BR" dirty="0" smtClean="0"/>
              <a:t>Ordenar nós de uma rede conforme importância, influência ou centralidade</a:t>
            </a:r>
          </a:p>
          <a:p>
            <a:endParaRPr lang="pt-BR" dirty="0" smtClean="0"/>
          </a:p>
          <a:p>
            <a:r>
              <a:rPr lang="pt-BR" dirty="0" smtClean="0"/>
              <a:t>Principais métricas:</a:t>
            </a:r>
          </a:p>
          <a:p>
            <a:pPr lvl="1"/>
            <a:r>
              <a:rPr lang="pt-BR" dirty="0" smtClean="0"/>
              <a:t>Grau</a:t>
            </a:r>
          </a:p>
          <a:p>
            <a:pPr lvl="1"/>
            <a:r>
              <a:rPr lang="pt-BR" dirty="0" err="1" smtClean="0"/>
              <a:t>Closeness</a:t>
            </a:r>
            <a:endParaRPr lang="pt-BR" dirty="0" smtClean="0"/>
          </a:p>
          <a:p>
            <a:pPr lvl="1"/>
            <a:r>
              <a:rPr lang="pt-BR" dirty="0" err="1" smtClean="0"/>
              <a:t>Betweeness</a:t>
            </a:r>
            <a:endParaRPr lang="pt-BR" dirty="0" smtClean="0"/>
          </a:p>
          <a:p>
            <a:pPr lvl="1"/>
            <a:r>
              <a:rPr lang="pt-BR" dirty="0" smtClean="0"/>
              <a:t>HITS </a:t>
            </a:r>
          </a:p>
          <a:p>
            <a:pPr lvl="1"/>
            <a:r>
              <a:rPr lang="pt-BR" dirty="0" err="1" smtClean="0">
                <a:solidFill>
                  <a:srgbClr val="FF0000"/>
                </a:solidFill>
              </a:rPr>
              <a:t>PageRank</a:t>
            </a:r>
            <a:endParaRPr lang="pt-BR"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mph" presetSubtype="0" grpId="1" nodeType="withEffect">
                                  <p:stCondLst>
                                    <p:cond delay="0"/>
                                  </p:stCondLst>
                                  <p:childTnLst>
                                    <p:set>
                                      <p:cBhvr rctx="PPT">
                                        <p:cTn id="8" dur="indefinite"/>
                                        <p:tgtEl>
                                          <p:spTgt spid="3">
                                            <p:txEl>
                                              <p:pRg st="0" end="0"/>
                                            </p:txEl>
                                          </p:spTgt>
                                        </p:tgtEl>
                                        <p:attrNameLst>
                                          <p:attrName>style.opacity</p:attrName>
                                        </p:attrNameLst>
                                      </p:cBhvr>
                                      <p:to>
                                        <p:strVal val="0.5"/>
                                      </p:to>
                                    </p:set>
                                    <p:animEffect filter="image" prLst="opacity: 0.5">
                                      <p:cBhvr rctx="IE">
                                        <p:cTn id="9" dur="indefinite"/>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0825" y="228600"/>
            <a:ext cx="8893175" cy="990600"/>
          </a:xfrm>
        </p:spPr>
        <p:txBody>
          <a:bodyPr/>
          <a:lstStyle/>
          <a:p>
            <a:r>
              <a:rPr lang="pt-BR" dirty="0" smtClean="0"/>
              <a:t>Ranking de objetos - </a:t>
            </a:r>
            <a:r>
              <a:rPr lang="pt-BR" dirty="0" err="1" smtClean="0"/>
              <a:t>PageRank</a:t>
            </a:r>
            <a:endParaRPr lang="pt-BR" dirty="0" smtClean="0"/>
          </a:p>
        </p:txBody>
      </p:sp>
      <p:sp>
        <p:nvSpPr>
          <p:cNvPr id="3" name="Content Placeholder 2"/>
          <p:cNvSpPr>
            <a:spLocks noGrp="1"/>
          </p:cNvSpPr>
          <p:nvPr>
            <p:ph sz="quarter" idx="1"/>
          </p:nvPr>
        </p:nvSpPr>
        <p:spPr/>
        <p:txBody>
          <a:bodyPr>
            <a:normAutofit/>
          </a:bodyPr>
          <a:lstStyle/>
          <a:p>
            <a:pPr marL="320040" indent="-320040" fontAlgn="auto">
              <a:spcAft>
                <a:spcPts val="0"/>
              </a:spcAft>
              <a:buFont typeface="Wingdings"/>
              <a:buChar char=""/>
              <a:defRPr/>
            </a:pPr>
            <a:r>
              <a:rPr lang="pt-BR" dirty="0" smtClean="0"/>
              <a:t>Algoritmo de ordenação de páginas do Google</a:t>
            </a:r>
          </a:p>
          <a:p>
            <a:pPr marL="320040" indent="-320040" fontAlgn="auto">
              <a:spcAft>
                <a:spcPts val="0"/>
              </a:spcAft>
              <a:buFont typeface="Wingdings"/>
              <a:buNone/>
              <a:defRPr/>
            </a:pPr>
            <a:endParaRPr lang="pt-BR" dirty="0" smtClean="0"/>
          </a:p>
          <a:p>
            <a:pPr marL="320040" indent="-320040" fontAlgn="auto">
              <a:spcAft>
                <a:spcPts val="0"/>
              </a:spcAft>
              <a:buFont typeface="Wingdings"/>
              <a:buChar char=""/>
              <a:defRPr/>
            </a:pPr>
            <a:r>
              <a:rPr lang="pt-BR" dirty="0" smtClean="0"/>
              <a:t>Baseado em </a:t>
            </a:r>
            <a:r>
              <a:rPr lang="pt-BR" dirty="0" err="1" smtClean="0">
                <a:solidFill>
                  <a:srgbClr val="FF0000"/>
                </a:solidFill>
              </a:rPr>
              <a:t>random</a:t>
            </a:r>
            <a:r>
              <a:rPr lang="pt-BR" dirty="0" smtClean="0">
                <a:solidFill>
                  <a:srgbClr val="FF0000"/>
                </a:solidFill>
              </a:rPr>
              <a:t> </a:t>
            </a:r>
            <a:r>
              <a:rPr lang="pt-BR" dirty="0" err="1" smtClean="0">
                <a:solidFill>
                  <a:srgbClr val="FF0000"/>
                </a:solidFill>
              </a:rPr>
              <a:t>walks</a:t>
            </a:r>
            <a:r>
              <a:rPr lang="pt-BR" dirty="0" smtClean="0">
                <a:solidFill>
                  <a:srgbClr val="FF0000"/>
                </a:solidFill>
              </a:rPr>
              <a:t> </a:t>
            </a:r>
            <a:r>
              <a:rPr lang="pt-BR" dirty="0" smtClean="0"/>
              <a:t>em um grafo</a:t>
            </a:r>
          </a:p>
          <a:p>
            <a:pPr marL="320040" indent="-320040" fontAlgn="auto">
              <a:spcAft>
                <a:spcPts val="0"/>
              </a:spcAft>
              <a:buFont typeface="Wingdings"/>
              <a:buChar char=""/>
              <a:defRPr/>
            </a:pPr>
            <a:endParaRPr lang="pt-BR" dirty="0" smtClean="0"/>
          </a:p>
        </p:txBody>
      </p:sp>
      <p:sp>
        <p:nvSpPr>
          <p:cNvPr id="6" name="Elipse 5"/>
          <p:cNvSpPr/>
          <p:nvPr/>
        </p:nvSpPr>
        <p:spPr>
          <a:xfrm>
            <a:off x="1643042" y="4214818"/>
            <a:ext cx="357190"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7" name="Elipse 6"/>
          <p:cNvSpPr/>
          <p:nvPr/>
        </p:nvSpPr>
        <p:spPr>
          <a:xfrm>
            <a:off x="2714612" y="3714752"/>
            <a:ext cx="357190"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B</a:t>
            </a:r>
            <a:endParaRPr lang="en-US" dirty="0"/>
          </a:p>
        </p:txBody>
      </p:sp>
      <p:sp>
        <p:nvSpPr>
          <p:cNvPr id="8" name="Elipse 7"/>
          <p:cNvSpPr/>
          <p:nvPr/>
        </p:nvSpPr>
        <p:spPr>
          <a:xfrm>
            <a:off x="2714612" y="4857760"/>
            <a:ext cx="357190"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a:t>
            </a:r>
            <a:endParaRPr lang="en-US" dirty="0"/>
          </a:p>
        </p:txBody>
      </p:sp>
      <p:sp>
        <p:nvSpPr>
          <p:cNvPr id="9" name="Elipse 8"/>
          <p:cNvSpPr/>
          <p:nvPr/>
        </p:nvSpPr>
        <p:spPr>
          <a:xfrm>
            <a:off x="3786182" y="4286256"/>
            <a:ext cx="357190" cy="357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
            </a:r>
            <a:endParaRPr lang="en-US" dirty="0"/>
          </a:p>
        </p:txBody>
      </p:sp>
      <p:cxnSp>
        <p:nvCxnSpPr>
          <p:cNvPr id="11" name="Conector de seta reta 10"/>
          <p:cNvCxnSpPr>
            <a:stCxn id="6" idx="7"/>
            <a:endCxn id="7" idx="2"/>
          </p:cNvCxnSpPr>
          <p:nvPr/>
        </p:nvCxnSpPr>
        <p:spPr>
          <a:xfrm rot="5400000" flipH="1" flipV="1">
            <a:off x="2144377" y="3696893"/>
            <a:ext cx="373780" cy="766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a:stCxn id="6" idx="5"/>
            <a:endCxn id="8" idx="2"/>
          </p:cNvCxnSpPr>
          <p:nvPr/>
        </p:nvCxnSpPr>
        <p:spPr>
          <a:xfrm rot="16200000" flipH="1">
            <a:off x="2072939" y="4394682"/>
            <a:ext cx="516656" cy="766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a:stCxn id="7" idx="6"/>
            <a:endCxn id="9" idx="1"/>
          </p:cNvCxnSpPr>
          <p:nvPr/>
        </p:nvCxnSpPr>
        <p:spPr>
          <a:xfrm>
            <a:off x="3071802" y="3893347"/>
            <a:ext cx="766689" cy="445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a:stCxn id="8" idx="6"/>
            <a:endCxn id="9" idx="3"/>
          </p:cNvCxnSpPr>
          <p:nvPr/>
        </p:nvCxnSpPr>
        <p:spPr>
          <a:xfrm flipV="1">
            <a:off x="3071802" y="4591137"/>
            <a:ext cx="766689" cy="4452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4643438" y="3714752"/>
            <a:ext cx="3786214" cy="1837939"/>
          </a:xfrm>
          <a:prstGeom prst="rect">
            <a:avLst/>
          </a:prstGeom>
          <a:noFill/>
        </p:spPr>
        <p:txBody>
          <a:bodyPr wrap="square" rtlCol="0">
            <a:spAutoFit/>
          </a:bodyPr>
          <a:lstStyle/>
          <a:p>
            <a:pPr>
              <a:lnSpc>
                <a:spcPct val="120000"/>
              </a:lnSpc>
            </a:pPr>
            <a:r>
              <a:rPr lang="en-US" sz="1600" dirty="0" smtClean="0"/>
              <a:t>Random Walk </a:t>
            </a:r>
            <a:r>
              <a:rPr lang="en-US" sz="1600" dirty="0" err="1" smtClean="0"/>
              <a:t>iniciado</a:t>
            </a:r>
            <a:r>
              <a:rPr lang="en-US" sz="1600" dirty="0" smtClean="0"/>
              <a:t> </a:t>
            </a:r>
            <a:r>
              <a:rPr lang="en-US" sz="1600" dirty="0" err="1" smtClean="0"/>
              <a:t>em</a:t>
            </a:r>
            <a:r>
              <a:rPr lang="en-US" sz="1600" dirty="0" smtClean="0"/>
              <a:t> A:</a:t>
            </a:r>
          </a:p>
          <a:p>
            <a:pPr>
              <a:lnSpc>
                <a:spcPct val="120000"/>
              </a:lnSpc>
            </a:pPr>
            <a:endParaRPr lang="en-US" sz="1600" dirty="0" smtClean="0"/>
          </a:p>
          <a:p>
            <a:pPr>
              <a:lnSpc>
                <a:spcPct val="120000"/>
              </a:lnSpc>
              <a:buFontTx/>
              <a:buChar char="-"/>
            </a:pPr>
            <a:r>
              <a:rPr lang="en-US" sz="1600" dirty="0" smtClean="0"/>
              <a:t> </a:t>
            </a:r>
            <a:r>
              <a:rPr lang="en-US" sz="1600" dirty="0" err="1" smtClean="0"/>
              <a:t>Probabilidade</a:t>
            </a:r>
            <a:r>
              <a:rPr lang="en-US" sz="1600" dirty="0" smtClean="0"/>
              <a:t> </a:t>
            </a:r>
            <a:r>
              <a:rPr lang="el-GR" sz="1600" dirty="0" smtClean="0"/>
              <a:t>α</a:t>
            </a:r>
            <a:r>
              <a:rPr lang="en-US" sz="1600" dirty="0" smtClean="0"/>
              <a:t> de </a:t>
            </a:r>
            <a:r>
              <a:rPr lang="en-US" sz="1600" dirty="0" err="1" smtClean="0"/>
              <a:t>seguir</a:t>
            </a:r>
            <a:r>
              <a:rPr lang="en-US" sz="1600" dirty="0" smtClean="0"/>
              <a:t> </a:t>
            </a:r>
            <a:r>
              <a:rPr lang="en-US" sz="1600" dirty="0" err="1" smtClean="0"/>
              <a:t>para</a:t>
            </a:r>
            <a:r>
              <a:rPr lang="en-US" sz="1600" dirty="0" smtClean="0"/>
              <a:t> B </a:t>
            </a:r>
            <a:r>
              <a:rPr lang="en-US" sz="1600" dirty="0" err="1" smtClean="0"/>
              <a:t>ou</a:t>
            </a:r>
            <a:r>
              <a:rPr lang="en-US" sz="1600" dirty="0" smtClean="0"/>
              <a:t> C</a:t>
            </a:r>
          </a:p>
          <a:p>
            <a:pPr>
              <a:lnSpc>
                <a:spcPct val="120000"/>
              </a:lnSpc>
              <a:buFontTx/>
              <a:buChar char="-"/>
            </a:pPr>
            <a:endParaRPr lang="en-US" sz="1600" dirty="0" smtClean="0"/>
          </a:p>
          <a:p>
            <a:pPr>
              <a:lnSpc>
                <a:spcPct val="120000"/>
              </a:lnSpc>
              <a:buFontTx/>
              <a:buChar char="-"/>
            </a:pPr>
            <a:r>
              <a:rPr lang="en-US" sz="1600" dirty="0" smtClean="0"/>
              <a:t> </a:t>
            </a:r>
            <a:r>
              <a:rPr lang="en-US" sz="1600" dirty="0" err="1" smtClean="0"/>
              <a:t>Probabilidade</a:t>
            </a:r>
            <a:r>
              <a:rPr lang="en-US" sz="1600" dirty="0" smtClean="0"/>
              <a:t> (1-</a:t>
            </a:r>
            <a:r>
              <a:rPr lang="el-GR" sz="1600" dirty="0" smtClean="0"/>
              <a:t> α</a:t>
            </a:r>
            <a:r>
              <a:rPr lang="en-US" sz="1600" dirty="0" smtClean="0"/>
              <a:t>) de </a:t>
            </a:r>
            <a:r>
              <a:rPr lang="en-US" sz="1600" dirty="0" err="1" smtClean="0"/>
              <a:t>pular</a:t>
            </a:r>
            <a:r>
              <a:rPr lang="en-US" sz="1600" dirty="0" smtClean="0"/>
              <a:t> </a:t>
            </a:r>
            <a:r>
              <a:rPr lang="en-US" sz="1600" dirty="0" err="1" smtClean="0"/>
              <a:t>para</a:t>
            </a:r>
            <a:r>
              <a:rPr lang="en-US" sz="1600" dirty="0" smtClean="0"/>
              <a:t> </a:t>
            </a:r>
            <a:r>
              <a:rPr lang="en-US" sz="1600" dirty="0" err="1" smtClean="0"/>
              <a:t>qualquer</a:t>
            </a:r>
            <a:r>
              <a:rPr lang="en-US" sz="1600" dirty="0" smtClean="0"/>
              <a:t> </a:t>
            </a:r>
            <a:r>
              <a:rPr lang="en-US" sz="1600" dirty="0" err="1" smtClean="0"/>
              <a:t>outro</a:t>
            </a:r>
            <a:r>
              <a:rPr lang="en-US" sz="1600" dirty="0" smtClean="0"/>
              <a:t> </a:t>
            </a:r>
            <a:r>
              <a:rPr lang="en-US" sz="1600" dirty="0" err="1" smtClean="0"/>
              <a:t>nó</a:t>
            </a:r>
            <a:r>
              <a:rPr lang="en-US" sz="1600" dirty="0" smtClean="0"/>
              <a:t> </a:t>
            </a:r>
            <a:r>
              <a:rPr lang="en-US" sz="1600" dirty="0" err="1" smtClean="0"/>
              <a:t>da</a:t>
            </a:r>
            <a:r>
              <a:rPr lang="en-US" sz="1600" dirty="0" smtClean="0"/>
              <a:t> </a:t>
            </a:r>
            <a:r>
              <a:rPr lang="en-US" sz="1600" dirty="0" err="1" smtClean="0"/>
              <a:t>rede</a:t>
            </a:r>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50825" y="228600"/>
            <a:ext cx="8893175" cy="990600"/>
          </a:xfrm>
        </p:spPr>
        <p:txBody>
          <a:bodyPr/>
          <a:lstStyle/>
          <a:p>
            <a:r>
              <a:rPr lang="pt-BR" dirty="0" smtClean="0"/>
              <a:t>Ranking de objetos - </a:t>
            </a:r>
            <a:r>
              <a:rPr lang="pt-BR" dirty="0" err="1" smtClean="0"/>
              <a:t>PageRank</a:t>
            </a:r>
            <a:endParaRPr lang="pt-BR" dirty="0" smtClean="0"/>
          </a:p>
        </p:txBody>
      </p:sp>
      <p:sp>
        <p:nvSpPr>
          <p:cNvPr id="3" name="Content Placeholder 2"/>
          <p:cNvSpPr>
            <a:spLocks noGrp="1"/>
          </p:cNvSpPr>
          <p:nvPr>
            <p:ph sz="quarter" idx="1"/>
          </p:nvPr>
        </p:nvSpPr>
        <p:spPr/>
        <p:txBody>
          <a:bodyPr>
            <a:normAutofit/>
          </a:bodyPr>
          <a:lstStyle/>
          <a:p>
            <a:pPr marL="320040" indent="-320040" fontAlgn="auto">
              <a:spcAft>
                <a:spcPts val="0"/>
              </a:spcAft>
              <a:buFont typeface="Wingdings"/>
              <a:buChar char=""/>
              <a:defRPr/>
            </a:pPr>
            <a:r>
              <a:rPr lang="pt-BR" dirty="0" err="1" smtClean="0">
                <a:solidFill>
                  <a:srgbClr val="FF0000"/>
                </a:solidFill>
              </a:rPr>
              <a:t>PageRank</a:t>
            </a:r>
            <a:r>
              <a:rPr lang="pt-BR" dirty="0" smtClean="0"/>
              <a:t> = no. esperado de vezes que um usuário visita uma dada página através de sucessivos </a:t>
            </a:r>
            <a:r>
              <a:rPr lang="pt-BR" dirty="0" err="1" smtClean="0"/>
              <a:t>random</a:t>
            </a:r>
            <a:r>
              <a:rPr lang="pt-BR" dirty="0" smtClean="0"/>
              <a:t> </a:t>
            </a:r>
            <a:r>
              <a:rPr lang="pt-BR" dirty="0" err="1" smtClean="0"/>
              <a:t>walks</a:t>
            </a:r>
            <a:endParaRPr lang="pt-BR" dirty="0"/>
          </a:p>
        </p:txBody>
      </p:sp>
      <p:graphicFrame>
        <p:nvGraphicFramePr>
          <p:cNvPr id="6" name="Objeto 5"/>
          <p:cNvGraphicFramePr>
            <a:graphicFrameLocks noChangeAspect="1"/>
          </p:cNvGraphicFramePr>
          <p:nvPr/>
        </p:nvGraphicFramePr>
        <p:xfrm>
          <a:off x="917575" y="3357563"/>
          <a:ext cx="3881438" cy="835025"/>
        </p:xfrm>
        <a:graphic>
          <a:graphicData uri="http://schemas.openxmlformats.org/presentationml/2006/ole">
            <p:oleObj spid="_x0000_s67586" name="Equação" r:id="rId3" imgW="2006280" imgH="431640" progId="Equation.3">
              <p:embed/>
            </p:oleObj>
          </a:graphicData>
        </a:graphic>
      </p:graphicFrame>
      <p:cxnSp>
        <p:nvCxnSpPr>
          <p:cNvPr id="8" name="Conector de seta reta 7"/>
          <p:cNvCxnSpPr/>
          <p:nvPr/>
        </p:nvCxnSpPr>
        <p:spPr>
          <a:xfrm rot="5400000">
            <a:off x="3428992" y="442913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3214678" y="4714884"/>
            <a:ext cx="1357322" cy="830997"/>
          </a:xfrm>
          <a:prstGeom prst="rect">
            <a:avLst/>
          </a:prstGeom>
          <a:noFill/>
        </p:spPr>
        <p:txBody>
          <a:bodyPr wrap="square" rtlCol="0">
            <a:spAutoFit/>
          </a:bodyPr>
          <a:lstStyle/>
          <a:p>
            <a:r>
              <a:rPr lang="en-US" sz="1600" dirty="0" err="1" smtClean="0"/>
              <a:t>Nós</a:t>
            </a:r>
            <a:r>
              <a:rPr lang="en-US" sz="1600" dirty="0" smtClean="0"/>
              <a:t> </a:t>
            </a:r>
            <a:r>
              <a:rPr lang="en-US" sz="1600" dirty="0" err="1" smtClean="0"/>
              <a:t>que</a:t>
            </a:r>
            <a:r>
              <a:rPr lang="en-US" sz="1600" dirty="0" smtClean="0"/>
              <a:t> </a:t>
            </a:r>
            <a:r>
              <a:rPr lang="en-US" sz="1600" dirty="0" err="1" smtClean="0"/>
              <a:t>apontam</a:t>
            </a:r>
            <a:r>
              <a:rPr lang="en-US" sz="1600" dirty="0" smtClean="0"/>
              <a:t> </a:t>
            </a:r>
            <a:r>
              <a:rPr lang="en-US" sz="1600" dirty="0" err="1" smtClean="0"/>
              <a:t>para</a:t>
            </a:r>
            <a:r>
              <a:rPr lang="en-US" sz="1600" dirty="0" smtClean="0"/>
              <a:t> A</a:t>
            </a:r>
            <a:endParaRPr lang="en-US" sz="1600" dirty="0"/>
          </a:p>
        </p:txBody>
      </p:sp>
      <p:sp>
        <p:nvSpPr>
          <p:cNvPr id="10" name="CaixaDeTexto 9"/>
          <p:cNvSpPr txBox="1"/>
          <p:nvPr/>
        </p:nvSpPr>
        <p:spPr>
          <a:xfrm>
            <a:off x="5429256" y="4214818"/>
            <a:ext cx="1357322" cy="830997"/>
          </a:xfrm>
          <a:prstGeom prst="rect">
            <a:avLst/>
          </a:prstGeom>
          <a:noFill/>
        </p:spPr>
        <p:txBody>
          <a:bodyPr wrap="square" rtlCol="0">
            <a:spAutoFit/>
          </a:bodyPr>
          <a:lstStyle/>
          <a:p>
            <a:r>
              <a:rPr lang="en-US" sz="1600" dirty="0" smtClean="0"/>
              <a:t>No de </a:t>
            </a:r>
            <a:r>
              <a:rPr lang="en-US" sz="1600" dirty="0" err="1" smtClean="0"/>
              <a:t>nós</a:t>
            </a:r>
            <a:r>
              <a:rPr lang="en-US" sz="1600" dirty="0" smtClean="0"/>
              <a:t> </a:t>
            </a:r>
            <a:r>
              <a:rPr lang="en-US" sz="1600" dirty="0" err="1" smtClean="0"/>
              <a:t>para</a:t>
            </a:r>
            <a:r>
              <a:rPr lang="en-US" sz="1600" dirty="0" smtClean="0"/>
              <a:t> </a:t>
            </a:r>
            <a:r>
              <a:rPr lang="en-US" sz="1600" dirty="0" err="1" smtClean="0"/>
              <a:t>quem</a:t>
            </a:r>
            <a:r>
              <a:rPr lang="en-US" sz="1600" dirty="0" smtClean="0"/>
              <a:t> u </a:t>
            </a:r>
            <a:r>
              <a:rPr lang="en-US" sz="1600" dirty="0" err="1" smtClean="0"/>
              <a:t>aponta</a:t>
            </a:r>
            <a:endParaRPr lang="en-US" sz="1600" dirty="0"/>
          </a:p>
        </p:txBody>
      </p:sp>
      <p:cxnSp>
        <p:nvCxnSpPr>
          <p:cNvPr id="11" name="Conector de seta reta 10"/>
          <p:cNvCxnSpPr/>
          <p:nvPr/>
        </p:nvCxnSpPr>
        <p:spPr>
          <a:xfrm>
            <a:off x="4786314" y="4143380"/>
            <a:ext cx="57150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7554" y="2786058"/>
            <a:ext cx="2571768" cy="714380"/>
          </a:xfrm>
        </p:spPr>
        <p:txBody>
          <a:bodyPr>
            <a:normAutofit fontScale="92500" lnSpcReduction="10000"/>
          </a:bodyPr>
          <a:lstStyle/>
          <a:p>
            <a:pPr>
              <a:buNone/>
            </a:pPr>
            <a:r>
              <a:rPr lang="en-US" sz="1600" dirty="0" smtClean="0"/>
              <a:t>Page Rank inicial igualmente dividido PR = 0,25</a:t>
            </a:r>
          </a:p>
          <a:p>
            <a:pPr>
              <a:buNone/>
            </a:pPr>
            <a:endParaRPr lang="pt-BR" sz="1400" dirty="0"/>
          </a:p>
        </p:txBody>
      </p:sp>
      <p:sp>
        <p:nvSpPr>
          <p:cNvPr id="4" name="Oval 3"/>
          <p:cNvSpPr/>
          <p:nvPr/>
        </p:nvSpPr>
        <p:spPr>
          <a:xfrm>
            <a:off x="1357290" y="2214554"/>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p>
        </p:txBody>
      </p:sp>
      <p:sp>
        <p:nvSpPr>
          <p:cNvPr id="5" name="Oval 4"/>
          <p:cNvSpPr/>
          <p:nvPr/>
        </p:nvSpPr>
        <p:spPr>
          <a:xfrm>
            <a:off x="1357290" y="3429000"/>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p>
        </p:txBody>
      </p:sp>
      <p:sp>
        <p:nvSpPr>
          <p:cNvPr id="6" name="Oval 5"/>
          <p:cNvSpPr/>
          <p:nvPr/>
        </p:nvSpPr>
        <p:spPr>
          <a:xfrm>
            <a:off x="2714612" y="3429000"/>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pt-BR" dirty="0"/>
          </a:p>
        </p:txBody>
      </p:sp>
      <p:sp>
        <p:nvSpPr>
          <p:cNvPr id="7" name="Oval 6"/>
          <p:cNvSpPr/>
          <p:nvPr/>
        </p:nvSpPr>
        <p:spPr>
          <a:xfrm>
            <a:off x="2714612" y="2214554"/>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p>
        </p:txBody>
      </p:sp>
      <p:cxnSp>
        <p:nvCxnSpPr>
          <p:cNvPr id="12" name="Straight Arrow Connector 11"/>
          <p:cNvCxnSpPr>
            <a:stCxn id="7" idx="2"/>
            <a:endCxn id="4" idx="6"/>
          </p:cNvCxnSpPr>
          <p:nvPr/>
        </p:nvCxnSpPr>
        <p:spPr>
          <a:xfrm rot="10800000">
            <a:off x="1928794" y="250030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1"/>
            <a:endCxn id="4" idx="5"/>
          </p:cNvCxnSpPr>
          <p:nvPr/>
        </p:nvCxnSpPr>
        <p:spPr>
          <a:xfrm rot="16200000" flipV="1">
            <a:off x="1916537" y="2630925"/>
            <a:ext cx="810332"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0"/>
            <a:endCxn id="4" idx="4"/>
          </p:cNvCxnSpPr>
          <p:nvPr/>
        </p:nvCxnSpPr>
        <p:spPr>
          <a:xfrm rot="5400000" flipH="1" flipV="1">
            <a:off x="1321571" y="310752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43570" y="1928802"/>
            <a:ext cx="1143008" cy="276999"/>
          </a:xfrm>
          <a:prstGeom prst="rect">
            <a:avLst/>
          </a:prstGeom>
          <a:noFill/>
        </p:spPr>
        <p:txBody>
          <a:bodyPr wrap="square" rtlCol="0">
            <a:spAutoFit/>
          </a:bodyPr>
          <a:lstStyle/>
          <a:p>
            <a:r>
              <a:rPr lang="en-US" sz="1200" dirty="0" smtClean="0"/>
              <a:t>PR(A) = 0,25</a:t>
            </a:r>
            <a:endParaRPr lang="pt-BR" sz="1200" dirty="0"/>
          </a:p>
        </p:txBody>
      </p:sp>
      <p:sp>
        <p:nvSpPr>
          <p:cNvPr id="27" name="TextBox 26"/>
          <p:cNvSpPr txBox="1"/>
          <p:nvPr/>
        </p:nvSpPr>
        <p:spPr>
          <a:xfrm>
            <a:off x="7072330" y="1928802"/>
            <a:ext cx="1143008" cy="276999"/>
          </a:xfrm>
          <a:prstGeom prst="rect">
            <a:avLst/>
          </a:prstGeom>
          <a:noFill/>
        </p:spPr>
        <p:txBody>
          <a:bodyPr wrap="square" rtlCol="0">
            <a:spAutoFit/>
          </a:bodyPr>
          <a:lstStyle/>
          <a:p>
            <a:r>
              <a:rPr lang="en-US" sz="1200" dirty="0" smtClean="0"/>
              <a:t>PR(D) = 0,25</a:t>
            </a:r>
            <a:endParaRPr lang="pt-BR" sz="1200" dirty="0"/>
          </a:p>
        </p:txBody>
      </p:sp>
      <p:sp>
        <p:nvSpPr>
          <p:cNvPr id="28" name="TextBox 27"/>
          <p:cNvSpPr txBox="1"/>
          <p:nvPr/>
        </p:nvSpPr>
        <p:spPr>
          <a:xfrm>
            <a:off x="5643570" y="4000504"/>
            <a:ext cx="1143008" cy="276999"/>
          </a:xfrm>
          <a:prstGeom prst="rect">
            <a:avLst/>
          </a:prstGeom>
          <a:noFill/>
        </p:spPr>
        <p:txBody>
          <a:bodyPr wrap="square" rtlCol="0">
            <a:spAutoFit/>
          </a:bodyPr>
          <a:lstStyle/>
          <a:p>
            <a:r>
              <a:rPr lang="en-US" sz="1200" dirty="0" smtClean="0"/>
              <a:t>PR(B) = 0,25</a:t>
            </a:r>
            <a:endParaRPr lang="pt-BR" sz="1200" dirty="0"/>
          </a:p>
        </p:txBody>
      </p:sp>
      <p:sp>
        <p:nvSpPr>
          <p:cNvPr id="29" name="TextBox 28"/>
          <p:cNvSpPr txBox="1"/>
          <p:nvPr/>
        </p:nvSpPr>
        <p:spPr>
          <a:xfrm>
            <a:off x="7072330" y="4000504"/>
            <a:ext cx="1143008" cy="276999"/>
          </a:xfrm>
          <a:prstGeom prst="rect">
            <a:avLst/>
          </a:prstGeom>
          <a:noFill/>
        </p:spPr>
        <p:txBody>
          <a:bodyPr wrap="square" rtlCol="0">
            <a:spAutoFit/>
          </a:bodyPr>
          <a:lstStyle/>
          <a:p>
            <a:r>
              <a:rPr lang="en-US" sz="1200" dirty="0" smtClean="0"/>
              <a:t>PR(C) = 0,25</a:t>
            </a:r>
            <a:endParaRPr lang="pt-BR" sz="1200" dirty="0"/>
          </a:p>
        </p:txBody>
      </p:sp>
      <p:cxnSp>
        <p:nvCxnSpPr>
          <p:cNvPr id="32" name="Straight Arrow Connector 31"/>
          <p:cNvCxnSpPr>
            <a:stCxn id="7" idx="4"/>
            <a:endCxn id="6" idx="0"/>
          </p:cNvCxnSpPr>
          <p:nvPr/>
        </p:nvCxnSpPr>
        <p:spPr>
          <a:xfrm rot="5400000">
            <a:off x="2678893" y="310752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3"/>
            <a:endCxn id="5" idx="7"/>
          </p:cNvCxnSpPr>
          <p:nvPr/>
        </p:nvCxnSpPr>
        <p:spPr>
          <a:xfrm rot="5400000">
            <a:off x="1916537" y="2630925"/>
            <a:ext cx="810332"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6"/>
            <a:endCxn id="6" idx="2"/>
          </p:cNvCxnSpPr>
          <p:nvPr/>
        </p:nvCxnSpPr>
        <p:spPr>
          <a:xfrm>
            <a:off x="1928794" y="371475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857884" y="2214554"/>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p>
        </p:txBody>
      </p:sp>
      <p:sp>
        <p:nvSpPr>
          <p:cNvPr id="39" name="Oval 38"/>
          <p:cNvSpPr/>
          <p:nvPr/>
        </p:nvSpPr>
        <p:spPr>
          <a:xfrm>
            <a:off x="5857884" y="3429000"/>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p>
        </p:txBody>
      </p:sp>
      <p:sp>
        <p:nvSpPr>
          <p:cNvPr id="40" name="Oval 39"/>
          <p:cNvSpPr/>
          <p:nvPr/>
        </p:nvSpPr>
        <p:spPr>
          <a:xfrm>
            <a:off x="7215206" y="3429000"/>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pt-BR" dirty="0"/>
          </a:p>
        </p:txBody>
      </p:sp>
      <p:sp>
        <p:nvSpPr>
          <p:cNvPr id="41" name="Oval 40"/>
          <p:cNvSpPr/>
          <p:nvPr/>
        </p:nvSpPr>
        <p:spPr>
          <a:xfrm>
            <a:off x="7215206" y="2214554"/>
            <a:ext cx="571504"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p>
        </p:txBody>
      </p:sp>
      <p:cxnSp>
        <p:nvCxnSpPr>
          <p:cNvPr id="42" name="Straight Arrow Connector 41"/>
          <p:cNvCxnSpPr>
            <a:stCxn id="41" idx="2"/>
            <a:endCxn id="38" idx="6"/>
          </p:cNvCxnSpPr>
          <p:nvPr/>
        </p:nvCxnSpPr>
        <p:spPr>
          <a:xfrm rot="10800000">
            <a:off x="6429388" y="2500306"/>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1"/>
            <a:endCxn id="38" idx="5"/>
          </p:cNvCxnSpPr>
          <p:nvPr/>
        </p:nvCxnSpPr>
        <p:spPr>
          <a:xfrm rot="16200000" flipV="1">
            <a:off x="6417131" y="2630925"/>
            <a:ext cx="810332"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0"/>
            <a:endCxn id="38" idx="4"/>
          </p:cNvCxnSpPr>
          <p:nvPr/>
        </p:nvCxnSpPr>
        <p:spPr>
          <a:xfrm rot="5400000" flipH="1" flipV="1">
            <a:off x="5822165" y="310752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4"/>
            <a:endCxn id="40" idx="0"/>
          </p:cNvCxnSpPr>
          <p:nvPr/>
        </p:nvCxnSpPr>
        <p:spPr>
          <a:xfrm rot="5400000">
            <a:off x="7179487" y="3107529"/>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3"/>
            <a:endCxn id="39" idx="7"/>
          </p:cNvCxnSpPr>
          <p:nvPr/>
        </p:nvCxnSpPr>
        <p:spPr>
          <a:xfrm rot="5400000">
            <a:off x="6417131" y="2630925"/>
            <a:ext cx="810332" cy="953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9" idx="6"/>
            <a:endCxn id="40" idx="2"/>
          </p:cNvCxnSpPr>
          <p:nvPr/>
        </p:nvCxnSpPr>
        <p:spPr>
          <a:xfrm>
            <a:off x="6429388" y="3714752"/>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714744" y="4416990"/>
            <a:ext cx="1214446" cy="369332"/>
          </a:xfrm>
          <a:prstGeom prst="rect">
            <a:avLst/>
          </a:prstGeom>
          <a:noFill/>
        </p:spPr>
        <p:txBody>
          <a:bodyPr wrap="square" rtlCol="0">
            <a:spAutoFit/>
          </a:bodyPr>
          <a:lstStyle/>
          <a:p>
            <a:r>
              <a:rPr lang="en-US" dirty="0" smtClean="0"/>
              <a:t> = 0,4583</a:t>
            </a:r>
            <a:endParaRPr lang="pt-BR" dirty="0"/>
          </a:p>
        </p:txBody>
      </p:sp>
      <p:pic>
        <p:nvPicPr>
          <p:cNvPr id="19460" name="Picture 4"/>
          <p:cNvPicPr>
            <a:picLocks noChangeAspect="1" noChangeArrowheads="1"/>
          </p:cNvPicPr>
          <p:nvPr/>
        </p:nvPicPr>
        <p:blipFill>
          <a:blip r:embed="rId2"/>
          <a:srcRect/>
          <a:stretch>
            <a:fillRect/>
          </a:stretch>
        </p:blipFill>
        <p:spPr bwMode="auto">
          <a:xfrm>
            <a:off x="571472" y="4357694"/>
            <a:ext cx="3200400" cy="476250"/>
          </a:xfrm>
          <a:prstGeom prst="rect">
            <a:avLst/>
          </a:prstGeom>
          <a:noFill/>
          <a:ln w="9525">
            <a:noFill/>
            <a:miter lim="800000"/>
            <a:headEnd/>
            <a:tailEnd/>
          </a:ln>
          <a:effectLst/>
        </p:spPr>
      </p:pic>
      <p:sp>
        <p:nvSpPr>
          <p:cNvPr id="51" name="Title 1"/>
          <p:cNvSpPr>
            <a:spLocks noGrp="1"/>
          </p:cNvSpPr>
          <p:nvPr>
            <p:ph type="title"/>
          </p:nvPr>
        </p:nvSpPr>
        <p:spPr>
          <a:xfrm>
            <a:off x="250825" y="228600"/>
            <a:ext cx="8893175" cy="990600"/>
          </a:xfrm>
        </p:spPr>
        <p:txBody>
          <a:bodyPr/>
          <a:lstStyle/>
          <a:p>
            <a:r>
              <a:rPr lang="pt-BR" dirty="0" smtClean="0"/>
              <a:t>Ranking de objetos - </a:t>
            </a:r>
            <a:r>
              <a:rPr lang="pt-BR" dirty="0" err="1" smtClean="0"/>
              <a:t>PageRank</a:t>
            </a:r>
            <a:endParaRPr lang="pt-BR"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ssolve">
                                      <p:cBhvr>
                                        <p:cTn id="7" dur="500"/>
                                        <p:tgtEl>
                                          <p:spTgt spid="1946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dissolve">
                                      <p:cBhvr>
                                        <p:cTn id="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1101</TotalTime>
  <Words>1133</Words>
  <Application>Microsoft Office PowerPoint</Application>
  <PresentationFormat>Apresentação na tela (4:3)</PresentationFormat>
  <Paragraphs>280</Paragraphs>
  <Slides>34</Slides>
  <Notes>7</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34</vt:i4>
      </vt:variant>
    </vt:vector>
  </HeadingPairs>
  <TitlesOfParts>
    <vt:vector size="36" baseType="lpstr">
      <vt:lpstr>Balcão Envidraçado</vt:lpstr>
      <vt:lpstr>Equação</vt:lpstr>
      <vt:lpstr>Mineração de Relacionamentos  - Link Mining</vt:lpstr>
      <vt:lpstr>Data Mining</vt:lpstr>
      <vt:lpstr>Data Mining</vt:lpstr>
      <vt:lpstr>Link Mining</vt:lpstr>
      <vt:lpstr>Link Mining - Tarefas</vt:lpstr>
      <vt:lpstr>Ranking de objetos</vt:lpstr>
      <vt:lpstr>Ranking de objetos - PageRank</vt:lpstr>
      <vt:lpstr>Ranking de objetos - PageRank</vt:lpstr>
      <vt:lpstr>Ranking de objetos - PageRank</vt:lpstr>
      <vt:lpstr>Ranking de objetos - PageRank</vt:lpstr>
      <vt:lpstr>Ranking de objetos - PageRank</vt:lpstr>
      <vt:lpstr>Ranking de Objetos - Aplicações</vt:lpstr>
      <vt:lpstr>Classificação de Nós</vt:lpstr>
      <vt:lpstr>Classificação de Nós</vt:lpstr>
      <vt:lpstr>Classificação de Nós - Aplicações</vt:lpstr>
      <vt:lpstr>Detecção de grupos</vt:lpstr>
      <vt:lpstr>Detecção de grupos - Visualização</vt:lpstr>
      <vt:lpstr>Detecção de grupos - Aplicações</vt:lpstr>
      <vt:lpstr>Resolução de entidades</vt:lpstr>
      <vt:lpstr>Resolução de entidades</vt:lpstr>
      <vt:lpstr>Resolução de entidades</vt:lpstr>
      <vt:lpstr>Resolução de entidades - Aplicações</vt:lpstr>
      <vt:lpstr>Predição de links</vt:lpstr>
      <vt:lpstr>Predição de Links</vt:lpstr>
      <vt:lpstr>Predição de links - Aplicações</vt:lpstr>
      <vt:lpstr>Descoberta de subgrafos</vt:lpstr>
      <vt:lpstr>Descoberta de subgrafos</vt:lpstr>
      <vt:lpstr>Descoberta de subgrafos - Aplicações</vt:lpstr>
      <vt:lpstr>Classificação de grafos</vt:lpstr>
      <vt:lpstr>Modelos geradores de grafos</vt:lpstr>
      <vt:lpstr>Desafios</vt:lpstr>
      <vt:lpstr>Desafios</vt:lpstr>
      <vt:lpstr>Desafios</vt:lpstr>
      <vt:lpstr>Referência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 MiNING</dc:title>
  <dc:creator>Rafacto</dc:creator>
  <cp:lastModifiedBy>Ricardo</cp:lastModifiedBy>
  <cp:revision>132</cp:revision>
  <dcterms:created xsi:type="dcterms:W3CDTF">2011-05-04T22:19:46Z</dcterms:created>
  <dcterms:modified xsi:type="dcterms:W3CDTF">2012-09-10T14:53:29Z</dcterms:modified>
</cp:coreProperties>
</file>