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7" r:id="rId3"/>
    <p:sldId id="272" r:id="rId4"/>
    <p:sldId id="273" r:id="rId5"/>
    <p:sldId id="274" r:id="rId6"/>
    <p:sldId id="269" r:id="rId7"/>
    <p:sldId id="271" r:id="rId8"/>
    <p:sldId id="281" r:id="rId9"/>
    <p:sldId id="268" r:id="rId10"/>
    <p:sldId id="270" r:id="rId11"/>
    <p:sldId id="279" r:id="rId12"/>
    <p:sldId id="282" r:id="rId13"/>
    <p:sldId id="283" r:id="rId14"/>
    <p:sldId id="276" r:id="rId15"/>
    <p:sldId id="277" r:id="rId16"/>
    <p:sldId id="278" r:id="rId17"/>
    <p:sldId id="262" r:id="rId18"/>
    <p:sldId id="264" r:id="rId19"/>
    <p:sldId id="298" r:id="rId20"/>
    <p:sldId id="297" r:id="rId21"/>
    <p:sldId id="284" r:id="rId22"/>
    <p:sldId id="296" r:id="rId23"/>
    <p:sldId id="302" r:id="rId24"/>
    <p:sldId id="286" r:id="rId25"/>
    <p:sldId id="287" r:id="rId26"/>
    <p:sldId id="292" r:id="rId27"/>
    <p:sldId id="295" r:id="rId28"/>
    <p:sldId id="288" r:id="rId29"/>
    <p:sldId id="289" r:id="rId30"/>
    <p:sldId id="290" r:id="rId31"/>
    <p:sldId id="291" r:id="rId32"/>
    <p:sldId id="293" r:id="rId33"/>
    <p:sldId id="294" r:id="rId34"/>
    <p:sldId id="300" r:id="rId35"/>
    <p:sldId id="299" r:id="rId36"/>
    <p:sldId id="301" r:id="rId37"/>
    <p:sldId id="30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AC50D-7E6A-47BD-BA63-032F302736C9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60CD-7348-437F-BC53-8D58A5FB5C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45644-D160-4EE6-9D7D-724A9895772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DD9ECE-A9AE-471F-A2BF-E0A52C47CE1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2E573-6D1C-454E-B3F4-36C1C3A250A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14D65F-9982-48F8-88B7-F7248DDEA10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14D65F-9982-48F8-88B7-F7248DDEA10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2E573-6D1C-454E-B3F4-36C1C3A250A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2E573-6D1C-454E-B3F4-36C1C3A250A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2E573-6D1C-454E-B3F4-36C1C3A250A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Identifica nós que  modelam a mesma entitade do mundo real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2E573-6D1C-454E-B3F4-36C1C3A250A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2CDAE0-C90F-4D5B-8086-C48E9DCEFD25}" type="datetimeFigureOut">
              <a:rPr lang="pt-BR" smtClean="0"/>
              <a:pPr/>
              <a:t>21/09/2012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F4A066-2BDF-4244-9132-1AA94D45F4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de Entidades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Ricardo Prudêncio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Resolução de entidades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1396"/>
            <a:ext cx="7467600" cy="4873752"/>
          </a:xfrm>
        </p:spPr>
        <p:txBody>
          <a:bodyPr/>
          <a:lstStyle/>
          <a:p>
            <a:r>
              <a:rPr lang="pt-BR" dirty="0" smtClean="0"/>
              <a:t>Problema:</a:t>
            </a:r>
          </a:p>
          <a:p>
            <a:pPr lvl="1"/>
            <a:r>
              <a:rPr lang="pt-BR" dirty="0" smtClean="0"/>
              <a:t>Transformar um </a:t>
            </a:r>
            <a:r>
              <a:rPr lang="pt-BR" dirty="0" smtClean="0">
                <a:solidFill>
                  <a:srgbClr val="FF0000"/>
                </a:solidFill>
              </a:rPr>
              <a:t>grafo de referências</a:t>
            </a:r>
            <a:r>
              <a:rPr lang="pt-BR" dirty="0" smtClean="0"/>
              <a:t> em um </a:t>
            </a:r>
            <a:r>
              <a:rPr lang="pt-BR" dirty="0" smtClean="0">
                <a:solidFill>
                  <a:srgbClr val="FF0000"/>
                </a:solidFill>
              </a:rPr>
              <a:t>grafo de entidades</a:t>
            </a:r>
            <a:r>
              <a:rPr lang="pt-BR" dirty="0" smtClean="0"/>
              <a:t> correspondentes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 l="29297" t="43125" r="31445" b="29687"/>
          <a:stretch>
            <a:fillRect/>
          </a:stretch>
        </p:blipFill>
        <p:spPr bwMode="auto">
          <a:xfrm>
            <a:off x="928661" y="3500438"/>
            <a:ext cx="61067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de entidades - Aplicações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69958"/>
            <a:ext cx="7467600" cy="4873752"/>
          </a:xfrm>
        </p:spPr>
        <p:txBody>
          <a:bodyPr/>
          <a:lstStyle/>
          <a:p>
            <a:r>
              <a:rPr lang="pt-BR" dirty="0" smtClean="0"/>
              <a:t>Integração e limpeza de dados</a:t>
            </a:r>
          </a:p>
          <a:p>
            <a:endParaRPr lang="pt-BR" dirty="0" smtClean="0"/>
          </a:p>
          <a:p>
            <a:r>
              <a:rPr lang="pt-BR" dirty="0" smtClean="0"/>
              <a:t>PLN (Co-referência) </a:t>
            </a:r>
          </a:p>
          <a:p>
            <a:endParaRPr lang="pt-BR" dirty="0" smtClean="0"/>
          </a:p>
          <a:p>
            <a:r>
              <a:rPr lang="pt-BR" dirty="0" smtClean="0"/>
              <a:t>Coleta de dados em redes sociais</a:t>
            </a:r>
          </a:p>
          <a:p>
            <a:endParaRPr lang="pt-BR" dirty="0" smtClean="0"/>
          </a:p>
          <a:p>
            <a:r>
              <a:rPr lang="pt-BR" dirty="0" smtClean="0"/>
              <a:t>Outras....</a:t>
            </a:r>
          </a:p>
          <a:p>
            <a:pPr>
              <a:buFont typeface="Wingdings" pitchFamily="2" charset="2"/>
              <a:buNone/>
            </a:pPr>
            <a:endParaRPr lang="pt-BR" dirty="0" smtClean="0"/>
          </a:p>
          <a:p>
            <a:pPr>
              <a:buFont typeface="Wingdings" pitchFamily="2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Resolução</a:t>
            </a:r>
            <a:r>
              <a:rPr lang="en-US" dirty="0" smtClean="0"/>
              <a:t> de </a:t>
            </a:r>
            <a:r>
              <a:rPr lang="en-US" dirty="0" err="1" smtClean="0"/>
              <a:t>Entidades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Multi-Entity Resolution 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2910" y="2786058"/>
            <a:ext cx="3357586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/>
              <a:t>R. </a:t>
            </a:r>
            <a:r>
              <a:rPr lang="pt-BR" sz="1400" dirty="0" err="1" smtClean="0"/>
              <a:t>Agrawal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R. </a:t>
            </a:r>
            <a:r>
              <a:rPr lang="pt-BR" sz="1400" dirty="0" err="1" smtClean="0"/>
              <a:t>Srikant</a:t>
            </a:r>
            <a:r>
              <a:rPr lang="pt-BR" sz="1400" dirty="0" smtClean="0"/>
              <a:t>. </a:t>
            </a:r>
            <a:r>
              <a:rPr lang="pt-BR" sz="1400" dirty="0" err="1" smtClean="0"/>
              <a:t>Fast</a:t>
            </a:r>
            <a:r>
              <a:rPr lang="pt-BR" sz="1400" dirty="0" smtClean="0"/>
              <a:t> </a:t>
            </a:r>
            <a:r>
              <a:rPr lang="pt-BR" sz="1400" dirty="0" err="1" smtClean="0"/>
              <a:t>algorithms</a:t>
            </a:r>
            <a:r>
              <a:rPr lang="pt-BR" sz="1400" dirty="0" smtClean="0"/>
              <a:t> for </a:t>
            </a:r>
            <a:r>
              <a:rPr lang="pt-BR" sz="1400" dirty="0" err="1" smtClean="0"/>
              <a:t>mining</a:t>
            </a:r>
            <a:r>
              <a:rPr lang="pt-BR" sz="1400" dirty="0" smtClean="0"/>
              <a:t> </a:t>
            </a:r>
            <a:r>
              <a:rPr lang="pt-BR" sz="1400" dirty="0" err="1" smtClean="0"/>
              <a:t>association</a:t>
            </a:r>
            <a:r>
              <a:rPr lang="pt-BR" sz="1400" dirty="0" smtClean="0"/>
              <a:t> </a:t>
            </a:r>
            <a:r>
              <a:rPr lang="pt-BR" sz="1400" dirty="0" err="1" smtClean="0"/>
              <a:t>rules</a:t>
            </a:r>
            <a:r>
              <a:rPr lang="pt-BR" sz="1400" dirty="0" smtClean="0"/>
              <a:t>, In: VLDB, 1994.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2910" y="4429132"/>
            <a:ext cx="3357586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err="1" smtClean="0"/>
              <a:t>Rakesh</a:t>
            </a:r>
            <a:r>
              <a:rPr lang="pt-BR" sz="1400" dirty="0" smtClean="0"/>
              <a:t> </a:t>
            </a:r>
            <a:r>
              <a:rPr lang="pt-BR" sz="1400" dirty="0" err="1" smtClean="0"/>
              <a:t>Agrawal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</a:t>
            </a:r>
            <a:r>
              <a:rPr lang="pt-BR" sz="1400" dirty="0" err="1" smtClean="0"/>
              <a:t>Ramakrishnan</a:t>
            </a:r>
            <a:r>
              <a:rPr lang="pt-BR" sz="1400" dirty="0" smtClean="0"/>
              <a:t> </a:t>
            </a:r>
            <a:r>
              <a:rPr lang="pt-BR" sz="1400" dirty="0" err="1" smtClean="0"/>
              <a:t>Srikant</a:t>
            </a:r>
            <a:r>
              <a:rPr lang="pt-BR" sz="1400" dirty="0" smtClean="0"/>
              <a:t>. </a:t>
            </a:r>
            <a:r>
              <a:rPr lang="pt-BR" sz="1400" dirty="0" err="1" smtClean="0"/>
              <a:t>Fast</a:t>
            </a:r>
            <a:r>
              <a:rPr lang="pt-BR" sz="1400" dirty="0" smtClean="0"/>
              <a:t> </a:t>
            </a:r>
            <a:r>
              <a:rPr lang="pt-BR" sz="1400" dirty="0" err="1" smtClean="0"/>
              <a:t>algorithms</a:t>
            </a:r>
            <a:r>
              <a:rPr lang="pt-BR" sz="1400" dirty="0" smtClean="0"/>
              <a:t> for </a:t>
            </a:r>
            <a:r>
              <a:rPr lang="pt-BR" sz="1400" dirty="0" err="1" smtClean="0"/>
              <a:t>mining</a:t>
            </a:r>
            <a:r>
              <a:rPr lang="pt-BR" sz="1400" dirty="0" smtClean="0"/>
              <a:t> </a:t>
            </a:r>
            <a:r>
              <a:rPr lang="pt-BR" sz="1400" dirty="0" err="1" smtClean="0"/>
              <a:t>association</a:t>
            </a:r>
            <a:r>
              <a:rPr lang="pt-BR" sz="1400" dirty="0" smtClean="0"/>
              <a:t> </a:t>
            </a:r>
            <a:r>
              <a:rPr lang="pt-BR" sz="1400" dirty="0" err="1" smtClean="0"/>
              <a:t>rules</a:t>
            </a:r>
            <a:r>
              <a:rPr lang="pt-BR" sz="1400" dirty="0" smtClean="0"/>
              <a:t>, In: Proc.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the</a:t>
            </a:r>
            <a:r>
              <a:rPr lang="pt-BR" sz="1400" dirty="0" smtClean="0"/>
              <a:t> 20th Int. </a:t>
            </a:r>
            <a:r>
              <a:rPr lang="pt-BR" sz="1400" dirty="0" err="1" smtClean="0"/>
              <a:t>Conference</a:t>
            </a:r>
            <a:r>
              <a:rPr lang="pt-BR" sz="1400" dirty="0" smtClean="0"/>
              <a:t> </a:t>
            </a:r>
            <a:r>
              <a:rPr lang="pt-BR" sz="1400" dirty="0" err="1" smtClean="0"/>
              <a:t>on</a:t>
            </a:r>
            <a:r>
              <a:rPr lang="pt-BR" sz="1400" dirty="0" smtClean="0"/>
              <a:t> </a:t>
            </a:r>
            <a:r>
              <a:rPr lang="pt-BR" sz="1400" dirty="0" err="1" smtClean="0"/>
              <a:t>Very</a:t>
            </a:r>
            <a:r>
              <a:rPr lang="pt-BR" sz="1400" dirty="0" smtClean="0"/>
              <a:t> </a:t>
            </a:r>
            <a:r>
              <a:rPr lang="pt-BR" sz="1400" dirty="0" err="1" smtClean="0"/>
              <a:t>Large</a:t>
            </a:r>
            <a:r>
              <a:rPr lang="pt-BR" sz="1400" dirty="0" smtClean="0"/>
              <a:t> Databases, Santiago, Chile, 1994.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57818" y="2571744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 </a:t>
            </a:r>
            <a:r>
              <a:rPr lang="en-US" sz="1600" dirty="0" err="1" smtClean="0"/>
              <a:t>Agrawal</a:t>
            </a:r>
            <a:endParaRPr lang="en-US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72198" y="3286124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 </a:t>
            </a:r>
            <a:r>
              <a:rPr lang="en-US" sz="1600" dirty="0" err="1" smtClean="0"/>
              <a:t>Srikant</a:t>
            </a:r>
            <a:endParaRPr lang="en-US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29454" y="2500306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VLDB</a:t>
            </a:r>
            <a:endParaRPr lang="en-US" dirty="0"/>
          </a:p>
        </p:txBody>
      </p:sp>
      <p:sp>
        <p:nvSpPr>
          <p:cNvPr id="9" name="Seta para a direita 8"/>
          <p:cNvSpPr/>
          <p:nvPr/>
        </p:nvSpPr>
        <p:spPr>
          <a:xfrm>
            <a:off x="4429124" y="3286124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5786446" y="4643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pt-BR" sz="1600" dirty="0" err="1" smtClean="0"/>
              <a:t>akesh</a:t>
            </a:r>
            <a:r>
              <a:rPr lang="en-US" sz="1600" dirty="0" smtClean="0"/>
              <a:t> </a:t>
            </a:r>
            <a:r>
              <a:rPr lang="en-US" sz="1600" dirty="0" err="1" smtClean="0"/>
              <a:t>Agrawal</a:t>
            </a:r>
            <a:endParaRPr lang="en-US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29322" y="5214950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/>
              <a:t>Ramakrishnan</a:t>
            </a:r>
            <a:r>
              <a:rPr lang="pt-BR" sz="1600" dirty="0" smtClean="0"/>
              <a:t> </a:t>
            </a:r>
            <a:r>
              <a:rPr lang="en-US" sz="1600" dirty="0" err="1" smtClean="0"/>
              <a:t>Srikant</a:t>
            </a:r>
            <a:endParaRPr lang="en-US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86380" y="578645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Int. </a:t>
            </a:r>
            <a:r>
              <a:rPr lang="pt-BR" sz="1600" dirty="0" err="1" smtClean="0"/>
              <a:t>Conference</a:t>
            </a:r>
            <a:r>
              <a:rPr lang="pt-BR" sz="1600" dirty="0" smtClean="0"/>
              <a:t> </a:t>
            </a:r>
            <a:r>
              <a:rPr lang="pt-BR" sz="1600" dirty="0" err="1" smtClean="0"/>
              <a:t>on</a:t>
            </a:r>
            <a:r>
              <a:rPr lang="pt-BR" sz="1600" dirty="0" smtClean="0"/>
              <a:t> </a:t>
            </a:r>
            <a:r>
              <a:rPr lang="pt-BR" sz="1600" dirty="0" err="1" smtClean="0"/>
              <a:t>Very</a:t>
            </a:r>
            <a:r>
              <a:rPr lang="pt-BR" sz="1600" dirty="0" smtClean="0"/>
              <a:t> </a:t>
            </a:r>
            <a:r>
              <a:rPr lang="pt-BR" sz="1600" dirty="0" err="1" smtClean="0"/>
              <a:t>Large</a:t>
            </a:r>
            <a:r>
              <a:rPr lang="pt-BR" sz="1600" dirty="0" smtClean="0"/>
              <a:t> Databases</a:t>
            </a:r>
            <a:endParaRPr lang="en-US" dirty="0"/>
          </a:p>
        </p:txBody>
      </p:sp>
      <p:sp>
        <p:nvSpPr>
          <p:cNvPr id="13" name="Seta para a direita 12"/>
          <p:cNvSpPr/>
          <p:nvPr/>
        </p:nvSpPr>
        <p:spPr>
          <a:xfrm>
            <a:off x="4357686" y="5214950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60" t="11548" r="29785" b="24731"/>
          <a:stretch>
            <a:fillRect/>
          </a:stretch>
        </p:blipFill>
        <p:spPr bwMode="auto">
          <a:xfrm>
            <a:off x="0" y="357166"/>
            <a:ext cx="643677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data:image/jpeg;base64,/9j/4AAQSkZJRgABAQAAAQABAAD/2wCEAAkGBhISEBAQEA8PEBQPEg8UDxAUDw8PFhAPFxQVFxYSEhIXHCYeFxkjHBQVHzAgIycpLCwsFR4xNTAqNSYrLCkBCQoKDgwOGg8PGCkkGBwpKSkpLCkpKSkpKSkpKSkpKSkpLCkpLCwsLCkpKSksKSkpLCkpKSksKSkpLCkpKSkpKf/AABEIAHwAhgMBIgACEQEDEQH/xAAcAAABBQEBAQAAAAAAAAAAAAABAgMEBQYABwj/xAA5EAACAQIDBgMFBgUFAAAAAAAAAQIDEQQhMQUSIkFRcQZhkQcTMlKBFDOhwdHwI0JykrEVFiRic//EABkBAAMBAQEAAAAAAAAAAAAAAAABBAIDBf/EAB8RAAICAgMBAQEAAAAAAAAAAAABAhEDIRIxQVETBP/aAAwDAQACEQMRAD8AukFHIKGcwoUAIAEKOSC5JJttJLV9F1YxnBMT4l9o8KTdPDKNWed5vOMey/mMJj/FeKq/eYio/KL3V6IVjo9v3l1XqE+fpbQqX+8n/fN/mWGzfF+LofBWna/wy416MVj4nuRzRjPDHtHhXkqWIjGlOWUZJ8En0z+E2o07MiAMXYG6aENtAY5YS0ACDg2OABKCkdYKMgKOOCaAJ5h498ZyqSlhqEmqccqkk/vJc12Nj412v9nws3F8U+GP1PF85PXXmc5M6RQ7Qw8p6Is8NsBtcRO2fQUYqy7ltRRNLI/C7HhXbKb/AGvH5n5vIFTwnllP1RpY2A5mOcjp+UfhgsXsmcJaN55Ho3s78WSqf8Su+OC/huWso/L5ldVpp6oq8dh3G1alw1KXFFrnbVHSGXeyfJhVWj2ADIexNoe/w9GtlxwTlb5uf4onWKyIbEyQtoQ0MQLHHHAAgUhKFIVAKQQINwGee+1PEfdQv5nn1HU2vtKTnWW6t7cXFb+Ux+DjxpW5nJs7Ri9GiwMGoq/kWEa6jq0iude2kZf2sXQwVGpGXvK81VecIWycUrvPk+ROo2y5z4ot6VWEtJL1FzjbTNGMi4KXB71NdXf98y+2fipJO7ySu7/5E4jjOywqxI9SHLW5V43a1Ru0Eu98iI8TiHnvwduSaYcPQnNdHons2xN8PVpN/c1ZJf0vNGusYr2aQbjiKri17yUPJNpO7X1RtrFkOjzJ9iJIQxbEtGzAho4IQAZQpMSKQAFMY2hX3KVSfSOXckIjbSo71KpHrFiY0YLObm2k76t83a7ZV0cNFTbUUrlnTveyyeevQgSym/IgR6jppMlUqG8MYjAK7aRJo1CcpRUG3y5CR0VMzX+mZ3irdSwwdHc87seryyvpd6eQzDFpNbsHZasbtmuKI2KpuNVSsrXvmrpvzRWLAtzck9XfJW/Aua+OUpLLQmU6MbXVg5NIw4I1fg3Br3NOcZ1OFNSipWjvNttONvM06M54JX8Gp/6fkjSRZbDo8vIqkxpoQxchBs5gZwGEAGWEFwoAFBsAKADI+IfDzgp1qcklqo802ZOFXetJ6ySv3PVsXRU6c4vmmeXV6W7Jro5E2SKWyvFNvTY9SYvESeXRf5GaZKU7pI4Ipi6RGpS3vhU5dou3qSKmEaXwVNfl5iJznFJU5uKzyy6Dyx1eKXGnfNXszZsp8TFRlneOeV01ckYapL6P93G8bWnVaVRxaUm8lb6FhhMK5yhSh8U2l2XN+gqvQnJpWzc+EqG7hYPnUcp+rsvwSLm41QpKEYwjpBJLslYUyyKpUeXJ22wMARLZoyBs4AQAZFIQKQAKQbiUEBijzfa2HtVqr/s7HoWKxSpwcny0Xmef7RxO/Wk+fPuTZ5JKijBG2VVPEbrs8iSqmjudXw28iE1KHmjgilonxr55gxDurrIiUcWuauOSxyfkbN8huUrZm38E7GcY/aKi4pK1JPlDnL6mIpLeknyurnqGx8f7yCTspRSXePVGoNcqOGZyq/CxABsDZWRBkxDYWxFwEFyOEnAA2xSYgO8ZsYveI2L2nCnq7vomRdo7WUYuNNpyeV9d0oa8s09XzZNmzqOonfHivbJuN2lKra6SimmkuvmZfGQ3atT+pP6WRoJLgv2KrbdPJT6pJ9yLm5PZbCKj0NxjdDMqeeaHsI7pdh6pSujumOUSprYSPLIj/Zc+bLWpQOp4e2djTMpESqlGMe6NZgsTKmlOOtufQyeLhvVKUes16Gptwk83VNG5LVF7g9txllPhfXk/0LHeMZEn4DaTprd+NdG7W7M74/6a1IjyYPYmjuJbINPbFNrNuL6P9SVTrKSvGSfYsWSMumTOLQs4Tc46GSqq7cislFvzvZFditpzmmm8vlWhGEJnkyzTl6XxxxTDf6BlmJqaS7Co8jgdkLo6br+gmNNSjKnL6Avmu4uv8SYr2bK37M6bs+Wj6okaosaqTjmk+4zGhGzy5M7xmIiQoia8bDsXl3SGa+h1NEbB4e9ZStlFO3dl9NZJdivjwWUcstRVKrLeScm7tak0nbMvY9KNn3FSR2I1XcLMCGmvzHKVaUXdNrzTEfoc+Q02ujLSLCntqa+JKXS+QCEoZgO/7ZPpy/KPw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ISEBAQEA8PEBQPEg8UDxAUDw8PFhAPFxQVFxYSEhIXHCYeFxkjHBQVHzAgIycpLCwsFR4xNTAqNSYrLCkBCQoKDgwOGg8PGCkkGBwpKSkpLCkpKSkpKSkpKSkpKSkpLCkpLCwsLCkpKSksKSkpLCkpKSksKSkpLCkpKSkpKf/AABEIAHwAhgMBIgACEQEDEQH/xAAcAAABBQEBAQAAAAAAAAAAAAABAgMEBQYABwj/xAA5EAACAQIDBgMFBgUFAAAAAAAAAQIDEQQhMQUSIkFRcQZhkQcTMlKBFDOhwdHwI0JykrEVFiRic//EABkBAAMBAQEAAAAAAAAAAAAAAAABBAIDBf/EAB8RAAICAgMBAQEAAAAAAAAAAAABAhEDIRIxQVETBP/aAAwDAQACEQMRAD8AukFHIKGcwoUAIAEKOSC5JJttJLV9F1YxnBMT4l9o8KTdPDKNWed5vOMey/mMJj/FeKq/eYio/KL3V6IVjo9v3l1XqE+fpbQqX+8n/fN/mWGzfF+LofBWna/wy416MVj4nuRzRjPDHtHhXkqWIjGlOWUZJ8En0z+E2o07MiAMXYG6aENtAY5YS0ACDg2OABKCkdYKMgKOOCaAJ5h498ZyqSlhqEmqccqkk/vJc12Nj412v9nws3F8U+GP1PF85PXXmc5M6RQ7Qw8p6Is8NsBtcRO2fQUYqy7ltRRNLI/C7HhXbKb/AGvH5n5vIFTwnllP1RpY2A5mOcjp+UfhgsXsmcJaN55Ho3s78WSqf8Su+OC/huWso/L5ldVpp6oq8dh3G1alw1KXFFrnbVHSGXeyfJhVWj2ADIexNoe/w9GtlxwTlb5uf4onWKyIbEyQtoQ0MQLHHHAAgUhKFIVAKQQINwGee+1PEfdQv5nn1HU2vtKTnWW6t7cXFb+Ux+DjxpW5nJs7Ri9GiwMGoq/kWEa6jq0iude2kZf2sXQwVGpGXvK81VecIWycUrvPk+ROo2y5z4ot6VWEtJL1FzjbTNGMi4KXB71NdXf98y+2fipJO7ySu7/5E4jjOywqxI9SHLW5V43a1Ru0Eu98iI8TiHnvwduSaYcPQnNdHons2xN8PVpN/c1ZJf0vNGusYr2aQbjiKri17yUPJNpO7X1RtrFkOjzJ9iJIQxbEtGzAho4IQAZQpMSKQAFMY2hX3KVSfSOXckIjbSo71KpHrFiY0YLObm2k76t83a7ZV0cNFTbUUrlnTveyyeevQgSym/IgR6jppMlUqG8MYjAK7aRJo1CcpRUG3y5CR0VMzX+mZ3irdSwwdHc87seryyvpd6eQzDFpNbsHZasbtmuKI2KpuNVSsrXvmrpvzRWLAtzck9XfJW/Aua+OUpLLQmU6MbXVg5NIw4I1fg3Br3NOcZ1OFNSipWjvNttONvM06M54JX8Gp/6fkjSRZbDo8vIqkxpoQxchBs5gZwGEAGWEFwoAFBsAKADI+IfDzgp1qcklqo802ZOFXetJ6ySv3PVsXRU6c4vmmeXV6W7Jro5E2SKWyvFNvTY9SYvESeXRf5GaZKU7pI4Ipi6RGpS3vhU5dou3qSKmEaXwVNfl5iJznFJU5uKzyy6Dyx1eKXGnfNXszZsp8TFRlneOeV01ckYapL6P93G8bWnVaVRxaUm8lb6FhhMK5yhSh8U2l2XN+gqvQnJpWzc+EqG7hYPnUcp+rsvwSLm41QpKEYwjpBJLslYUyyKpUeXJ22wMARLZoyBs4AQAZFIQKQAKQbiUEBijzfa2HtVqr/s7HoWKxSpwcny0Xmef7RxO/Wk+fPuTZ5JKijBG2VVPEbrs8iSqmjudXw28iE1KHmjgilonxr55gxDurrIiUcWuauOSxyfkbN8huUrZm38E7GcY/aKi4pK1JPlDnL6mIpLeknyurnqGx8f7yCTspRSXePVGoNcqOGZyq/CxABsDZWRBkxDYWxFwEFyOEnAA2xSYgO8ZsYveI2L2nCnq7vomRdo7WUYuNNpyeV9d0oa8s09XzZNmzqOonfHivbJuN2lKra6SimmkuvmZfGQ3atT+pP6WRoJLgv2KrbdPJT6pJ9yLm5PZbCKj0NxjdDMqeeaHsI7pdh6pSujumOUSprYSPLIj/Zc+bLWpQOp4e2djTMpESqlGMe6NZgsTKmlOOtufQyeLhvVKUes16Gptwk83VNG5LVF7g9txllPhfXk/0LHeMZEn4DaTprd+NdG7W7M74/6a1IjyYPYmjuJbINPbFNrNuL6P9SVTrKSvGSfYsWSMumTOLQs4Tc46GSqq7cislFvzvZFditpzmmm8vlWhGEJnkyzTl6XxxxTDf6BlmJqaS7Co8jgdkLo6br+gmNNSjKnL6Avmu4uv8SYr2bK37M6bs+Wj6okaosaqTjmk+4zGhGzy5M7xmIiQoia8bDsXl3SGa+h1NEbB4e9ZStlFO3dl9NZJdivjwWUcstRVKrLeScm7tak0nbMvY9KNn3FSR2I1XcLMCGmvzHKVaUXdNrzTEfoc+Q02ujLSLCntqa+JKXS+QCEoZgO/7ZPpy/KPw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icmc.usp.br/~erh/index_arquivos/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www.icmc.usp.br/~erh/index_arquivos/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www.icmc.usp.br/~erh/index_arquivos/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://www.icmc.usp.br/~erh/index_arquivos/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agem 10" descr="eduardo-hrusch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161620"/>
            <a:ext cx="1446334" cy="1343024"/>
          </a:xfrm>
          <a:prstGeom prst="rect">
            <a:avLst/>
          </a:prstGeom>
        </p:spPr>
      </p:pic>
      <p:pic>
        <p:nvPicPr>
          <p:cNvPr id="12" name="Imagem 11" descr="hruschka-j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304760"/>
            <a:ext cx="1778519" cy="138270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357950" y="2733256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Eduardo Raul </a:t>
            </a:r>
            <a:r>
              <a:rPr lang="en-US" sz="1600" dirty="0" err="1" smtClean="0"/>
              <a:t>Hruschka</a:t>
            </a:r>
            <a:endParaRPr lang="en-US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715008" y="4876396"/>
            <a:ext cx="2940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Estevam</a:t>
            </a:r>
            <a:r>
              <a:rPr lang="en-US" sz="1600" dirty="0" smtClean="0"/>
              <a:t> Rafael </a:t>
            </a:r>
            <a:r>
              <a:rPr lang="en-US" sz="1600" dirty="0" err="1" smtClean="0"/>
              <a:t>Hruschka</a:t>
            </a:r>
            <a:r>
              <a:rPr lang="en-US" sz="1600" dirty="0" smtClean="0"/>
              <a:t> </a:t>
            </a:r>
            <a:r>
              <a:rPr lang="en-US" sz="1600" dirty="0" err="1" smtClean="0"/>
              <a:t>Jr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de entidades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Baseada em </a:t>
            </a:r>
            <a:r>
              <a:rPr lang="pt-BR" sz="2800" dirty="0" smtClean="0">
                <a:solidFill>
                  <a:srgbClr val="FF0000"/>
                </a:solidFill>
              </a:rPr>
              <a:t>Atributos</a:t>
            </a:r>
          </a:p>
          <a:p>
            <a:pPr lvl="1"/>
            <a:r>
              <a:rPr lang="pt-BR" sz="2400" dirty="0" smtClean="0">
                <a:solidFill>
                  <a:srgbClr val="FF0000"/>
                </a:solidFill>
              </a:rPr>
              <a:t>Similaridade</a:t>
            </a:r>
            <a:r>
              <a:rPr lang="pt-BR" sz="2400" dirty="0" smtClean="0"/>
              <a:t> entre os atributos das </a:t>
            </a:r>
            <a:r>
              <a:rPr lang="pt-BR" sz="2400" dirty="0" smtClean="0">
                <a:solidFill>
                  <a:srgbClr val="FF0000"/>
                </a:solidFill>
              </a:rPr>
              <a:t>referências</a:t>
            </a:r>
          </a:p>
          <a:p>
            <a:pPr lvl="1"/>
            <a:endParaRPr lang="pt-BR" sz="2400" dirty="0" smtClean="0"/>
          </a:p>
          <a:p>
            <a:r>
              <a:rPr lang="pt-BR" sz="2800" dirty="0" smtClean="0"/>
              <a:t>Exemplo: String </a:t>
            </a:r>
            <a:r>
              <a:rPr lang="pt-BR" sz="2800" dirty="0" err="1" smtClean="0"/>
              <a:t>Similarity</a:t>
            </a:r>
            <a:endParaRPr lang="pt-BR" sz="2800" dirty="0" smtClean="0"/>
          </a:p>
          <a:p>
            <a:pPr lvl="1"/>
            <a:r>
              <a:rPr lang="pt-BR" sz="2400" dirty="0" err="1" smtClean="0"/>
              <a:t>Levenshtein</a:t>
            </a:r>
            <a:r>
              <a:rPr lang="pt-BR" sz="2400" dirty="0" smtClean="0"/>
              <a:t> </a:t>
            </a:r>
            <a:r>
              <a:rPr lang="pt-BR" sz="2400" dirty="0" err="1" smtClean="0"/>
              <a:t>Distance</a:t>
            </a:r>
            <a:r>
              <a:rPr lang="pt-BR" sz="24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pt-BR" sz="2800" dirty="0" smtClean="0"/>
          </a:p>
        </p:txBody>
      </p:sp>
      <p:pic>
        <p:nvPicPr>
          <p:cNvPr id="4" name="Picture 18" descr="Descrição: Descrição: Descrição: Descrição: Descrição: Descrição: Descrição: Descrição: 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643446"/>
            <a:ext cx="821835" cy="90010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388537" y="4443249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Prudencio</a:t>
            </a:r>
            <a:r>
              <a:rPr lang="pt-BR" dirty="0" smtClean="0">
                <a:solidFill>
                  <a:srgbClr val="FF0000"/>
                </a:solidFill>
              </a:rPr>
              <a:t> RBC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err="1" smtClean="0">
                <a:solidFill>
                  <a:srgbClr val="FF0000"/>
                </a:solidFill>
              </a:rPr>
              <a:t>Prudenico</a:t>
            </a:r>
            <a:r>
              <a:rPr lang="pt-BR" dirty="0" smtClean="0">
                <a:solidFill>
                  <a:srgbClr val="FF0000"/>
                </a:solidFill>
              </a:rPr>
              <a:t> RBC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357554" y="4643446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3357554" y="5143512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428728" y="585789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Distância = 1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85852" y="4429132"/>
            <a:ext cx="192882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285852" y="5214950"/>
            <a:ext cx="192882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de entidades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Limitações:</a:t>
            </a:r>
          </a:p>
          <a:p>
            <a:pPr lvl="1"/>
            <a:r>
              <a:rPr lang="pt-BR" sz="2500" dirty="0" smtClean="0"/>
              <a:t>Atributos devem ser bem definidos e ricos</a:t>
            </a:r>
            <a:endParaRPr lang="pt-BR" sz="2400" dirty="0" smtClean="0">
              <a:solidFill>
                <a:srgbClr val="FF0000"/>
              </a:solidFill>
            </a:endParaRPr>
          </a:p>
          <a:p>
            <a:pPr lvl="1"/>
            <a:endParaRPr lang="pt-BR" sz="2400" dirty="0" smtClean="0"/>
          </a:p>
          <a:p>
            <a:pPr>
              <a:buFont typeface="Wingdings" pitchFamily="2" charset="2"/>
              <a:buNone/>
            </a:pPr>
            <a:endParaRPr lang="pt-BR" sz="2800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 l="22706" t="26238" r="41514" b="67157"/>
          <a:stretch>
            <a:fillRect/>
          </a:stretch>
        </p:blipFill>
        <p:spPr bwMode="auto">
          <a:xfrm>
            <a:off x="357158" y="3286124"/>
            <a:ext cx="61912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 l="22706" t="85688" r="34633" b="5505"/>
          <a:stretch>
            <a:fillRect/>
          </a:stretch>
        </p:blipFill>
        <p:spPr bwMode="auto">
          <a:xfrm>
            <a:off x="357158" y="4286256"/>
            <a:ext cx="7286677" cy="94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1214414" y="5643578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Distância = 0, mas Falso Positivo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de entidades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Baseada em </a:t>
            </a:r>
            <a:r>
              <a:rPr lang="pt-BR" sz="2800" dirty="0" smtClean="0">
                <a:solidFill>
                  <a:srgbClr val="FF0000"/>
                </a:solidFill>
              </a:rPr>
              <a:t>Relacionamentos</a:t>
            </a:r>
          </a:p>
          <a:p>
            <a:pPr lvl="1"/>
            <a:r>
              <a:rPr lang="pt-BR" sz="2400" dirty="0" smtClean="0">
                <a:solidFill>
                  <a:srgbClr val="FF0000"/>
                </a:solidFill>
              </a:rPr>
              <a:t>Ligações </a:t>
            </a:r>
            <a:r>
              <a:rPr lang="pt-BR" sz="2400" dirty="0" smtClean="0"/>
              <a:t>entre </a:t>
            </a:r>
            <a:r>
              <a:rPr lang="pt-BR" sz="2400" dirty="0" smtClean="0">
                <a:solidFill>
                  <a:srgbClr val="FF0000"/>
                </a:solidFill>
              </a:rPr>
              <a:t>referências </a:t>
            </a:r>
            <a:r>
              <a:rPr lang="pt-BR" sz="2400" dirty="0" smtClean="0"/>
              <a:t>comuns</a:t>
            </a:r>
          </a:p>
          <a:p>
            <a:pPr>
              <a:buNone/>
            </a:pPr>
            <a:r>
              <a:rPr lang="pt-BR" sz="24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pt-BR" sz="2800" dirty="0" smtClean="0"/>
          </a:p>
        </p:txBody>
      </p:sp>
      <p:sp>
        <p:nvSpPr>
          <p:cNvPr id="13" name="Elipse 12"/>
          <p:cNvSpPr/>
          <p:nvPr/>
        </p:nvSpPr>
        <p:spPr>
          <a:xfrm>
            <a:off x="857224" y="3429000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Prudenico</a:t>
            </a:r>
            <a:r>
              <a:rPr lang="pt-BR" dirty="0" smtClean="0"/>
              <a:t> RBC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4429124" y="3429000"/>
            <a:ext cx="221457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Prudencio</a:t>
            </a:r>
            <a:r>
              <a:rPr lang="pt-BR" dirty="0" smtClean="0"/>
              <a:t> RBC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857356" y="5286388"/>
            <a:ext cx="200026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Ludermir</a:t>
            </a:r>
            <a:r>
              <a:rPr lang="pt-BR" dirty="0"/>
              <a:t> </a:t>
            </a:r>
            <a:r>
              <a:rPr lang="pt-BR" dirty="0" smtClean="0"/>
              <a:t>TB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5500694" y="5214950"/>
            <a:ext cx="235745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Carvalho </a:t>
            </a:r>
            <a:r>
              <a:rPr lang="pt-BR" dirty="0"/>
              <a:t>FDT</a:t>
            </a:r>
          </a:p>
        </p:txBody>
      </p:sp>
      <p:cxnSp>
        <p:nvCxnSpPr>
          <p:cNvPr id="17" name="Conector reto 16"/>
          <p:cNvCxnSpPr>
            <a:stCxn id="15" idx="0"/>
            <a:endCxn id="14" idx="4"/>
          </p:cNvCxnSpPr>
          <p:nvPr/>
        </p:nvCxnSpPr>
        <p:spPr>
          <a:xfrm rot="5400000" flipH="1" flipV="1">
            <a:off x="3625446" y="3375422"/>
            <a:ext cx="1143008" cy="267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16" idx="0"/>
            <a:endCxn id="14" idx="4"/>
          </p:cNvCxnSpPr>
          <p:nvPr/>
        </p:nvCxnSpPr>
        <p:spPr>
          <a:xfrm rot="16200000" flipV="1">
            <a:off x="5572132" y="4107661"/>
            <a:ext cx="1071570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5" idx="0"/>
            <a:endCxn id="13" idx="4"/>
          </p:cNvCxnSpPr>
          <p:nvPr/>
        </p:nvCxnSpPr>
        <p:spPr>
          <a:xfrm rot="16200000" flipV="1">
            <a:off x="1875216" y="4304115"/>
            <a:ext cx="1143008" cy="82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57224" y="6202940"/>
            <a:ext cx="649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Referencias podem ser unificadas considerando os links em comum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6000760" y="2786058"/>
            <a:ext cx="2000264" cy="64294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Prudencio</a:t>
            </a:r>
            <a:r>
              <a:rPr lang="pt-BR" sz="1600" dirty="0" smtClean="0"/>
              <a:t> Ricardo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6143636" y="4786322"/>
            <a:ext cx="1643074" cy="7143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Ludermir</a:t>
            </a:r>
            <a:r>
              <a:rPr lang="pt-BR" sz="1600" dirty="0"/>
              <a:t> </a:t>
            </a:r>
            <a:r>
              <a:rPr lang="pt-BR" sz="1600" dirty="0" smtClean="0"/>
              <a:t>Teresa</a:t>
            </a:r>
            <a:endParaRPr lang="pt-BR" sz="1600" dirty="0"/>
          </a:p>
        </p:txBody>
      </p:sp>
      <p:cxnSp>
        <p:nvCxnSpPr>
          <p:cNvPr id="10" name="Conector reto 9"/>
          <p:cNvCxnSpPr>
            <a:stCxn id="5" idx="4"/>
            <a:endCxn id="7" idx="0"/>
          </p:cNvCxnSpPr>
          <p:nvPr/>
        </p:nvCxnSpPr>
        <p:spPr>
          <a:xfrm rot="5400000">
            <a:off x="6304372" y="4089802"/>
            <a:ext cx="1357322" cy="35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28596" y="2786058"/>
            <a:ext cx="214314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Prudenico</a:t>
            </a:r>
            <a:r>
              <a:rPr lang="pt-BR" sz="1600" dirty="0" smtClean="0"/>
              <a:t> RBC</a:t>
            </a:r>
            <a:endParaRPr lang="pt-BR" sz="1600" dirty="0"/>
          </a:p>
        </p:txBody>
      </p:sp>
      <p:sp>
        <p:nvSpPr>
          <p:cNvPr id="12" name="Elipse 11"/>
          <p:cNvSpPr/>
          <p:nvPr/>
        </p:nvSpPr>
        <p:spPr>
          <a:xfrm>
            <a:off x="2857488" y="2786058"/>
            <a:ext cx="200026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Prudencio</a:t>
            </a:r>
            <a:r>
              <a:rPr lang="pt-BR" sz="1600" dirty="0" smtClean="0"/>
              <a:t> RBC</a:t>
            </a:r>
            <a:endParaRPr lang="pt-BR" sz="1600" dirty="0"/>
          </a:p>
        </p:txBody>
      </p:sp>
      <p:sp>
        <p:nvSpPr>
          <p:cNvPr id="13" name="Elipse 12"/>
          <p:cNvSpPr/>
          <p:nvPr/>
        </p:nvSpPr>
        <p:spPr>
          <a:xfrm>
            <a:off x="642910" y="4714884"/>
            <a:ext cx="185738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Ludermir</a:t>
            </a:r>
            <a:r>
              <a:rPr lang="pt-BR" sz="1600" dirty="0"/>
              <a:t> </a:t>
            </a:r>
            <a:r>
              <a:rPr lang="pt-BR" sz="1600" dirty="0" smtClean="0"/>
              <a:t>TB</a:t>
            </a:r>
            <a:endParaRPr lang="pt-BR" sz="1600" dirty="0"/>
          </a:p>
        </p:txBody>
      </p:sp>
      <p:sp>
        <p:nvSpPr>
          <p:cNvPr id="14" name="Elipse 13"/>
          <p:cNvSpPr/>
          <p:nvPr/>
        </p:nvSpPr>
        <p:spPr>
          <a:xfrm>
            <a:off x="3286116" y="4714884"/>
            <a:ext cx="200026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Carvalho </a:t>
            </a:r>
            <a:r>
              <a:rPr lang="pt-BR" sz="1600" dirty="0"/>
              <a:t>FDT</a:t>
            </a:r>
          </a:p>
        </p:txBody>
      </p:sp>
      <p:cxnSp>
        <p:nvCxnSpPr>
          <p:cNvPr id="15" name="Conector reto 14"/>
          <p:cNvCxnSpPr>
            <a:stCxn id="13" idx="0"/>
          </p:cNvCxnSpPr>
          <p:nvPr/>
        </p:nvCxnSpPr>
        <p:spPr>
          <a:xfrm rot="5400000" flipH="1" flipV="1">
            <a:off x="1857356" y="2714620"/>
            <a:ext cx="1714512" cy="228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14" idx="0"/>
          </p:cNvCxnSpPr>
          <p:nvPr/>
        </p:nvCxnSpPr>
        <p:spPr>
          <a:xfrm rot="16200000" flipV="1">
            <a:off x="3214678" y="3643314"/>
            <a:ext cx="171451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13" idx="0"/>
            <a:endCxn id="11" idx="4"/>
          </p:cNvCxnSpPr>
          <p:nvPr/>
        </p:nvCxnSpPr>
        <p:spPr>
          <a:xfrm rot="16200000" flipV="1">
            <a:off x="892943" y="4036223"/>
            <a:ext cx="12858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14282" y="5640189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Referências “</a:t>
            </a:r>
            <a:r>
              <a:rPr lang="pt-BR" dirty="0" err="1" smtClean="0"/>
              <a:t>Ludermir</a:t>
            </a:r>
            <a:r>
              <a:rPr lang="pt-BR" dirty="0" smtClean="0"/>
              <a:t> TB” e “</a:t>
            </a:r>
            <a:r>
              <a:rPr lang="pt-BR" dirty="0" err="1" smtClean="0"/>
              <a:t>Ludermir</a:t>
            </a:r>
            <a:r>
              <a:rPr lang="pt-BR" dirty="0" smtClean="0"/>
              <a:t> Teresa” devem ser unificadas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Resolução de entidades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Resolução </a:t>
            </a:r>
            <a:r>
              <a:rPr lang="pt-BR" sz="2800" dirty="0" smtClean="0">
                <a:solidFill>
                  <a:srgbClr val="FF0000"/>
                </a:solidFill>
              </a:rPr>
              <a:t>coletiva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4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6138409" y="3786190"/>
            <a:ext cx="2085641" cy="6469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Prudencio</a:t>
            </a:r>
            <a:r>
              <a:rPr lang="pt-BR" sz="1600" dirty="0" smtClean="0"/>
              <a:t> Ricardo B. C.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5072066" y="5996706"/>
            <a:ext cx="1866100" cy="5930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Barros Flavia A</a:t>
            </a:r>
            <a:endParaRPr lang="pt-BR" sz="1600" dirty="0"/>
          </a:p>
        </p:txBody>
      </p:sp>
      <p:cxnSp>
        <p:nvCxnSpPr>
          <p:cNvPr id="10" name="Conector reto 9"/>
          <p:cNvCxnSpPr>
            <a:stCxn id="5" idx="4"/>
            <a:endCxn id="7" idx="0"/>
          </p:cNvCxnSpPr>
          <p:nvPr/>
        </p:nvCxnSpPr>
        <p:spPr>
          <a:xfrm rot="5400000">
            <a:off x="5811405" y="4626881"/>
            <a:ext cx="1563536" cy="1176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7270091" y="6072206"/>
            <a:ext cx="1811215" cy="5714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Silva Eduardo A</a:t>
            </a:r>
            <a:endParaRPr lang="pt-BR" sz="1600" dirty="0"/>
          </a:p>
        </p:txBody>
      </p:sp>
      <p:cxnSp>
        <p:nvCxnSpPr>
          <p:cNvPr id="11" name="Conector reto 10"/>
          <p:cNvCxnSpPr>
            <a:stCxn id="5" idx="4"/>
            <a:endCxn id="6" idx="0"/>
          </p:cNvCxnSpPr>
          <p:nvPr/>
        </p:nvCxnSpPr>
        <p:spPr>
          <a:xfrm rot="16200000" flipH="1">
            <a:off x="6858946" y="4755453"/>
            <a:ext cx="1639036" cy="994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5857884" y="142852"/>
            <a:ext cx="2786082" cy="3000396"/>
            <a:chOff x="4929190" y="1643050"/>
            <a:chExt cx="4214810" cy="4357718"/>
          </a:xfrm>
        </p:grpSpPr>
        <p:sp>
          <p:nvSpPr>
            <p:cNvPr id="15" name="Elipse 14"/>
            <p:cNvSpPr/>
            <p:nvPr/>
          </p:nvSpPr>
          <p:spPr>
            <a:xfrm>
              <a:off x="6429356" y="1643050"/>
              <a:ext cx="2714644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 smtClean="0"/>
                <a:t>Prudencio</a:t>
              </a:r>
              <a:r>
                <a:rPr lang="pt-BR" sz="1600" dirty="0" smtClean="0"/>
                <a:t> Ricardo</a:t>
              </a:r>
              <a:endParaRPr lang="pt-BR" sz="1600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4929190" y="5000636"/>
              <a:ext cx="2714644" cy="10001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/>
                <a:t>Ludermir</a:t>
              </a:r>
              <a:r>
                <a:rPr lang="pt-BR" sz="1600" dirty="0"/>
                <a:t> </a:t>
              </a:r>
              <a:r>
                <a:rPr lang="pt-BR" sz="1600" dirty="0" smtClean="0"/>
                <a:t>Teresa</a:t>
              </a:r>
              <a:endParaRPr lang="pt-BR" sz="1600" dirty="0"/>
            </a:p>
          </p:txBody>
        </p:sp>
        <p:cxnSp>
          <p:nvCxnSpPr>
            <p:cNvPr id="17" name="Conector reto 16"/>
            <p:cNvCxnSpPr>
              <a:stCxn id="15" idx="4"/>
              <a:endCxn id="16" idx="0"/>
            </p:cNvCxnSpPr>
            <p:nvPr/>
          </p:nvCxnSpPr>
          <p:spPr>
            <a:xfrm rot="5400000">
              <a:off x="5786430" y="3000388"/>
              <a:ext cx="2500330" cy="1500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214282" y="214290"/>
            <a:ext cx="5072098" cy="2928958"/>
            <a:chOff x="214282" y="1214422"/>
            <a:chExt cx="5143536" cy="3000396"/>
          </a:xfrm>
        </p:grpSpPr>
        <p:sp>
          <p:nvSpPr>
            <p:cNvPr id="18" name="Elipse 17"/>
            <p:cNvSpPr/>
            <p:nvPr/>
          </p:nvSpPr>
          <p:spPr>
            <a:xfrm>
              <a:off x="214282" y="1214422"/>
              <a:ext cx="2143140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 smtClean="0"/>
                <a:t>Prudenico</a:t>
              </a:r>
              <a:r>
                <a:rPr lang="pt-BR" sz="1600" dirty="0" smtClean="0"/>
                <a:t> RBC</a:t>
              </a:r>
              <a:endParaRPr lang="pt-BR" sz="1600" dirty="0"/>
            </a:p>
          </p:txBody>
        </p:sp>
        <p:sp>
          <p:nvSpPr>
            <p:cNvPr id="19" name="Elipse 18"/>
            <p:cNvSpPr/>
            <p:nvPr/>
          </p:nvSpPr>
          <p:spPr>
            <a:xfrm>
              <a:off x="2928926" y="1214422"/>
              <a:ext cx="2000264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 smtClean="0"/>
                <a:t>Prudencio</a:t>
              </a:r>
              <a:r>
                <a:rPr lang="pt-BR" sz="1600" dirty="0" smtClean="0"/>
                <a:t> RBC</a:t>
              </a:r>
              <a:endParaRPr lang="pt-BR" sz="1600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714348" y="3571876"/>
              <a:ext cx="1857388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/>
                <a:t>Ludermir</a:t>
              </a:r>
              <a:r>
                <a:rPr lang="pt-BR" sz="1600" dirty="0"/>
                <a:t> </a:t>
              </a:r>
              <a:r>
                <a:rPr lang="pt-BR" sz="1600" dirty="0" smtClean="0"/>
                <a:t>TB</a:t>
              </a:r>
              <a:endParaRPr lang="pt-BR" sz="1600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3357554" y="3571876"/>
              <a:ext cx="2000264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Carvalho </a:t>
              </a:r>
              <a:r>
                <a:rPr lang="pt-BR" sz="1600" dirty="0"/>
                <a:t>FDT</a:t>
              </a:r>
            </a:p>
          </p:txBody>
        </p:sp>
        <p:cxnSp>
          <p:nvCxnSpPr>
            <p:cNvPr id="22" name="Conector reto 21"/>
            <p:cNvCxnSpPr>
              <a:stCxn id="20" idx="0"/>
              <a:endCxn id="19" idx="4"/>
            </p:cNvCxnSpPr>
            <p:nvPr/>
          </p:nvCxnSpPr>
          <p:spPr>
            <a:xfrm rot="5400000" flipH="1" flipV="1">
              <a:off x="1928794" y="1571612"/>
              <a:ext cx="1714512" cy="2286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>
              <a:stCxn id="21" idx="0"/>
              <a:endCxn id="19" idx="4"/>
            </p:cNvCxnSpPr>
            <p:nvPr/>
          </p:nvCxnSpPr>
          <p:spPr>
            <a:xfrm rot="16200000" flipV="1">
              <a:off x="3286116" y="2500306"/>
              <a:ext cx="1714512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>
              <a:stCxn id="20" idx="0"/>
              <a:endCxn id="18" idx="4"/>
            </p:cNvCxnSpPr>
            <p:nvPr/>
          </p:nvCxnSpPr>
          <p:spPr>
            <a:xfrm rot="16200000" flipV="1">
              <a:off x="607191" y="2536025"/>
              <a:ext cx="1714512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lipse 28"/>
          <p:cNvSpPr/>
          <p:nvPr/>
        </p:nvSpPr>
        <p:spPr>
          <a:xfrm>
            <a:off x="1004456" y="3714752"/>
            <a:ext cx="2085641" cy="6469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Prudencio</a:t>
            </a:r>
            <a:r>
              <a:rPr lang="pt-BR" dirty="0" smtClean="0"/>
              <a:t> RF</a:t>
            </a:r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71406" y="5925268"/>
            <a:ext cx="1866100" cy="5930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Clark SS</a:t>
            </a:r>
            <a:endParaRPr lang="pt-BR" dirty="0"/>
          </a:p>
        </p:txBody>
      </p:sp>
      <p:cxnSp>
        <p:nvCxnSpPr>
          <p:cNvPr id="31" name="Conector reto 30"/>
          <p:cNvCxnSpPr>
            <a:stCxn id="29" idx="4"/>
            <a:endCxn id="30" idx="0"/>
          </p:cNvCxnSpPr>
          <p:nvPr/>
        </p:nvCxnSpPr>
        <p:spPr>
          <a:xfrm rot="5400000">
            <a:off x="744098" y="4622090"/>
            <a:ext cx="1563536" cy="1042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214546" y="6033098"/>
            <a:ext cx="1811215" cy="5391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Marlett</a:t>
            </a:r>
            <a:r>
              <a:rPr lang="pt-BR" dirty="0" smtClean="0"/>
              <a:t> M</a:t>
            </a:r>
            <a:endParaRPr lang="pt-BR" dirty="0"/>
          </a:p>
        </p:txBody>
      </p:sp>
      <p:cxnSp>
        <p:nvCxnSpPr>
          <p:cNvPr id="33" name="Conector reto 32"/>
          <p:cNvCxnSpPr>
            <a:stCxn id="29" idx="4"/>
            <a:endCxn id="32" idx="0"/>
          </p:cNvCxnSpPr>
          <p:nvPr/>
        </p:nvCxnSpPr>
        <p:spPr>
          <a:xfrm rot="16200000" flipH="1">
            <a:off x="1748032" y="4660976"/>
            <a:ext cx="1671366" cy="1072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3143240" y="402337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Difícil unificar referências pelos links de forma local (pode existir um caminho curto entre Flavia e Teresa)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285984" y="2571744"/>
            <a:ext cx="6172200" cy="1894362"/>
          </a:xfrm>
        </p:spPr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I. </a:t>
            </a:r>
            <a:r>
              <a:rPr lang="pt-BR" dirty="0" err="1" smtClean="0"/>
              <a:t>Bhattacharya</a:t>
            </a:r>
            <a:r>
              <a:rPr lang="pt-BR" dirty="0" smtClean="0"/>
              <a:t>;  L. </a:t>
            </a:r>
            <a:r>
              <a:rPr lang="pt-BR" dirty="0" err="1" smtClean="0"/>
              <a:t>Gettor</a:t>
            </a:r>
            <a:r>
              <a:rPr lang="pt-BR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r>
              <a:rPr lang="pt-BR" dirty="0" smtClean="0"/>
              <a:t>Link </a:t>
            </a:r>
            <a:r>
              <a:rPr lang="pt-BR" dirty="0" err="1" smtClean="0"/>
              <a:t>Mining</a:t>
            </a:r>
            <a:r>
              <a:rPr lang="pt-BR" dirty="0" smtClean="0"/>
              <a:t> - Tarefas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42976" y="2071678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Objetos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142976" y="3714752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Arestas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42976" y="5357826"/>
            <a:ext cx="171451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Relacionadas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Grafos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24628" y="1762117"/>
            <a:ext cx="35509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Ranking de </a:t>
            </a:r>
            <a:r>
              <a:rPr lang="en-US" sz="1600" dirty="0" err="1" smtClean="0"/>
              <a:t>Nós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Classificação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Nós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Detecção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Grupos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Resolução</a:t>
            </a:r>
            <a:r>
              <a:rPr lang="en-US" sz="2400" dirty="0" smtClean="0">
                <a:solidFill>
                  <a:srgbClr val="FF0000"/>
                </a:solidFill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Entidades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3143240" y="2428868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a direita 11"/>
          <p:cNvSpPr/>
          <p:nvPr/>
        </p:nvSpPr>
        <p:spPr>
          <a:xfrm>
            <a:off x="3143240" y="407194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a direita 12"/>
          <p:cNvSpPr/>
          <p:nvPr/>
        </p:nvSpPr>
        <p:spPr>
          <a:xfrm>
            <a:off x="3143240" y="5715016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4544633" y="3896029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Predição</a:t>
            </a:r>
            <a:r>
              <a:rPr lang="en-US" sz="1600" dirty="0" smtClean="0"/>
              <a:t> de Links</a:t>
            </a:r>
            <a:endParaRPr lang="en-US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89166" y="5157629"/>
            <a:ext cx="2626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/>
              <a:t>Descoberta</a:t>
            </a:r>
            <a:r>
              <a:rPr lang="en-US" sz="1600" dirty="0" smtClean="0"/>
              <a:t> de Sub-</a:t>
            </a:r>
            <a:r>
              <a:rPr lang="en-US" sz="1600" dirty="0" err="1" smtClean="0"/>
              <a:t>Grafos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Classificação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Grafos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Modelos</a:t>
            </a:r>
            <a:r>
              <a:rPr lang="en-US" sz="1600" dirty="0" smtClean="0"/>
              <a:t> </a:t>
            </a:r>
            <a:r>
              <a:rPr lang="en-US" sz="1600" dirty="0" err="1" smtClean="0"/>
              <a:t>Geradores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Idéias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Agrupar</a:t>
            </a:r>
            <a:r>
              <a:rPr lang="en-US" dirty="0" smtClean="0"/>
              <a:t> </a:t>
            </a:r>
            <a:r>
              <a:rPr lang="en-US" dirty="0" err="1" smtClean="0"/>
              <a:t>referências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relacionamentos</a:t>
            </a:r>
            <a:endParaRPr lang="en-US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corresponde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entidade</a:t>
            </a:r>
            <a:r>
              <a:rPr lang="en-US" dirty="0" smtClean="0"/>
              <a:t> </a:t>
            </a:r>
            <a:r>
              <a:rPr lang="en-US" dirty="0" err="1" smtClean="0"/>
              <a:t>distinta</a:t>
            </a:r>
            <a:endParaRPr lang="en-US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Agrupamento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aglomerativo</a:t>
            </a:r>
            <a:r>
              <a:rPr lang="en-US" dirty="0" smtClean="0"/>
              <a:t> de </a:t>
            </a:r>
            <a:r>
              <a:rPr lang="en-US" dirty="0" err="1" smtClean="0"/>
              <a:t>referências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- </a:t>
            </a:r>
            <a:r>
              <a:rPr lang="en-US" dirty="0" err="1" smtClean="0"/>
              <a:t>Algoritmos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 smtClean="0"/>
              <a:t>Passo</a:t>
            </a:r>
            <a:r>
              <a:rPr lang="en-US" dirty="0" smtClean="0"/>
              <a:t> (1): </a:t>
            </a:r>
            <a:r>
              <a:rPr lang="en-US" dirty="0" err="1" smtClean="0"/>
              <a:t>Inicialize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smtClean="0">
                <a:solidFill>
                  <a:srgbClr val="FF0000"/>
                </a:solidFill>
              </a:rPr>
              <a:t>cluster (</a:t>
            </a:r>
            <a:r>
              <a:rPr lang="en-US" dirty="0" err="1" smtClean="0">
                <a:solidFill>
                  <a:srgbClr val="FF0000"/>
                </a:solidFill>
              </a:rPr>
              <a:t>entidade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isolado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Passo</a:t>
            </a:r>
            <a:r>
              <a:rPr lang="en-US" dirty="0" smtClean="0"/>
              <a:t> (2): </a:t>
            </a:r>
            <a:r>
              <a:rPr lang="en-US" dirty="0" err="1" smtClean="0"/>
              <a:t>Calcule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similaridade</a:t>
            </a:r>
            <a:r>
              <a:rPr lang="en-US" dirty="0" smtClean="0">
                <a:solidFill>
                  <a:srgbClr val="FF0000"/>
                </a:solidFill>
              </a:rPr>
              <a:t> entre clusters </a:t>
            </a:r>
            <a:r>
              <a:rPr lang="en-US" dirty="0" smtClean="0"/>
              <a:t>e </a:t>
            </a:r>
            <a:r>
              <a:rPr lang="en-US" dirty="0" err="1" smtClean="0"/>
              <a:t>juste</a:t>
            </a:r>
            <a:r>
              <a:rPr lang="en-US" dirty="0" smtClean="0"/>
              <a:t> o par de clusters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Passo</a:t>
            </a:r>
            <a:r>
              <a:rPr lang="en-US" dirty="0" smtClean="0"/>
              <a:t> (3): </a:t>
            </a:r>
            <a:r>
              <a:rPr lang="en-US" dirty="0" err="1" smtClean="0"/>
              <a:t>Atualize</a:t>
            </a:r>
            <a:r>
              <a:rPr lang="en-US" dirty="0" smtClean="0"/>
              <a:t> </a:t>
            </a:r>
            <a:r>
              <a:rPr lang="en-US" dirty="0" err="1" smtClean="0"/>
              <a:t>grafo</a:t>
            </a:r>
            <a:r>
              <a:rPr lang="en-US" dirty="0" smtClean="0"/>
              <a:t> de </a:t>
            </a:r>
            <a:r>
              <a:rPr lang="en-US" dirty="0" err="1" smtClean="0"/>
              <a:t>entidades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Passo</a:t>
            </a:r>
            <a:r>
              <a:rPr lang="en-US" dirty="0" smtClean="0"/>
              <a:t> (4) </a:t>
            </a:r>
            <a:r>
              <a:rPr lang="en-US" dirty="0" err="1" smtClean="0"/>
              <a:t>Repita</a:t>
            </a:r>
            <a:r>
              <a:rPr lang="en-US" dirty="0" smtClean="0"/>
              <a:t> o </a:t>
            </a:r>
            <a:r>
              <a:rPr lang="en-US" dirty="0" err="1" smtClean="0"/>
              <a:t>passo</a:t>
            </a:r>
            <a:r>
              <a:rPr lang="en-US" dirty="0" smtClean="0"/>
              <a:t> (2),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atingir</a:t>
            </a:r>
            <a:r>
              <a:rPr lang="en-US" dirty="0" smtClean="0"/>
              <a:t> um </a:t>
            </a:r>
            <a:r>
              <a:rPr lang="en-US" dirty="0" err="1" smtClean="0"/>
              <a:t>critério</a:t>
            </a:r>
            <a:r>
              <a:rPr lang="en-US" dirty="0" smtClean="0"/>
              <a:t> de </a:t>
            </a:r>
            <a:r>
              <a:rPr lang="en-US" dirty="0" err="1" smtClean="0"/>
              <a:t>parada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Notação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Referências</a:t>
            </a:r>
            <a:r>
              <a:rPr lang="pt-BR" dirty="0" smtClean="0"/>
              <a:t>: r</a:t>
            </a:r>
            <a:r>
              <a:rPr lang="pt-BR" sz="1800" dirty="0" smtClean="0"/>
              <a:t>i</a:t>
            </a:r>
            <a:endParaRPr lang="pt-BR" dirty="0" smtClean="0"/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Clusters</a:t>
            </a:r>
            <a:r>
              <a:rPr lang="pt-BR" dirty="0" smtClean="0"/>
              <a:t> de referências: c</a:t>
            </a:r>
            <a:r>
              <a:rPr lang="pt-BR" sz="1800" dirty="0" smtClean="0"/>
              <a:t>i</a:t>
            </a:r>
            <a:endParaRPr lang="pt-BR" dirty="0" smtClean="0"/>
          </a:p>
          <a:p>
            <a:pPr lvl="1"/>
            <a:r>
              <a:rPr lang="pt-BR" dirty="0" err="1" smtClean="0"/>
              <a:t>Labels</a:t>
            </a:r>
            <a:r>
              <a:rPr lang="pt-BR" dirty="0" smtClean="0"/>
              <a:t> dos clusters: </a:t>
            </a:r>
            <a:r>
              <a:rPr lang="pt-BR" dirty="0" err="1" smtClean="0"/>
              <a:t>e</a:t>
            </a:r>
            <a:r>
              <a:rPr lang="pt-BR" sz="1800" dirty="0" err="1" smtClean="0"/>
              <a:t>i</a:t>
            </a:r>
            <a:endParaRPr lang="pt-BR" dirty="0" smtClean="0"/>
          </a:p>
          <a:p>
            <a:pPr lvl="1"/>
            <a:r>
              <a:rPr lang="pt-BR" dirty="0" smtClean="0"/>
              <a:t>Atributos: r.A</a:t>
            </a:r>
          </a:p>
          <a:p>
            <a:pPr lvl="1"/>
            <a:r>
              <a:rPr lang="pt-BR" dirty="0" smtClean="0"/>
              <a:t>Arestas: c.H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4786314" y="2285991"/>
            <a:ext cx="1143008" cy="500067"/>
            <a:chOff x="785786" y="2714620"/>
            <a:chExt cx="2428892" cy="1006595"/>
          </a:xfrm>
        </p:grpSpPr>
        <p:sp>
          <p:nvSpPr>
            <p:cNvPr id="4" name="Elipse 3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071538" y="2920996"/>
              <a:ext cx="174471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 V </a:t>
              </a:r>
              <a:r>
                <a:rPr lang="pt-BR" sz="1400" dirty="0" err="1" smtClean="0"/>
                <a:t>Aho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grpSp>
        <p:nvGrpSpPr>
          <p:cNvPr id="3" name="Grupo 13"/>
          <p:cNvGrpSpPr/>
          <p:nvPr/>
        </p:nvGrpSpPr>
        <p:grpSpPr>
          <a:xfrm>
            <a:off x="6786578" y="2214554"/>
            <a:ext cx="1214446" cy="571504"/>
            <a:chOff x="4286248" y="2071678"/>
            <a:chExt cx="2643206" cy="1000132"/>
          </a:xfrm>
        </p:grpSpPr>
        <p:sp>
          <p:nvSpPr>
            <p:cNvPr id="6" name="Elipse 5"/>
            <p:cNvSpPr/>
            <p:nvPr/>
          </p:nvSpPr>
          <p:spPr>
            <a:xfrm>
              <a:off x="4286248" y="2071678"/>
              <a:ext cx="2643206" cy="1000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322650" y="2357430"/>
              <a:ext cx="11496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J D </a:t>
              </a:r>
              <a:r>
                <a:rPr lang="pt-BR" sz="1400" dirty="0" err="1" smtClean="0"/>
                <a:t>Ullman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cxnSp>
        <p:nvCxnSpPr>
          <p:cNvPr id="11" name="Conector reto 10"/>
          <p:cNvCxnSpPr/>
          <p:nvPr/>
        </p:nvCxnSpPr>
        <p:spPr>
          <a:xfrm flipV="1">
            <a:off x="5929322" y="2500306"/>
            <a:ext cx="857256" cy="16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22"/>
          <p:cNvGrpSpPr/>
          <p:nvPr/>
        </p:nvGrpSpPr>
        <p:grpSpPr>
          <a:xfrm>
            <a:off x="536482" y="857232"/>
            <a:ext cx="1490718" cy="633020"/>
            <a:chOff x="857224" y="4000504"/>
            <a:chExt cx="3207375" cy="928694"/>
          </a:xfrm>
        </p:grpSpPr>
        <p:sp>
          <p:nvSpPr>
            <p:cNvPr id="21" name="Elipse 20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97738" y="4210115"/>
              <a:ext cx="3166861" cy="58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Alfred V </a:t>
              </a:r>
              <a:r>
                <a:rPr lang="pt-BR" sz="1400" dirty="0" err="1" smtClean="0"/>
                <a:t>Aho</a:t>
              </a:r>
              <a:endParaRPr lang="pt-BR" sz="1400" dirty="0" smtClean="0"/>
            </a:p>
          </p:txBody>
        </p:sp>
      </p:grpSp>
      <p:grpSp>
        <p:nvGrpSpPr>
          <p:cNvPr id="9" name="Grupo 41"/>
          <p:cNvGrpSpPr/>
          <p:nvPr/>
        </p:nvGrpSpPr>
        <p:grpSpPr>
          <a:xfrm>
            <a:off x="2285984" y="857232"/>
            <a:ext cx="2322464" cy="633020"/>
            <a:chOff x="4714876" y="4000504"/>
            <a:chExt cx="4252550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886196" y="4210115"/>
              <a:ext cx="4081230" cy="58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Jeffrey D </a:t>
              </a:r>
              <a:r>
                <a:rPr lang="pt-BR" sz="1400" dirty="0" err="1" smtClean="0"/>
                <a:t>Ullman</a:t>
              </a:r>
              <a:endParaRPr lang="pt-BR" sz="1400" dirty="0" smtClean="0"/>
            </a:p>
          </p:txBody>
        </p:sp>
      </p:grpSp>
      <p:grpSp>
        <p:nvGrpSpPr>
          <p:cNvPr id="10" name="Grupo 27"/>
          <p:cNvGrpSpPr/>
          <p:nvPr/>
        </p:nvGrpSpPr>
        <p:grpSpPr>
          <a:xfrm>
            <a:off x="1393738" y="1867286"/>
            <a:ext cx="1261099" cy="490144"/>
            <a:chOff x="857221" y="4000504"/>
            <a:chExt cx="3168916" cy="928694"/>
          </a:xfrm>
        </p:grpSpPr>
        <p:sp>
          <p:nvSpPr>
            <p:cNvPr id="29" name="Elipse 28"/>
            <p:cNvSpPr/>
            <p:nvPr/>
          </p:nvSpPr>
          <p:spPr>
            <a:xfrm>
              <a:off x="857221" y="4000504"/>
              <a:ext cx="3168916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210685"/>
              <a:ext cx="3058103" cy="58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S C Johnson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 rot="16200000" flipH="1">
            <a:off x="1737712" y="1273251"/>
            <a:ext cx="168110" cy="416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5400000">
            <a:off x="2199698" y="1227974"/>
            <a:ext cx="168110" cy="507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>
            <a:off x="1882649" y="1713253"/>
            <a:ext cx="295672" cy="12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4"/>
          <p:cNvGrpSpPr/>
          <p:nvPr/>
        </p:nvGrpSpPr>
        <p:grpSpPr>
          <a:xfrm>
            <a:off x="4786314" y="785793"/>
            <a:ext cx="1143008" cy="500067"/>
            <a:chOff x="785786" y="2714620"/>
            <a:chExt cx="2428892" cy="1006595"/>
          </a:xfrm>
        </p:grpSpPr>
        <p:sp>
          <p:nvSpPr>
            <p:cNvPr id="41" name="Elipse 40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71538" y="2920996"/>
              <a:ext cx="174471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 V </a:t>
              </a:r>
              <a:r>
                <a:rPr lang="pt-BR" sz="1400" dirty="0" err="1" smtClean="0"/>
                <a:t>Aho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grpSp>
        <p:nvGrpSpPr>
          <p:cNvPr id="13" name="Grupo 13"/>
          <p:cNvGrpSpPr/>
          <p:nvPr/>
        </p:nvGrpSpPr>
        <p:grpSpPr>
          <a:xfrm>
            <a:off x="6786578" y="714356"/>
            <a:ext cx="1214446" cy="571504"/>
            <a:chOff x="4286248" y="2071678"/>
            <a:chExt cx="2643206" cy="1000132"/>
          </a:xfrm>
        </p:grpSpPr>
        <p:sp>
          <p:nvSpPr>
            <p:cNvPr id="44" name="Elipse 43"/>
            <p:cNvSpPr/>
            <p:nvPr/>
          </p:nvSpPr>
          <p:spPr>
            <a:xfrm>
              <a:off x="4286248" y="2071678"/>
              <a:ext cx="2643206" cy="1000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322650" y="2357430"/>
              <a:ext cx="11496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J D </a:t>
              </a:r>
              <a:r>
                <a:rPr lang="pt-BR" sz="1400" dirty="0" err="1" smtClean="0"/>
                <a:t>Ullman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cxnSp>
        <p:nvCxnSpPr>
          <p:cNvPr id="46" name="Conector reto 45"/>
          <p:cNvCxnSpPr/>
          <p:nvPr/>
        </p:nvCxnSpPr>
        <p:spPr>
          <a:xfrm flipV="1">
            <a:off x="5929322" y="1000108"/>
            <a:ext cx="857256" cy="16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357158" y="35716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Paper</a:t>
            </a:r>
            <a:r>
              <a:rPr lang="pt-BR" dirty="0" smtClean="0"/>
              <a:t> 1:</a:t>
            </a:r>
            <a:endParaRPr lang="en-US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500562" y="35716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Paper</a:t>
            </a:r>
            <a:r>
              <a:rPr lang="pt-BR" dirty="0" smtClean="0"/>
              <a:t> 2:</a:t>
            </a:r>
            <a:endParaRPr lang="en-US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4500562" y="184522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Paper</a:t>
            </a:r>
            <a:r>
              <a:rPr lang="pt-BR" dirty="0" smtClean="0"/>
              <a:t> 3:</a:t>
            </a:r>
            <a:endParaRPr lang="en-US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71472" y="142873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1</a:t>
            </a:r>
            <a:endParaRPr lang="en-US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1142976" y="221455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428992" y="150017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3</a:t>
            </a:r>
            <a:endParaRPr lang="en-US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857752" y="128586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4</a:t>
            </a:r>
            <a:endParaRPr lang="en-US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6925648" y="128586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5</a:t>
            </a:r>
            <a:endParaRPr lang="en-US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4714876" y="271462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6</a:t>
            </a:r>
            <a:endParaRPr lang="en-US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6782772" y="271462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7</a:t>
            </a:r>
            <a:endParaRPr lang="en-US" dirty="0"/>
          </a:p>
        </p:txBody>
      </p:sp>
      <p:grpSp>
        <p:nvGrpSpPr>
          <p:cNvPr id="14" name="Grupo 22"/>
          <p:cNvGrpSpPr/>
          <p:nvPr/>
        </p:nvGrpSpPr>
        <p:grpSpPr>
          <a:xfrm>
            <a:off x="3024541" y="4126663"/>
            <a:ext cx="1549212" cy="728932"/>
            <a:chOff x="857224" y="4000504"/>
            <a:chExt cx="2714644" cy="928694"/>
          </a:xfrm>
        </p:grpSpPr>
        <p:sp>
          <p:nvSpPr>
            <p:cNvPr id="61" name="Elipse 60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065217" y="4203833"/>
              <a:ext cx="2185887" cy="431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e1: r1,r4,r6</a:t>
              </a:r>
            </a:p>
          </p:txBody>
        </p:sp>
      </p:grpSp>
      <p:grpSp>
        <p:nvGrpSpPr>
          <p:cNvPr id="15" name="Grupo 27"/>
          <p:cNvGrpSpPr/>
          <p:nvPr/>
        </p:nvGrpSpPr>
        <p:grpSpPr>
          <a:xfrm>
            <a:off x="4573753" y="5936426"/>
            <a:ext cx="1548466" cy="564408"/>
            <a:chOff x="857221" y="4000504"/>
            <a:chExt cx="3168916" cy="928694"/>
          </a:xfrm>
        </p:grpSpPr>
        <p:sp>
          <p:nvSpPr>
            <p:cNvPr id="67" name="Elipse 66"/>
            <p:cNvSpPr/>
            <p:nvPr/>
          </p:nvSpPr>
          <p:spPr>
            <a:xfrm>
              <a:off x="857221" y="4000504"/>
              <a:ext cx="3168916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1715892" y="4210685"/>
              <a:ext cx="1476893" cy="55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e3: r4</a:t>
              </a:r>
            </a:p>
          </p:txBody>
        </p:sp>
      </p:grpSp>
      <p:cxnSp>
        <p:nvCxnSpPr>
          <p:cNvPr id="69" name="Conector reto 68"/>
          <p:cNvCxnSpPr/>
          <p:nvPr/>
        </p:nvCxnSpPr>
        <p:spPr>
          <a:xfrm rot="16200000" flipH="1">
            <a:off x="4596009" y="4499711"/>
            <a:ext cx="518062" cy="1016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rot="5400000">
            <a:off x="5565891" y="4525901"/>
            <a:ext cx="544090" cy="967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rot="5400000">
            <a:off x="5031176" y="5605179"/>
            <a:ext cx="648059" cy="14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5000628" y="3857628"/>
            <a:ext cx="484591" cy="389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h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5072066" y="4286256"/>
            <a:ext cx="484591" cy="389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h</a:t>
            </a:r>
            <a:r>
              <a:rPr lang="pt-BR" sz="1200" dirty="0" smtClean="0"/>
              <a:t>3</a:t>
            </a:r>
            <a:endParaRPr lang="en-US" dirty="0"/>
          </a:p>
        </p:txBody>
      </p:sp>
      <p:grpSp>
        <p:nvGrpSpPr>
          <p:cNvPr id="16" name="Grupo 22"/>
          <p:cNvGrpSpPr/>
          <p:nvPr/>
        </p:nvGrpSpPr>
        <p:grpSpPr>
          <a:xfrm>
            <a:off x="6094622" y="4115238"/>
            <a:ext cx="1549212" cy="728932"/>
            <a:chOff x="857224" y="4000504"/>
            <a:chExt cx="2714644" cy="928694"/>
          </a:xfrm>
        </p:grpSpPr>
        <p:sp>
          <p:nvSpPr>
            <p:cNvPr id="76" name="Elipse 75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1193468" y="4210115"/>
              <a:ext cx="2185887" cy="431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e1: r3,r5,r7</a:t>
              </a:r>
            </a:p>
          </p:txBody>
        </p:sp>
      </p:grpSp>
      <p:cxnSp>
        <p:nvCxnSpPr>
          <p:cNvPr id="82" name="Conector reto 81"/>
          <p:cNvCxnSpPr/>
          <p:nvPr/>
        </p:nvCxnSpPr>
        <p:spPr>
          <a:xfrm>
            <a:off x="4310604" y="4216350"/>
            <a:ext cx="2010895" cy="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V="1">
            <a:off x="4500562" y="4608810"/>
            <a:ext cx="1652090" cy="34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4873227" y="5182290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h</a:t>
            </a:r>
            <a:r>
              <a:rPr lang="pt-BR" sz="1200" dirty="0" smtClean="0"/>
              <a:t>1</a:t>
            </a:r>
            <a:endParaRPr lang="en-US" dirty="0"/>
          </a:p>
        </p:txBody>
      </p:sp>
      <p:sp>
        <p:nvSpPr>
          <p:cNvPr id="90" name="Retângulo 89"/>
          <p:cNvSpPr/>
          <p:nvPr/>
        </p:nvSpPr>
        <p:spPr>
          <a:xfrm>
            <a:off x="285720" y="214290"/>
            <a:ext cx="7858180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ixaDeTexto 90"/>
          <p:cNvSpPr txBox="1"/>
          <p:nvPr/>
        </p:nvSpPr>
        <p:spPr>
          <a:xfrm>
            <a:off x="571472" y="407194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Grafo de Entidades</a:t>
            </a:r>
            <a:endParaRPr lang="en-US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2714612" y="4010028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</a:t>
            </a:r>
            <a:r>
              <a:rPr lang="pt-BR" sz="1200" dirty="0" smtClean="0"/>
              <a:t>1</a:t>
            </a:r>
            <a:endParaRPr lang="en-US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7500958" y="392906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4214810" y="578645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</a:t>
            </a:r>
            <a:r>
              <a:rPr lang="pt-BR" sz="1200" dirty="0" smtClean="0"/>
              <a:t>3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similaridade</a:t>
            </a:r>
            <a:r>
              <a:rPr lang="en-US" dirty="0" smtClean="0"/>
              <a:t> </a:t>
            </a:r>
            <a:r>
              <a:rPr lang="en-US" dirty="0" err="1" smtClean="0"/>
              <a:t>combina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relacionamentos</a:t>
            </a:r>
            <a:r>
              <a:rPr lang="en-US" dirty="0" smtClean="0"/>
              <a:t> das </a:t>
            </a:r>
            <a:r>
              <a:rPr lang="en-US" dirty="0" err="1" smtClean="0"/>
              <a:t>referências</a:t>
            </a:r>
            <a:endParaRPr lang="en-U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85785" y="3000373"/>
          <a:ext cx="7545343" cy="549278"/>
        </p:xfrm>
        <a:graphic>
          <a:graphicData uri="http://schemas.openxmlformats.org/presentationml/2006/ole">
            <p:oleObj spid="_x0000_s45058" name="Equação" r:id="rId3" imgW="3314520" imgH="241200" progId="Equation.3">
              <p:embed/>
            </p:oleObj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57224" y="4214818"/>
          <a:ext cx="1173624" cy="357190"/>
        </p:xfrm>
        <a:graphic>
          <a:graphicData uri="http://schemas.openxmlformats.org/presentationml/2006/ole">
            <p:oleObj spid="_x0000_s45059" name="Equação" r:id="rId4" imgW="58392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Similaridade</a:t>
            </a:r>
            <a:r>
              <a:rPr lang="en-US" dirty="0" smtClean="0"/>
              <a:t> de </a:t>
            </a:r>
            <a:r>
              <a:rPr lang="en-US" dirty="0" err="1" smtClean="0"/>
              <a:t>atributos</a:t>
            </a:r>
            <a:r>
              <a:rPr lang="en-US" dirty="0" smtClean="0"/>
              <a:t> com </a:t>
            </a:r>
            <a:r>
              <a:rPr lang="en-US" dirty="0" smtClean="0">
                <a:solidFill>
                  <a:srgbClr val="FF0000"/>
                </a:solidFill>
              </a:rPr>
              <a:t>single-link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142976" y="2571744"/>
          <a:ext cx="5983287" cy="665163"/>
        </p:xfrm>
        <a:graphic>
          <a:graphicData uri="http://schemas.openxmlformats.org/presentationml/2006/ole">
            <p:oleObj spid="_x0000_s46082" name="Equação" r:id="rId3" imgW="2628720" imgH="29196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57554" y="414338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Máxima similaridade entre referências </a:t>
            </a:r>
            <a:r>
              <a:rPr lang="pt-BR" dirty="0" err="1" smtClean="0"/>
              <a:t>par-a-par</a:t>
            </a:r>
            <a:endParaRPr lang="en-US" dirty="0"/>
          </a:p>
        </p:txBody>
      </p:sp>
      <p:cxnSp>
        <p:nvCxnSpPr>
          <p:cNvPr id="8" name="Conector de seta reta 7"/>
          <p:cNvCxnSpPr/>
          <p:nvPr/>
        </p:nvCxnSpPr>
        <p:spPr>
          <a:xfrm rot="5400000">
            <a:off x="3857620" y="37147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4786314" y="2285991"/>
            <a:ext cx="1143008" cy="500067"/>
            <a:chOff x="785786" y="2714620"/>
            <a:chExt cx="2428892" cy="1006595"/>
          </a:xfrm>
        </p:grpSpPr>
        <p:sp>
          <p:nvSpPr>
            <p:cNvPr id="4" name="Elipse 3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071538" y="2920996"/>
              <a:ext cx="174471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 V </a:t>
              </a:r>
              <a:r>
                <a:rPr lang="pt-BR" sz="1400" dirty="0" err="1" smtClean="0"/>
                <a:t>Aho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grpSp>
        <p:nvGrpSpPr>
          <p:cNvPr id="3" name="Grupo 13"/>
          <p:cNvGrpSpPr/>
          <p:nvPr/>
        </p:nvGrpSpPr>
        <p:grpSpPr>
          <a:xfrm>
            <a:off x="6786578" y="2214554"/>
            <a:ext cx="1214446" cy="571504"/>
            <a:chOff x="4286248" y="2071678"/>
            <a:chExt cx="2643206" cy="1000132"/>
          </a:xfrm>
        </p:grpSpPr>
        <p:sp>
          <p:nvSpPr>
            <p:cNvPr id="6" name="Elipse 5"/>
            <p:cNvSpPr/>
            <p:nvPr/>
          </p:nvSpPr>
          <p:spPr>
            <a:xfrm>
              <a:off x="4286248" y="2071678"/>
              <a:ext cx="2643206" cy="1000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322650" y="2357430"/>
              <a:ext cx="11496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J D </a:t>
              </a:r>
              <a:r>
                <a:rPr lang="pt-BR" sz="1400" dirty="0" err="1" smtClean="0"/>
                <a:t>Ullman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cxnSp>
        <p:nvCxnSpPr>
          <p:cNvPr id="11" name="Conector reto 10"/>
          <p:cNvCxnSpPr/>
          <p:nvPr/>
        </p:nvCxnSpPr>
        <p:spPr>
          <a:xfrm flipV="1">
            <a:off x="5929322" y="2500306"/>
            <a:ext cx="857256" cy="16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22"/>
          <p:cNvGrpSpPr/>
          <p:nvPr/>
        </p:nvGrpSpPr>
        <p:grpSpPr>
          <a:xfrm>
            <a:off x="536482" y="857232"/>
            <a:ext cx="1490718" cy="633020"/>
            <a:chOff x="857224" y="4000504"/>
            <a:chExt cx="3207375" cy="928694"/>
          </a:xfrm>
        </p:grpSpPr>
        <p:sp>
          <p:nvSpPr>
            <p:cNvPr id="21" name="Elipse 20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97738" y="4210115"/>
              <a:ext cx="3166861" cy="58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Alfred V </a:t>
              </a:r>
              <a:r>
                <a:rPr lang="pt-BR" sz="1400" dirty="0" err="1" smtClean="0"/>
                <a:t>Aho</a:t>
              </a:r>
              <a:endParaRPr lang="pt-BR" sz="1400" dirty="0" smtClean="0"/>
            </a:p>
          </p:txBody>
        </p:sp>
      </p:grpSp>
      <p:grpSp>
        <p:nvGrpSpPr>
          <p:cNvPr id="12" name="Grupo 41"/>
          <p:cNvGrpSpPr/>
          <p:nvPr/>
        </p:nvGrpSpPr>
        <p:grpSpPr>
          <a:xfrm>
            <a:off x="2285984" y="857232"/>
            <a:ext cx="2322464" cy="633020"/>
            <a:chOff x="4714876" y="4000504"/>
            <a:chExt cx="4252550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886196" y="4210115"/>
              <a:ext cx="4081230" cy="58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Jeffrey D </a:t>
              </a:r>
              <a:r>
                <a:rPr lang="pt-BR" sz="1400" dirty="0" err="1" smtClean="0"/>
                <a:t>Ullman</a:t>
              </a:r>
              <a:endParaRPr lang="pt-BR" sz="1400" dirty="0" smtClean="0"/>
            </a:p>
          </p:txBody>
        </p:sp>
      </p:grpSp>
      <p:grpSp>
        <p:nvGrpSpPr>
          <p:cNvPr id="13" name="Grupo 27"/>
          <p:cNvGrpSpPr/>
          <p:nvPr/>
        </p:nvGrpSpPr>
        <p:grpSpPr>
          <a:xfrm>
            <a:off x="1393738" y="1867286"/>
            <a:ext cx="1261099" cy="490144"/>
            <a:chOff x="857221" y="4000504"/>
            <a:chExt cx="3168916" cy="928694"/>
          </a:xfrm>
        </p:grpSpPr>
        <p:sp>
          <p:nvSpPr>
            <p:cNvPr id="29" name="Elipse 28"/>
            <p:cNvSpPr/>
            <p:nvPr/>
          </p:nvSpPr>
          <p:spPr>
            <a:xfrm>
              <a:off x="857221" y="4000504"/>
              <a:ext cx="3168916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210685"/>
              <a:ext cx="3058103" cy="583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S C Johnson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 rot="16200000" flipH="1">
            <a:off x="1737712" y="1273251"/>
            <a:ext cx="168110" cy="416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5400000">
            <a:off x="2199698" y="1227974"/>
            <a:ext cx="168110" cy="5072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>
            <a:off x="1882649" y="1713253"/>
            <a:ext cx="295672" cy="12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14"/>
          <p:cNvGrpSpPr/>
          <p:nvPr/>
        </p:nvGrpSpPr>
        <p:grpSpPr>
          <a:xfrm>
            <a:off x="4786314" y="785793"/>
            <a:ext cx="1143008" cy="500067"/>
            <a:chOff x="785786" y="2714620"/>
            <a:chExt cx="2428892" cy="1006595"/>
          </a:xfrm>
        </p:grpSpPr>
        <p:sp>
          <p:nvSpPr>
            <p:cNvPr id="41" name="Elipse 40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1071538" y="2920996"/>
              <a:ext cx="174471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A V </a:t>
              </a:r>
              <a:r>
                <a:rPr lang="pt-BR" sz="1400" dirty="0" err="1" smtClean="0"/>
                <a:t>Aho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grpSp>
        <p:nvGrpSpPr>
          <p:cNvPr id="43" name="Grupo 13"/>
          <p:cNvGrpSpPr/>
          <p:nvPr/>
        </p:nvGrpSpPr>
        <p:grpSpPr>
          <a:xfrm>
            <a:off x="6786578" y="714356"/>
            <a:ext cx="1214446" cy="571504"/>
            <a:chOff x="4286248" y="2071678"/>
            <a:chExt cx="2643206" cy="1000132"/>
          </a:xfrm>
        </p:grpSpPr>
        <p:sp>
          <p:nvSpPr>
            <p:cNvPr id="44" name="Elipse 43"/>
            <p:cNvSpPr/>
            <p:nvPr/>
          </p:nvSpPr>
          <p:spPr>
            <a:xfrm>
              <a:off x="4286248" y="2071678"/>
              <a:ext cx="2643206" cy="1000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322650" y="2357430"/>
              <a:ext cx="11496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J D </a:t>
              </a:r>
              <a:r>
                <a:rPr lang="pt-BR" sz="1400" dirty="0" err="1" smtClean="0"/>
                <a:t>Ullman</a:t>
              </a:r>
              <a:endParaRPr lang="pt-BR" sz="1400" dirty="0" smtClean="0"/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cxnSp>
        <p:nvCxnSpPr>
          <p:cNvPr id="46" name="Conector reto 45"/>
          <p:cNvCxnSpPr/>
          <p:nvPr/>
        </p:nvCxnSpPr>
        <p:spPr>
          <a:xfrm flipV="1">
            <a:off x="5929322" y="1000108"/>
            <a:ext cx="857256" cy="16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357158" y="35716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Paper</a:t>
            </a:r>
            <a:r>
              <a:rPr lang="pt-BR" dirty="0" smtClean="0"/>
              <a:t> 1:</a:t>
            </a:r>
            <a:endParaRPr lang="en-US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500562" y="35716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Paper</a:t>
            </a:r>
            <a:r>
              <a:rPr lang="pt-BR" dirty="0" smtClean="0"/>
              <a:t> 2:</a:t>
            </a:r>
            <a:endParaRPr lang="en-US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4500562" y="184522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Paper</a:t>
            </a:r>
            <a:r>
              <a:rPr lang="pt-BR" dirty="0" smtClean="0"/>
              <a:t> 3:</a:t>
            </a:r>
            <a:endParaRPr lang="en-US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71472" y="142873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1</a:t>
            </a:r>
            <a:endParaRPr lang="en-US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1142976" y="221455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428992" y="1500174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3</a:t>
            </a:r>
            <a:endParaRPr lang="en-US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857752" y="128586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4</a:t>
            </a:r>
            <a:endParaRPr lang="en-US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6925648" y="128586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5</a:t>
            </a:r>
            <a:endParaRPr lang="en-US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4714876" y="271462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6</a:t>
            </a:r>
            <a:endParaRPr lang="en-US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6782772" y="271462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</a:t>
            </a:r>
            <a:r>
              <a:rPr lang="pt-BR" sz="1200" dirty="0" smtClean="0"/>
              <a:t>7</a:t>
            </a:r>
            <a:endParaRPr lang="en-US" dirty="0"/>
          </a:p>
        </p:txBody>
      </p:sp>
      <p:grpSp>
        <p:nvGrpSpPr>
          <p:cNvPr id="60" name="Grupo 22"/>
          <p:cNvGrpSpPr/>
          <p:nvPr/>
        </p:nvGrpSpPr>
        <p:grpSpPr>
          <a:xfrm>
            <a:off x="3024541" y="4126663"/>
            <a:ext cx="1549212" cy="728932"/>
            <a:chOff x="857224" y="4000504"/>
            <a:chExt cx="2714644" cy="928694"/>
          </a:xfrm>
        </p:grpSpPr>
        <p:sp>
          <p:nvSpPr>
            <p:cNvPr id="61" name="Elipse 60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065217" y="4203833"/>
              <a:ext cx="2185887" cy="431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e1: r1,r4,r6</a:t>
              </a:r>
            </a:p>
          </p:txBody>
        </p:sp>
      </p:grpSp>
      <p:grpSp>
        <p:nvGrpSpPr>
          <p:cNvPr id="66" name="Grupo 27"/>
          <p:cNvGrpSpPr/>
          <p:nvPr/>
        </p:nvGrpSpPr>
        <p:grpSpPr>
          <a:xfrm>
            <a:off x="4573753" y="5936426"/>
            <a:ext cx="1548466" cy="564408"/>
            <a:chOff x="857221" y="4000504"/>
            <a:chExt cx="3168916" cy="928694"/>
          </a:xfrm>
        </p:grpSpPr>
        <p:sp>
          <p:nvSpPr>
            <p:cNvPr id="67" name="Elipse 66"/>
            <p:cNvSpPr/>
            <p:nvPr/>
          </p:nvSpPr>
          <p:spPr>
            <a:xfrm>
              <a:off x="857221" y="4000504"/>
              <a:ext cx="3168916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1715892" y="4210685"/>
              <a:ext cx="1476893" cy="55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e3: r4</a:t>
              </a:r>
            </a:p>
          </p:txBody>
        </p:sp>
      </p:grpSp>
      <p:cxnSp>
        <p:nvCxnSpPr>
          <p:cNvPr id="69" name="Conector reto 68"/>
          <p:cNvCxnSpPr/>
          <p:nvPr/>
        </p:nvCxnSpPr>
        <p:spPr>
          <a:xfrm rot="16200000" flipH="1">
            <a:off x="4596009" y="4499711"/>
            <a:ext cx="518062" cy="1016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rot="5400000">
            <a:off x="5565891" y="4525901"/>
            <a:ext cx="544090" cy="967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rot="5400000">
            <a:off x="5031176" y="5605179"/>
            <a:ext cx="648059" cy="14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5000628" y="3857628"/>
            <a:ext cx="484591" cy="389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h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5072066" y="4286256"/>
            <a:ext cx="484591" cy="389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h</a:t>
            </a:r>
            <a:r>
              <a:rPr lang="pt-BR" sz="1200" dirty="0" smtClean="0"/>
              <a:t>3</a:t>
            </a:r>
            <a:endParaRPr lang="en-US" dirty="0"/>
          </a:p>
        </p:txBody>
      </p:sp>
      <p:grpSp>
        <p:nvGrpSpPr>
          <p:cNvPr id="75" name="Grupo 22"/>
          <p:cNvGrpSpPr/>
          <p:nvPr/>
        </p:nvGrpSpPr>
        <p:grpSpPr>
          <a:xfrm>
            <a:off x="6094622" y="4115238"/>
            <a:ext cx="1549212" cy="728932"/>
            <a:chOff x="857224" y="4000504"/>
            <a:chExt cx="2714644" cy="928694"/>
          </a:xfrm>
        </p:grpSpPr>
        <p:sp>
          <p:nvSpPr>
            <p:cNvPr id="76" name="Elipse 75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1193468" y="4210115"/>
              <a:ext cx="2185887" cy="431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e1: r3,r5,r7</a:t>
              </a:r>
            </a:p>
          </p:txBody>
        </p:sp>
      </p:grpSp>
      <p:cxnSp>
        <p:nvCxnSpPr>
          <p:cNvPr id="82" name="Conector reto 81"/>
          <p:cNvCxnSpPr/>
          <p:nvPr/>
        </p:nvCxnSpPr>
        <p:spPr>
          <a:xfrm>
            <a:off x="4310604" y="4216350"/>
            <a:ext cx="2010895" cy="56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V="1">
            <a:off x="4500562" y="4608810"/>
            <a:ext cx="1652090" cy="34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/>
          <p:cNvSpPr txBox="1"/>
          <p:nvPr/>
        </p:nvSpPr>
        <p:spPr>
          <a:xfrm>
            <a:off x="4873227" y="5182290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h</a:t>
            </a:r>
            <a:r>
              <a:rPr lang="pt-BR" sz="1200" dirty="0" smtClean="0"/>
              <a:t>1</a:t>
            </a:r>
            <a:endParaRPr lang="en-US" dirty="0"/>
          </a:p>
        </p:txBody>
      </p:sp>
      <p:sp>
        <p:nvSpPr>
          <p:cNvPr id="90" name="Retângulo 89"/>
          <p:cNvSpPr/>
          <p:nvPr/>
        </p:nvSpPr>
        <p:spPr>
          <a:xfrm>
            <a:off x="285720" y="214290"/>
            <a:ext cx="7858180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ixaDeTexto 90"/>
          <p:cNvSpPr txBox="1"/>
          <p:nvPr/>
        </p:nvSpPr>
        <p:spPr>
          <a:xfrm>
            <a:off x="571472" y="407194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Grafo de Entidades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785786" y="785794"/>
            <a:ext cx="2428892" cy="928694"/>
            <a:chOff x="785786" y="2714620"/>
            <a:chExt cx="2428892" cy="928694"/>
          </a:xfrm>
        </p:grpSpPr>
        <p:sp>
          <p:nvSpPr>
            <p:cNvPr id="4" name="Elipse 3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857224" y="2987101"/>
              <a:ext cx="22284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grpSp>
        <p:nvGrpSpPr>
          <p:cNvPr id="3" name="Grupo 13"/>
          <p:cNvGrpSpPr/>
          <p:nvPr/>
        </p:nvGrpSpPr>
        <p:grpSpPr>
          <a:xfrm>
            <a:off x="4429124" y="714356"/>
            <a:ext cx="2643206" cy="1000132"/>
            <a:chOff x="4286248" y="2071678"/>
            <a:chExt cx="2643206" cy="1000132"/>
          </a:xfrm>
        </p:grpSpPr>
        <p:sp>
          <p:nvSpPr>
            <p:cNvPr id="6" name="Elipse 5"/>
            <p:cNvSpPr/>
            <p:nvPr/>
          </p:nvSpPr>
          <p:spPr>
            <a:xfrm>
              <a:off x="4286248" y="2071678"/>
              <a:ext cx="2643206" cy="1000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322650" y="2357430"/>
              <a:ext cx="26068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:     r</a:t>
              </a:r>
              <a:r>
                <a:rPr lang="pt-BR" sz="1200" dirty="0" smtClean="0"/>
                <a:t>5</a:t>
              </a:r>
              <a:r>
                <a:rPr lang="pt-BR" sz="1600" dirty="0" smtClean="0"/>
                <a:t>.A = “J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sp>
        <p:nvSpPr>
          <p:cNvPr id="8" name="Elipse 7"/>
          <p:cNvSpPr/>
          <p:nvPr/>
        </p:nvSpPr>
        <p:spPr>
          <a:xfrm>
            <a:off x="4500562" y="2214554"/>
            <a:ext cx="2643206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4465526" y="2571744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4</a:t>
            </a:r>
            <a:r>
              <a:rPr lang="pt-BR" sz="1600" dirty="0" smtClean="0"/>
              <a:t>:     r</a:t>
            </a:r>
            <a:r>
              <a:rPr lang="pt-BR" sz="1200" dirty="0" smtClean="0"/>
              <a:t>7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</a:t>
            </a:r>
            <a:endParaRPr lang="en-US" sz="1600" dirty="0"/>
          </a:p>
        </p:txBody>
      </p:sp>
      <p:cxnSp>
        <p:nvCxnSpPr>
          <p:cNvPr id="11" name="Conector reto 10"/>
          <p:cNvCxnSpPr>
            <a:stCxn id="4" idx="6"/>
          </p:cNvCxnSpPr>
          <p:nvPr/>
        </p:nvCxnSpPr>
        <p:spPr>
          <a:xfrm flipV="1">
            <a:off x="3214678" y="1233585"/>
            <a:ext cx="1185572" cy="16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571868" y="78579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2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571868" y="235743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3</a:t>
            </a:r>
            <a:endParaRPr lang="en-US" dirty="0"/>
          </a:p>
        </p:txBody>
      </p:sp>
      <p:cxnSp>
        <p:nvCxnSpPr>
          <p:cNvPr id="18" name="Conector reto 17"/>
          <p:cNvCxnSpPr>
            <a:stCxn id="32" idx="6"/>
            <a:endCxn id="8" idx="2"/>
          </p:cNvCxnSpPr>
          <p:nvPr/>
        </p:nvCxnSpPr>
        <p:spPr>
          <a:xfrm flipV="1">
            <a:off x="3214678" y="2714620"/>
            <a:ext cx="1285884" cy="35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22"/>
          <p:cNvGrpSpPr/>
          <p:nvPr/>
        </p:nvGrpSpPr>
        <p:grpSpPr>
          <a:xfrm>
            <a:off x="857224" y="4000504"/>
            <a:ext cx="2714644" cy="928694"/>
            <a:chOff x="857224" y="4000504"/>
            <a:chExt cx="2714644" cy="928694"/>
          </a:xfrm>
        </p:grpSpPr>
        <p:sp>
          <p:nvSpPr>
            <p:cNvPr id="21" name="Elipse 20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97738" y="4304892"/>
              <a:ext cx="26741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5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.A = “Alfred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12" name="Grupo 41"/>
          <p:cNvGrpSpPr/>
          <p:nvPr/>
        </p:nvGrpSpPr>
        <p:grpSpPr>
          <a:xfrm>
            <a:off x="4714876" y="4000504"/>
            <a:ext cx="3143272" cy="928694"/>
            <a:chOff x="4714876" y="4000504"/>
            <a:chExt cx="3143272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755390" y="4304892"/>
              <a:ext cx="3094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6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.A = “Jeffrey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13" name="Grupo 27"/>
          <p:cNvGrpSpPr/>
          <p:nvPr/>
        </p:nvGrpSpPr>
        <p:grpSpPr>
          <a:xfrm>
            <a:off x="2714612" y="5643578"/>
            <a:ext cx="2714644" cy="928694"/>
            <a:chOff x="857224" y="4000504"/>
            <a:chExt cx="2714644" cy="928694"/>
          </a:xfrm>
        </p:grpSpPr>
        <p:sp>
          <p:nvSpPr>
            <p:cNvPr id="29" name="Elipse 28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304892"/>
              <a:ext cx="2624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7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.A = “S C Johnson”</a:t>
              </a:r>
            </a:p>
          </p:txBody>
        </p:sp>
      </p:grpSp>
      <p:cxnSp>
        <p:nvCxnSpPr>
          <p:cNvPr id="31" name="Conector reto 30"/>
          <p:cNvCxnSpPr>
            <a:stCxn id="21" idx="5"/>
          </p:cNvCxnSpPr>
          <p:nvPr/>
        </p:nvCxnSpPr>
        <p:spPr>
          <a:xfrm rot="16200000" flipH="1">
            <a:off x="3483685" y="4483825"/>
            <a:ext cx="278880" cy="897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25" idx="3"/>
          </p:cNvCxnSpPr>
          <p:nvPr/>
        </p:nvCxnSpPr>
        <p:spPr>
          <a:xfrm rot="5400000">
            <a:off x="4484128" y="4381004"/>
            <a:ext cx="278881" cy="1103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29" idx="0"/>
          </p:cNvCxnSpPr>
          <p:nvPr/>
        </p:nvCxnSpPr>
        <p:spPr>
          <a:xfrm rot="5400000">
            <a:off x="3786182" y="5357826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861132" y="463130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1</a:t>
            </a:r>
            <a:endParaRPr lang="en-US" dirty="0"/>
          </a:p>
        </p:txBody>
      </p:sp>
      <p:grpSp>
        <p:nvGrpSpPr>
          <p:cNvPr id="14" name="Grupo 14"/>
          <p:cNvGrpSpPr/>
          <p:nvPr/>
        </p:nvGrpSpPr>
        <p:grpSpPr>
          <a:xfrm>
            <a:off x="785786" y="2285992"/>
            <a:ext cx="2428892" cy="928694"/>
            <a:chOff x="785786" y="2714620"/>
            <a:chExt cx="2428892" cy="928694"/>
          </a:xfrm>
        </p:grpSpPr>
        <p:sp>
          <p:nvSpPr>
            <p:cNvPr id="32" name="Elipse 31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914745" y="3000372"/>
              <a:ext cx="2228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6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857224" y="1428736"/>
            <a:ext cx="2428892" cy="928694"/>
            <a:chOff x="785786" y="2714620"/>
            <a:chExt cx="2428892" cy="928694"/>
          </a:xfrm>
        </p:grpSpPr>
        <p:sp>
          <p:nvSpPr>
            <p:cNvPr id="4" name="Elipse 3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85786" y="2928934"/>
              <a:ext cx="2356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6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 r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  <a:endParaRPr lang="en-US" sz="16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429124" y="714356"/>
            <a:ext cx="2643206" cy="1000132"/>
            <a:chOff x="4286248" y="2071678"/>
            <a:chExt cx="2643206" cy="1000132"/>
          </a:xfrm>
        </p:grpSpPr>
        <p:sp>
          <p:nvSpPr>
            <p:cNvPr id="6" name="Elipse 5"/>
            <p:cNvSpPr/>
            <p:nvPr/>
          </p:nvSpPr>
          <p:spPr>
            <a:xfrm>
              <a:off x="4286248" y="2071678"/>
              <a:ext cx="2643206" cy="1000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322650" y="2357430"/>
              <a:ext cx="26068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:     r</a:t>
              </a:r>
              <a:r>
                <a:rPr lang="pt-BR" sz="1200" dirty="0" smtClean="0"/>
                <a:t>5</a:t>
              </a:r>
              <a:r>
                <a:rPr lang="pt-BR" sz="1600" dirty="0" smtClean="0"/>
                <a:t>.A = “J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 </a:t>
              </a:r>
              <a:endParaRPr lang="en-US" sz="1600" dirty="0"/>
            </a:p>
          </p:txBody>
        </p:sp>
      </p:grpSp>
      <p:sp>
        <p:nvSpPr>
          <p:cNvPr id="8" name="Elipse 7"/>
          <p:cNvSpPr/>
          <p:nvPr/>
        </p:nvSpPr>
        <p:spPr>
          <a:xfrm>
            <a:off x="4429124" y="2285992"/>
            <a:ext cx="2643206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4465526" y="2571744"/>
            <a:ext cx="2606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3</a:t>
            </a:r>
            <a:r>
              <a:rPr lang="pt-BR" sz="1600" dirty="0" smtClean="0"/>
              <a:t>:     r</a:t>
            </a:r>
            <a:r>
              <a:rPr lang="pt-BR" sz="1200" dirty="0" smtClean="0"/>
              <a:t>7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</a:t>
            </a:r>
            <a:endParaRPr lang="en-US" sz="1600" dirty="0"/>
          </a:p>
        </p:txBody>
      </p:sp>
      <p:cxnSp>
        <p:nvCxnSpPr>
          <p:cNvPr id="11" name="Conector reto 10"/>
          <p:cNvCxnSpPr/>
          <p:nvPr/>
        </p:nvCxnSpPr>
        <p:spPr>
          <a:xfrm rot="5400000" flipH="1" flipV="1">
            <a:off x="3499753" y="664244"/>
            <a:ext cx="331157" cy="1469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357554" y="100010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2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500430" y="257174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3</a:t>
            </a:r>
            <a:endParaRPr lang="en-US" dirty="0"/>
          </a:p>
        </p:txBody>
      </p:sp>
      <p:cxnSp>
        <p:nvCxnSpPr>
          <p:cNvPr id="18" name="Conector reto 17"/>
          <p:cNvCxnSpPr>
            <a:endCxn id="8" idx="2"/>
          </p:cNvCxnSpPr>
          <p:nvPr/>
        </p:nvCxnSpPr>
        <p:spPr>
          <a:xfrm>
            <a:off x="3071802" y="2188522"/>
            <a:ext cx="1357322" cy="5975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/>
          <p:cNvGrpSpPr/>
          <p:nvPr/>
        </p:nvGrpSpPr>
        <p:grpSpPr>
          <a:xfrm>
            <a:off x="857224" y="4000504"/>
            <a:ext cx="2714644" cy="928694"/>
            <a:chOff x="857224" y="4000504"/>
            <a:chExt cx="2714644" cy="928694"/>
          </a:xfrm>
        </p:grpSpPr>
        <p:sp>
          <p:nvSpPr>
            <p:cNvPr id="21" name="Elipse 20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97738" y="4304892"/>
              <a:ext cx="26741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.A = “Alfred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4714876" y="4000504"/>
            <a:ext cx="3143272" cy="928694"/>
            <a:chOff x="4714876" y="4000504"/>
            <a:chExt cx="3143272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755390" y="4304892"/>
              <a:ext cx="3094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5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.A = “Jeffrey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714612" y="5643578"/>
            <a:ext cx="2714644" cy="928694"/>
            <a:chOff x="857224" y="4000504"/>
            <a:chExt cx="2714644" cy="928694"/>
          </a:xfrm>
        </p:grpSpPr>
        <p:sp>
          <p:nvSpPr>
            <p:cNvPr id="29" name="Elipse 28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304892"/>
              <a:ext cx="2624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6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.A = “S C Johnson”</a:t>
              </a:r>
            </a:p>
          </p:txBody>
        </p:sp>
      </p:grpSp>
      <p:cxnSp>
        <p:nvCxnSpPr>
          <p:cNvPr id="31" name="Conector reto 30"/>
          <p:cNvCxnSpPr>
            <a:stCxn id="21" idx="5"/>
          </p:cNvCxnSpPr>
          <p:nvPr/>
        </p:nvCxnSpPr>
        <p:spPr>
          <a:xfrm rot="16200000" flipH="1">
            <a:off x="3483685" y="4483825"/>
            <a:ext cx="278880" cy="897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25" idx="3"/>
          </p:cNvCxnSpPr>
          <p:nvPr/>
        </p:nvCxnSpPr>
        <p:spPr>
          <a:xfrm rot="5400000">
            <a:off x="4484128" y="4381004"/>
            <a:ext cx="278881" cy="1103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29" idx="0"/>
          </p:cNvCxnSpPr>
          <p:nvPr/>
        </p:nvCxnSpPr>
        <p:spPr>
          <a:xfrm rot="5400000">
            <a:off x="3786182" y="5357826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861132" y="463130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857224" y="1428736"/>
            <a:ext cx="2428892" cy="928694"/>
            <a:chOff x="785786" y="2714620"/>
            <a:chExt cx="2428892" cy="928694"/>
          </a:xfrm>
        </p:grpSpPr>
        <p:sp>
          <p:nvSpPr>
            <p:cNvPr id="4" name="Elipse 3"/>
            <p:cNvSpPr/>
            <p:nvPr/>
          </p:nvSpPr>
          <p:spPr>
            <a:xfrm>
              <a:off x="785786" y="2714620"/>
              <a:ext cx="242889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85786" y="2928934"/>
              <a:ext cx="23567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6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 r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  <a:endParaRPr lang="en-US" sz="1600" dirty="0"/>
            </a:p>
          </p:txBody>
        </p:sp>
      </p:grpSp>
      <p:sp>
        <p:nvSpPr>
          <p:cNvPr id="6" name="Elipse 5"/>
          <p:cNvSpPr/>
          <p:nvPr/>
        </p:nvSpPr>
        <p:spPr>
          <a:xfrm>
            <a:off x="4643438" y="1285860"/>
            <a:ext cx="2857520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4679840" y="1571612"/>
            <a:ext cx="2707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2</a:t>
            </a:r>
            <a:r>
              <a:rPr lang="pt-BR" sz="1600" dirty="0" smtClean="0"/>
              <a:t>:     r</a:t>
            </a:r>
            <a:r>
              <a:rPr lang="pt-BR" sz="1200" dirty="0" smtClean="0"/>
              <a:t>5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r</a:t>
            </a:r>
            <a:r>
              <a:rPr lang="pt-BR" sz="1200" dirty="0" smtClean="0"/>
              <a:t>7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</a:t>
            </a:r>
            <a:endParaRPr lang="en-US" sz="16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2930413" y="1564742"/>
            <a:ext cx="1855901" cy="68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428992" y="114298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2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643306" y="235743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3</a:t>
            </a:r>
            <a:endParaRPr lang="en-US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3071802" y="2188522"/>
            <a:ext cx="2000264" cy="26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22"/>
          <p:cNvGrpSpPr/>
          <p:nvPr/>
        </p:nvGrpSpPr>
        <p:grpSpPr>
          <a:xfrm>
            <a:off x="857224" y="4000504"/>
            <a:ext cx="2714644" cy="928694"/>
            <a:chOff x="857224" y="4000504"/>
            <a:chExt cx="2714644" cy="928694"/>
          </a:xfrm>
        </p:grpSpPr>
        <p:sp>
          <p:nvSpPr>
            <p:cNvPr id="21" name="Elipse 20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97738" y="4304892"/>
              <a:ext cx="26741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.A = “Alfred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12" name="Grupo 41"/>
          <p:cNvGrpSpPr/>
          <p:nvPr/>
        </p:nvGrpSpPr>
        <p:grpSpPr>
          <a:xfrm>
            <a:off x="4714876" y="4000504"/>
            <a:ext cx="3143272" cy="928694"/>
            <a:chOff x="4714876" y="4000504"/>
            <a:chExt cx="3143272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755390" y="4304892"/>
              <a:ext cx="3094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.A = “Jeffrey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13" name="Grupo 27"/>
          <p:cNvGrpSpPr/>
          <p:nvPr/>
        </p:nvGrpSpPr>
        <p:grpSpPr>
          <a:xfrm>
            <a:off x="2714612" y="5643578"/>
            <a:ext cx="2714644" cy="928694"/>
            <a:chOff x="857224" y="4000504"/>
            <a:chExt cx="2714644" cy="928694"/>
          </a:xfrm>
        </p:grpSpPr>
        <p:sp>
          <p:nvSpPr>
            <p:cNvPr id="29" name="Elipse 28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304892"/>
              <a:ext cx="2624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5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.A = “S C Johnson”</a:t>
              </a:r>
            </a:p>
          </p:txBody>
        </p:sp>
      </p:grpSp>
      <p:cxnSp>
        <p:nvCxnSpPr>
          <p:cNvPr id="31" name="Conector reto 30"/>
          <p:cNvCxnSpPr>
            <a:stCxn id="21" idx="5"/>
          </p:cNvCxnSpPr>
          <p:nvPr/>
        </p:nvCxnSpPr>
        <p:spPr>
          <a:xfrm rot="16200000" flipH="1">
            <a:off x="3483685" y="4483825"/>
            <a:ext cx="278880" cy="897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25" idx="3"/>
          </p:cNvCxnSpPr>
          <p:nvPr/>
        </p:nvCxnSpPr>
        <p:spPr>
          <a:xfrm rot="5400000">
            <a:off x="4484128" y="4381004"/>
            <a:ext cx="278881" cy="1103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29" idx="0"/>
          </p:cNvCxnSpPr>
          <p:nvPr/>
        </p:nvCxnSpPr>
        <p:spPr>
          <a:xfrm rot="5400000">
            <a:off x="3786182" y="5357826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861132" y="463130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7467600" cy="1143000"/>
          </a:xfrm>
        </p:spPr>
        <p:txBody>
          <a:bodyPr/>
          <a:lstStyle/>
          <a:p>
            <a:pPr algn="l"/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500702"/>
          </a:xfrm>
        </p:spPr>
        <p:txBody>
          <a:bodyPr>
            <a:normAutofit/>
          </a:bodyPr>
          <a:lstStyle/>
          <a:p>
            <a:pPr lvl="1"/>
            <a:endParaRPr lang="pt-BR" dirty="0" smtClean="0"/>
          </a:p>
          <a:p>
            <a:pPr lvl="1"/>
            <a:r>
              <a:rPr lang="pt-BR" dirty="0" smtClean="0"/>
              <a:t>Entidade: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>
              <a:lnSpc>
                <a:spcPct val="120000"/>
              </a:lnSpc>
            </a:pPr>
            <a:r>
              <a:rPr lang="pt-BR" dirty="0" smtClean="0"/>
              <a:t>Possíveis referências na </a:t>
            </a:r>
            <a:r>
              <a:rPr lang="pt-BR" b="1" dirty="0" smtClean="0">
                <a:solidFill>
                  <a:srgbClr val="FF0000"/>
                </a:solidFill>
              </a:rPr>
              <a:t>Web </a:t>
            </a:r>
            <a:r>
              <a:rPr lang="pt-BR" b="1" dirty="0" err="1" smtClean="0">
                <a:solidFill>
                  <a:srgbClr val="FF0000"/>
                </a:solidFill>
              </a:rPr>
              <a:t>of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Science</a:t>
            </a:r>
            <a:r>
              <a:rPr lang="pt-BR" dirty="0" smtClean="0"/>
              <a:t> através da busca por Prudêncio, R*:</a:t>
            </a:r>
          </a:p>
          <a:p>
            <a:pPr lvl="2">
              <a:lnSpc>
                <a:spcPct val="120000"/>
              </a:lnSpc>
            </a:pPr>
            <a:r>
              <a:rPr lang="pt-BR" b="1" dirty="0" err="1" smtClean="0">
                <a:solidFill>
                  <a:srgbClr val="0070C0"/>
                </a:solidFill>
              </a:rPr>
              <a:t>Prudencio</a:t>
            </a:r>
            <a:r>
              <a:rPr lang="pt-BR" b="1" dirty="0" smtClean="0">
                <a:solidFill>
                  <a:srgbClr val="0070C0"/>
                </a:solidFill>
              </a:rPr>
              <a:t> Ricardo B. C. </a:t>
            </a:r>
          </a:p>
          <a:p>
            <a:pPr lvl="2">
              <a:lnSpc>
                <a:spcPct val="120000"/>
              </a:lnSpc>
            </a:pPr>
            <a:r>
              <a:rPr lang="pt-BR" b="1" dirty="0" err="1" smtClean="0">
                <a:solidFill>
                  <a:srgbClr val="0070C0"/>
                </a:solidFill>
              </a:rPr>
              <a:t>Prudencio</a:t>
            </a:r>
            <a:r>
              <a:rPr lang="pt-BR" b="1" dirty="0" smtClean="0">
                <a:solidFill>
                  <a:srgbClr val="0070C0"/>
                </a:solidFill>
              </a:rPr>
              <a:t> Ricardo</a:t>
            </a:r>
          </a:p>
          <a:p>
            <a:pPr lvl="2">
              <a:lnSpc>
                <a:spcPct val="120000"/>
              </a:lnSpc>
            </a:pPr>
            <a:r>
              <a:rPr lang="pt-BR" b="1" dirty="0" err="1" smtClean="0">
                <a:solidFill>
                  <a:srgbClr val="0070C0"/>
                </a:solidFill>
              </a:rPr>
              <a:t>Prudencio</a:t>
            </a:r>
            <a:r>
              <a:rPr lang="pt-BR" b="1" dirty="0" smtClean="0">
                <a:solidFill>
                  <a:srgbClr val="0070C0"/>
                </a:solidFill>
              </a:rPr>
              <a:t> R. </a:t>
            </a:r>
          </a:p>
          <a:p>
            <a:pPr lvl="2">
              <a:lnSpc>
                <a:spcPct val="120000"/>
              </a:lnSpc>
            </a:pPr>
            <a:r>
              <a:rPr lang="pt-BR" b="1" dirty="0" err="1" smtClean="0">
                <a:solidFill>
                  <a:srgbClr val="0070C0"/>
                </a:solidFill>
              </a:rPr>
              <a:t>Prudencio</a:t>
            </a:r>
            <a:r>
              <a:rPr lang="pt-BR" b="1" dirty="0" smtClean="0">
                <a:solidFill>
                  <a:srgbClr val="0070C0"/>
                </a:solidFill>
              </a:rPr>
              <a:t> RBC</a:t>
            </a:r>
          </a:p>
          <a:p>
            <a:pPr lvl="2">
              <a:lnSpc>
                <a:spcPct val="120000"/>
              </a:lnSpc>
            </a:pPr>
            <a:r>
              <a:rPr lang="pt-BR" b="1" dirty="0" err="1" smtClean="0">
                <a:solidFill>
                  <a:srgbClr val="0070C0"/>
                </a:solidFill>
              </a:rPr>
              <a:t>Prudencio</a:t>
            </a:r>
            <a:r>
              <a:rPr lang="pt-BR" b="1" dirty="0" smtClean="0">
                <a:solidFill>
                  <a:srgbClr val="0070C0"/>
                </a:solidFill>
              </a:rPr>
              <a:t> RF</a:t>
            </a:r>
          </a:p>
          <a:p>
            <a:pPr lvl="2">
              <a:lnSpc>
                <a:spcPct val="120000"/>
              </a:lnSpc>
            </a:pPr>
            <a:r>
              <a:rPr lang="pt-BR" b="1" dirty="0" err="1" smtClean="0">
                <a:solidFill>
                  <a:srgbClr val="0070C0"/>
                </a:solidFill>
              </a:rPr>
              <a:t>Prudenci</a:t>
            </a:r>
            <a:r>
              <a:rPr lang="pt-BR" b="1" dirty="0" smtClean="0">
                <a:solidFill>
                  <a:srgbClr val="0070C0"/>
                </a:solidFill>
              </a:rPr>
              <a:t>. RF</a:t>
            </a:r>
          </a:p>
          <a:p>
            <a:pPr lvl="2">
              <a:lnSpc>
                <a:spcPct val="120000"/>
              </a:lnSpc>
            </a:pPr>
            <a:r>
              <a:rPr lang="pt-BR" b="1" dirty="0" err="1" smtClean="0">
                <a:solidFill>
                  <a:srgbClr val="0070C0"/>
                </a:solidFill>
              </a:rPr>
              <a:t>Prudenico</a:t>
            </a:r>
            <a:r>
              <a:rPr lang="pt-BR" b="1" dirty="0" smtClean="0">
                <a:solidFill>
                  <a:srgbClr val="0070C0"/>
                </a:solidFill>
              </a:rPr>
              <a:t> RBC</a:t>
            </a:r>
          </a:p>
          <a:p>
            <a:pPr lvl="2"/>
            <a:endParaRPr lang="pt-BR" dirty="0"/>
          </a:p>
        </p:txBody>
      </p:sp>
      <p:sp>
        <p:nvSpPr>
          <p:cNvPr id="1026" name="AutoShape 2" descr="data:image/jpg;base64,/9j/4AAQSkZJRgABAQAAAQABAAD/2wCEAAkGBhQQEBQUEBQUFBQQDxQPDxAUEBQUFBQPFBAVFBUUFBQXHCYeFxkkGRQUHy8gJCcpLCwsFh4xNTAqNSYrLCkBCQoKDgwOFA8PFykcHBwsKSkpKSkpKSkpKSksKSkpKSkpKSkpKSkpKTIpKSkpKSkpKSksLCwsKSksLCkpLCkpLP/AABEIAMIBAwMBIgACEQEDEQH/xAAcAAACAwEBAQEAAAAAAAAAAAABAgADBQYEBwj/xABBEAACAQICBQkGAwYFBQAAAAAAAQIDEQQhBRIxQVEGEyJhcYGRobEjMnLB0fAHsuEzQlJigsIUc5Ki8RYkQ1Sz/8QAGAEBAQEBAQAAAAAAAAAAAAAAAAECAwT/xAAfEQEBAAICAwEBAQAAAAAAAAAAAQIRITEDEkFRcRP/2gAMAwEAAhEDEQA/AJYlhrB1TDCmwyRLDpGWkiixICiWxiQBIsiiJDpFRFEdIKQyQBih0gJDpARIdICHSKiJDpASHSAKQyQEh0giWCkFBKIEKQbAQlghQQuqTVHsRoCuxLD2BYqEaA0WWFaASwGh7EsUeapHP74EGqrP74EDTnbBaGUQyWRmqoSHjEiQ6RhpIosigRiWRQRFEdIiQyRQUhkiJDJAFIeIEMkUFDoCCghkMgIKKh0MkKh0AUEgUBEMBIZIAWGIEqIQlggADQwbBCWFaLLCtAJYDRZYVgeeqs/vgQNXb98Alac/YMlkMkGSyMVVCQ6iRIZIyopDoEUOiqiHQEMiIKHSBEZFBQwEMAUYvKTlbSwMVr9KpJNwpRavbjJ/uou5S6djg8PKrLN+7Tj/ABVHsXZk2+pHw/SOkJ16kqlSTlObbk36Lguo6Y475XHHbra/4q4lt6qpxW5at7d7Z5qn4iYqrk6mp8KUfM5BsikdePxv1jrKfLvFU3lVk+2zVvA3dGfirUTfPQjJWyS6L1u0+eRlfaLKLTNWSr6R980Byto4uyT1KjV3Slk8lnbibqPzfhNIzg1KMmpQalCSdmmndH1fkTy/eJfN4rVjP/xzStGXU1ufkcrh+MZYad2hkKmNc5uYkIQoJCEIgkIQogGEgC2A0MCwR5qqz++BBqu374AK0w0SayGQJmFVoZASGSMqKQ6FSGSAZDICCih0MhUMgGQQFOMxao051JbKVOdVrioRcreRR8s/E/TPO4vmovo4aOq+HOzSlPvS1Y/0s4qTLsRWlUnKUs5Tk5yfGUndvxZZRwLebO3Ttjjvh5Ei6nhZPYjVw+CiamHwsU0YuenWeKfWFQ0TNtWR76PJmpJ2W/0OswOFW5G3gaSunwfyMf61v1kfPcVyTqQV7dx58PS5prPNNPsPquKw6ktnWj5/yl0K4TdSG7aupcPvcaw8u7qsZR9O5E6beKwqcvfpydOb474vvXozobnzf8Mcf7ScFsrQc+ydPz2Tfgj6OaynLyZTVMggQTLKEIQAhAEIgAgAhCEYR56u374EJV2/fABW2Mhag6QtQxQiQyAEyoodChRVMhkKhwhkMKFFDIzuUsb4LEpf+rW8qUn8jRTPPpHDc7Rq01tqUalNds6bivNoQfAIxzNWE8lY8NWFpJZ3drrredj1xSgulkdsunsxX0Iu5sUKF0jAhpGKZq4HTMW7XONxrpt0uFyRrYOdzlp6SSjfgeH/AK0cH0YX7WYmFqWvozeRyvKOTirvY3bvMzD8ta9V5RW06DDTWLg4VY6ra27s967C3G4csb28/wCGsf8AunZZRpTmurWai7d9vA+nHzH8Lr/4mpGW2FCal2xrQi/OVz6amdsq8ufZkG4qYUZczEAEAkuC4QgkBcgEAwtgCPPV2/fAhKu374EK0x0LVGQlV5mKsBBuKFMinQRRkAyHQiGuA9yJgQUA1yXFGuUfHeVeA5rSU4rY584upTjzlu7Wt3IxdIZyz2JWSOz/ABBw9sfTl/HQT71zkP7fM5XFYe7Om3q8c3GRONu8enKx6pYe4Fh8y7amGq7Pk3go1qElPN6t12/bOf0poaanZLLNrzt6HSciH7y/lfmv0N3HaHjVjfZOPuy7d3YcPbWTpXB6E0BKanrdBpdB7W22r3XBJdTzO00BgqlPKebWV+KPVo3COCtNK+5mrGFsxnn7Ma0y+SGHjT0ji073nCM6fDVqS5yffdLzO5RxmFdOOkISl71SklB8HF1IvxVRf6UdjcuN3Hn8s1dnChEw3NuBrhTEDcB7kuKmRMIcgtwgQgLguEVVdv3wASq8/vgQrbHQlTaMmVzeZiiDIS4yZlToKEuMihkMhExrgPcKYiYyZQ9wiBKPn/4hJrG0HueGa79et9UcrXqWZ3PL7ASlKlVhGUui6UlGLk01LXjkuOtLwOFxVNqTvtu14FerxdE7SiU88srbwuRRWRZHd2XI/HRp1I6zybtLsas/U6DE6VjCTcJKTi1rwWbUWsmz51o2MoKNS+Sqxh4p+R2ujMNTpylJRu6ucr57e0xlgz7R0GG0ipq67bErYjgZVOhqPoPovO3DqPTKocavC6GFUpxqv3qSvFbrt3fojsWzn9EYKNROTb6MlHVTyeSlmu83rnTCPL5speD3JcVMNzo4GILcNwhkw3ETCA1yXFuG4QbguBsBRXVef3wIJVef3wIGmSmVyY0WVNmKsMMmJcKZA4yZXcZAOmMmVphTKLLjJlesFMCy4yZXcKkUWI+W8ssDzWLqW2TfOx7J5v8A3ay7j6fc4n8R6OdGfFTpt9acZR/NIRvx3WUcDPIodQtqsp1Ebe1o4LSb1ebcdaN7rJ5M3cPjsUldR6Oxa2rwysjmcNOaygr3N/RtDEO2suj2kv6ajUwulpKSU4OCkk87NX35o26c7oy3Sk0lJHqoSysefK7qdOx0LG1JfzNy87eiRoXPFo9WpQX8i81c9SZ1nTw5dnTGuV3Dc0ye5ExbkAe4UxLhTCGuRMS4bhDXBcW4GyhKjz++BBKjz++BA0yUypsZMpuYqrEMmV3CpEFlxkypMZMosDcRMiYFtwpldw3AsuG5XcKkUWpnMfiJFPCRbtdV426/Z1E7eKNzG6QhRi5VJJJeL6kt7PlXKHlDPFVtZ5QjeMKe6Kt6ve/oWN4S2xkTkCLBJCmntaGDxSizp9HaZtZHFxPTh5yv0bkuOx3NfSCa62ejR0b5sxNGYRvOR0FOahFt7Ipt9iR5stRHTaIxqqQtvpt032LJPy8jQUj53QqVZQfNTcJvp7bJtttxdu0WhyyxFGo4Vc0p6q1ktl8ndHfHp48sd19H1hkzl9D8taVa2t0G1xuv0OjhUT2Z9ZWLNLrkuVphuGT3DcruG4D3JcS4bhDXBcRyF1igVHmQScswBpkplLYykVXMVViYUyvWCpAWqQyZUmMpAW3JcrueDSOnKdFO7vJfup59/AK1EzzYrStKknrzirK9r3fclmcVpHlXUqXUXqK+SXDrZh1cS3m3teZrTcwdjjuXSV1Rhd7FKbsk+Nkc9V5X4lu/O2UlZKMUtr3GPKrkVN38DUjcwj04rHSl70nJ8W7mfNjzmIa06SaMsxubNejonnoqS6Mms77G/kyPQVWPvQlbdJLWXijNdJnGTCBt6Iw6eZVV0TJZmlovR820oxlJ8FFv0MW8FrUoWWwo0jjrtUltylU6o7l3v0NunyelTpSq4hqlCMb2dnNvclFces5DDrpymv3pN5u7a6znMLbyxc51G1hZ6vhcXEWqXjNXVlnfY9a1092T8kedVbLPfvJKfRqyW3UdutQi3dd913HVwYONw08NK18nsklk81fvOu5OcpXFK7unlbd29RlY7Duvh4tZtbI8Wk/O3qc5hMfKlLO9r2a4Gu2tez7dhtIRmk012HoufOdD6TU0kntzS4G/h9MTg7N63b9SONx06i4bmdhdLQmlufWe1SIwsuTWE1iXCC2C4kmC5QJvMJXJ5gDTIUirWJrFWsZqrdYZMp1htYirtYKkVKRjcotLOmtSDtJq7fCN9xdBNN8pdVunSfFSn18EcvXbk9ubzv3iYuVkn/Nt7T1KXRT7u5r9EbkdZNPHGjeTXYyqrQa7me6/SXXD5v6l9ld34L5hrbEcWVc03sWxG5DDpyfVKy/0xfzYtPDLY9za7Vd/oXa+zIhhm7cHs+g8sLq5mhSyjdJPoxbjvb6vEepTTXFNdF2+7Mu09nRch3Tra1GaztrU3sd4xV14Z9zOspcm9rpTatla/Ds7T5bo3Gzw1eMov3Zpr77D7HofHxqxhWp7Jp60eEtkk+xoscfJLOXmw+iJpq8l3o1cPoxrbLuRfPbdPK1mjF5U8oVSg4Rl0pLN8E16l6ct2ub5baTVSXNwb1Yu23bLfI5txSLsUt7veST7NrPO5ffV1HOu+M1DKWaXGyS4yezsPRTp9CaTy1al/ikpa1uGb9Tx06TclfsV3sWWfay7Rcr0r7HJLtvKafzYVVhsRzbjF73N7Or9SnTejOdWvT/aRjdx/jSe1deffkPi17SmrWyk+7Wgri43F83UjuWpHxu39Av8Y+jcUlLbqvi72fakdlgcbrwtL3oq+WakrbUcryhwVmq0LasujNLdUSzfeerkzpLPVlneV11F7W8zbqKdb9EdBovSl7Rlv2M5mo7P5/Q9FGu1a10ZcrHa6xHIy9F4/WVntWx8Ue/WI50+sLrCuQusVEk8/wBSCSkQrTDc8ivWFlLITWMtLlMZSKLjKRAcVi1Tg5S2RTf6HA/46VSo5Sbbcm39Ow9/KDTPOScYPoQfjPf3GFhJNSuu9cUbkdMMfr2YiWtGcX70LvuWa8j00al6KfZ43s/meHHdGaktk4OLy32t9D2YSHsf6U12p3++wrSSlacFxi14yielrp2/lXqzOq1faw3NJrz/AEPdfpv4Ir1At/eb4NbuoaCu38XltXn6IS+b69V+WT8UNTk9Z57JeOSd/UiKqNLo26mmvFLt2BnGyut6UpRex5Lb9Rqe17Pef35llFa0Lb2ml1bUvQDPrwUldbnbrTW6X1Nzktyo/wAHUcZ3dOTtJLOz4rrMnEQvGUk7SS1k7bVw61a4mKpKzfQbzytq77bUXa98PqmkOU8FTvRkpa6ya2L9Th8Ri3Vq5yzb1s99vtHM4PHuNSyyTdnG7e58TRw9f21Prcod8oNLzsWsTD1auJou2bWzrPPq6rzee7xdreZfOMlLpPc9++68VmeSc+m+rVs+GV/VmFLrZzfBy3/wq3yG0fL2MbZZQu+rXiU0s4zfHnX/ALpFmEfsn1RUvCzKExUrVKbe+NRd94P6i6Zw+tT14/uxjLwbv6jY2PRi98Z+sZL1aPVTleCT33i+xx/T0CsnQuI52E6Ms1KLs29+5+NvAx8PUdKpmrOLaa4PYy2hJ0MRZ7par7L5fLxPRykoWq662VY62z95ZP5eJpfrqsJi1Upp74pX6+stVa23yMDk5jbWT3vP4V/z5I0sZW1ZNbr5GWLOWzhMTmrPNbzpsPidaN/E4fBVjb0ZjNWolfJ5d5GLHQa4HIRyFcgwLkErciFVhy2CIhDNbRFWPlalUt/BL0ZCD6Y9uAWx/e4qwvvd5CHSPQ9+l/cj8S/Ky3B/sf6X6BIZZeSp+2j8SNNrpP4Y+siEFRZbp+H9w0dr7v7QkLEoJe0YcH9fzMhCUiTirf0T/KzDk/Yv/NX/AM2AgvTeHZKf7RfEvymtQXtYfF/ayENGbdxT6Mex+qMqL9o1uerdf0RIQxO3OJgV0X8VT80h9H/sX/lf2IhC1ouI9xfHEam8l8a/KyENRGDp79u/hj6Hs07nQp3/AIv7QkIrzaAfSfd6s2dLv3OxEIWlejAbD2UZe3XaiEM3tzrsFs7vkAhCOVAhCF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g;base64,/9j/4AAQSkZJRgABAQAAAQABAAD/2wCEAAkGBhQQEBQUEBQUFBQQDxQPDxAUEBQUFBQPFBAVFBUUFBQXHCYeFxkkGRQUHy8gJCcpLCwsFh4xNTAqNSYrLCkBCQoKDgwOFA8PFykcHBwsKSkpKSkpKSkpKSksKSkpKSkpKSkpKSkpKTIpKSkpKSkpKSksLCwsKSksLCkpLCkpLP/AABEIAMIBAwMBIgACEQEDEQH/xAAcAAACAwEBAQEAAAAAAAAAAAABAgADBQYEBwj/xABBEAACAQICBQkGAwYFBQAAAAAAAQIDEQQhBRIxQVEGEyJhcYGRobEjMnLB0fAHsuEzQlJigsIUc5Ki8RYkQ1Sz/8QAGAEBAQEBAQAAAAAAAAAAAAAAAAECAwT/xAAfEQEBAAICAwEBAQAAAAAAAAAAAQIRITEDEkFRcRP/2gAMAwEAAhEDEQA/AJYlhrB1TDCmwyRLDpGWkiixICiWxiQBIsiiJDpFRFEdIKQyQBih0gJDpARIdICHSKiJDpASHSAKQyQEh0giWCkFBKIEKQbAQlghQQuqTVHsRoCuxLD2BYqEaA0WWFaASwGh7EsUeapHP74EGqrP74EDTnbBaGUQyWRmqoSHjEiQ6RhpIosigRiWRQRFEdIiQyRQUhkiJDJAFIeIEMkUFDoCCghkMgIKKh0MkKh0AUEgUBEMBIZIAWGIEqIQlggADQwbBCWFaLLCtAJYDRZYVgeeqs/vgQNXb98Alac/YMlkMkGSyMVVCQ6iRIZIyopDoEUOiqiHQEMiIKHSBEZFBQwEMAUYvKTlbSwMVr9KpJNwpRavbjJ/uou5S6djg8PKrLN+7Tj/ABVHsXZk2+pHw/SOkJ16kqlSTlObbk36Lguo6Y475XHHbra/4q4lt6qpxW5at7d7Z5qn4iYqrk6mp8KUfM5BsikdePxv1jrKfLvFU3lVk+2zVvA3dGfirUTfPQjJWyS6L1u0+eRlfaLKLTNWSr6R980Byto4uyT1KjV3Slk8lnbibqPzfhNIzg1KMmpQalCSdmmndH1fkTy/eJfN4rVjP/xzStGXU1ufkcrh+MZYad2hkKmNc5uYkIQoJCEIgkIQogGEgC2A0MCwR5qqz++BBqu374AK0w0SayGQJmFVoZASGSMqKQ6FSGSAZDICCih0MhUMgGQQFOMxao051JbKVOdVrioRcreRR8s/E/TPO4vmovo4aOq+HOzSlPvS1Y/0s4qTLsRWlUnKUs5Tk5yfGUndvxZZRwLebO3Ttjjvh5Ei6nhZPYjVw+CiamHwsU0YuenWeKfWFQ0TNtWR76PJmpJ2W/0OswOFW5G3gaSunwfyMf61v1kfPcVyTqQV7dx58PS5prPNNPsPquKw6ktnWj5/yl0K4TdSG7aupcPvcaw8u7qsZR9O5E6beKwqcvfpydOb474vvXozobnzf8Mcf7ScFsrQc+ydPz2Tfgj6OaynLyZTVMggQTLKEIQAhAEIgAgAhCEYR56u374EJV2/fABW2Mhag6QtQxQiQyAEyoodChRVMhkKhwhkMKFFDIzuUsb4LEpf+rW8qUn8jRTPPpHDc7Rq01tqUalNds6bivNoQfAIxzNWE8lY8NWFpJZ3drrredj1xSgulkdsunsxX0Iu5sUKF0jAhpGKZq4HTMW7XONxrpt0uFyRrYOdzlp6SSjfgeH/AK0cH0YX7WYmFqWvozeRyvKOTirvY3bvMzD8ta9V5RW06DDTWLg4VY6ra27s967C3G4csb28/wCGsf8AunZZRpTmurWai7d9vA+nHzH8Lr/4mpGW2FCal2xrQi/OVz6amdsq8ufZkG4qYUZczEAEAkuC4QgkBcgEAwtgCPPV2/fAhKu374EK0x0LVGQlV5mKsBBuKFMinQRRkAyHQiGuA9yJgQUA1yXFGuUfHeVeA5rSU4rY584upTjzlu7Wt3IxdIZyz2JWSOz/ABBw9sfTl/HQT71zkP7fM5XFYe7Om3q8c3GRONu8enKx6pYe4Fh8y7amGq7Pk3go1qElPN6t12/bOf0poaanZLLNrzt6HSciH7y/lfmv0N3HaHjVjfZOPuy7d3YcPbWTpXB6E0BKanrdBpdB7W22r3XBJdTzO00BgqlPKebWV+KPVo3COCtNK+5mrGFsxnn7Ma0y+SGHjT0ji073nCM6fDVqS5yffdLzO5RxmFdOOkISl71SklB8HF1IvxVRf6UdjcuN3Hn8s1dnChEw3NuBrhTEDcB7kuKmRMIcgtwgQgLguEVVdv3wASq8/vgQrbHQlTaMmVzeZiiDIS4yZlToKEuMihkMhExrgPcKYiYyZQ9wiBKPn/4hJrG0HueGa79et9UcrXqWZ3PL7ASlKlVhGUui6UlGLk01LXjkuOtLwOFxVNqTvtu14FerxdE7SiU88srbwuRRWRZHd2XI/HRp1I6zybtLsas/U6DE6VjCTcJKTi1rwWbUWsmz51o2MoKNS+Sqxh4p+R2ujMNTpylJRu6ucr57e0xlgz7R0GG0ipq67bErYjgZVOhqPoPovO3DqPTKocavC6GFUpxqv3qSvFbrt3fojsWzn9EYKNROTb6MlHVTyeSlmu83rnTCPL5speD3JcVMNzo4GILcNwhkw3ETCA1yXFuG4QbguBsBRXVef3wIJVef3wIGmSmVyY0WVNmKsMMmJcKZA4yZXcZAOmMmVphTKLLjJlesFMCy4yZXcKkUWI+W8ssDzWLqW2TfOx7J5v8A3ay7j6fc4n8R6OdGfFTpt9acZR/NIRvx3WUcDPIodQtqsp1Ebe1o4LSb1ebcdaN7rJ5M3cPjsUldR6Oxa2rwysjmcNOaygr3N/RtDEO2suj2kv6ajUwulpKSU4OCkk87NX35o26c7oy3Sk0lJHqoSysefK7qdOx0LG1JfzNy87eiRoXPFo9WpQX8i81c9SZ1nTw5dnTGuV3Dc0ye5ExbkAe4UxLhTCGuRMS4bhDXBcW4GyhKjz++BBKjz++BA0yUypsZMpuYqrEMmV3CpEFlxkypMZMosDcRMiYFtwpldw3AsuG5XcKkUWpnMfiJFPCRbtdV426/Z1E7eKNzG6QhRi5VJJJeL6kt7PlXKHlDPFVtZ5QjeMKe6Kt6ve/oWN4S2xkTkCLBJCmntaGDxSizp9HaZtZHFxPTh5yv0bkuOx3NfSCa62ejR0b5sxNGYRvOR0FOahFt7Ipt9iR5stRHTaIxqqQtvpt032LJPy8jQUj53QqVZQfNTcJvp7bJtttxdu0WhyyxFGo4Vc0p6q1ktl8ndHfHp48sd19H1hkzl9D8taVa2t0G1xuv0OjhUT2Z9ZWLNLrkuVphuGT3DcruG4D3JcS4bhDXBcRyF1igVHmQScswBpkplLYykVXMVViYUyvWCpAWqQyZUmMpAW3JcrueDSOnKdFO7vJfup59/AK1EzzYrStKknrzirK9r3fclmcVpHlXUqXUXqK+SXDrZh1cS3m3teZrTcwdjjuXSV1Rhd7FKbsk+Nkc9V5X4lu/O2UlZKMUtr3GPKrkVN38DUjcwj04rHSl70nJ8W7mfNjzmIa06SaMsxubNejonnoqS6Mms77G/kyPQVWPvQlbdJLWXijNdJnGTCBt6Iw6eZVV0TJZmlovR820oxlJ8FFv0MW8FrUoWWwo0jjrtUltylU6o7l3v0NunyelTpSq4hqlCMb2dnNvclFces5DDrpymv3pN5u7a6znMLbyxc51G1hZ6vhcXEWqXjNXVlnfY9a1092T8kedVbLPfvJKfRqyW3UdutQi3dd913HVwYONw08NK18nsklk81fvOu5OcpXFK7unlbd29RlY7Duvh4tZtbI8Wk/O3qc5hMfKlLO9r2a4Gu2tez7dhtIRmk012HoufOdD6TU0kntzS4G/h9MTg7N63b9SONx06i4bmdhdLQmlufWe1SIwsuTWE1iXCC2C4kmC5QJvMJXJ5gDTIUirWJrFWsZqrdYZMp1htYirtYKkVKRjcotLOmtSDtJq7fCN9xdBNN8pdVunSfFSn18EcvXbk9ubzv3iYuVkn/Nt7T1KXRT7u5r9EbkdZNPHGjeTXYyqrQa7me6/SXXD5v6l9ld34L5hrbEcWVc03sWxG5DDpyfVKy/0xfzYtPDLY9za7Vd/oXa+zIhhm7cHs+g8sLq5mhSyjdJPoxbjvb6vEepTTXFNdF2+7Mu09nRch3Tra1GaztrU3sd4xV14Z9zOspcm9rpTatla/Ds7T5bo3Gzw1eMov3Zpr77D7HofHxqxhWp7Jp60eEtkk+xoscfJLOXmw+iJpq8l3o1cPoxrbLuRfPbdPK1mjF5U8oVSg4Rl0pLN8E16l6ct2ub5baTVSXNwb1Yu23bLfI5txSLsUt7veST7NrPO5ffV1HOu+M1DKWaXGyS4yezsPRTp9CaTy1al/ikpa1uGb9Tx06TclfsV3sWWfay7Rcr0r7HJLtvKafzYVVhsRzbjF73N7Or9SnTejOdWvT/aRjdx/jSe1deffkPi17SmrWyk+7Wgri43F83UjuWpHxu39Av8Y+jcUlLbqvi72fakdlgcbrwtL3oq+WakrbUcryhwVmq0LasujNLdUSzfeerkzpLPVlneV11F7W8zbqKdb9EdBovSl7Rlv2M5mo7P5/Q9FGu1a10ZcrHa6xHIy9F4/WVntWx8Ue/WI50+sLrCuQusVEk8/wBSCSkQrTDc8ivWFlLITWMtLlMZSKLjKRAcVi1Tg5S2RTf6HA/46VSo5Sbbcm39Ow9/KDTPOScYPoQfjPf3GFhJNSuu9cUbkdMMfr2YiWtGcX70LvuWa8j00al6KfZ43s/meHHdGaktk4OLy32t9D2YSHsf6U12p3++wrSSlacFxi14yielrp2/lXqzOq1faw3NJrz/AEPdfpv4Ir1At/eb4NbuoaCu38XltXn6IS+b69V+WT8UNTk9Z57JeOSd/UiKqNLo26mmvFLt2BnGyut6UpRex5Lb9Rqe17Pef35llFa0Lb2ml1bUvQDPrwUldbnbrTW6X1Nzktyo/wAHUcZ3dOTtJLOz4rrMnEQvGUk7SS1k7bVw61a4mKpKzfQbzytq77bUXa98PqmkOU8FTvRkpa6ya2L9Th8Ri3Vq5yzb1s99vtHM4PHuNSyyTdnG7e58TRw9f21Prcod8oNLzsWsTD1auJou2bWzrPPq6rzee7xdreZfOMlLpPc9++68VmeSc+m+rVs+GV/VmFLrZzfBy3/wq3yG0fL2MbZZQu+rXiU0s4zfHnX/ALpFmEfsn1RUvCzKExUrVKbe+NRd94P6i6Zw+tT14/uxjLwbv6jY2PRi98Z+sZL1aPVTleCT33i+xx/T0CsnQuI52E6Ms1KLs29+5+NvAx8PUdKpmrOLaa4PYy2hJ0MRZ7par7L5fLxPRykoWq662VY62z95ZP5eJpfrqsJi1Upp74pX6+stVa23yMDk5jbWT3vP4V/z5I0sZW1ZNbr5GWLOWzhMTmrPNbzpsPidaN/E4fBVjb0ZjNWolfJ5d5GLHQa4HIRyFcgwLkErciFVhy2CIhDNbRFWPlalUt/BL0ZCD6Y9uAWx/e4qwvvd5CHSPQ9+l/cj8S/Ky3B/sf6X6BIZZeSp+2j8SNNrpP4Y+siEFRZbp+H9w0dr7v7QkLEoJe0YcH9fzMhCUiTirf0T/KzDk/Yv/NX/AM2AgvTeHZKf7RfEvymtQXtYfF/ayENGbdxT6Mex+qMqL9o1uerdf0RIQxO3OJgV0X8VT80h9H/sX/lf2IhC1ouI9xfHEam8l8a/KyENRGDp79u/hj6Hs07nQp3/AIv7QkIrzaAfSfd6s2dLv3OxEIWlejAbD2UZe3XaiEM3tzrsFs7vkAhCOVAhCF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 descr="ricar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85869"/>
            <a:ext cx="1190625" cy="12858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000760" y="1211033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Ricardo Bastos Cavalcante Prudêncio</a:t>
            </a:r>
            <a:endParaRPr lang="pt-BR" dirty="0"/>
          </a:p>
        </p:txBody>
      </p:sp>
      <p:sp>
        <p:nvSpPr>
          <p:cNvPr id="12" name="Seta para a direita 11"/>
          <p:cNvSpPr/>
          <p:nvPr/>
        </p:nvSpPr>
        <p:spPr>
          <a:xfrm>
            <a:off x="2928926" y="1643050"/>
            <a:ext cx="157163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28596" y="1416594"/>
            <a:ext cx="3000396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71472" y="1630908"/>
            <a:ext cx="2717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1</a:t>
            </a:r>
            <a:r>
              <a:rPr lang="pt-BR" sz="1600" dirty="0" smtClean="0"/>
              <a:t>:    r</a:t>
            </a:r>
            <a:r>
              <a:rPr lang="pt-BR" sz="1200" dirty="0" smtClean="0"/>
              <a:t>6</a:t>
            </a:r>
            <a:r>
              <a:rPr lang="pt-BR" sz="1600" dirty="0" smtClean="0"/>
              <a:t>.A = “A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r</a:t>
            </a:r>
            <a:r>
              <a:rPr lang="pt-BR" sz="1200" dirty="0" smtClean="0"/>
              <a:t>4</a:t>
            </a:r>
            <a:r>
              <a:rPr lang="pt-BR" sz="1600" dirty="0" smtClean="0"/>
              <a:t>.A = “A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r</a:t>
            </a:r>
            <a:r>
              <a:rPr lang="pt-BR" sz="1200" dirty="0" smtClean="0"/>
              <a:t>1</a:t>
            </a:r>
            <a:r>
              <a:rPr lang="pt-BR" sz="1600" dirty="0" smtClean="0"/>
              <a:t>.A = “Alfred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endParaRPr lang="en-US" sz="1600" dirty="0"/>
          </a:p>
        </p:txBody>
      </p:sp>
      <p:sp>
        <p:nvSpPr>
          <p:cNvPr id="6" name="Elipse 5"/>
          <p:cNvSpPr/>
          <p:nvPr/>
        </p:nvSpPr>
        <p:spPr>
          <a:xfrm>
            <a:off x="4929190" y="1454995"/>
            <a:ext cx="2857520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4965592" y="1740747"/>
            <a:ext cx="2707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2</a:t>
            </a:r>
            <a:r>
              <a:rPr lang="pt-BR" sz="1600" dirty="0" smtClean="0"/>
              <a:t>:     r</a:t>
            </a:r>
            <a:r>
              <a:rPr lang="pt-BR" sz="1200" dirty="0" smtClean="0"/>
              <a:t>5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r</a:t>
            </a:r>
            <a:r>
              <a:rPr lang="pt-BR" sz="1200" dirty="0" smtClean="0"/>
              <a:t>7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</a:t>
            </a:r>
            <a:endParaRPr lang="en-US" sz="16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2930413" y="1564742"/>
            <a:ext cx="2570281" cy="68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857620" y="121442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2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000496" y="235743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3</a:t>
            </a:r>
            <a:endParaRPr lang="en-US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3357554" y="2214554"/>
            <a:ext cx="171451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41"/>
          <p:cNvGrpSpPr/>
          <p:nvPr/>
        </p:nvGrpSpPr>
        <p:grpSpPr>
          <a:xfrm>
            <a:off x="4714876" y="4000504"/>
            <a:ext cx="3143272" cy="928694"/>
            <a:chOff x="4714876" y="4000504"/>
            <a:chExt cx="3143272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755390" y="4304892"/>
              <a:ext cx="3094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.A = “Jeffrey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9" name="Grupo 27"/>
          <p:cNvGrpSpPr/>
          <p:nvPr/>
        </p:nvGrpSpPr>
        <p:grpSpPr>
          <a:xfrm>
            <a:off x="2714612" y="5643578"/>
            <a:ext cx="2714644" cy="928694"/>
            <a:chOff x="857224" y="4000504"/>
            <a:chExt cx="2714644" cy="928694"/>
          </a:xfrm>
        </p:grpSpPr>
        <p:sp>
          <p:nvSpPr>
            <p:cNvPr id="29" name="Elipse 28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304892"/>
              <a:ext cx="2624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.A = “S C Johnson”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 rot="16200000" flipH="1">
            <a:off x="1928793" y="2928934"/>
            <a:ext cx="2428892" cy="1857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25" idx="3"/>
          </p:cNvCxnSpPr>
          <p:nvPr/>
        </p:nvCxnSpPr>
        <p:spPr>
          <a:xfrm rot="5400000">
            <a:off x="4484128" y="4381004"/>
            <a:ext cx="278881" cy="1103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29" idx="0"/>
          </p:cNvCxnSpPr>
          <p:nvPr/>
        </p:nvCxnSpPr>
        <p:spPr>
          <a:xfrm rot="5400000">
            <a:off x="3786182" y="5357826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929058" y="455986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8596" y="1214422"/>
            <a:ext cx="8429684" cy="5357850"/>
            <a:chOff x="428596" y="1214422"/>
            <a:chExt cx="8429684" cy="5357850"/>
          </a:xfrm>
        </p:grpSpPr>
        <p:sp>
          <p:nvSpPr>
            <p:cNvPr id="4" name="Elipse 3"/>
            <p:cNvSpPr/>
            <p:nvPr/>
          </p:nvSpPr>
          <p:spPr>
            <a:xfrm>
              <a:off x="428596" y="1416594"/>
              <a:ext cx="3000396" cy="12144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71472" y="1630908"/>
              <a:ext cx="27174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6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r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.A = “A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r</a:t>
              </a:r>
              <a:r>
                <a:rPr lang="pt-BR" sz="1200" dirty="0" smtClean="0"/>
                <a:t>1</a:t>
              </a:r>
              <a:r>
                <a:rPr lang="pt-BR" sz="1600" dirty="0" smtClean="0"/>
                <a:t>.A = “Alfred V </a:t>
              </a:r>
              <a:r>
                <a:rPr lang="pt-BR" sz="1600" dirty="0" err="1" smtClean="0"/>
                <a:t>Aho</a:t>
              </a:r>
              <a:r>
                <a:rPr lang="pt-BR" sz="1600" dirty="0" smtClean="0"/>
                <a:t>”</a:t>
              </a:r>
            </a:p>
            <a:p>
              <a:endParaRPr lang="en-US" sz="1600" dirty="0"/>
            </a:p>
          </p:txBody>
        </p:sp>
        <p:sp>
          <p:nvSpPr>
            <p:cNvPr id="6" name="Elipse 5"/>
            <p:cNvSpPr/>
            <p:nvPr/>
          </p:nvSpPr>
          <p:spPr>
            <a:xfrm>
              <a:off x="5093670" y="1357298"/>
              <a:ext cx="3429024" cy="13310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201510" y="1643051"/>
              <a:ext cx="36567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:     r</a:t>
              </a:r>
              <a:r>
                <a:rPr lang="pt-BR" sz="1200" dirty="0" smtClean="0"/>
                <a:t>5</a:t>
              </a:r>
              <a:r>
                <a:rPr lang="pt-BR" sz="1600" dirty="0" smtClean="0"/>
                <a:t>.A = “J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 r</a:t>
              </a:r>
              <a:r>
                <a:rPr lang="pt-BR" sz="1200" dirty="0" smtClean="0"/>
                <a:t>7</a:t>
              </a:r>
              <a:r>
                <a:rPr lang="pt-BR" sz="1600" dirty="0" smtClean="0"/>
                <a:t>.A = “J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  <a:p>
              <a:r>
                <a:rPr lang="pt-BR" sz="1600" dirty="0" smtClean="0"/>
                <a:t>         r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.A = “Jeffrey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         </a:t>
              </a:r>
              <a:endParaRPr lang="en-US" sz="1600" dirty="0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930413" y="1564742"/>
              <a:ext cx="2570281" cy="68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3857620" y="1214422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r>
                <a:rPr lang="pt-BR" sz="1400" dirty="0" smtClean="0"/>
                <a:t>2</a:t>
              </a:r>
              <a:endParaRPr lang="en-US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000496" y="235743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r>
                <a:rPr lang="pt-BR" sz="1400" dirty="0" smtClean="0"/>
                <a:t>3</a:t>
              </a:r>
              <a:endParaRPr lang="en-US" dirty="0"/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3357554" y="2214554"/>
              <a:ext cx="178595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27"/>
            <p:cNvGrpSpPr/>
            <p:nvPr/>
          </p:nvGrpSpPr>
          <p:grpSpPr>
            <a:xfrm>
              <a:off x="2714612" y="5643578"/>
              <a:ext cx="2714644" cy="928694"/>
              <a:chOff x="857224" y="4000504"/>
              <a:chExt cx="2714644" cy="928694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857224" y="4000504"/>
                <a:ext cx="2714644" cy="9286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897738" y="4304892"/>
                <a:ext cx="26244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 smtClean="0"/>
                  <a:t>e</a:t>
                </a:r>
                <a:r>
                  <a:rPr lang="pt-BR" sz="1200" dirty="0" smtClean="0"/>
                  <a:t>3</a:t>
                </a:r>
                <a:r>
                  <a:rPr lang="pt-BR" sz="1600" dirty="0" smtClean="0"/>
                  <a:t>:    r</a:t>
                </a:r>
                <a:r>
                  <a:rPr lang="pt-BR" sz="1200" dirty="0" smtClean="0"/>
                  <a:t>2</a:t>
                </a:r>
                <a:r>
                  <a:rPr lang="pt-BR" sz="1600" dirty="0" smtClean="0"/>
                  <a:t>.A = “S C Johnson”</a:t>
                </a:r>
              </a:p>
            </p:txBody>
          </p:sp>
        </p:grpSp>
        <p:cxnSp>
          <p:nvCxnSpPr>
            <p:cNvPr id="31" name="Conector reto 30"/>
            <p:cNvCxnSpPr/>
            <p:nvPr/>
          </p:nvCxnSpPr>
          <p:spPr>
            <a:xfrm rot="16200000" flipH="1">
              <a:off x="1928793" y="2928934"/>
              <a:ext cx="2428892" cy="1857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5400000">
              <a:off x="3929061" y="2786061"/>
              <a:ext cx="2428893" cy="21431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>
              <a:endCxn id="29" idx="0"/>
            </p:cNvCxnSpPr>
            <p:nvPr/>
          </p:nvCxnSpPr>
          <p:spPr>
            <a:xfrm rot="5400000">
              <a:off x="3786182" y="5357826"/>
              <a:ext cx="57150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39"/>
            <p:cNvSpPr txBox="1"/>
            <p:nvPr/>
          </p:nvSpPr>
          <p:spPr>
            <a:xfrm>
              <a:off x="3857620" y="4429132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</a:t>
              </a:r>
              <a:r>
                <a:rPr lang="pt-BR" sz="1400" dirty="0" smtClean="0"/>
                <a:t>1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Similaridade</a:t>
            </a:r>
            <a:r>
              <a:rPr lang="en-US" dirty="0" smtClean="0"/>
              <a:t>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arestas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38175" y="2571750"/>
          <a:ext cx="6996113" cy="665163"/>
        </p:xfrm>
        <a:graphic>
          <a:graphicData uri="http://schemas.openxmlformats.org/presentationml/2006/ole">
            <p:oleObj spid="_x0000_s47106" name="Equação" r:id="rId3" imgW="3073320" imgH="29196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571472" y="3786190"/>
          <a:ext cx="5030788" cy="954087"/>
        </p:xfrm>
        <a:graphic>
          <a:graphicData uri="http://schemas.openxmlformats.org/presentationml/2006/ole">
            <p:oleObj spid="_x0000_s47107" name="Equação" r:id="rId4" imgW="2209680" imgH="41904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357422" y="5643578"/>
            <a:ext cx="4116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Coeficiente de </a:t>
            </a:r>
            <a:r>
              <a:rPr lang="pt-BR" dirty="0" err="1" smtClean="0">
                <a:solidFill>
                  <a:srgbClr val="FF0000"/>
                </a:solidFill>
              </a:rPr>
              <a:t>Jaccard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aplicado ao </a:t>
            </a:r>
          </a:p>
          <a:p>
            <a:r>
              <a:rPr lang="pt-BR" dirty="0" smtClean="0"/>
              <a:t>conjunto de entidades de cada aresta</a:t>
            </a:r>
            <a:endParaRPr lang="en-US" dirty="0"/>
          </a:p>
        </p:txBody>
      </p:sp>
      <p:cxnSp>
        <p:nvCxnSpPr>
          <p:cNvPr id="11" name="Conector de seta reta 10"/>
          <p:cNvCxnSpPr/>
          <p:nvPr/>
        </p:nvCxnSpPr>
        <p:spPr>
          <a:xfrm rot="5400000">
            <a:off x="2500298" y="52149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357290" y="773652"/>
            <a:ext cx="3000396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500166" y="987966"/>
            <a:ext cx="2717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1</a:t>
            </a:r>
            <a:r>
              <a:rPr lang="pt-BR" sz="1600" dirty="0" smtClean="0"/>
              <a:t>:    r</a:t>
            </a:r>
            <a:r>
              <a:rPr lang="pt-BR" sz="1200" dirty="0" smtClean="0"/>
              <a:t>6</a:t>
            </a:r>
            <a:r>
              <a:rPr lang="pt-BR" sz="1600" dirty="0" smtClean="0"/>
              <a:t>.A = “A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r</a:t>
            </a:r>
            <a:r>
              <a:rPr lang="pt-BR" sz="1200" dirty="0" smtClean="0"/>
              <a:t>4</a:t>
            </a:r>
            <a:r>
              <a:rPr lang="pt-BR" sz="1600" dirty="0" smtClean="0"/>
              <a:t>.A = “A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r</a:t>
            </a:r>
            <a:r>
              <a:rPr lang="pt-BR" sz="1200" dirty="0" smtClean="0"/>
              <a:t>1</a:t>
            </a:r>
            <a:r>
              <a:rPr lang="pt-BR" sz="1600" dirty="0" smtClean="0"/>
              <a:t>.A = “Alfred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endParaRPr lang="en-US" sz="1600" dirty="0"/>
          </a:p>
        </p:txBody>
      </p:sp>
      <p:sp>
        <p:nvSpPr>
          <p:cNvPr id="6" name="Elipse 5"/>
          <p:cNvSpPr/>
          <p:nvPr/>
        </p:nvSpPr>
        <p:spPr>
          <a:xfrm>
            <a:off x="5857884" y="812053"/>
            <a:ext cx="2857520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5894286" y="1097805"/>
            <a:ext cx="2707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2</a:t>
            </a:r>
            <a:r>
              <a:rPr lang="pt-BR" sz="1600" dirty="0" smtClean="0"/>
              <a:t>:     r</a:t>
            </a:r>
            <a:r>
              <a:rPr lang="pt-BR" sz="1200" dirty="0" smtClean="0"/>
              <a:t>5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r</a:t>
            </a:r>
            <a:r>
              <a:rPr lang="pt-BR" sz="1200" dirty="0" smtClean="0"/>
              <a:t>7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</a:t>
            </a:r>
            <a:endParaRPr lang="en-US" sz="16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3859107" y="921800"/>
            <a:ext cx="2570281" cy="68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786314" y="57148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2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929190" y="171448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3</a:t>
            </a:r>
            <a:endParaRPr lang="en-US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4286248" y="1571612"/>
            <a:ext cx="171451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41"/>
          <p:cNvGrpSpPr/>
          <p:nvPr/>
        </p:nvGrpSpPr>
        <p:grpSpPr>
          <a:xfrm>
            <a:off x="5643570" y="3357562"/>
            <a:ext cx="3143272" cy="928694"/>
            <a:chOff x="4714876" y="4000504"/>
            <a:chExt cx="3143272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755390" y="4304892"/>
              <a:ext cx="3094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.A = “Jeffrey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3" name="Grupo 27"/>
          <p:cNvGrpSpPr/>
          <p:nvPr/>
        </p:nvGrpSpPr>
        <p:grpSpPr>
          <a:xfrm>
            <a:off x="3643306" y="5000636"/>
            <a:ext cx="2714644" cy="928694"/>
            <a:chOff x="857224" y="4000504"/>
            <a:chExt cx="2714644" cy="928694"/>
          </a:xfrm>
        </p:grpSpPr>
        <p:sp>
          <p:nvSpPr>
            <p:cNvPr id="29" name="Elipse 28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304892"/>
              <a:ext cx="2624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.A = “S C Johnson”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 rot="16200000" flipH="1">
            <a:off x="2857487" y="2285992"/>
            <a:ext cx="2428892" cy="1857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5400000">
            <a:off x="5412822" y="3738062"/>
            <a:ext cx="278881" cy="1103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>
            <a:off x="4714876" y="4714884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4857752" y="391692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1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42844" y="2500306"/>
            <a:ext cx="44598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c2.H = {h2,h3}</a:t>
            </a:r>
          </a:p>
          <a:p>
            <a:r>
              <a:rPr lang="pt-BR" sz="1600" dirty="0" smtClean="0"/>
              <a:t>c3.H = {h1}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Sim(h1,h2) = |{e1}|/|{e1,e2,e3,e4}|=1/4</a:t>
            </a:r>
          </a:p>
          <a:p>
            <a:r>
              <a:rPr lang="pt-BR" sz="1600" dirty="0" smtClean="0"/>
              <a:t>Sim(h1,h3) = |{e1}|/|{e1,e2,e3,e4}|=1/4</a:t>
            </a:r>
          </a:p>
          <a:p>
            <a:endParaRPr lang="pt-BR" sz="1600" dirty="0" smtClean="0"/>
          </a:p>
          <a:p>
            <a:r>
              <a:rPr lang="pt-BR" sz="1600" dirty="0" smtClean="0"/>
              <a:t>Sim(c2,c3) =  </a:t>
            </a:r>
            <a:r>
              <a:rPr lang="pt-BR" sz="1600" dirty="0" err="1" smtClean="0"/>
              <a:t>max</a:t>
            </a:r>
            <a:r>
              <a:rPr lang="pt-BR" sz="1600" dirty="0" smtClean="0"/>
              <a:t>(Sim(h1,h2) , Sim(h1,h3) )</a:t>
            </a:r>
          </a:p>
          <a:p>
            <a:r>
              <a:rPr lang="pt-BR" sz="1600" dirty="0" smtClean="0"/>
              <a:t>                   =  1/4 </a:t>
            </a:r>
          </a:p>
          <a:p>
            <a:endParaRPr lang="pt-BR" sz="16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Similaridade</a:t>
            </a:r>
            <a:r>
              <a:rPr lang="en-US" dirty="0" smtClean="0"/>
              <a:t> </a:t>
            </a:r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vizinhança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428728" y="2643182"/>
          <a:ext cx="3498850" cy="954087"/>
        </p:xfrm>
        <a:graphic>
          <a:graphicData uri="http://schemas.openxmlformats.org/presentationml/2006/ole">
            <p:oleObj spid="_x0000_s48131" name="Equação" r:id="rId3" imgW="1536480" imgH="419040" progId="Equation.3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071802" y="4429132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Coeficiente de </a:t>
            </a:r>
            <a:r>
              <a:rPr lang="pt-BR" dirty="0" err="1" smtClean="0">
                <a:solidFill>
                  <a:srgbClr val="FF0000"/>
                </a:solidFill>
              </a:rPr>
              <a:t>Jaccard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aplicado ao </a:t>
            </a:r>
          </a:p>
          <a:p>
            <a:r>
              <a:rPr lang="pt-BR" dirty="0" smtClean="0"/>
              <a:t>conjunto de </a:t>
            </a:r>
            <a:r>
              <a:rPr lang="pt-BR" dirty="0" err="1" smtClean="0"/>
              <a:t>viznhos</a:t>
            </a:r>
            <a:r>
              <a:rPr lang="pt-BR" dirty="0" smtClean="0"/>
              <a:t> de cada entidade</a:t>
            </a:r>
            <a:endParaRPr lang="en-US" dirty="0"/>
          </a:p>
        </p:txBody>
      </p:sp>
      <p:cxnSp>
        <p:nvCxnSpPr>
          <p:cNvPr id="10" name="Conector de seta reta 9"/>
          <p:cNvCxnSpPr/>
          <p:nvPr/>
        </p:nvCxnSpPr>
        <p:spPr>
          <a:xfrm rot="5400000">
            <a:off x="3643306" y="392906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357290" y="773652"/>
            <a:ext cx="3000396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500166" y="987966"/>
            <a:ext cx="2717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1</a:t>
            </a:r>
            <a:r>
              <a:rPr lang="pt-BR" sz="1600" dirty="0" smtClean="0"/>
              <a:t>:    r</a:t>
            </a:r>
            <a:r>
              <a:rPr lang="pt-BR" sz="1200" dirty="0" smtClean="0"/>
              <a:t>6</a:t>
            </a:r>
            <a:r>
              <a:rPr lang="pt-BR" sz="1600" dirty="0" smtClean="0"/>
              <a:t>.A = “A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r</a:t>
            </a:r>
            <a:r>
              <a:rPr lang="pt-BR" sz="1200" dirty="0" smtClean="0"/>
              <a:t>4</a:t>
            </a:r>
            <a:r>
              <a:rPr lang="pt-BR" sz="1600" dirty="0" smtClean="0"/>
              <a:t>.A = “A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r</a:t>
            </a:r>
            <a:r>
              <a:rPr lang="pt-BR" sz="1200" dirty="0" smtClean="0"/>
              <a:t>1</a:t>
            </a:r>
            <a:r>
              <a:rPr lang="pt-BR" sz="1600" dirty="0" smtClean="0"/>
              <a:t>.A = “Alfred V </a:t>
            </a:r>
            <a:r>
              <a:rPr lang="pt-BR" sz="1600" dirty="0" err="1" smtClean="0"/>
              <a:t>Aho</a:t>
            </a:r>
            <a:r>
              <a:rPr lang="pt-BR" sz="1600" dirty="0" smtClean="0"/>
              <a:t>”</a:t>
            </a:r>
          </a:p>
          <a:p>
            <a:endParaRPr lang="en-US" sz="1600" dirty="0"/>
          </a:p>
        </p:txBody>
      </p:sp>
      <p:sp>
        <p:nvSpPr>
          <p:cNvPr id="6" name="Elipse 5"/>
          <p:cNvSpPr/>
          <p:nvPr/>
        </p:nvSpPr>
        <p:spPr>
          <a:xfrm>
            <a:off x="5857884" y="812053"/>
            <a:ext cx="2857520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5894286" y="1097805"/>
            <a:ext cx="2707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</a:t>
            </a:r>
            <a:r>
              <a:rPr lang="pt-BR" sz="1200" dirty="0" smtClean="0"/>
              <a:t>2</a:t>
            </a:r>
            <a:r>
              <a:rPr lang="pt-BR" sz="1600" dirty="0" smtClean="0"/>
              <a:t>:     r</a:t>
            </a:r>
            <a:r>
              <a:rPr lang="pt-BR" sz="1200" dirty="0" smtClean="0"/>
              <a:t>5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r</a:t>
            </a:r>
            <a:r>
              <a:rPr lang="pt-BR" sz="1200" dirty="0" smtClean="0"/>
              <a:t>7</a:t>
            </a:r>
            <a:r>
              <a:rPr lang="pt-BR" sz="1600" dirty="0" smtClean="0"/>
              <a:t>.A = “J D </a:t>
            </a:r>
            <a:r>
              <a:rPr lang="pt-BR" sz="1600" dirty="0" err="1" smtClean="0"/>
              <a:t>Ullman</a:t>
            </a:r>
            <a:r>
              <a:rPr lang="pt-BR" sz="1600" dirty="0" smtClean="0"/>
              <a:t>”</a:t>
            </a:r>
          </a:p>
          <a:p>
            <a:r>
              <a:rPr lang="pt-BR" sz="1600" dirty="0" smtClean="0"/>
              <a:t>         </a:t>
            </a:r>
            <a:endParaRPr lang="en-US" sz="1600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3859107" y="921800"/>
            <a:ext cx="2570281" cy="68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786314" y="57148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2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929190" y="171448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3</a:t>
            </a:r>
            <a:endParaRPr lang="en-US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4286248" y="1571612"/>
            <a:ext cx="171451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41"/>
          <p:cNvGrpSpPr/>
          <p:nvPr/>
        </p:nvGrpSpPr>
        <p:grpSpPr>
          <a:xfrm>
            <a:off x="5643570" y="3357562"/>
            <a:ext cx="3143272" cy="928694"/>
            <a:chOff x="4714876" y="4000504"/>
            <a:chExt cx="3143272" cy="928694"/>
          </a:xfrm>
        </p:grpSpPr>
        <p:sp>
          <p:nvSpPr>
            <p:cNvPr id="25" name="Elipse 24"/>
            <p:cNvSpPr/>
            <p:nvPr/>
          </p:nvSpPr>
          <p:spPr>
            <a:xfrm>
              <a:off x="4714876" y="4000504"/>
              <a:ext cx="3143272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755390" y="4304892"/>
              <a:ext cx="30941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3</a:t>
              </a:r>
              <a:r>
                <a:rPr lang="pt-BR" sz="1600" dirty="0" smtClean="0"/>
                <a:t>.A = “Jeffrey D </a:t>
              </a:r>
              <a:r>
                <a:rPr lang="pt-BR" sz="1600" dirty="0" err="1" smtClean="0"/>
                <a:t>Ullman</a:t>
              </a:r>
              <a:r>
                <a:rPr lang="pt-BR" sz="1600" dirty="0" smtClean="0"/>
                <a:t>”</a:t>
              </a:r>
            </a:p>
          </p:txBody>
        </p:sp>
      </p:grpSp>
      <p:grpSp>
        <p:nvGrpSpPr>
          <p:cNvPr id="3" name="Grupo 27"/>
          <p:cNvGrpSpPr/>
          <p:nvPr/>
        </p:nvGrpSpPr>
        <p:grpSpPr>
          <a:xfrm>
            <a:off x="3643306" y="5000636"/>
            <a:ext cx="2714644" cy="928694"/>
            <a:chOff x="857224" y="4000504"/>
            <a:chExt cx="2714644" cy="928694"/>
          </a:xfrm>
        </p:grpSpPr>
        <p:sp>
          <p:nvSpPr>
            <p:cNvPr id="29" name="Elipse 28"/>
            <p:cNvSpPr/>
            <p:nvPr/>
          </p:nvSpPr>
          <p:spPr>
            <a:xfrm>
              <a:off x="857224" y="4000504"/>
              <a:ext cx="2714644" cy="9286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97738" y="4304892"/>
              <a:ext cx="2624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</a:t>
              </a:r>
              <a:r>
                <a:rPr lang="pt-BR" sz="1200" dirty="0" smtClean="0"/>
                <a:t>4</a:t>
              </a:r>
              <a:r>
                <a:rPr lang="pt-BR" sz="1600" dirty="0" smtClean="0"/>
                <a:t>:    r</a:t>
              </a:r>
              <a:r>
                <a:rPr lang="pt-BR" sz="1200" dirty="0" smtClean="0"/>
                <a:t>2</a:t>
              </a:r>
              <a:r>
                <a:rPr lang="pt-BR" sz="1600" dirty="0" smtClean="0"/>
                <a:t>.A = “S C Johnson”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 rot="16200000" flipH="1">
            <a:off x="2857487" y="2285992"/>
            <a:ext cx="2428892" cy="1857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5400000">
            <a:off x="5412822" y="3738062"/>
            <a:ext cx="278881" cy="1103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>
            <a:off x="4714876" y="4714884"/>
            <a:ext cx="571504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4857752" y="391692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sz="1400" dirty="0" smtClean="0"/>
              <a:t>1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42844" y="2500306"/>
            <a:ext cx="3039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c2.N = {c1}</a:t>
            </a:r>
          </a:p>
          <a:p>
            <a:r>
              <a:rPr lang="pt-BR" sz="1600" dirty="0" smtClean="0"/>
              <a:t>c3.N = {c1,c4}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Sim(c2,c3) =  |{c1}|/|{c1.c4}|</a:t>
            </a:r>
          </a:p>
          <a:p>
            <a:r>
              <a:rPr lang="pt-BR" sz="1600" dirty="0" smtClean="0"/>
              <a:t>                   =  1/2</a:t>
            </a:r>
          </a:p>
          <a:p>
            <a:endParaRPr lang="pt-BR" sz="16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Entity Resolution </a:t>
            </a:r>
            <a:endParaRPr lang="en-US" dirty="0"/>
          </a:p>
        </p:txBody>
      </p:sp>
      <p:sp>
        <p:nvSpPr>
          <p:cNvPr id="4" name="Elipse 3"/>
          <p:cNvSpPr/>
          <p:nvPr/>
        </p:nvSpPr>
        <p:spPr>
          <a:xfrm>
            <a:off x="1928794" y="1928802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928794" y="2786058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1928794" y="3571876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3428992" y="2786058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357158" y="2786058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to 9"/>
          <p:cNvCxnSpPr>
            <a:stCxn id="8" idx="6"/>
          </p:cNvCxnSpPr>
          <p:nvPr/>
        </p:nvCxnSpPr>
        <p:spPr>
          <a:xfrm>
            <a:off x="1214414" y="300037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071802" y="300037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endCxn id="4" idx="3"/>
          </p:cNvCxnSpPr>
          <p:nvPr/>
        </p:nvCxnSpPr>
        <p:spPr>
          <a:xfrm rot="5400000" flipH="1" flipV="1">
            <a:off x="1388676" y="2334712"/>
            <a:ext cx="705713" cy="62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endCxn id="6" idx="2"/>
          </p:cNvCxnSpPr>
          <p:nvPr/>
        </p:nvCxnSpPr>
        <p:spPr>
          <a:xfrm rot="16200000" flipH="1">
            <a:off x="1285852" y="3143248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5" idx="2"/>
          </p:cNvCxnSpPr>
          <p:nvPr/>
        </p:nvCxnSpPr>
        <p:spPr>
          <a:xfrm>
            <a:off x="1428728" y="300037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7" idx="2"/>
          </p:cNvCxnSpPr>
          <p:nvPr/>
        </p:nvCxnSpPr>
        <p:spPr>
          <a:xfrm>
            <a:off x="2786050" y="300037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endCxn id="4" idx="5"/>
          </p:cNvCxnSpPr>
          <p:nvPr/>
        </p:nvCxnSpPr>
        <p:spPr>
          <a:xfrm rot="16200000" flipV="1">
            <a:off x="2584736" y="2370432"/>
            <a:ext cx="705715" cy="554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endCxn id="6" idx="6"/>
          </p:cNvCxnSpPr>
          <p:nvPr/>
        </p:nvCxnSpPr>
        <p:spPr>
          <a:xfrm rot="5400000">
            <a:off x="2607455" y="3178967"/>
            <a:ext cx="78581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1928794" y="4429132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ipse 31"/>
          <p:cNvSpPr/>
          <p:nvPr/>
        </p:nvSpPr>
        <p:spPr>
          <a:xfrm>
            <a:off x="1928794" y="5286388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e 32"/>
          <p:cNvSpPr/>
          <p:nvPr/>
        </p:nvSpPr>
        <p:spPr>
          <a:xfrm>
            <a:off x="1928794" y="6072206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ipse 33"/>
          <p:cNvSpPr/>
          <p:nvPr/>
        </p:nvSpPr>
        <p:spPr>
          <a:xfrm>
            <a:off x="3428992" y="5286388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e 34"/>
          <p:cNvSpPr/>
          <p:nvPr/>
        </p:nvSpPr>
        <p:spPr>
          <a:xfrm>
            <a:off x="357158" y="5286388"/>
            <a:ext cx="857256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ector reto 35"/>
          <p:cNvCxnSpPr>
            <a:stCxn id="35" idx="6"/>
          </p:cNvCxnSpPr>
          <p:nvPr/>
        </p:nvCxnSpPr>
        <p:spPr>
          <a:xfrm>
            <a:off x="1214414" y="550070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endCxn id="31" idx="3"/>
          </p:cNvCxnSpPr>
          <p:nvPr/>
        </p:nvCxnSpPr>
        <p:spPr>
          <a:xfrm rot="5400000" flipH="1" flipV="1">
            <a:off x="1388676" y="4835042"/>
            <a:ext cx="705713" cy="62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33" idx="2"/>
          </p:cNvCxnSpPr>
          <p:nvPr/>
        </p:nvCxnSpPr>
        <p:spPr>
          <a:xfrm rot="16200000" flipH="1">
            <a:off x="1285852" y="5643578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endCxn id="32" idx="2"/>
          </p:cNvCxnSpPr>
          <p:nvPr/>
        </p:nvCxnSpPr>
        <p:spPr>
          <a:xfrm>
            <a:off x="1428728" y="550070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34" idx="1"/>
            <a:endCxn id="31" idx="5"/>
          </p:cNvCxnSpPr>
          <p:nvPr/>
        </p:nvCxnSpPr>
        <p:spPr>
          <a:xfrm rot="16200000" flipV="1">
            <a:off x="2830436" y="4625061"/>
            <a:ext cx="554170" cy="89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34" idx="3"/>
            <a:endCxn id="33" idx="6"/>
          </p:cNvCxnSpPr>
          <p:nvPr/>
        </p:nvCxnSpPr>
        <p:spPr>
          <a:xfrm rot="5400000">
            <a:off x="2853155" y="5585140"/>
            <a:ext cx="634275" cy="76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endCxn id="34" idx="2"/>
          </p:cNvCxnSpPr>
          <p:nvPr/>
        </p:nvCxnSpPr>
        <p:spPr>
          <a:xfrm>
            <a:off x="2786050" y="550070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1214414" y="254971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</a:t>
            </a:r>
            <a:r>
              <a:rPr lang="pt-BR" sz="1100" dirty="0" smtClean="0"/>
              <a:t>1</a:t>
            </a:r>
            <a:endParaRPr lang="en-US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3071802" y="254971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</a:t>
            </a:r>
            <a:r>
              <a:rPr lang="pt-BR" sz="1100" dirty="0" smtClean="0"/>
              <a:t>2</a:t>
            </a:r>
            <a:endParaRPr lang="en-US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1142976" y="500063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</a:t>
            </a:r>
            <a:r>
              <a:rPr lang="pt-BR" sz="1100" dirty="0" smtClean="0"/>
              <a:t>1</a:t>
            </a:r>
            <a:endParaRPr lang="en-US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3128212" y="478632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</a:t>
            </a:r>
            <a:r>
              <a:rPr lang="pt-BR" sz="1100" dirty="0" smtClean="0"/>
              <a:t>2</a:t>
            </a:r>
            <a:endParaRPr lang="en-US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928926" y="519292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</a:t>
            </a:r>
            <a:r>
              <a:rPr lang="pt-BR" sz="1100" dirty="0" smtClean="0"/>
              <a:t>3</a:t>
            </a:r>
            <a:endParaRPr lang="en-US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2857488" y="569299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</a:t>
            </a:r>
            <a:r>
              <a:rPr lang="pt-BR" sz="1100" dirty="0" smtClean="0"/>
              <a:t>4</a:t>
            </a:r>
            <a:endParaRPr lang="en-US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4000496" y="171448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Similaridade baseada em arestas</a:t>
            </a:r>
          </a:p>
          <a:p>
            <a:r>
              <a:rPr lang="pt-BR" sz="1600" dirty="0" smtClean="0"/>
              <a:t>Entidades e1 e e2 são similares porque apresentam links h1 e h2 muito similares</a:t>
            </a:r>
            <a:endParaRPr lang="en-US" sz="1600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571472" y="283547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</a:t>
            </a:r>
            <a:r>
              <a:rPr lang="pt-BR" sz="1100" dirty="0" smtClean="0"/>
              <a:t>1</a:t>
            </a:r>
            <a:endParaRPr lang="en-US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3643306" y="2857496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</a:t>
            </a:r>
            <a:r>
              <a:rPr lang="pt-BR" sz="1100" dirty="0" smtClean="0"/>
              <a:t>2</a:t>
            </a:r>
            <a:endParaRPr lang="en-US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4000496" y="4098201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Similaridade baseada em vizinhos</a:t>
            </a:r>
          </a:p>
          <a:p>
            <a:r>
              <a:rPr lang="pt-BR" sz="1600" dirty="0" smtClean="0"/>
              <a:t>Entidades e1 e e2 são similares, independente se as arestas são similares</a:t>
            </a:r>
            <a:endParaRPr lang="en-US" sz="16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571472" y="533580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</a:t>
            </a:r>
            <a:r>
              <a:rPr lang="pt-BR" sz="1100" dirty="0" smtClean="0"/>
              <a:t>1</a:t>
            </a:r>
            <a:endParaRPr lang="en-US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643306" y="533580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e</a:t>
            </a:r>
            <a:r>
              <a:rPr lang="pt-BR" sz="1100" dirty="0" smtClean="0"/>
              <a:t>2</a:t>
            </a:r>
            <a:endParaRPr lang="en-US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4572000" y="5058803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Obs.: usa menos informação, mas tem menor custo computacional</a:t>
            </a:r>
            <a:endParaRPr lang="en-US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</a:t>
            </a:r>
            <a:r>
              <a:rPr lang="en-US" dirty="0" err="1" smtClean="0"/>
              <a:t>Básico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I. </a:t>
            </a:r>
            <a:r>
              <a:rPr lang="pt-BR" dirty="0" err="1" smtClean="0"/>
              <a:t>Bhattacharya</a:t>
            </a:r>
            <a:r>
              <a:rPr lang="pt-BR" dirty="0" smtClean="0"/>
              <a:t>;  L. </a:t>
            </a:r>
            <a:r>
              <a:rPr lang="pt-BR" dirty="0" err="1" smtClean="0"/>
              <a:t>Gettor</a:t>
            </a:r>
            <a:r>
              <a:rPr lang="en-US" dirty="0" smtClean="0"/>
              <a:t>, Entity resolution in graphs. In: Mining Graph Data (cap 13). 2006.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22706"/>
          <a:stretch>
            <a:fillRect/>
          </a:stretch>
        </p:blipFill>
        <p:spPr bwMode="auto">
          <a:xfrm>
            <a:off x="500034" y="226223"/>
            <a:ext cx="8024858" cy="64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1" y="1600200"/>
          <a:ext cx="79724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728"/>
                <a:gridCol w="1805137"/>
                <a:gridCol w="1785950"/>
                <a:gridCol w="1571637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Ocorrências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Prudencio</a:t>
                      </a:r>
                      <a:r>
                        <a:rPr lang="pt-BR" dirty="0" smtClean="0"/>
                        <a:t> Ricardo B. C.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Prudencio</a:t>
                      </a:r>
                      <a:r>
                        <a:rPr lang="pt-BR" dirty="0" smtClean="0"/>
                        <a:t> Ricardo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Prudencio</a:t>
                      </a:r>
                      <a:r>
                        <a:rPr lang="pt-BR" baseline="0" dirty="0" smtClean="0"/>
                        <a:t> 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Prudencio</a:t>
                      </a:r>
                      <a:r>
                        <a:rPr lang="pt-BR" dirty="0" smtClean="0"/>
                        <a:t> RBC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Prudencio</a:t>
                      </a:r>
                      <a:r>
                        <a:rPr lang="pt-BR" baseline="0" dirty="0" smtClean="0"/>
                        <a:t> RF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Prudenci</a:t>
                      </a:r>
                      <a:r>
                        <a:rPr lang="pt-BR" baseline="0" dirty="0" smtClean="0"/>
                        <a:t> RF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Prudenico</a:t>
                      </a:r>
                      <a:r>
                        <a:rPr lang="pt-BR" dirty="0" smtClean="0"/>
                        <a:t> RBC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de entidades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Coleta de dados em Redes sociais</a:t>
            </a:r>
          </a:p>
          <a:p>
            <a:pPr marL="560070" indent="-514350" fontAlgn="auto">
              <a:spcAft>
                <a:spcPts val="0"/>
              </a:spcAft>
              <a:buFont typeface="Wingdings"/>
              <a:buChar char=""/>
              <a:defRPr/>
            </a:pPr>
            <a:endParaRPr lang="pt-BR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t-BR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000100" y="450057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ricardobcp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43174" y="371475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Ricardo Prudêncio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89577" y="541712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Ricardo Prudêncio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32717" y="442913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Ricardo Prudêncio</a:t>
            </a:r>
            <a:endParaRPr lang="pt-BR" dirty="0"/>
          </a:p>
        </p:txBody>
      </p:sp>
      <p:sp>
        <p:nvSpPr>
          <p:cNvPr id="123906" name="AutoShape 2" descr="data:image/jpeg;base64,/9j/4AAQSkZJRgABAQAAAQABAAD/2wCEAAkGBhESERIQEBARFBEWEBYQFBAVDxURFBIPFBEXFRURFBUXGyYeGRkkGhUSHzshLykpLCwvFSAxNTAqNicrLCkBCQoKDgwOGg8PGikkHyQvLjU2LC4sNSksLDUsLCkwLC8sLCksKSksKiksLCksNSwpLCwsLCwpLCwtKTU1KS0sLP/AABEIAKAAoAMBIgACEQEDEQH/xAAcAAACAgMBAQAAAAAAAAAAAAAABwIGAQQIBQP/xABCEAABAwIBBgkICgICAwAAAAABAAIDBBEFBhIhMVFTBxMyQWFxc5GSFRYiI1KTodEUFzNCYnKBsbKzNMFD0mN0w//EABoBAAIDAQEAAAAAAAAAAAAAAAAFAwQGAQL/xAAyEQABAwIDBgQGAQUAAAAAAAABAAIDBBEFElETFBUxQVIhMnGRIjNhgaHB0SM0U3Kx/9oADAMBAAIRAxEAPwB4ErWmqwEVc1glblVj75pXxBzhAw5hDTYyyc4J9kKKWURNuVapaZ1S/I1Xyoyqp2mzp4gdnGNv+6+Bywpt/F7xvzStEjRoEcYH5b/ErPHDdx+AKhv50TwYGO4poeeFNv4veNR54U2/i941K/jhu4/AEccN3H4AjfzojgY7imh54U2/i941HnhTb+L3jUr+OG7j8ARxw3cfgCN/OiOBjuKaHnhTb+L3jUeeFNv4veNSv44buPwBHHDdx+AI386I4GO4poeeFNv4veNR54U2/i941K/jhu4/AEccN3H4AjfzojgY7imh54U2/i941HnhTb+L3jUr+OG7j8ARxw3cfgCN/OiOBjuKaHnhTb+L3jUeeFNv4veNSv44buPwBHHDdx+AI386I4GO4pojLCm38XvG/NbFNlPA82bNGTsEjSe690puOG7j8AWDI06DFGR0NzT3hG//AEXDgY6OKd8NWCtkFKvJLKB7JWwPeXRvB4tzjdzXDXGTz6Ey6Sa4TCKQSNzBIqmndTvyOWli8lmlJfjCS4nnkef1LySnFjZ9Eqn5JcH5lHH1V2xlxc2IGzntJuHOP3Rq0az0c9arjdJlDUxwqpjp875Dp+1WMPwyad2bDE9557DQPzO1BWqg4MZ3WM0rI/wtBkd1awP3V2r6+loKcySFkMDBqAtcnU1rRpc4nm1lKrGeFevqHEUTG00PM97RJM4bTf0W9QB61EKWKMXkKsnE6qpdlp22Huf4V5g4MaUcuSZ5/M1o+DVtM4OqEfckPXM/5pRtykxgHOGIzE7C2Mt7s1WjJvhgljcIsUjbmHR9LjaQGnbLHp0dI1bOdSM3ZxsAFXmGIMGZznfY/wAK7fV7Q7p3vX/NH1e0O6d71/zVgima5oexwc1wDmuBuHNIuCCNYIU1Z2MfaPZL98qP8jvcqufV7Q7p3vX/ADR9XtDune9f815eW+W1bQPBbQMmp3aGzioc2z7aWPbmHNOzTY/BVabhmrXtc2OgijeRZshndIGn2szMF+9RubA3mB7KxG+tkF2ucfuV7mVlHhNA0cZG98zheOnbM/PfzZx0+i2/3j+l9SovHZ13ZoaCbhoJIaNlzpWnFTOc90073STPN3SON3E/6HRqC20qnkY42YLBaehglibeVxJOpvZSusErF1hx0KsmCZWA5DUc1NDK9smc+JrzaZwFyNOgFeDl/gFPRin4lrgZHuac6Rz9DWg8/Wr7kh/g0vYM/ZVDhi1UXayf1hOpIWCK4A5LH09XOaoNLza/K6pF0XUboukq2K+9FIRNARvm/wCwnFhEl2hJinPrYe1anDgh9EJxQeQ+qyWOfOb6KOPcg9S9LB/sIeyZ/ALzce5B6l6OD/YQ9kz+DVfSPolLwlYmamvMF/U01mhvMZ3Nu95G0AhvftK8RoA0BfXEnE1VW46zVzfCZzR8AF8bpBUPL3m63VBC2KBoGildfOaIOFiFK6LqBXSAfAqz8FuVDqeYYdM68MhJp3E/Zy6zD+V2kjYevQ21zrWMNg5hIe0h7HDW17Tdrh0ggFPbJjGhV0kNSNb2AuHsyDQ9viBTqkmztseYWOxSkEEmZvIrdr6Fk0bopW5zHDNI6No6edJPGsKdTTyQO05pu13tRnS13d8QU87pf8K2HjNgqQNIcYHH8LgXNv1EO8a5WRBzM3ULuE1Jim2Z5O/6l/dF19KKmMkkcQIBfI2ME6gXOABNutXD6q6jfw9z/klTIXv8WhaiaqhhIEjrKl3WHHQrr9VdRv4e5/yQeCqo38Pc/wCSk3WXtUHEqXvH5V2yP/waXsGfsqfwx6qLtZP6wr1gdAYKeGFxBcyNrCRqJA1i68PLvJGSuFPxcjGcU9zjnBxuHNA0WHQm8jSYso52WSgka2pDyfC6U90XV0+quo38Pc/5I+quo38Pc/5JRusvatbxKl7x+VTaY+th7VqcWCckKk1XBzNAOPfNEWxHjCAHXIHMNCuuAuuwEbEypI3MaQ4LO4tPHNIHRm4sjHuQepejg/2EPZM/g1edj3IPUvQwj7CHsWf1hXEp6JJ41DmVdUw81VKfFIXj4OC1LqycI2H8VXOfb0ZmNkH5gMx37DvVZus/M3LIQt5RvD4GOGildF1G6LqFW1kphcD1b6mppz/xziRvQyZp0eJjz+qXl1buCeW1bUM5nUwcetkrQP5lXKN1pLJRi7A6nJ0TXVT4TwPJ7zsliI6+MCtapfCzVhtE2O+mSpjaOpt5D/FNZfIfRZelvt2W1CXuCPAqaYkgD6TESSbADjBpJTuOMU+/h96z5pAvYCLFea/J6Em+aO5LKaoEQIK02I0D6lwc08l0h5Yp9/D71nzR5Yp9/D71nzXNvm5D7I7lg5OQ25I7la31miV8Fm1C6djkDgHNIIIuCDcEbQQvnUVccdjI9jL6s5wbfquV5WRMYbh9I0ahTsA8KpPDjSNkZRNcNHHSf1hW3PAbmSpkJfJsxzvZMXyxT7+H3rPmjyxT7+H3rPmubfNyH2R3I83IfZHcqm+s0TXgs2oT7yuxSF1FUhs0RcYXAAStJJ6ACo5KfYs/KP2SMocAiE0Nmj7Vo1J84AwBjQOYKxFKJRcJfVUrqZwa5GPcg9S38I+wh7GP+sLQx7kHqW/hP2EPYx/1tUyq9F4XCHgJqKbPjF5YSZGga3MI9YwfoAetoSiDl0KlrlpkC4OdUUjM5pJc+Bo0tOsujHOPw83N0LqyAu+NqfYTXNj/AKMhsOh/Sol0XUTs59nSi6VrUKV1fuCbDDnVFURos2nadtjnv/8An8VUMEwGarkEcLTa/pSEehGNrj/rWU6cHwplNCyCPksFr87nHS5x6SblX6KIl2c8kixiqa2PYg+J/C3UnOEjHhU1ohYbxUwLCRqNQ4jjO4Na3rDlZeEXhCFMDR0js6scLOcNIpmn7x/8ltQ5tZ5rq+kgzG21nWSdJJ5ySp6yYBuQKjhNKXP2ruQWzdF1G6LpStWpXWHHQsXWHFC4npkd/g0vYM/ZU7hn1UXbSf1hXHI3/Apf/XZ+ypvDRyaLtpP6wnsnyT6LEU/92P8AZUC6LqN0XSJbhfakProe2anRgnJCStGfXQ9s1OrBOSE2ofIVlMa+c30RjvJPUqjkhwq05tS1pEEjfVsmOiGRrfRF3fcdYDXoO3mFuxvklIWopGvzg4ffd/IqaebZWKqUVLvOZvUWXSLXggEEEEXBGkEHnBWbrmygmrKXRR1k8TdeY15LL/kN2/BeqzhBxtuj6Wx35qeM369CG1UZ6rr8MqGnldO7EMn6Wc3mgjefaLbO8QsVpxZEUDTcUsd+kud8CVT+DDHsTq6iV1XUB0MUQ9BsTGZ0sjjm3IF9Aa89yZd1IGsf8VgqznzQnZlxH0uoQQNY0NY1rWjU1rQ0DqA0JdcI3CO+J5oaBw4/VNPa/EXHIZzGTTr+716mBiNQWQyyNF3Nie8Da5rCQO8Bc7UcZtnuJL3Evc46S5zjcuPSSSoqmbZN8Faw+k3mQl3ILNJSZtySXPJLnOJJc5x0lxJ0knatm6jdF0mJLjcrYMaGDK0eCldF1G6LryvaldBUbouhC3G5Y4rG1sUFXmRsaGtbxUZs0ahctutatxquqiz6ZPxoYS5g4trLEix5IChdF1YNQ8ty3VFtBC1+0A8VK6LqN0XVdXl96M+uh7ZqdeCckJJUR9dB2zU7cE5ITah8hWUxr5w9EY3ySkUDpd+d38inrjfJKRAOl353fyK5XeUL3gnnf6Kd0XUboula06YHA9VN4ysiJ9IiGQDa0cY1x/QuZ4kzVzzg+POoaqKraM5o9CVgPLhdygOkaCOkBP6hro5o2TRPD43tD2PGpzSLgp1SuBjA0WNxSIsqCT1X3SfyyyJfSudLE0upSbggXMNzyHfh2FOBYc0EEEAgixBFwQdYIUk0IlbYqvSVb6Z+ZvLqFztdF0wsr+Di2dPRN0a3U45tpi/692xLw7P0t0pLJE6M2ctjT1UdQ3Mw/bqFm6LqN0XUasqV0XUbouhCldF1G6LoQpXRdRui6EL70J9fB2zU78E5ISPoD6+Dtmp4YJyQm1D5CsrjPzh6IxvklLnA+DKomHGSvbDG5xcBbjHlpNwc0GwuNp/RMbHeQepeHjuXkGHUkGeDJO+Bhip2mznWYBnOP3WX5+4FWJY2vtm6JdTVEsN9lzK+tDwZULOWJJTte+w8LLBehLhWG0rQZIqSJvM6Xi29zpEmsU4QMWqyfX/R4z/xwDM0dMhu894VfODBzi+RznvOkuc4vcT0uOkquZYI+QTBtLWz+L3H7n9J6y8ImDQm30ymBHNG0u6NGY2y1ncMeEAgfSXnpFPKQOs5qTTMLjH3Qp/QWeyF530dApRgzzzcuicGxynq4hNTStljOjOadR9lwOlp6Ct5c14dV1FFL9IopDG/7zdbJGj7sjdTh8RzWTgyI4TIK60MgEFXbTCT6MltboXHlfl1jp1q1FM2QeCWVNHJTn4uWquiqGWOQbKkGaABlTrPM2Xodsd+LvVuQvb2NeLOUEMz4XZ2GxXO88LmOcx7S17TmuaRYtcNYIULppcJmS4kiNZG31sY9ZYcuEc56W6+q+wJVXSSaIxOstpSVQqY8459Qp3RdQui6hVtTui6hdF0IU7ouoXRdCFsUB9fB2zU8sE5ISMw8+vg7ZqeeCckJtReQrK4z84eiljbfRKQddK6aZ8spznX4sbGsj9BrRsAAC6DxWK7SkFi9GYamaFwtaQub0scc4W712svlFlzCMu1IdotdF1i6LpStUs3RdYui6ELK1aqiDrEaHA3DgbEOGkEEaitm6LrrSWm4Xh7GvFnBX/g64THue2hxB3rDZsNSdHGnmjl/Hsdz6jp1tK65mrKYPb08x5wdqe3B/jjqughmkN5ReKQ+1JGc0uPWLH9U4p59oLHmsliFFu7szeRVhkYHAtcAWkFpB1FpFiD+i53rabi5ZYt3K+K+0MeWg9wXRK54xWoD6mpe3kuqZSDtbxrrFRVw+EFWsFcdo4fRa90XWLoula0yzdF1i6LoQs3RdYui6ELYw77eDtmp7YIPRCSGTdIZauJo1MdxjjsA1fGyeuER2aE2owQxZTF3AzADoF6FRFcKi5YZGMqRc3bI3kyDWOgjnHQmAQvjLTAq4QHCxSlriw5mnxSDqMiqxhsBG8e1nFvwK1zkvV7tnjT2lwpp5l8DgjdirbpGmIxSoHVI/zZq92zxo82avds8ad/kRuxY8iN2I3SNHFajUeySPmzV7tnjR5s1e7Z407vIjdiPIjdiN0jRxWo1Hskj5s1e7Z41bsjsoHUFMYJYnl3HPk9GN0gs61tIcNiYHkRuxYOBM9kdykjgZGbtUE9bLO3K9Vas4RXOjkEML+NLHCO8LmgSEWaSS7RY6f0S3p8lqsNA4tur208RgLPZHcs+Q27F2SJsnmXiCqkguWdUkfNmr3bPGjzZq92zxp3eRG7EeRG7FFukatcVqNR7JI+bNXu2eNHmzV7tnjTu8iN2I8iN2I3SNHFajUeySQyYq92zxr702RlW82dmMG25cf0Cc4wRuxfaPCGjmQKSNcOKVBFrqpZKZJsp22aCSdLnnW49PR0K9UkNgsw0gC2AFZAAFgl7nFxu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908" name="AutoShape 4" descr="data:image/jpeg;base64,/9j/4AAQSkZJRgABAQAAAQABAAD/2wCEAAkGBhESERIQEBARFBEWEBYQFBAVDxURFBIPFBEXFRURFBUXGyYeGRkkGhUSHzshLykpLCwvFSAxNTAqNicrLCkBCQoKDgwOGg8PGikkHyQvLjU2LC4sNSksLDUsLCkwLC8sLCksKSksKiksLCksNSwpLCwsLCwpLCwtKTU1KS0sLP/AABEIAKAAoAMBIgACEQEDEQH/xAAcAAACAgMBAQAAAAAAAAAAAAAABwIGAQQIBQP/xABCEAABAwIBBgkICgICAwAAAAABAAIDBBEFBhIhMVFTBxMyQWFxc5GSFRYiI1KTodEUFzNCYnKBsbKzNMFD0mN0w//EABoBAAIDAQEAAAAAAAAAAAAAAAAFAwQGAQL/xAAyEQABAwIDBgQGAQUAAAAAAAABAAIDBBEFElETFBUxQVIhMnGRIjNhgaHB0SM0U3Kx/9oADAMBAAIRAxEAPwB4ErWmqwEVc1glblVj75pXxBzhAw5hDTYyyc4J9kKKWURNuVapaZ1S/I1Xyoyqp2mzp4gdnGNv+6+Bywpt/F7xvzStEjRoEcYH5b/ErPHDdx+AKhv50TwYGO4poeeFNv4veNR54U2/i941K/jhu4/AEccN3H4AjfzojgY7imh54U2/i941HnhTb+L3jUr+OG7j8ARxw3cfgCN/OiOBjuKaHnhTb+L3jUeeFNv4veNSv44buPwBHHDdx+AI386I4GO4poeeFNv4veNR54U2/i941K/jhu4/AEccN3H4AjfzojgY7imh54U2/i941HnhTb+L3jUr+OG7j8ARxw3cfgCN/OiOBjuKaHnhTb+L3jUeeFNv4veNSv44buPwBHHDdx+AI386I4GO4pojLCm38XvG/NbFNlPA82bNGTsEjSe690puOG7j8AWDI06DFGR0NzT3hG//AEXDgY6OKd8NWCtkFKvJLKB7JWwPeXRvB4tzjdzXDXGTz6Ey6Sa4TCKQSNzBIqmndTvyOWli8lmlJfjCS4nnkef1LySnFjZ9Eqn5JcH5lHH1V2xlxc2IGzntJuHOP3Rq0az0c9arjdJlDUxwqpjp875Dp+1WMPwyad2bDE9557DQPzO1BWqg4MZ3WM0rI/wtBkd1awP3V2r6+loKcySFkMDBqAtcnU1rRpc4nm1lKrGeFevqHEUTG00PM97RJM4bTf0W9QB61EKWKMXkKsnE6qpdlp22Huf4V5g4MaUcuSZ5/M1o+DVtM4OqEfckPXM/5pRtykxgHOGIzE7C2Mt7s1WjJvhgljcIsUjbmHR9LjaQGnbLHp0dI1bOdSM3ZxsAFXmGIMGZznfY/wAK7fV7Q7p3vX/NH1e0O6d71/zVgima5oexwc1wDmuBuHNIuCCNYIU1Z2MfaPZL98qP8jvcqufV7Q7p3vX/ADR9XtDune9f815eW+W1bQPBbQMmp3aGzioc2z7aWPbmHNOzTY/BVabhmrXtc2OgijeRZshndIGn2szMF+9RubA3mB7KxG+tkF2ucfuV7mVlHhNA0cZG98zheOnbM/PfzZx0+i2/3j+l9SovHZ13ZoaCbhoJIaNlzpWnFTOc90073STPN3SON3E/6HRqC20qnkY42YLBaehglibeVxJOpvZSusErF1hx0KsmCZWA5DUc1NDK9smc+JrzaZwFyNOgFeDl/gFPRin4lrgZHuac6Rz9DWg8/Wr7kh/g0vYM/ZVDhi1UXayf1hOpIWCK4A5LH09XOaoNLza/K6pF0XUboukq2K+9FIRNARvm/wCwnFhEl2hJinPrYe1anDgh9EJxQeQ+qyWOfOb6KOPcg9S9LB/sIeyZ/ALzce5B6l6OD/YQ9kz+DVfSPolLwlYmamvMF/U01mhvMZ3Nu95G0AhvftK8RoA0BfXEnE1VW46zVzfCZzR8AF8bpBUPL3m63VBC2KBoGildfOaIOFiFK6LqBXSAfAqz8FuVDqeYYdM68MhJp3E/Zy6zD+V2kjYevQ21zrWMNg5hIe0h7HDW17Tdrh0ggFPbJjGhV0kNSNb2AuHsyDQ9viBTqkmztseYWOxSkEEmZvIrdr6Fk0bopW5zHDNI6No6edJPGsKdTTyQO05pu13tRnS13d8QU87pf8K2HjNgqQNIcYHH8LgXNv1EO8a5WRBzM3ULuE1Jim2Z5O/6l/dF19KKmMkkcQIBfI2ME6gXOABNutXD6q6jfw9z/klTIXv8WhaiaqhhIEjrKl3WHHQrr9VdRv4e5/yQeCqo38Pc/wCSk3WXtUHEqXvH5V2yP/waXsGfsqfwx6qLtZP6wr1gdAYKeGFxBcyNrCRqJA1i68PLvJGSuFPxcjGcU9zjnBxuHNA0WHQm8jSYso52WSgka2pDyfC6U90XV0+quo38Pc/5I+quo38Pc/5JRusvatbxKl7x+VTaY+th7VqcWCckKk1XBzNAOPfNEWxHjCAHXIHMNCuuAuuwEbEypI3MaQ4LO4tPHNIHRm4sjHuQepejg/2EPZM/g1edj3IPUvQwj7CHsWf1hXEp6JJ41DmVdUw81VKfFIXj4OC1LqycI2H8VXOfb0ZmNkH5gMx37DvVZus/M3LIQt5RvD4GOGildF1G6LqFW1kphcD1b6mppz/xziRvQyZp0eJjz+qXl1buCeW1bUM5nUwcetkrQP5lXKN1pLJRi7A6nJ0TXVT4TwPJ7zsliI6+MCtapfCzVhtE2O+mSpjaOpt5D/FNZfIfRZelvt2W1CXuCPAqaYkgD6TESSbADjBpJTuOMU+/h96z5pAvYCLFea/J6Em+aO5LKaoEQIK02I0D6lwc08l0h5Yp9/D71nzR5Yp9/D71nzXNvm5D7I7lg5OQ25I7la31miV8Fm1C6djkDgHNIIIuCDcEbQQvnUVccdjI9jL6s5wbfquV5WRMYbh9I0ahTsA8KpPDjSNkZRNcNHHSf1hW3PAbmSpkJfJsxzvZMXyxT7+H3rPmjyxT7+H3rPmubfNyH2R3I83IfZHcqm+s0TXgs2oT7yuxSF1FUhs0RcYXAAStJJ6ACo5KfYs/KP2SMocAiE0Nmj7Vo1J84AwBjQOYKxFKJRcJfVUrqZwa5GPcg9S38I+wh7GP+sLQx7kHqW/hP2EPYx/1tUyq9F4XCHgJqKbPjF5YSZGga3MI9YwfoAetoSiDl0KlrlpkC4OdUUjM5pJc+Bo0tOsujHOPw83N0LqyAu+NqfYTXNj/AKMhsOh/Sol0XUTs59nSi6VrUKV1fuCbDDnVFURos2nadtjnv/8An8VUMEwGarkEcLTa/pSEehGNrj/rWU6cHwplNCyCPksFr87nHS5x6SblX6KIl2c8kixiqa2PYg+J/C3UnOEjHhU1ohYbxUwLCRqNQ4jjO4Na3rDlZeEXhCFMDR0js6scLOcNIpmn7x/8ltQ5tZ5rq+kgzG21nWSdJJ5ySp6yYBuQKjhNKXP2ruQWzdF1G6LpStWpXWHHQsXWHFC4npkd/g0vYM/ZU7hn1UXbSf1hXHI3/Apf/XZ+ypvDRyaLtpP6wnsnyT6LEU/92P8AZUC6LqN0XSJbhfakProe2anRgnJCStGfXQ9s1OrBOSE2ofIVlMa+c30RjvJPUqjkhwq05tS1pEEjfVsmOiGRrfRF3fcdYDXoO3mFuxvklIWopGvzg4ffd/IqaebZWKqUVLvOZvUWXSLXggEEEEXBGkEHnBWbrmygmrKXRR1k8TdeY15LL/kN2/BeqzhBxtuj6Wx35qeM369CG1UZ6rr8MqGnldO7EMn6Wc3mgjefaLbO8QsVpxZEUDTcUsd+kud8CVT+DDHsTq6iV1XUB0MUQ9BsTGZ0sjjm3IF9Aa89yZd1IGsf8VgqznzQnZlxH0uoQQNY0NY1rWjU1rQ0DqA0JdcI3CO+J5oaBw4/VNPa/EXHIZzGTTr+716mBiNQWQyyNF3Nie8Da5rCQO8Bc7UcZtnuJL3Evc46S5zjcuPSSSoqmbZN8Faw+k3mQl3ILNJSZtySXPJLnOJJc5x0lxJ0knatm6jdF0mJLjcrYMaGDK0eCldF1G6LryvaldBUbouhC3G5Y4rG1sUFXmRsaGtbxUZs0ahctutatxquqiz6ZPxoYS5g4trLEix5IChdF1YNQ8ty3VFtBC1+0A8VK6LqN0XVdXl96M+uh7ZqdeCckJJUR9dB2zU7cE5ITah8hWUxr5w9EY3ySkUDpd+d38inrjfJKRAOl353fyK5XeUL3gnnf6Kd0XUboula06YHA9VN4ysiJ9IiGQDa0cY1x/QuZ4kzVzzg+POoaqKraM5o9CVgPLhdygOkaCOkBP6hro5o2TRPD43tD2PGpzSLgp1SuBjA0WNxSIsqCT1X3SfyyyJfSudLE0upSbggXMNzyHfh2FOBYc0EEEAgixBFwQdYIUk0IlbYqvSVb6Z+ZvLqFztdF0wsr+Di2dPRN0a3U45tpi/692xLw7P0t0pLJE6M2ctjT1UdQ3Mw/bqFm6LqN0XUasqV0XUbouhCldF1G6LoQpXRdRui6EL70J9fB2zU78E5ISPoD6+Dtmp4YJyQm1D5CsrjPzh6IxvklLnA+DKomHGSvbDG5xcBbjHlpNwc0GwuNp/RMbHeQepeHjuXkGHUkGeDJO+Bhip2mznWYBnOP3WX5+4FWJY2vtm6JdTVEsN9lzK+tDwZULOWJJTte+w8LLBehLhWG0rQZIqSJvM6Xi29zpEmsU4QMWqyfX/R4z/xwDM0dMhu894VfODBzi+RznvOkuc4vcT0uOkquZYI+QTBtLWz+L3H7n9J6y8ImDQm30ymBHNG0u6NGY2y1ncMeEAgfSXnpFPKQOs5qTTMLjH3Qp/QWeyF530dApRgzzzcuicGxynq4hNTStljOjOadR9lwOlp6Ct5c14dV1FFL9IopDG/7zdbJGj7sjdTh8RzWTgyI4TIK60MgEFXbTCT6MltboXHlfl1jp1q1FM2QeCWVNHJTn4uWquiqGWOQbKkGaABlTrPM2Xodsd+LvVuQvb2NeLOUEMz4XZ2GxXO88LmOcx7S17TmuaRYtcNYIULppcJmS4kiNZG31sY9ZYcuEc56W6+q+wJVXSSaIxOstpSVQqY8459Qp3RdQui6hVtTui6hdF0IU7ouoXRdCFsUB9fB2zU8sE5ISMw8+vg7ZqeeCckJtReQrK4z84eiljbfRKQddK6aZ8spznX4sbGsj9BrRsAAC6DxWK7SkFi9GYamaFwtaQub0scc4W712svlFlzCMu1IdotdF1i6LpStUs3RdYui6ELK1aqiDrEaHA3DgbEOGkEEaitm6LrrSWm4Xh7GvFnBX/g64THue2hxB3rDZsNSdHGnmjl/Hsdz6jp1tK65mrKYPb08x5wdqe3B/jjqughmkN5ReKQ+1JGc0uPWLH9U4p59oLHmsliFFu7szeRVhkYHAtcAWkFpB1FpFiD+i53rabi5ZYt3K+K+0MeWg9wXRK54xWoD6mpe3kuqZSDtbxrrFRVw+EFWsFcdo4fRa90XWLoula0yzdF1i6LoQs3RdYui6ELYw77eDtmp7YIPRCSGTdIZauJo1MdxjjsA1fGyeuER2aE2owQxZTF3AzADoF6FRFcKi5YZGMqRc3bI3kyDWOgjnHQmAQvjLTAq4QHCxSlriw5mnxSDqMiqxhsBG8e1nFvwK1zkvV7tnjT2lwpp5l8DgjdirbpGmIxSoHVI/zZq92zxo82avds8ad/kRuxY8iN2I3SNHFajUeySPmzV7tnjR5s1e7Z407vIjdiPIjdiN0jRxWo1Hskj5s1e7Z41bsjsoHUFMYJYnl3HPk9GN0gs61tIcNiYHkRuxYOBM9kdykjgZGbtUE9bLO3K9Vas4RXOjkEML+NLHCO8LmgSEWaSS7RY6f0S3p8lqsNA4tur208RgLPZHcs+Q27F2SJsnmXiCqkguWdUkfNmr3bPGjzZq92zxp3eRG7EeRG7FFukatcVqNR7JI+bNXu2eNHmzV7tnjTu8iN2I8iN2I3SNHFajUeySQyYq92zxr702RlW82dmMG25cf0Cc4wRuxfaPCGjmQKSNcOKVBFrqpZKZJsp22aCSdLnnW49PR0K9UkNgsw0gC2AFZAAFgl7nFxu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910" name="AutoShape 6" descr="data:image/jpeg;base64,/9j/4AAQSkZJRgABAQAAAQABAAD/2wCEAAkGBhESERIQEBARFBEWEBYQFBAVDxURFBIPFBEXFRURFBUXGyYeGRkkGhUSHzshLykpLCwvFSAxNTAqNicrLCkBCQoKDgwOGg8PGikkHyQvLjU2LC4sNSksLDUsLCkwLC8sLCksKSksKiksLCksNSwpLCwsLCwpLCwtKTU1KS0sLP/AABEIAKAAoAMBIgACEQEDEQH/xAAcAAACAgMBAQAAAAAAAAAAAAAABwIGAQQIBQP/xABCEAABAwIBBgkICgICAwAAAAABAAIDBBEFBhIhMVFTBxMyQWFxc5GSFRYiI1KTodEUFzNCYnKBsbKzNMFD0mN0w//EABoBAAIDAQEAAAAAAAAAAAAAAAAFAwQGAQL/xAAyEQABAwIDBgQGAQUAAAAAAAABAAIDBBEFElETFBUxQVIhMnGRIjNhgaHB0SM0U3Kx/9oADAMBAAIRAxEAPwB4ErWmqwEVc1glblVj75pXxBzhAw5hDTYyyc4J9kKKWURNuVapaZ1S/I1Xyoyqp2mzp4gdnGNv+6+Bywpt/F7xvzStEjRoEcYH5b/ErPHDdx+AKhv50TwYGO4poeeFNv4veNR54U2/i941K/jhu4/AEccN3H4AjfzojgY7imh54U2/i941HnhTb+L3jUr+OG7j8ARxw3cfgCN/OiOBjuKaHnhTb+L3jUeeFNv4veNSv44buPwBHHDdx+AI386I4GO4poeeFNv4veNR54U2/i941K/jhu4/AEccN3H4AjfzojgY7imh54U2/i941HnhTb+L3jUr+OG7j8ARxw3cfgCN/OiOBjuKaHnhTb+L3jUeeFNv4veNSv44buPwBHHDdx+AI386I4GO4pojLCm38XvG/NbFNlPA82bNGTsEjSe690puOG7j8AWDI06DFGR0NzT3hG//AEXDgY6OKd8NWCtkFKvJLKB7JWwPeXRvB4tzjdzXDXGTz6Ey6Sa4TCKQSNzBIqmndTvyOWli8lmlJfjCS4nnkef1LySnFjZ9Eqn5JcH5lHH1V2xlxc2IGzntJuHOP3Rq0az0c9arjdJlDUxwqpjp875Dp+1WMPwyad2bDE9557DQPzO1BWqg4MZ3WM0rI/wtBkd1awP3V2r6+loKcySFkMDBqAtcnU1rRpc4nm1lKrGeFevqHEUTG00PM97RJM4bTf0W9QB61EKWKMXkKsnE6qpdlp22Huf4V5g4MaUcuSZ5/M1o+DVtM4OqEfckPXM/5pRtykxgHOGIzE7C2Mt7s1WjJvhgljcIsUjbmHR9LjaQGnbLHp0dI1bOdSM3ZxsAFXmGIMGZznfY/wAK7fV7Q7p3vX/NH1e0O6d71/zVgima5oexwc1wDmuBuHNIuCCNYIU1Z2MfaPZL98qP8jvcqufV7Q7p3vX/ADR9XtDune9f815eW+W1bQPBbQMmp3aGzioc2z7aWPbmHNOzTY/BVabhmrXtc2OgijeRZshndIGn2szMF+9RubA3mB7KxG+tkF2ucfuV7mVlHhNA0cZG98zheOnbM/PfzZx0+i2/3j+l9SovHZ13ZoaCbhoJIaNlzpWnFTOc90073STPN3SON3E/6HRqC20qnkY42YLBaehglibeVxJOpvZSusErF1hx0KsmCZWA5DUc1NDK9smc+JrzaZwFyNOgFeDl/gFPRin4lrgZHuac6Rz9DWg8/Wr7kh/g0vYM/ZVDhi1UXayf1hOpIWCK4A5LH09XOaoNLza/K6pF0XUboukq2K+9FIRNARvm/wCwnFhEl2hJinPrYe1anDgh9EJxQeQ+qyWOfOb6KOPcg9S9LB/sIeyZ/ALzce5B6l6OD/YQ9kz+DVfSPolLwlYmamvMF/U01mhvMZ3Nu95G0AhvftK8RoA0BfXEnE1VW46zVzfCZzR8AF8bpBUPL3m63VBC2KBoGildfOaIOFiFK6LqBXSAfAqz8FuVDqeYYdM68MhJp3E/Zy6zD+V2kjYevQ21zrWMNg5hIe0h7HDW17Tdrh0ggFPbJjGhV0kNSNb2AuHsyDQ9viBTqkmztseYWOxSkEEmZvIrdr6Fk0bopW5zHDNI6No6edJPGsKdTTyQO05pu13tRnS13d8QU87pf8K2HjNgqQNIcYHH8LgXNv1EO8a5WRBzM3ULuE1Jim2Z5O/6l/dF19KKmMkkcQIBfI2ME6gXOABNutXD6q6jfw9z/klTIXv8WhaiaqhhIEjrKl3WHHQrr9VdRv4e5/yQeCqo38Pc/wCSk3WXtUHEqXvH5V2yP/waXsGfsqfwx6qLtZP6wr1gdAYKeGFxBcyNrCRqJA1i68PLvJGSuFPxcjGcU9zjnBxuHNA0WHQm8jSYso52WSgka2pDyfC6U90XV0+quo38Pc/5I+quo38Pc/5JRusvatbxKl7x+VTaY+th7VqcWCckKk1XBzNAOPfNEWxHjCAHXIHMNCuuAuuwEbEypI3MaQ4LO4tPHNIHRm4sjHuQepejg/2EPZM/g1edj3IPUvQwj7CHsWf1hXEp6JJ41DmVdUw81VKfFIXj4OC1LqycI2H8VXOfb0ZmNkH5gMx37DvVZus/M3LIQt5RvD4GOGildF1G6LqFW1kphcD1b6mppz/xziRvQyZp0eJjz+qXl1buCeW1bUM5nUwcetkrQP5lXKN1pLJRi7A6nJ0TXVT4TwPJ7zsliI6+MCtapfCzVhtE2O+mSpjaOpt5D/FNZfIfRZelvt2W1CXuCPAqaYkgD6TESSbADjBpJTuOMU+/h96z5pAvYCLFea/J6Em+aO5LKaoEQIK02I0D6lwc08l0h5Yp9/D71nzR5Yp9/D71nzXNvm5D7I7lg5OQ25I7la31miV8Fm1C6djkDgHNIIIuCDcEbQQvnUVccdjI9jL6s5wbfquV5WRMYbh9I0ahTsA8KpPDjSNkZRNcNHHSf1hW3PAbmSpkJfJsxzvZMXyxT7+H3rPmjyxT7+H3rPmubfNyH2R3I83IfZHcqm+s0TXgs2oT7yuxSF1FUhs0RcYXAAStJJ6ACo5KfYs/KP2SMocAiE0Nmj7Vo1J84AwBjQOYKxFKJRcJfVUrqZwa5GPcg9S38I+wh7GP+sLQx7kHqW/hP2EPYx/1tUyq9F4XCHgJqKbPjF5YSZGga3MI9YwfoAetoSiDl0KlrlpkC4OdUUjM5pJc+Bo0tOsujHOPw83N0LqyAu+NqfYTXNj/AKMhsOh/Sol0XUTs59nSi6VrUKV1fuCbDDnVFURos2nadtjnv/8An8VUMEwGarkEcLTa/pSEehGNrj/rWU6cHwplNCyCPksFr87nHS5x6SblX6KIl2c8kixiqa2PYg+J/C3UnOEjHhU1ohYbxUwLCRqNQ4jjO4Na3rDlZeEXhCFMDR0js6scLOcNIpmn7x/8ltQ5tZ5rq+kgzG21nWSdJJ5ySp6yYBuQKjhNKXP2ruQWzdF1G6LpStWpXWHHQsXWHFC4npkd/g0vYM/ZU7hn1UXbSf1hXHI3/Apf/XZ+ypvDRyaLtpP6wnsnyT6LEU/92P8AZUC6LqN0XSJbhfakProe2anRgnJCStGfXQ9s1OrBOSE2ofIVlMa+c30RjvJPUqjkhwq05tS1pEEjfVsmOiGRrfRF3fcdYDXoO3mFuxvklIWopGvzg4ffd/IqaebZWKqUVLvOZvUWXSLXggEEEEXBGkEHnBWbrmygmrKXRR1k8TdeY15LL/kN2/BeqzhBxtuj6Wx35qeM369CG1UZ6rr8MqGnldO7EMn6Wc3mgjefaLbO8QsVpxZEUDTcUsd+kud8CVT+DDHsTq6iV1XUB0MUQ9BsTGZ0sjjm3IF9Aa89yZd1IGsf8VgqznzQnZlxH0uoQQNY0NY1rWjU1rQ0DqA0JdcI3CO+J5oaBw4/VNPa/EXHIZzGTTr+716mBiNQWQyyNF3Nie8Da5rCQO8Bc7UcZtnuJL3Evc46S5zjcuPSSSoqmbZN8Faw+k3mQl3ILNJSZtySXPJLnOJJc5x0lxJ0knatm6jdF0mJLjcrYMaGDK0eCldF1G6LryvaldBUbouhC3G5Y4rG1sUFXmRsaGtbxUZs0ahctutatxquqiz6ZPxoYS5g4trLEix5IChdF1YNQ8ty3VFtBC1+0A8VK6LqN0XVdXl96M+uh7ZqdeCckJJUR9dB2zU7cE5ITah8hWUxr5w9EY3ySkUDpd+d38inrjfJKRAOl353fyK5XeUL3gnnf6Kd0XUboula06YHA9VN4ysiJ9IiGQDa0cY1x/QuZ4kzVzzg+POoaqKraM5o9CVgPLhdygOkaCOkBP6hro5o2TRPD43tD2PGpzSLgp1SuBjA0WNxSIsqCT1X3SfyyyJfSudLE0upSbggXMNzyHfh2FOBYc0EEEAgixBFwQdYIUk0IlbYqvSVb6Z+ZvLqFztdF0wsr+Di2dPRN0a3U45tpi/692xLw7P0t0pLJE6M2ctjT1UdQ3Mw/bqFm6LqN0XUasqV0XUbouhCldF1G6LoQpXRdRui6EL70J9fB2zU78E5ISPoD6+Dtmp4YJyQm1D5CsrjPzh6IxvklLnA+DKomHGSvbDG5xcBbjHlpNwc0GwuNp/RMbHeQepeHjuXkGHUkGeDJO+Bhip2mznWYBnOP3WX5+4FWJY2vtm6JdTVEsN9lzK+tDwZULOWJJTte+w8LLBehLhWG0rQZIqSJvM6Xi29zpEmsU4QMWqyfX/R4z/xwDM0dMhu894VfODBzi+RznvOkuc4vcT0uOkquZYI+QTBtLWz+L3H7n9J6y8ImDQm30ymBHNG0u6NGY2y1ncMeEAgfSXnpFPKQOs5qTTMLjH3Qp/QWeyF530dApRgzzzcuicGxynq4hNTStljOjOadR9lwOlp6Ct5c14dV1FFL9IopDG/7zdbJGj7sjdTh8RzWTgyI4TIK60MgEFXbTCT6MltboXHlfl1jp1q1FM2QeCWVNHJTn4uWquiqGWOQbKkGaABlTrPM2Xodsd+LvVuQvb2NeLOUEMz4XZ2GxXO88LmOcx7S17TmuaRYtcNYIULppcJmS4kiNZG31sY9ZYcuEc56W6+q+wJVXSSaIxOstpSVQqY8459Qp3RdQui6hVtTui6hdF0IU7ouoXRdCFsUB9fB2zU8sE5ISMw8+vg7ZqeeCckJtReQrK4z84eiljbfRKQddK6aZ8spznX4sbGsj9BrRsAAC6DxWK7SkFi9GYamaFwtaQub0scc4W712svlFlzCMu1IdotdF1i6LpStUs3RdYui6ELK1aqiDrEaHA3DgbEOGkEEaitm6LrrSWm4Xh7GvFnBX/g64THue2hxB3rDZsNSdHGnmjl/Hsdz6jp1tK65mrKYPb08x5wdqe3B/jjqughmkN5ReKQ+1JGc0uPWLH9U4p59oLHmsliFFu7szeRVhkYHAtcAWkFpB1FpFiD+i53rabi5ZYt3K+K+0MeWg9wXRK54xWoD6mpe3kuqZSDtbxrrFRVw+EFWsFcdo4fRa90XWLoula0yzdF1i6LoQs3RdYui6ELYw77eDtmp7YIPRCSGTdIZauJo1MdxjjsA1fGyeuER2aE2owQxZTF3AzADoF6FRFcKi5YZGMqRc3bI3kyDWOgjnHQmAQvjLTAq4QHCxSlriw5mnxSDqMiqxhsBG8e1nFvwK1zkvV7tnjT2lwpp5l8DgjdirbpGmIxSoHVI/zZq92zxo82avds8ad/kRuxY8iN2I3SNHFajUeySPmzV7tnjR5s1e7Z407vIjdiPIjdiN0jRxWo1Hskj5s1e7Z41bsjsoHUFMYJYnl3HPk9GN0gs61tIcNiYHkRuxYOBM9kdykjgZGbtUE9bLO3K9Vas4RXOjkEML+NLHCO8LmgSEWaSS7RY6f0S3p8lqsNA4tur208RgLPZHcs+Q27F2SJsnmXiCqkguWdUkfNmr3bPGjzZq92zxp3eRG7EeRG7FFukatcVqNR7JI+bNXu2eNHmzV7tnjTu8iN2I8iN2I3SNHFajUeySQyYq92zxr702RlW82dmMG25cf0Cc4wRuxfaPCGjmQKSNcOKVBFrqpZKZJsp22aCSdLnnW49PR0K9UkNgsw0gC2AFZAAFgl7nFxu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3912" name="Picture 8" descr="http://www.google.com/+/business/images/plus-bad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86190"/>
            <a:ext cx="619116" cy="619116"/>
          </a:xfrm>
          <a:prstGeom prst="rect">
            <a:avLst/>
          </a:prstGeom>
          <a:noFill/>
        </p:spPr>
      </p:pic>
      <p:pic>
        <p:nvPicPr>
          <p:cNvPr id="123914" name="Picture 10" descr="http://simplyzesty.com/wp-content/uploads/2011/07/facebook_logo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143248"/>
            <a:ext cx="604821" cy="604821"/>
          </a:xfrm>
          <a:prstGeom prst="rect">
            <a:avLst/>
          </a:prstGeom>
          <a:noFill/>
        </p:spPr>
      </p:pic>
      <p:pic>
        <p:nvPicPr>
          <p:cNvPr id="123918" name="Picture 14" descr="http://blog.lojadeconsultoria.com.br/wp-content/uploads/2012/02/098394-blue-jelly-icon-social-media-logos-twitter-logo-squa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785791" cy="785791"/>
          </a:xfrm>
          <a:prstGeom prst="rect">
            <a:avLst/>
          </a:prstGeom>
          <a:noFill/>
        </p:spPr>
      </p:pic>
      <p:pic>
        <p:nvPicPr>
          <p:cNvPr id="123920" name="Picture 16" descr="http://blog.hubspot.com/Portals/249/images/linkedin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714884"/>
            <a:ext cx="723888" cy="723888"/>
          </a:xfrm>
          <a:prstGeom prst="rect">
            <a:avLst/>
          </a:prstGeom>
          <a:noFill/>
        </p:spPr>
      </p:pic>
      <p:pic>
        <p:nvPicPr>
          <p:cNvPr id="123922" name="Picture 18" descr="Descrição: Descrição: Descrição: Descrição: Descrição: Descrição: Descrição: Descrição: image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357430"/>
            <a:ext cx="821835" cy="90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Resolução de Entidades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Múltiplas referências para a mesma entidade no mundo real é algo comumente observado</a:t>
            </a:r>
          </a:p>
          <a:p>
            <a:endParaRPr lang="pt-BR" dirty="0" smtClean="0"/>
          </a:p>
          <a:p>
            <a:r>
              <a:rPr lang="pt-BR" dirty="0" smtClean="0"/>
              <a:t>Duplicação de referências se deve a:</a:t>
            </a:r>
          </a:p>
          <a:p>
            <a:pPr lvl="1"/>
            <a:r>
              <a:rPr lang="pt-BR" dirty="0" smtClean="0"/>
              <a:t>Erros na entrada de dados</a:t>
            </a:r>
          </a:p>
          <a:p>
            <a:pPr lvl="1"/>
            <a:r>
              <a:rPr lang="pt-BR" dirty="0" smtClean="0"/>
              <a:t>Abreviações e representações alternativas</a:t>
            </a:r>
          </a:p>
          <a:p>
            <a:pPr lvl="1"/>
            <a:r>
              <a:rPr lang="pt-BR" dirty="0" smtClean="0"/>
              <a:t>Nicknames, sinônimos</a:t>
            </a:r>
          </a:p>
          <a:p>
            <a:pPr lvl="1"/>
            <a:r>
              <a:rPr lang="pt-BR" dirty="0" smtClean="0"/>
              <a:t>...</a:t>
            </a:r>
          </a:p>
          <a:p>
            <a:pPr>
              <a:buFont typeface="Wingdings" pitchFamily="2" charset="2"/>
              <a:buNone/>
            </a:pPr>
            <a:endParaRPr lang="pt-BR" dirty="0" smtClean="0"/>
          </a:p>
          <a:p>
            <a:pPr>
              <a:buFont typeface="Wingdings" pitchFamily="2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Resolução</a:t>
            </a:r>
            <a:r>
              <a:rPr lang="en-US" dirty="0" smtClean="0"/>
              <a:t> de </a:t>
            </a:r>
            <a:r>
              <a:rPr lang="en-US" dirty="0" err="1" smtClean="0"/>
              <a:t>Entidades</a:t>
            </a:r>
            <a:r>
              <a:rPr lang="en-US" dirty="0" smtClean="0"/>
              <a:t> – </a:t>
            </a:r>
            <a:r>
              <a:rPr lang="en-US" dirty="0" err="1" smtClean="0"/>
              <a:t>Outro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Construção</a:t>
            </a:r>
            <a:r>
              <a:rPr lang="en-US" dirty="0" smtClean="0"/>
              <a:t> de bases de </a:t>
            </a:r>
            <a:r>
              <a:rPr lang="en-US" dirty="0" err="1" smtClean="0"/>
              <a:t>artigos</a:t>
            </a:r>
            <a:r>
              <a:rPr lang="en-US" dirty="0" smtClean="0"/>
              <a:t>, </a:t>
            </a:r>
            <a:r>
              <a:rPr lang="en-US" dirty="0" err="1" smtClean="0"/>
              <a:t>autores</a:t>
            </a:r>
            <a:r>
              <a:rPr lang="en-US" dirty="0" smtClean="0"/>
              <a:t> e </a:t>
            </a:r>
            <a:r>
              <a:rPr lang="en-US" dirty="0" err="1" smtClean="0"/>
              <a:t>citações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42976" y="2714620"/>
            <a:ext cx="65008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/>
              <a:t>R. </a:t>
            </a:r>
            <a:r>
              <a:rPr lang="pt-BR" sz="1600" dirty="0" err="1" smtClean="0"/>
              <a:t>Agrawal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R. </a:t>
            </a:r>
            <a:r>
              <a:rPr lang="pt-BR" sz="1600" dirty="0" err="1" smtClean="0"/>
              <a:t>Srikant</a:t>
            </a:r>
            <a:r>
              <a:rPr lang="pt-BR" sz="1600" dirty="0" smtClean="0"/>
              <a:t>. </a:t>
            </a:r>
            <a:r>
              <a:rPr lang="pt-BR" sz="1600" dirty="0" err="1" smtClean="0"/>
              <a:t>Fast</a:t>
            </a:r>
            <a:r>
              <a:rPr lang="pt-BR" sz="1600" dirty="0" smtClean="0"/>
              <a:t> </a:t>
            </a:r>
            <a:r>
              <a:rPr lang="pt-BR" sz="1600" dirty="0" err="1" smtClean="0"/>
              <a:t>algorithms</a:t>
            </a:r>
            <a:r>
              <a:rPr lang="pt-BR" sz="1600" dirty="0" smtClean="0"/>
              <a:t> for </a:t>
            </a:r>
            <a:r>
              <a:rPr lang="pt-BR" sz="1600" dirty="0" err="1" smtClean="0"/>
              <a:t>mining</a:t>
            </a:r>
            <a:r>
              <a:rPr lang="pt-BR" sz="1600" dirty="0" smtClean="0"/>
              <a:t> </a:t>
            </a:r>
            <a:r>
              <a:rPr lang="pt-BR" sz="1600" dirty="0" err="1" smtClean="0"/>
              <a:t>association</a:t>
            </a:r>
            <a:r>
              <a:rPr lang="pt-BR" sz="1600" dirty="0" smtClean="0"/>
              <a:t> </a:t>
            </a:r>
            <a:r>
              <a:rPr lang="pt-BR" sz="1600" dirty="0" err="1" smtClean="0"/>
              <a:t>rules</a:t>
            </a:r>
            <a:r>
              <a:rPr lang="pt-BR" sz="1600" dirty="0" smtClean="0"/>
              <a:t>, In: VLDB, 1994.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42976" y="4429132"/>
            <a:ext cx="65008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err="1" smtClean="0"/>
              <a:t>Rakesh</a:t>
            </a:r>
            <a:r>
              <a:rPr lang="pt-BR" sz="1600" dirty="0" smtClean="0"/>
              <a:t> </a:t>
            </a:r>
            <a:r>
              <a:rPr lang="pt-BR" sz="1600" dirty="0" err="1" smtClean="0"/>
              <a:t>Agrawal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Ramakrishnan</a:t>
            </a:r>
            <a:r>
              <a:rPr lang="pt-BR" sz="1600" dirty="0" smtClean="0"/>
              <a:t> </a:t>
            </a:r>
            <a:r>
              <a:rPr lang="pt-BR" sz="1600" dirty="0" err="1" smtClean="0"/>
              <a:t>Srikant</a:t>
            </a:r>
            <a:r>
              <a:rPr lang="pt-BR" sz="1600" dirty="0" smtClean="0"/>
              <a:t>. </a:t>
            </a:r>
            <a:r>
              <a:rPr lang="pt-BR" sz="1600" dirty="0" err="1" smtClean="0"/>
              <a:t>Fast</a:t>
            </a:r>
            <a:r>
              <a:rPr lang="pt-BR" sz="1600" dirty="0" smtClean="0"/>
              <a:t> </a:t>
            </a:r>
            <a:r>
              <a:rPr lang="pt-BR" sz="1600" dirty="0" err="1" smtClean="0"/>
              <a:t>algorithms</a:t>
            </a:r>
            <a:r>
              <a:rPr lang="pt-BR" sz="1600" dirty="0" smtClean="0"/>
              <a:t> for </a:t>
            </a:r>
            <a:r>
              <a:rPr lang="pt-BR" sz="1600" dirty="0" err="1" smtClean="0"/>
              <a:t>mining</a:t>
            </a:r>
            <a:r>
              <a:rPr lang="pt-BR" sz="1600" dirty="0" smtClean="0"/>
              <a:t> </a:t>
            </a:r>
            <a:r>
              <a:rPr lang="pt-BR" sz="1600" dirty="0" err="1" smtClean="0"/>
              <a:t>association</a:t>
            </a:r>
            <a:r>
              <a:rPr lang="pt-BR" sz="1600" dirty="0" smtClean="0"/>
              <a:t> </a:t>
            </a:r>
            <a:r>
              <a:rPr lang="pt-BR" sz="1600" dirty="0" err="1" smtClean="0"/>
              <a:t>rules</a:t>
            </a:r>
            <a:r>
              <a:rPr lang="pt-BR" sz="1600" dirty="0" smtClean="0"/>
              <a:t>, In: Proc.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20th Int. /</a:t>
            </a:r>
            <a:r>
              <a:rPr lang="pt-BR" sz="1600" dirty="0" err="1" smtClean="0"/>
              <a:t>conference</a:t>
            </a:r>
            <a:r>
              <a:rPr lang="pt-BR" sz="1600" dirty="0" smtClean="0"/>
              <a:t> </a:t>
            </a:r>
            <a:r>
              <a:rPr lang="pt-BR" sz="1600" dirty="0" err="1" smtClean="0"/>
              <a:t>on</a:t>
            </a:r>
            <a:r>
              <a:rPr lang="pt-BR" sz="1600" dirty="0" smtClean="0"/>
              <a:t> </a:t>
            </a:r>
            <a:r>
              <a:rPr lang="pt-BR" sz="1600" dirty="0" err="1" smtClean="0"/>
              <a:t>Very</a:t>
            </a:r>
            <a:r>
              <a:rPr lang="pt-BR" sz="1600" dirty="0" smtClean="0"/>
              <a:t> </a:t>
            </a:r>
            <a:r>
              <a:rPr lang="pt-BR" sz="1600" dirty="0" err="1" smtClean="0"/>
              <a:t>Large</a:t>
            </a:r>
            <a:r>
              <a:rPr lang="pt-BR" sz="1600" dirty="0" smtClean="0"/>
              <a:t> Databases, Santiago, Chile, 1994.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14810" y="3786190"/>
            <a:ext cx="50006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4214810" y="4071942"/>
            <a:ext cx="50006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Resolução de entidades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Problema:</a:t>
            </a:r>
          </a:p>
          <a:p>
            <a:pPr lvl="1"/>
            <a:r>
              <a:rPr lang="pt-BR" dirty="0" smtClean="0"/>
              <a:t>Identificar diferentes referências para a mesma entidade no mundo real</a:t>
            </a:r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3" descr="entity resolu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14686"/>
            <a:ext cx="489585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16097</TotalTime>
  <Words>1522</Words>
  <Application>Microsoft Office PowerPoint</Application>
  <PresentationFormat>Apresentação na tela (4:3)</PresentationFormat>
  <Paragraphs>381</Paragraphs>
  <Slides>37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Balcão Envidraçado</vt:lpstr>
      <vt:lpstr>Equação</vt:lpstr>
      <vt:lpstr>Resolução de Entidades</vt:lpstr>
      <vt:lpstr>Link Mining - Tarefas</vt:lpstr>
      <vt:lpstr>Exemplo</vt:lpstr>
      <vt:lpstr>Slide 4</vt:lpstr>
      <vt:lpstr>Exemplo</vt:lpstr>
      <vt:lpstr>Resolução de entidades</vt:lpstr>
      <vt:lpstr>Resolução de Entidades</vt:lpstr>
      <vt:lpstr>Resolução de Entidades – Outro Exemplo</vt:lpstr>
      <vt:lpstr>Resolução de entidades</vt:lpstr>
      <vt:lpstr>Resolução de entidades</vt:lpstr>
      <vt:lpstr>Resolução de entidades - Aplicações</vt:lpstr>
      <vt:lpstr>Resolução de Entidades</vt:lpstr>
      <vt:lpstr>Slide 13</vt:lpstr>
      <vt:lpstr>Resolução de entidades</vt:lpstr>
      <vt:lpstr>Resolução de entidades</vt:lpstr>
      <vt:lpstr>Resolução de entidades</vt:lpstr>
      <vt:lpstr>Resolução de entidades</vt:lpstr>
      <vt:lpstr>Slide 18</vt:lpstr>
      <vt:lpstr>Cluster-Based Entity Resolution </vt:lpstr>
      <vt:lpstr>Cluster-Based Entity Resolution </vt:lpstr>
      <vt:lpstr>Cluster-Based Entity Resolution - Algoritmos </vt:lpstr>
      <vt:lpstr>Cluster-Based Entity Resolution </vt:lpstr>
      <vt:lpstr>Slide 23</vt:lpstr>
      <vt:lpstr>Cluster-Based Entity Resolution </vt:lpstr>
      <vt:lpstr>Cluster-Based Entity Resolution </vt:lpstr>
      <vt:lpstr>Slide 26</vt:lpstr>
      <vt:lpstr>Slide 27</vt:lpstr>
      <vt:lpstr>Slide 28</vt:lpstr>
      <vt:lpstr>Slide 29</vt:lpstr>
      <vt:lpstr>Slide 30</vt:lpstr>
      <vt:lpstr>Slide 31</vt:lpstr>
      <vt:lpstr>Cluster-Based Entity Resolution </vt:lpstr>
      <vt:lpstr>Slide 33</vt:lpstr>
      <vt:lpstr>Cluster-Based Entity Resolution </vt:lpstr>
      <vt:lpstr>Slide 35</vt:lpstr>
      <vt:lpstr>Cluster-Based Entity Resolution </vt:lpstr>
      <vt:lpstr>Material Básico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de Entidades</dc:title>
  <dc:creator>Ricardo</dc:creator>
  <cp:lastModifiedBy>Professora</cp:lastModifiedBy>
  <cp:revision>55</cp:revision>
  <dcterms:created xsi:type="dcterms:W3CDTF">2011-09-22T18:09:02Z</dcterms:created>
  <dcterms:modified xsi:type="dcterms:W3CDTF">2012-09-21T18:40:26Z</dcterms:modified>
</cp:coreProperties>
</file>