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78" r:id="rId7"/>
    <p:sldId id="262" r:id="rId8"/>
    <p:sldId id="263" r:id="rId9"/>
    <p:sldId id="280" r:id="rId10"/>
    <p:sldId id="281" r:id="rId11"/>
    <p:sldId id="282" r:id="rId12"/>
    <p:sldId id="283" r:id="rId13"/>
    <p:sldId id="284" r:id="rId14"/>
    <p:sldId id="287" r:id="rId15"/>
    <p:sldId id="285" r:id="rId16"/>
    <p:sldId id="286" r:id="rId17"/>
    <p:sldId id="288" r:id="rId18"/>
    <p:sldId id="289" r:id="rId19"/>
    <p:sldId id="290" r:id="rId20"/>
    <p:sldId id="291" r:id="rId21"/>
    <p:sldId id="292" r:id="rId22"/>
    <p:sldId id="279" r:id="rId23"/>
    <p:sldId id="260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94" r:id="rId32"/>
    <p:sldId id="295" r:id="rId33"/>
    <p:sldId id="296" r:id="rId34"/>
    <p:sldId id="297" r:id="rId35"/>
    <p:sldId id="293" r:id="rId36"/>
    <p:sldId id="27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4" autoAdjust="0"/>
    <p:restoredTop sz="94660"/>
  </p:normalViewPr>
  <p:slideViewPr>
    <p:cSldViewPr>
      <p:cViewPr varScale="1">
        <p:scale>
          <a:sx n="74" d="100"/>
          <a:sy n="74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3EF613-F1BD-4D67-8508-5AE5150809B5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E0D78-A971-4760-A7C0-C77164C6C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1766" y="1928802"/>
            <a:ext cx="6172200" cy="1894362"/>
          </a:xfrm>
        </p:spPr>
        <p:txBody>
          <a:bodyPr/>
          <a:lstStyle/>
          <a:p>
            <a:r>
              <a:rPr lang="pt-BR" dirty="0" smtClean="0"/>
              <a:t>Difusão em redes complexas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Ricardo </a:t>
            </a:r>
            <a:r>
              <a:rPr lang="pt-BR" dirty="0" smtClean="0"/>
              <a:t>Prudêncio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Linear </a:t>
            </a:r>
            <a:r>
              <a:rPr lang="pt-BR" dirty="0" err="1" smtClean="0"/>
              <a:t>Threshold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(LTM)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142976" y="364331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643438" y="3929066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071802" y="457200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00034" y="52863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143240" y="3071810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>
            <a:stCxn id="5" idx="5"/>
            <a:endCxn id="8" idx="2"/>
          </p:cNvCxnSpPr>
          <p:nvPr/>
        </p:nvCxnSpPr>
        <p:spPr>
          <a:xfrm rot="16200000" flipH="1">
            <a:off x="2031091" y="3852768"/>
            <a:ext cx="701380" cy="13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20" idx="6"/>
            <a:endCxn id="8" idx="3"/>
          </p:cNvCxnSpPr>
          <p:nvPr/>
        </p:nvCxnSpPr>
        <p:spPr>
          <a:xfrm flipV="1">
            <a:off x="1142976" y="5120793"/>
            <a:ext cx="2022983" cy="48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5" idx="7"/>
            <a:endCxn id="21" idx="2"/>
          </p:cNvCxnSpPr>
          <p:nvPr/>
        </p:nvCxnSpPr>
        <p:spPr>
          <a:xfrm rot="5400000" flipH="1" flipV="1">
            <a:off x="2245405" y="2839637"/>
            <a:ext cx="344190" cy="145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21" idx="6"/>
            <a:endCxn id="6" idx="1"/>
          </p:cNvCxnSpPr>
          <p:nvPr/>
        </p:nvCxnSpPr>
        <p:spPr>
          <a:xfrm>
            <a:off x="3786182" y="3393281"/>
            <a:ext cx="951413" cy="629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8" idx="6"/>
            <a:endCxn id="6" idx="2"/>
          </p:cNvCxnSpPr>
          <p:nvPr/>
        </p:nvCxnSpPr>
        <p:spPr>
          <a:xfrm flipV="1">
            <a:off x="3714744" y="4250537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3000364" y="192880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reto 53"/>
          <p:cNvCxnSpPr>
            <a:stCxn id="21" idx="0"/>
            <a:endCxn id="52" idx="4"/>
          </p:cNvCxnSpPr>
          <p:nvPr/>
        </p:nvCxnSpPr>
        <p:spPr>
          <a:xfrm rot="16200000" flipV="1">
            <a:off x="3143240" y="2750339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4286248" y="228599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/>
          <p:cNvCxnSpPr>
            <a:stCxn id="21" idx="7"/>
            <a:endCxn id="57" idx="2"/>
          </p:cNvCxnSpPr>
          <p:nvPr/>
        </p:nvCxnSpPr>
        <p:spPr>
          <a:xfrm rot="5400000" flipH="1" flipV="1">
            <a:off x="3709884" y="2589604"/>
            <a:ext cx="558504" cy="594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>
            <a:stCxn id="5" idx="3"/>
            <a:endCxn id="20" idx="0"/>
          </p:cNvCxnSpPr>
          <p:nvPr/>
        </p:nvCxnSpPr>
        <p:spPr>
          <a:xfrm rot="5400000">
            <a:off x="482175" y="4531429"/>
            <a:ext cx="1094289" cy="41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09"/>
          <p:cNvSpPr txBox="1"/>
          <p:nvPr/>
        </p:nvSpPr>
        <p:spPr>
          <a:xfrm>
            <a:off x="5500694" y="2643182"/>
            <a:ext cx="30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Simule o modelo LTM com </a:t>
            </a:r>
          </a:p>
          <a:p>
            <a:r>
              <a:rPr lang="pt-BR" dirty="0" smtClean="0"/>
              <a:t>l</a:t>
            </a:r>
            <a:r>
              <a:rPr lang="pt-BR" dirty="0" smtClean="0"/>
              <a:t>imiar </a:t>
            </a:r>
            <a:r>
              <a:rPr lang="el-GR" dirty="0" smtClean="0"/>
              <a:t>θ</a:t>
            </a:r>
            <a:r>
              <a:rPr lang="pt-BR" dirty="0" smtClean="0"/>
              <a:t>  = 0.35 </a:t>
            </a:r>
            <a:endParaRPr lang="pt-BR" dirty="0"/>
          </a:p>
        </p:txBody>
      </p:sp>
      <p:sp>
        <p:nvSpPr>
          <p:cNvPr id="111" name="Elipse 110"/>
          <p:cNvSpPr/>
          <p:nvPr/>
        </p:nvSpPr>
        <p:spPr>
          <a:xfrm>
            <a:off x="5929322" y="400050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3" name="Conector reto 112"/>
          <p:cNvCxnSpPr>
            <a:stCxn id="6" idx="6"/>
            <a:endCxn id="111" idx="2"/>
          </p:cNvCxnSpPr>
          <p:nvPr/>
        </p:nvCxnSpPr>
        <p:spPr>
          <a:xfrm>
            <a:off x="5286380" y="4250537"/>
            <a:ext cx="64294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Independent</a:t>
            </a:r>
            <a:r>
              <a:rPr lang="pt-BR" dirty="0" smtClean="0"/>
              <a:t> </a:t>
            </a:r>
            <a:r>
              <a:rPr lang="pt-BR" dirty="0" err="1" smtClean="0"/>
              <a:t>Cascade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(ICM)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857224" y="235743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57224" y="364331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57224" y="485776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214546" y="364331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5" idx="5"/>
            <a:endCxn id="8" idx="1"/>
          </p:cNvCxnSpPr>
          <p:nvPr/>
        </p:nvCxnSpPr>
        <p:spPr>
          <a:xfrm rot="16200000" flipH="1">
            <a:off x="1441728" y="2870496"/>
            <a:ext cx="831256" cy="902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6" idx="6"/>
            <a:endCxn id="8" idx="2"/>
          </p:cNvCxnSpPr>
          <p:nvPr/>
        </p:nvCxnSpPr>
        <p:spPr>
          <a:xfrm>
            <a:off x="1500166" y="3964785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7"/>
            <a:endCxn id="8" idx="3"/>
          </p:cNvCxnSpPr>
          <p:nvPr/>
        </p:nvCxnSpPr>
        <p:spPr>
          <a:xfrm rot="5400000" flipH="1" flipV="1">
            <a:off x="1477447" y="4120661"/>
            <a:ext cx="759818" cy="902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643306" y="2214554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Cada nó assume um estado de </a:t>
            </a:r>
            <a:r>
              <a:rPr lang="pt-BR" sz="2000" dirty="0" smtClean="0">
                <a:solidFill>
                  <a:srgbClr val="FF0000"/>
                </a:solidFill>
              </a:rPr>
              <a:t>ativação binário</a:t>
            </a:r>
            <a:r>
              <a:rPr lang="pt-BR" sz="2000" dirty="0" smtClean="0"/>
              <a:t> no tempo t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Cada nó ativo tenta influenciar seus vizinhos não ativos com </a:t>
            </a:r>
            <a:r>
              <a:rPr lang="pt-BR" sz="2000" dirty="0" smtClean="0">
                <a:solidFill>
                  <a:srgbClr val="FF0000"/>
                </a:solidFill>
              </a:rPr>
              <a:t>probabilidade de sucesso p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Cada nó ativo tem uma única tentativa de influenciar seus vizinhos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Independent</a:t>
            </a:r>
            <a:r>
              <a:rPr lang="pt-BR" dirty="0" smtClean="0"/>
              <a:t> </a:t>
            </a:r>
            <a:r>
              <a:rPr lang="pt-BR" dirty="0" err="1" smtClean="0"/>
              <a:t>Cascade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(ICM)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142976" y="364331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643438" y="3929066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071802" y="457200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00034" y="52863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143240" y="3071810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>
            <a:stCxn id="5" idx="5"/>
            <a:endCxn id="8" idx="2"/>
          </p:cNvCxnSpPr>
          <p:nvPr/>
        </p:nvCxnSpPr>
        <p:spPr>
          <a:xfrm rot="16200000" flipH="1">
            <a:off x="2031091" y="3852768"/>
            <a:ext cx="701380" cy="13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20" idx="6"/>
            <a:endCxn id="8" idx="3"/>
          </p:cNvCxnSpPr>
          <p:nvPr/>
        </p:nvCxnSpPr>
        <p:spPr>
          <a:xfrm flipV="1">
            <a:off x="1142976" y="5120793"/>
            <a:ext cx="2022983" cy="48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5" idx="7"/>
            <a:endCxn id="21" idx="2"/>
          </p:cNvCxnSpPr>
          <p:nvPr/>
        </p:nvCxnSpPr>
        <p:spPr>
          <a:xfrm rot="5400000" flipH="1" flipV="1">
            <a:off x="2245405" y="2839637"/>
            <a:ext cx="344190" cy="145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21" idx="6"/>
            <a:endCxn id="6" idx="1"/>
          </p:cNvCxnSpPr>
          <p:nvPr/>
        </p:nvCxnSpPr>
        <p:spPr>
          <a:xfrm>
            <a:off x="3786182" y="3393281"/>
            <a:ext cx="951413" cy="629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8" idx="6"/>
            <a:endCxn id="6" idx="2"/>
          </p:cNvCxnSpPr>
          <p:nvPr/>
        </p:nvCxnSpPr>
        <p:spPr>
          <a:xfrm flipV="1">
            <a:off x="3714744" y="4250537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3000364" y="192880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reto 53"/>
          <p:cNvCxnSpPr>
            <a:stCxn id="21" idx="0"/>
            <a:endCxn id="52" idx="4"/>
          </p:cNvCxnSpPr>
          <p:nvPr/>
        </p:nvCxnSpPr>
        <p:spPr>
          <a:xfrm rot="16200000" flipV="1">
            <a:off x="3143240" y="2750339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4286248" y="228599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/>
          <p:cNvCxnSpPr>
            <a:stCxn id="21" idx="7"/>
            <a:endCxn id="57" idx="2"/>
          </p:cNvCxnSpPr>
          <p:nvPr/>
        </p:nvCxnSpPr>
        <p:spPr>
          <a:xfrm rot="5400000" flipH="1" flipV="1">
            <a:off x="3709884" y="2589604"/>
            <a:ext cx="558504" cy="594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>
            <a:stCxn id="5" idx="3"/>
            <a:endCxn id="20" idx="0"/>
          </p:cNvCxnSpPr>
          <p:nvPr/>
        </p:nvCxnSpPr>
        <p:spPr>
          <a:xfrm rot="5400000">
            <a:off x="482175" y="4531429"/>
            <a:ext cx="1094289" cy="41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09"/>
          <p:cNvSpPr txBox="1"/>
          <p:nvPr/>
        </p:nvSpPr>
        <p:spPr>
          <a:xfrm>
            <a:off x="5500694" y="2643182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Simule o modelo ICM com </a:t>
            </a:r>
          </a:p>
          <a:p>
            <a:r>
              <a:rPr lang="pt-BR" dirty="0" smtClean="0"/>
              <a:t>probabilidade p  = 0.4 </a:t>
            </a:r>
            <a:endParaRPr lang="pt-BR" dirty="0"/>
          </a:p>
        </p:txBody>
      </p:sp>
      <p:sp>
        <p:nvSpPr>
          <p:cNvPr id="111" name="Elipse 110"/>
          <p:cNvSpPr/>
          <p:nvPr/>
        </p:nvSpPr>
        <p:spPr>
          <a:xfrm>
            <a:off x="5929322" y="400050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3" name="Conector reto 112"/>
          <p:cNvCxnSpPr>
            <a:stCxn id="6" idx="6"/>
            <a:endCxn id="111" idx="2"/>
          </p:cNvCxnSpPr>
          <p:nvPr/>
        </p:nvCxnSpPr>
        <p:spPr>
          <a:xfrm>
            <a:off x="5286380" y="4250537"/>
            <a:ext cx="64294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LTM </a:t>
            </a:r>
            <a:r>
              <a:rPr lang="pt-BR" dirty="0" err="1" smtClean="0"/>
              <a:t>vs</a:t>
            </a:r>
            <a:r>
              <a:rPr lang="pt-BR" dirty="0" smtClean="0"/>
              <a:t> ICM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7467600" cy="4873752"/>
          </a:xfrm>
        </p:spPr>
        <p:txBody>
          <a:bodyPr/>
          <a:lstStyle/>
          <a:p>
            <a:r>
              <a:rPr lang="pt-BR" dirty="0" smtClean="0"/>
              <a:t>LTM</a:t>
            </a:r>
          </a:p>
          <a:p>
            <a:pPr lvl="1"/>
            <a:r>
              <a:rPr lang="pt-BR" dirty="0" smtClean="0"/>
              <a:t>Nós são passivamente ativados (foco no receptor)</a:t>
            </a:r>
          </a:p>
          <a:p>
            <a:pPr lvl="1"/>
            <a:r>
              <a:rPr lang="pt-BR" dirty="0" smtClean="0"/>
              <a:t>Modelo determinístico, uma vez definido o limiar de cada nó</a:t>
            </a:r>
          </a:p>
          <a:p>
            <a:pPr lvl="1"/>
            <a:r>
              <a:rPr lang="pt-BR" dirty="0" smtClean="0"/>
              <a:t>Nós menos influentes podem gerar grandes cascatas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ICM</a:t>
            </a:r>
            <a:endParaRPr lang="pt-BR" dirty="0" smtClean="0"/>
          </a:p>
          <a:p>
            <a:pPr lvl="1"/>
            <a:r>
              <a:rPr lang="pt-BR" dirty="0" smtClean="0"/>
              <a:t>Nós são mais ativos (foco no emissor)</a:t>
            </a:r>
          </a:p>
          <a:p>
            <a:pPr lvl="1"/>
            <a:r>
              <a:rPr lang="pt-BR" dirty="0" smtClean="0"/>
              <a:t>Resultados dependem do processo de cascata</a:t>
            </a:r>
          </a:p>
          <a:p>
            <a:pPr lvl="1"/>
            <a:r>
              <a:rPr lang="pt-BR" dirty="0" smtClean="0"/>
              <a:t>Diferença entre nós influentes e não influentes é mais acentuada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7467600" cy="4873752"/>
          </a:xfrm>
        </p:spPr>
        <p:txBody>
          <a:bodyPr/>
          <a:lstStyle/>
          <a:p>
            <a:r>
              <a:rPr lang="pt-BR" dirty="0" smtClean="0"/>
              <a:t>Tamanho da cascata depende dos nós que iniciaram o processo de difusão</a:t>
            </a:r>
          </a:p>
          <a:p>
            <a:endParaRPr lang="pt-BR" dirty="0" smtClean="0"/>
          </a:p>
          <a:p>
            <a:r>
              <a:rPr lang="pt-BR" dirty="0" smtClean="0"/>
              <a:t> Que nós são mais importantes se assumirmos um dado modelo de difusão?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71736" y="439215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Maximização </a:t>
            </a:r>
            <a:r>
              <a:rPr lang="pt-BR" sz="3600" dirty="0" smtClean="0"/>
              <a:t>de Difusão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000" dirty="0" err="1" smtClean="0"/>
              <a:t>Kempe</a:t>
            </a:r>
            <a:r>
              <a:rPr lang="pt-BR" sz="2000" dirty="0" smtClean="0"/>
              <a:t> </a:t>
            </a:r>
            <a:r>
              <a:rPr lang="pt-BR" sz="2000" dirty="0" err="1" smtClean="0"/>
              <a:t>et</a:t>
            </a:r>
            <a:r>
              <a:rPr lang="pt-BR" sz="2000" dirty="0" smtClean="0"/>
              <a:t> </a:t>
            </a:r>
            <a:r>
              <a:rPr lang="pt-BR" sz="2000" dirty="0" err="1" smtClean="0"/>
              <a:t>al</a:t>
            </a:r>
            <a:r>
              <a:rPr lang="pt-BR" sz="2000" dirty="0" smtClean="0"/>
              <a:t> (2003) </a:t>
            </a:r>
            <a:r>
              <a:rPr lang="pt-BR" sz="2000" dirty="0" err="1" smtClean="0"/>
              <a:t>Maximizing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spread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Influence</a:t>
            </a:r>
            <a:r>
              <a:rPr lang="pt-BR" sz="2000" dirty="0" smtClean="0"/>
              <a:t> </a:t>
            </a:r>
            <a:r>
              <a:rPr lang="pt-BR" sz="2000" dirty="0" err="1" smtClean="0"/>
              <a:t>Through</a:t>
            </a:r>
            <a:r>
              <a:rPr lang="pt-BR" sz="2000" dirty="0" smtClean="0"/>
              <a:t> a Social </a:t>
            </a:r>
            <a:r>
              <a:rPr lang="pt-BR" sz="2000" dirty="0" smtClean="0"/>
              <a:t>Network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en-US" sz="2000" dirty="0" err="1" smtClean="0"/>
              <a:t>Leskovec</a:t>
            </a:r>
            <a:r>
              <a:rPr lang="en-US" sz="2000" dirty="0" smtClean="0"/>
              <a:t> et al (2007) Cost-effective Outbreak Detection in Networks</a:t>
            </a:r>
            <a:br>
              <a:rPr lang="en-US" sz="20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 smtClean="0"/>
              <a:t>Dado uma rede e assumindo um modelo:</a:t>
            </a:r>
          </a:p>
          <a:p>
            <a:endParaRPr lang="pt-BR" dirty="0" smtClean="0"/>
          </a:p>
          <a:p>
            <a:pPr lvl="1"/>
            <a:r>
              <a:rPr lang="pt-BR" sz="2400" dirty="0" smtClean="0"/>
              <a:t>Encontre um conjunto inicial A</a:t>
            </a:r>
            <a:r>
              <a:rPr lang="pt-BR" sz="2400" baseline="-25000" dirty="0" smtClean="0"/>
              <a:t>0</a:t>
            </a:r>
            <a:r>
              <a:rPr lang="pt-BR" sz="2400" dirty="0" smtClean="0"/>
              <a:t> de K nós que maximize o tamanho </a:t>
            </a:r>
            <a:r>
              <a:rPr lang="el-GR" sz="2800" dirty="0" smtClean="0"/>
              <a:t>σ</a:t>
            </a:r>
            <a:r>
              <a:rPr lang="pt-BR" sz="2400" dirty="0" smtClean="0"/>
              <a:t>(</a:t>
            </a:r>
            <a:r>
              <a:rPr lang="pt-BR" sz="2400" dirty="0" smtClean="0"/>
              <a:t>A</a:t>
            </a:r>
            <a:r>
              <a:rPr lang="pt-BR" sz="2400" baseline="-25000" dirty="0" smtClean="0"/>
              <a:t>0</a:t>
            </a:r>
            <a:r>
              <a:rPr lang="pt-BR" sz="2400" dirty="0" smtClean="0"/>
              <a:t>) das cascatas de difusão</a:t>
            </a:r>
            <a:endParaRPr lang="pt-BR" sz="24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928794" y="4214818"/>
          <a:ext cx="1708150" cy="715962"/>
        </p:xfrm>
        <a:graphic>
          <a:graphicData uri="http://schemas.openxmlformats.org/presentationml/2006/ole">
            <p:oleObj spid="_x0000_s51203" name="Equação" r:id="rId3" imgW="698400" imgH="291960" progId="Equation.3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882775" y="4784725"/>
          <a:ext cx="2390775" cy="715963"/>
        </p:xfrm>
        <a:graphic>
          <a:graphicData uri="http://schemas.openxmlformats.org/presentationml/2006/ole">
            <p:oleObj spid="_x0000_s51204" name="Equação" r:id="rId4" imgW="9777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Hill-Climbing</a:t>
            </a:r>
            <a:r>
              <a:rPr lang="pt-BR" sz="2800" dirty="0" smtClean="0"/>
              <a:t> (</a:t>
            </a:r>
            <a:r>
              <a:rPr lang="pt-BR" sz="2800" dirty="0" err="1" smtClean="0"/>
              <a:t>Kempe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al. (2003))</a:t>
            </a:r>
          </a:p>
          <a:p>
            <a:endParaRPr lang="pt-BR" dirty="0" smtClean="0"/>
          </a:p>
          <a:p>
            <a:pPr lvl="1"/>
            <a:r>
              <a:rPr lang="pt-BR" sz="2400" dirty="0" smtClean="0"/>
              <a:t>(1) Inicie iteração k=1</a:t>
            </a:r>
          </a:p>
          <a:p>
            <a:pPr lvl="1"/>
            <a:r>
              <a:rPr lang="pt-BR" sz="2400" dirty="0" smtClean="0"/>
              <a:t>(2) Selecione o conjunto de tamanho k que maximize o tamanho da cascata</a:t>
            </a:r>
          </a:p>
          <a:p>
            <a:pPr lvl="1"/>
            <a:r>
              <a:rPr lang="pt-BR" sz="2400" dirty="0" smtClean="0"/>
              <a:t>(3) Repita o passo anterior incluindo um nó no conjunto selecionado</a:t>
            </a:r>
          </a:p>
          <a:p>
            <a:pPr lvl="1"/>
            <a:r>
              <a:rPr lang="pt-BR" sz="2400" dirty="0" smtClean="0"/>
              <a:t>(4) Termine algoritmo na iteração k = K</a:t>
            </a:r>
          </a:p>
          <a:p>
            <a:pPr lvl="1"/>
            <a:endParaRPr lang="pt-BR" sz="2400" dirty="0" smtClean="0"/>
          </a:p>
          <a:p>
            <a:pPr lvl="1">
              <a:buNone/>
            </a:pPr>
            <a:endParaRPr lang="pt-BR" sz="2400" dirty="0" smtClean="0"/>
          </a:p>
          <a:p>
            <a:pPr lvl="1">
              <a:buNone/>
            </a:pPr>
            <a:r>
              <a:rPr lang="pt-BR" sz="2000" dirty="0" smtClean="0"/>
              <a:t>OBS.: Algoritmo aproxima até 63% da solução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 </a:t>
            </a:r>
            <a:r>
              <a:rPr lang="pt-BR" sz="2800" dirty="0" err="1" smtClean="0"/>
              <a:t>Kempe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al. assumem um modelo de difusão</a:t>
            </a:r>
          </a:p>
          <a:p>
            <a:pPr lvl="1"/>
            <a:r>
              <a:rPr lang="pt-BR" sz="2500" dirty="0" smtClean="0"/>
              <a:t>Limitação: um modelo é apenas um modelo!!!</a:t>
            </a:r>
          </a:p>
          <a:p>
            <a:pPr lvl="1"/>
            <a:endParaRPr lang="pt-BR" sz="2500" dirty="0" smtClean="0"/>
          </a:p>
          <a:p>
            <a:r>
              <a:rPr lang="pt-BR" sz="2800" dirty="0" smtClean="0"/>
              <a:t>Alternativa</a:t>
            </a:r>
          </a:p>
          <a:p>
            <a:pPr lvl="1"/>
            <a:r>
              <a:rPr lang="pt-BR" sz="2500" dirty="0" smtClean="0"/>
              <a:t>Instanciar o problema de maximização de difusão usando dados reais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 </a:t>
            </a:r>
            <a:r>
              <a:rPr lang="en-US" sz="2800" dirty="0" smtClean="0"/>
              <a:t>Cost-effective Outbreak Detection in </a:t>
            </a:r>
            <a:r>
              <a:rPr lang="en-US" sz="2800" dirty="0" smtClean="0"/>
              <a:t>Networks (</a:t>
            </a:r>
            <a:r>
              <a:rPr lang="en-US" sz="2800" dirty="0" err="1" smtClean="0"/>
              <a:t>Leskovec</a:t>
            </a:r>
            <a:r>
              <a:rPr lang="en-US" sz="2800" dirty="0" smtClean="0"/>
              <a:t> et al. (2007))</a:t>
            </a:r>
            <a:endParaRPr lang="pt-BR" sz="25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990725" y="3571875"/>
          <a:ext cx="1582738" cy="715963"/>
        </p:xfrm>
        <a:graphic>
          <a:graphicData uri="http://schemas.openxmlformats.org/presentationml/2006/ole">
            <p:oleObj spid="_x0000_s53250" name="Equação" r:id="rId3" imgW="647640" imgH="291960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000232" y="5141930"/>
          <a:ext cx="1925638" cy="715962"/>
        </p:xfrm>
        <a:graphic>
          <a:graphicData uri="http://schemas.openxmlformats.org/presentationml/2006/ole">
            <p:oleObj spid="_x0000_s53251" name="Equação" r:id="rId4" imgW="787320" imgH="291960" progId="Equation.3">
              <p:embed/>
            </p:oleObj>
          </a:graphicData>
        </a:graphic>
      </p:graphicFrame>
      <p:cxnSp>
        <p:nvCxnSpPr>
          <p:cNvPr id="7" name="Conector reto 6"/>
          <p:cNvCxnSpPr/>
          <p:nvPr/>
        </p:nvCxnSpPr>
        <p:spPr>
          <a:xfrm rot="5400000">
            <a:off x="2678893" y="424974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857488" y="442913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214942" y="3714752"/>
            <a:ext cx="3597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Recompensa: </a:t>
            </a:r>
          </a:p>
          <a:p>
            <a:pPr>
              <a:buFontTx/>
              <a:buChar char="-"/>
            </a:pPr>
            <a:r>
              <a:rPr lang="pt-BR" dirty="0" smtClean="0"/>
              <a:t>Número de cascatas detectados</a:t>
            </a:r>
          </a:p>
          <a:p>
            <a:pPr>
              <a:buFontTx/>
              <a:buChar char="-"/>
            </a:pPr>
            <a:r>
              <a:rPr lang="pt-BR" dirty="0" smtClean="0"/>
              <a:t>Tamanho da população afetada</a:t>
            </a:r>
          </a:p>
          <a:p>
            <a:pPr>
              <a:buFontTx/>
              <a:buChar char="-"/>
            </a:pPr>
            <a:r>
              <a:rPr lang="pt-BR" dirty="0" smtClean="0"/>
              <a:t>Tempo de detecção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rot="5400000">
            <a:off x="2322497" y="5964255"/>
            <a:ext cx="641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643968" y="628493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857752" y="6143644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Custo de monitoramento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 rot="5400000">
            <a:off x="3536943" y="574835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3715538" y="592774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857884" y="571501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Limiar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Word-of-mouth</a:t>
            </a:r>
            <a:endParaRPr lang="pt-BR" dirty="0"/>
          </a:p>
        </p:txBody>
      </p:sp>
      <p:pic>
        <p:nvPicPr>
          <p:cNvPr id="2050" name="Picture 2" descr="https://encrypted-tbn0.google.com/images?q=tbn:ANd9GcR8E_MgPtucJp25K6Mx7Sw9pYyNrEC3GRh0w1dGoxEefsiR7p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413415" cy="1600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2910" y="5000636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Opinião Pública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43306" y="5000636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Adoção de Inovações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14414" y="5786454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Marketing e Propaganda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42976" y="414338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Brand</a:t>
            </a:r>
            <a:r>
              <a:rPr lang="pt-BR" sz="2400" dirty="0" smtClean="0"/>
              <a:t> </a:t>
            </a:r>
            <a:r>
              <a:rPr lang="pt-BR" sz="2400" dirty="0" err="1" smtClean="0"/>
              <a:t>Awareness</a:t>
            </a:r>
            <a:endParaRPr lang="pt-BR" sz="2400" dirty="0"/>
          </a:p>
        </p:txBody>
      </p:sp>
      <p:pic>
        <p:nvPicPr>
          <p:cNvPr id="2052" name="Picture 4" descr="http://www.not1.com.br/wp-content/uploads/2011/04/populacao-mundial-indices-taxas-no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810000" cy="3133726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3428992" y="2500306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86116" y="2143116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Informação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 l="49414" t="41562" r="10156" b="13437"/>
          <a:stretch>
            <a:fillRect/>
          </a:stretch>
        </p:blipFill>
        <p:spPr bwMode="auto">
          <a:xfrm>
            <a:off x="4143372" y="3357562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Leskovec</a:t>
            </a:r>
            <a:r>
              <a:rPr lang="en-US" sz="2800" dirty="0" smtClean="0"/>
              <a:t> et al. (2007))</a:t>
            </a:r>
            <a:endParaRPr lang="pt-BR" sz="25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 l="50391" t="48750" r="9765" b="17500"/>
          <a:stretch>
            <a:fillRect/>
          </a:stretch>
        </p:blipFill>
        <p:spPr bwMode="auto">
          <a:xfrm>
            <a:off x="142844" y="2071678"/>
            <a:ext cx="48577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 Uso de algoritmos de otimização definem quem são os nós mais influentes</a:t>
            </a:r>
          </a:p>
          <a:p>
            <a:endParaRPr lang="pt-BR" sz="2800" dirty="0" smtClean="0"/>
          </a:p>
          <a:p>
            <a:r>
              <a:rPr lang="pt-BR" sz="2800" dirty="0" smtClean="0"/>
              <a:t> Mas não explicam porque</a:t>
            </a:r>
            <a:endParaRPr lang="pt-B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285984" y="1357298"/>
            <a:ext cx="6172200" cy="1894362"/>
          </a:xfrm>
        </p:spPr>
        <p:txBody>
          <a:bodyPr/>
          <a:lstStyle/>
          <a:p>
            <a:r>
              <a:rPr lang="pt-BR" dirty="0" smtClean="0"/>
              <a:t>Predição de Influência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57422" y="3643314"/>
            <a:ext cx="6172200" cy="1643074"/>
          </a:xfrm>
        </p:spPr>
        <p:txBody>
          <a:bodyPr>
            <a:normAutofit/>
          </a:bodyPr>
          <a:lstStyle/>
          <a:p>
            <a:r>
              <a:rPr lang="pt-BR" dirty="0" err="1" smtClean="0"/>
              <a:t>Bakshy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(2011) </a:t>
            </a:r>
            <a:r>
              <a:rPr lang="pt-BR" dirty="0" err="1" smtClean="0"/>
              <a:t>Everyone’s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influencer</a:t>
            </a:r>
            <a:r>
              <a:rPr lang="pt-BR" dirty="0" smtClean="0"/>
              <a:t>: </a:t>
            </a:r>
            <a:r>
              <a:rPr lang="pt-BR" dirty="0" err="1" smtClean="0"/>
              <a:t>Quantifying</a:t>
            </a:r>
            <a:r>
              <a:rPr lang="pt-BR" dirty="0" smtClean="0"/>
              <a:t> </a:t>
            </a:r>
            <a:r>
              <a:rPr lang="pt-BR" dirty="0" err="1" smtClean="0"/>
              <a:t>Influence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Twitter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Predição de </a:t>
            </a:r>
            <a:r>
              <a:rPr lang="pt-BR" dirty="0" smtClean="0">
                <a:solidFill>
                  <a:srgbClr val="FF0000"/>
                </a:solidFill>
              </a:rPr>
              <a:t>influência</a:t>
            </a:r>
            <a:r>
              <a:rPr lang="pt-BR" dirty="0" smtClean="0"/>
              <a:t> dos usuários no </a:t>
            </a:r>
            <a:r>
              <a:rPr lang="pt-BR" dirty="0" err="1" smtClean="0"/>
              <a:t>Twitter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Monitoramento de difusão de </a:t>
            </a:r>
            <a:r>
              <a:rPr lang="pt-BR" dirty="0" err="1" smtClean="0"/>
              <a:t>URLs</a:t>
            </a:r>
            <a:r>
              <a:rPr lang="pt-BR" dirty="0" smtClean="0"/>
              <a:t> no </a:t>
            </a:r>
            <a:r>
              <a:rPr lang="pt-BR" dirty="0" err="1" smtClean="0"/>
              <a:t>Twitter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Influência = número de usuários que </a:t>
            </a:r>
            <a:r>
              <a:rPr lang="pt-BR" i="1" dirty="0" err="1" smtClean="0"/>
              <a:t>repostaram</a:t>
            </a:r>
            <a:r>
              <a:rPr lang="pt-BR" dirty="0" smtClean="0"/>
              <a:t> uma </a:t>
            </a:r>
            <a:r>
              <a:rPr lang="pt-BR" dirty="0" err="1" smtClean="0"/>
              <a:t>URLs</a:t>
            </a:r>
            <a:r>
              <a:rPr lang="pt-BR" dirty="0" smtClean="0"/>
              <a:t> a partir do </a:t>
            </a:r>
            <a:r>
              <a:rPr lang="pt-BR" dirty="0" err="1" smtClean="0"/>
              <a:t>post</a:t>
            </a:r>
            <a:r>
              <a:rPr lang="pt-BR" dirty="0" smtClean="0"/>
              <a:t> inicial</a:t>
            </a:r>
          </a:p>
          <a:p>
            <a:endParaRPr lang="pt-BR" dirty="0" smtClean="0"/>
          </a:p>
          <a:p>
            <a:r>
              <a:rPr lang="pt-BR" dirty="0" smtClean="0"/>
              <a:t>Definição de </a:t>
            </a:r>
            <a:r>
              <a:rPr lang="pt-BR" dirty="0" smtClean="0">
                <a:solidFill>
                  <a:srgbClr val="FF0000"/>
                </a:solidFill>
              </a:rPr>
              <a:t>atributos</a:t>
            </a:r>
            <a:r>
              <a:rPr lang="pt-BR" dirty="0" smtClean="0"/>
              <a:t> usados para predição</a:t>
            </a:r>
          </a:p>
          <a:p>
            <a:endParaRPr lang="pt-BR" dirty="0" smtClean="0"/>
          </a:p>
          <a:p>
            <a:r>
              <a:rPr lang="pt-BR" dirty="0" smtClean="0"/>
              <a:t>Análise de </a:t>
            </a:r>
            <a:r>
              <a:rPr lang="pt-BR" dirty="0" smtClean="0">
                <a:solidFill>
                  <a:srgbClr val="FF0000"/>
                </a:solidFill>
              </a:rPr>
              <a:t>custo</a:t>
            </a:r>
            <a:r>
              <a:rPr lang="pt-BR" dirty="0" smtClean="0"/>
              <a:t> dos influenciadores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1.03B de </a:t>
            </a:r>
            <a:r>
              <a:rPr lang="pt-BR" dirty="0" err="1" smtClean="0"/>
              <a:t>tweets</a:t>
            </a:r>
            <a:r>
              <a:rPr lang="pt-BR" dirty="0" smtClean="0"/>
              <a:t> – 13 Setembro a 15 Novembro</a:t>
            </a:r>
          </a:p>
          <a:p>
            <a:endParaRPr lang="pt-BR" dirty="0" smtClean="0"/>
          </a:p>
          <a:p>
            <a:r>
              <a:rPr lang="pt-BR" dirty="0" smtClean="0"/>
              <a:t>87M </a:t>
            </a:r>
            <a:r>
              <a:rPr lang="pt-BR" dirty="0" err="1" smtClean="0"/>
              <a:t>tweets</a:t>
            </a:r>
            <a:r>
              <a:rPr lang="pt-BR" dirty="0" smtClean="0"/>
              <a:t> com </a:t>
            </a:r>
            <a:r>
              <a:rPr lang="pt-BR" dirty="0" err="1" smtClean="0"/>
              <a:t>URLs</a:t>
            </a:r>
            <a:r>
              <a:rPr lang="pt-BR" dirty="0" smtClean="0"/>
              <a:t> do serviço bit.</a:t>
            </a:r>
            <a:r>
              <a:rPr lang="pt-BR" dirty="0" err="1" smtClean="0"/>
              <a:t>ly</a:t>
            </a:r>
            <a:endParaRPr lang="pt-BR" dirty="0" smtClean="0"/>
          </a:p>
          <a:p>
            <a:pPr lvl="1"/>
            <a:r>
              <a:rPr lang="pt-BR" dirty="0" smtClean="0"/>
              <a:t>URL = </a:t>
            </a:r>
            <a:r>
              <a:rPr lang="pt-BR" i="1" dirty="0" smtClean="0"/>
              <a:t>evento</a:t>
            </a:r>
            <a:r>
              <a:rPr lang="pt-BR" dirty="0" smtClean="0"/>
              <a:t> de difusão distinto </a:t>
            </a:r>
          </a:p>
          <a:p>
            <a:pPr lvl="1"/>
            <a:r>
              <a:rPr lang="pt-BR" i="1" dirty="0" err="1" smtClean="0"/>
              <a:t>Seed</a:t>
            </a:r>
            <a:r>
              <a:rPr lang="pt-BR" dirty="0" smtClean="0"/>
              <a:t> = usuário que originou o evento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74M eventos associados aos </a:t>
            </a:r>
            <a:r>
              <a:rPr lang="pt-BR" dirty="0" err="1" smtClean="0"/>
              <a:t>seeds</a:t>
            </a:r>
            <a:r>
              <a:rPr lang="pt-BR" dirty="0" smtClean="0"/>
              <a:t> ativos tanto no primeiro como no segundo mês de observação </a:t>
            </a:r>
          </a:p>
          <a:p>
            <a:pPr lvl="1"/>
            <a:r>
              <a:rPr lang="pt-BR" dirty="0" smtClean="0"/>
              <a:t>1.6M de usuários </a:t>
            </a:r>
            <a:r>
              <a:rPr lang="pt-BR" dirty="0" err="1" smtClean="0"/>
              <a:t>seed</a:t>
            </a:r>
            <a:r>
              <a:rPr lang="pt-BR" dirty="0" smtClean="0"/>
              <a:t>   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Grafo de seguidores com os usuários que postaram pelo menos uma URL – 56M de usuários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Cascatas de Informação ou Árvores de Influência</a:t>
            </a:r>
            <a:endParaRPr lang="pt-BR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 l="53516" t="31250" r="12500" b="18125"/>
          <a:stretch>
            <a:fillRect/>
          </a:stretch>
        </p:blipFill>
        <p:spPr bwMode="auto">
          <a:xfrm>
            <a:off x="285720" y="1643050"/>
            <a:ext cx="5357850" cy="49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6072199" y="1928802"/>
            <a:ext cx="2643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Influência </a:t>
            </a:r>
            <a:r>
              <a:rPr lang="pt-BR" sz="2000" i="1" dirty="0" err="1" smtClean="0">
                <a:solidFill>
                  <a:srgbClr val="FF0000"/>
                </a:solidFill>
              </a:rPr>
              <a:t>post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/>
              <a:t>= </a:t>
            </a:r>
          </a:p>
          <a:p>
            <a:r>
              <a:rPr lang="pt-BR" sz="2000" dirty="0" smtClean="0"/>
              <a:t>No. de usuários na árvore</a:t>
            </a:r>
          </a:p>
          <a:p>
            <a:endParaRPr lang="pt-BR" sz="2000" dirty="0" smtClean="0"/>
          </a:p>
          <a:p>
            <a:r>
              <a:rPr lang="pt-BR" sz="2000" dirty="0" smtClean="0">
                <a:solidFill>
                  <a:srgbClr val="FF0000"/>
                </a:solidFill>
              </a:rPr>
              <a:t>Influência </a:t>
            </a:r>
            <a:r>
              <a:rPr lang="pt-BR" sz="2000" i="1" dirty="0" smtClean="0">
                <a:solidFill>
                  <a:srgbClr val="FF0000"/>
                </a:solidFill>
              </a:rPr>
              <a:t>usuário</a:t>
            </a:r>
            <a:r>
              <a:rPr lang="pt-BR" sz="2000" dirty="0" smtClean="0"/>
              <a:t> = Média da influência dos </a:t>
            </a:r>
            <a:r>
              <a:rPr lang="pt-BR" sz="2000" dirty="0" err="1" smtClean="0"/>
              <a:t>posts</a:t>
            </a:r>
            <a:r>
              <a:rPr lang="pt-BR" sz="2000" dirty="0" smtClean="0"/>
              <a:t> iniciados pelo usuário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Cascatas de Informação ou Árvores de Influência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1133" t="34687" r="49023" b="28750"/>
          <a:stretch>
            <a:fillRect/>
          </a:stretch>
        </p:blipFill>
        <p:spPr bwMode="auto">
          <a:xfrm>
            <a:off x="500033" y="1785926"/>
            <a:ext cx="5857917" cy="335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142976" y="5500702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maioria dos eventos não se propaga e grandes cascatas são eventos muito raros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Predição de Influência -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(1) Atributos do usuário</a:t>
            </a:r>
          </a:p>
          <a:p>
            <a:pPr lvl="1"/>
            <a:r>
              <a:rPr lang="pt-BR" dirty="0" smtClean="0"/>
              <a:t># de seguidores</a:t>
            </a:r>
          </a:p>
          <a:p>
            <a:pPr lvl="1"/>
            <a:r>
              <a:rPr lang="pt-BR" dirty="0" smtClean="0"/>
              <a:t># de amigos</a:t>
            </a:r>
          </a:p>
          <a:p>
            <a:pPr lvl="1"/>
            <a:r>
              <a:rPr lang="pt-BR" dirty="0" smtClean="0"/>
              <a:t># </a:t>
            </a:r>
            <a:r>
              <a:rPr lang="pt-BR" dirty="0" err="1" smtClean="0"/>
              <a:t>tweets</a:t>
            </a:r>
            <a:endParaRPr lang="pt-BR" dirty="0" smtClean="0"/>
          </a:p>
          <a:p>
            <a:pPr lvl="1"/>
            <a:r>
              <a:rPr lang="pt-BR" dirty="0" smtClean="0"/>
              <a:t>data de </a:t>
            </a:r>
            <a:r>
              <a:rPr lang="pt-BR" i="1" dirty="0" err="1" smtClean="0"/>
              <a:t>join</a:t>
            </a:r>
            <a:r>
              <a:rPr lang="pt-BR" dirty="0" smtClean="0"/>
              <a:t> no </a:t>
            </a:r>
            <a:r>
              <a:rPr lang="pt-BR" dirty="0" err="1" smtClean="0"/>
              <a:t>Twitter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(2)  Influência passada</a:t>
            </a:r>
          </a:p>
          <a:p>
            <a:pPr lvl="1"/>
            <a:r>
              <a:rPr lang="pt-BR" dirty="0" smtClean="0"/>
              <a:t>Média, mínimo e máximo da influência total</a:t>
            </a:r>
          </a:p>
          <a:p>
            <a:pPr lvl="1"/>
            <a:r>
              <a:rPr lang="pt-BR" dirty="0" smtClean="0"/>
              <a:t>Média, mínimo e máximo da influência local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Predição de Influência - Experimentos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 smtClean="0"/>
              <a:t>Modelos de </a:t>
            </a:r>
            <a:r>
              <a:rPr lang="pt-BR" sz="2800" dirty="0" smtClean="0">
                <a:solidFill>
                  <a:srgbClr val="FF0000"/>
                </a:solidFill>
              </a:rPr>
              <a:t>Árvores de regressão</a:t>
            </a:r>
          </a:p>
          <a:p>
            <a:endParaRPr lang="pt-BR" sz="2800" dirty="0" smtClean="0"/>
          </a:p>
          <a:p>
            <a:r>
              <a:rPr lang="pt-BR" sz="2800" dirty="0" smtClean="0"/>
              <a:t>Exemplos de treinamento: </a:t>
            </a:r>
          </a:p>
          <a:p>
            <a:pPr lvl="1"/>
            <a:r>
              <a:rPr lang="pt-BR" sz="2400" dirty="0" smtClean="0">
                <a:solidFill>
                  <a:srgbClr val="FF0000"/>
                </a:solidFill>
              </a:rPr>
              <a:t>Atributos </a:t>
            </a:r>
            <a:r>
              <a:rPr lang="pt-BR" sz="2400" dirty="0" err="1" smtClean="0">
                <a:solidFill>
                  <a:srgbClr val="FF0000"/>
                </a:solidFill>
              </a:rPr>
              <a:t>preditores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computados no 1º. mês</a:t>
            </a:r>
          </a:p>
          <a:p>
            <a:pPr lvl="1"/>
            <a:r>
              <a:rPr lang="pt-BR" sz="2400" dirty="0" smtClean="0">
                <a:solidFill>
                  <a:srgbClr val="FF0000"/>
                </a:solidFill>
              </a:rPr>
              <a:t>Atributo alvo</a:t>
            </a:r>
            <a:r>
              <a:rPr lang="pt-BR" sz="2400" dirty="0" smtClean="0"/>
              <a:t>: influência medida no 2º. mês</a:t>
            </a:r>
          </a:p>
          <a:p>
            <a:pPr>
              <a:buNone/>
            </a:pPr>
            <a:endParaRPr lang="pt-BR" dirty="0" smtClean="0"/>
          </a:p>
          <a:p>
            <a:r>
              <a:rPr lang="pt-BR" sz="2800" dirty="0" smtClean="0">
                <a:solidFill>
                  <a:srgbClr val="FF0000"/>
                </a:solidFill>
              </a:rPr>
              <a:t>Validação cruzada </a:t>
            </a:r>
            <a:r>
              <a:rPr lang="pt-BR" sz="2800" dirty="0" smtClean="0"/>
              <a:t>para avaliação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de Regressão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9961" t="32812" r="8593" b="28750"/>
          <a:stretch>
            <a:fillRect/>
          </a:stretch>
        </p:blipFill>
        <p:spPr bwMode="auto">
          <a:xfrm>
            <a:off x="214282" y="1643050"/>
            <a:ext cx="84296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28662" y="542926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Atributos importantes</a:t>
            </a:r>
            <a:r>
              <a:rPr lang="pt-BR" sz="2400" dirty="0" smtClean="0"/>
              <a:t>: # de seguidores e influência local passada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Influenciadores</a:t>
            </a:r>
            <a:endParaRPr lang="pt-BR" dirty="0"/>
          </a:p>
        </p:txBody>
      </p:sp>
      <p:pic>
        <p:nvPicPr>
          <p:cNvPr id="1026" name="Picture 2" descr="http://www.heathercalhoun.com/hchcms/wp-content/uploads/2011/07/word-of-mouth.jpeg"/>
          <p:cNvPicPr>
            <a:picLocks noChangeAspect="1" noChangeArrowheads="1"/>
          </p:cNvPicPr>
          <p:nvPr/>
        </p:nvPicPr>
        <p:blipFill>
          <a:blip r:embed="rId2"/>
          <a:srcRect l="24528" t="33646" r="49057" b="40625"/>
          <a:stretch>
            <a:fillRect/>
          </a:stretch>
        </p:blipFill>
        <p:spPr bwMode="auto">
          <a:xfrm>
            <a:off x="3857620" y="3571876"/>
            <a:ext cx="1000132" cy="928694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 flipV="1">
            <a:off x="4786314" y="3357562"/>
            <a:ext cx="928694" cy="42862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786314" y="4286256"/>
            <a:ext cx="1000132" cy="28575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V="1">
            <a:off x="3143240" y="2714620"/>
            <a:ext cx="938218" cy="93821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857356" y="2214554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Credibilidade?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643570" y="2786058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Expertise?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29322" y="4357694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Entusiasmo?</a:t>
            </a:r>
            <a:endParaRPr lang="pt-BR" sz="2400" dirty="0"/>
          </a:p>
        </p:txBody>
      </p:sp>
      <p:cxnSp>
        <p:nvCxnSpPr>
          <p:cNvPr id="17" name="Conector de seta reta 16"/>
          <p:cNvCxnSpPr/>
          <p:nvPr/>
        </p:nvCxnSpPr>
        <p:spPr>
          <a:xfrm rot="10800000" flipV="1">
            <a:off x="3143240" y="4357694"/>
            <a:ext cx="857256" cy="57150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357290" y="5072074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Conectividade?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2304" t="22500" r="15625" b="17500"/>
          <a:stretch>
            <a:fillRect/>
          </a:stretch>
        </p:blipFill>
        <p:spPr bwMode="auto">
          <a:xfrm>
            <a:off x="214282" y="142852"/>
            <a:ext cx="837498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0034" y="4572008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R</a:t>
            </a:r>
            <a:r>
              <a:rPr lang="pt-BR" sz="2400" baseline="30000" dirty="0" smtClean="0">
                <a:solidFill>
                  <a:srgbClr val="FF0000"/>
                </a:solidFill>
              </a:rPr>
              <a:t>2</a:t>
            </a:r>
            <a:r>
              <a:rPr lang="pt-BR" sz="2400" dirty="0" smtClean="0">
                <a:solidFill>
                  <a:srgbClr val="FF0000"/>
                </a:solidFill>
              </a:rPr>
              <a:t> = 0.34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542926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# de seguidores e influência local passada são condições necessárias mas não suficientes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Direcionando estratégias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 smtClean="0"/>
              <a:t>Como </a:t>
            </a:r>
            <a:r>
              <a:rPr lang="pt-BR" sz="2800" dirty="0" smtClean="0">
                <a:solidFill>
                  <a:srgbClr val="FF0000"/>
                </a:solidFill>
              </a:rPr>
              <a:t>otimizar</a:t>
            </a:r>
            <a:r>
              <a:rPr lang="pt-BR" sz="2800" dirty="0" smtClean="0"/>
              <a:t> difusão direcionando ações para classes específicas de indivíduos?</a:t>
            </a:r>
          </a:p>
          <a:p>
            <a:endParaRPr lang="pt-BR" sz="2800" dirty="0" smtClean="0"/>
          </a:p>
          <a:p>
            <a:r>
              <a:rPr lang="pt-BR" sz="2800" dirty="0" smtClean="0"/>
              <a:t>Qual o </a:t>
            </a:r>
            <a:r>
              <a:rPr lang="pt-BR" sz="2800" dirty="0" smtClean="0">
                <a:solidFill>
                  <a:srgbClr val="FF0000"/>
                </a:solidFill>
              </a:rPr>
              <a:t>valor</a:t>
            </a:r>
            <a:r>
              <a:rPr lang="pt-BR" sz="2800" dirty="0" smtClean="0"/>
              <a:t> da adesão (cooperação) dos influenciadores?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Função de custo:</a:t>
            </a:r>
          </a:p>
          <a:p>
            <a:endParaRPr lang="pt-BR" dirty="0" smtClean="0"/>
          </a:p>
          <a:p>
            <a:pPr lvl="1"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500298" y="3500438"/>
          <a:ext cx="2286016" cy="678661"/>
        </p:xfrm>
        <a:graphic>
          <a:graphicData uri="http://schemas.openxmlformats.org/presentationml/2006/ole">
            <p:oleObj spid="_x0000_s55298" name="Equação" r:id="rId3" imgW="812520" imgH="241200" progId="Equation.3">
              <p:embed/>
            </p:oleObj>
          </a:graphicData>
        </a:graphic>
      </p:graphicFrame>
      <p:cxnSp>
        <p:nvCxnSpPr>
          <p:cNvPr id="6" name="Conector de seta reta 5"/>
          <p:cNvCxnSpPr/>
          <p:nvPr/>
        </p:nvCxnSpPr>
        <p:spPr>
          <a:xfrm rot="16200000" flipH="1">
            <a:off x="3607587" y="2893215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786050" y="500063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Custo fixo de aquisição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rot="5400000" flipH="1" flipV="1">
            <a:off x="3108315" y="446405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786050" y="23574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# de seguidores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43504" y="2711231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Custo por seguidor  ($ 0,01)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rot="10800000" flipV="1">
            <a:off x="4714876" y="335756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286248" y="4929198"/>
          <a:ext cx="1536700" cy="679450"/>
        </p:xfrm>
        <a:graphic>
          <a:graphicData uri="http://schemas.openxmlformats.org/presentationml/2006/ole">
            <p:oleObj spid="_x0000_s55299" name="Equação" r:id="rId4" imgW="5457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7467600" cy="3643338"/>
          </a:xfrm>
        </p:spPr>
        <p:txBody>
          <a:bodyPr/>
          <a:lstStyle/>
          <a:p>
            <a:r>
              <a:rPr lang="el-GR" dirty="0" smtClean="0">
                <a:latin typeface="Gulim"/>
                <a:ea typeface="Gulim"/>
              </a:rPr>
              <a:t>α</a:t>
            </a:r>
            <a:r>
              <a:rPr lang="pt-BR" dirty="0" smtClean="0">
                <a:latin typeface="Gulim"/>
                <a:ea typeface="Gulim"/>
              </a:rPr>
              <a:t> </a:t>
            </a:r>
            <a:r>
              <a:rPr lang="pt-BR" dirty="0" smtClean="0"/>
              <a:t>baixo implica em escolher indivíduos com poucos seguidores que são numerosos e baratos</a:t>
            </a:r>
          </a:p>
          <a:p>
            <a:endParaRPr lang="pt-BR" dirty="0" smtClean="0">
              <a:latin typeface="Gulim"/>
              <a:ea typeface="Gulim"/>
            </a:endParaRPr>
          </a:p>
          <a:p>
            <a:r>
              <a:rPr lang="el-GR" dirty="0" smtClean="0">
                <a:latin typeface="Gulim"/>
                <a:ea typeface="Gulim"/>
              </a:rPr>
              <a:t>α</a:t>
            </a:r>
            <a:r>
              <a:rPr lang="pt-BR" dirty="0" smtClean="0">
                <a:latin typeface="Gulim"/>
                <a:ea typeface="Gulim"/>
              </a:rPr>
              <a:t> </a:t>
            </a:r>
            <a:r>
              <a:rPr lang="pt-BR" dirty="0" smtClean="0"/>
              <a:t>alto implica em escolher indivíduos com muitos seguidores para compensar custo de aquisição</a:t>
            </a:r>
          </a:p>
          <a:p>
            <a:endParaRPr lang="pt-BR" dirty="0" smtClean="0"/>
          </a:p>
          <a:p>
            <a:r>
              <a:rPr lang="pt-BR" dirty="0" smtClean="0"/>
              <a:t>Dado </a:t>
            </a:r>
            <a:r>
              <a:rPr lang="el-GR" dirty="0" smtClean="0">
                <a:latin typeface="Gulim"/>
                <a:ea typeface="Gulim"/>
              </a:rPr>
              <a:t>α </a:t>
            </a:r>
            <a:r>
              <a:rPr lang="pt-BR" dirty="0" smtClean="0"/>
              <a:t>que usuários devem ser alvo para maximizar </a:t>
            </a:r>
            <a:r>
              <a:rPr lang="pt-BR" dirty="0" smtClean="0">
                <a:solidFill>
                  <a:srgbClr val="FF0000"/>
                </a:solidFill>
              </a:rPr>
              <a:t>influência/custo</a:t>
            </a:r>
            <a:r>
              <a:rPr lang="pt-BR" dirty="0" smtClean="0"/>
              <a:t>?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53516" t="29375" r="12500" b="16250"/>
          <a:stretch>
            <a:fillRect/>
          </a:stretch>
        </p:blipFill>
        <p:spPr bwMode="auto">
          <a:xfrm>
            <a:off x="285719" y="1500174"/>
            <a:ext cx="478630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143504" y="157161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Gulim"/>
                <a:ea typeface="Gulim"/>
              </a:rPr>
              <a:t>α</a:t>
            </a:r>
            <a:r>
              <a:rPr lang="pt-BR" dirty="0" smtClean="0">
                <a:solidFill>
                  <a:srgbClr val="FF0000"/>
                </a:solidFill>
              </a:rPr>
              <a:t> = 0 (Ca = $0) </a:t>
            </a:r>
          </a:p>
          <a:p>
            <a:endParaRPr lang="pt-BR" dirty="0" smtClean="0"/>
          </a:p>
          <a:p>
            <a:r>
              <a:rPr lang="pt-BR" dirty="0" smtClean="0"/>
              <a:t>Usuários menos influentes geram ganho relativo 15 vezes maior que os mais influentes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43504" y="342900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Gulim"/>
                <a:ea typeface="Gulim"/>
              </a:rPr>
              <a:t>α</a:t>
            </a:r>
            <a:r>
              <a:rPr lang="pt-BR" dirty="0" smtClean="0">
                <a:solidFill>
                  <a:srgbClr val="FF0000"/>
                </a:solidFill>
              </a:rPr>
              <a:t> = 100.000 (</a:t>
            </a:r>
            <a:r>
              <a:rPr lang="pt-BR" dirty="0">
                <a:solidFill>
                  <a:srgbClr val="FF0000"/>
                </a:solidFill>
              </a:rPr>
              <a:t>C</a:t>
            </a:r>
            <a:r>
              <a:rPr lang="pt-BR" dirty="0" smtClean="0">
                <a:solidFill>
                  <a:srgbClr val="FF0000"/>
                </a:solidFill>
              </a:rPr>
              <a:t>a = $1.000) </a:t>
            </a:r>
          </a:p>
          <a:p>
            <a:endParaRPr lang="pt-BR" dirty="0" smtClean="0"/>
          </a:p>
          <a:p>
            <a:r>
              <a:rPr lang="pt-BR" dirty="0" smtClean="0"/>
              <a:t>Usuários mais influentes são os mais efetivos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43504" y="4871877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Gulim"/>
                <a:ea typeface="Gulim"/>
              </a:rPr>
              <a:t>α</a:t>
            </a:r>
            <a:r>
              <a:rPr lang="pt-BR" dirty="0" smtClean="0">
                <a:solidFill>
                  <a:srgbClr val="FF0000"/>
                </a:solidFill>
              </a:rPr>
              <a:t> = 10.000 (</a:t>
            </a:r>
            <a:r>
              <a:rPr lang="pt-BR" dirty="0">
                <a:solidFill>
                  <a:srgbClr val="FF0000"/>
                </a:solidFill>
              </a:rPr>
              <a:t>C</a:t>
            </a:r>
            <a:r>
              <a:rPr lang="pt-BR" dirty="0" smtClean="0">
                <a:solidFill>
                  <a:srgbClr val="FF0000"/>
                </a:solidFill>
              </a:rPr>
              <a:t>a = $100) </a:t>
            </a:r>
          </a:p>
          <a:p>
            <a:endParaRPr lang="pt-BR" dirty="0" smtClean="0"/>
          </a:p>
          <a:p>
            <a:r>
              <a:rPr lang="pt-BR" dirty="0" smtClean="0"/>
              <a:t>Usuários mais efetivos ainda não são os mais influentes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Processos de difusão podem ser caracterizados através de modelos ou através de dados reais</a:t>
            </a:r>
          </a:p>
          <a:p>
            <a:endParaRPr lang="pt-BR" dirty="0" smtClean="0"/>
          </a:p>
          <a:p>
            <a:r>
              <a:rPr lang="pt-BR" dirty="0" smtClean="0"/>
              <a:t>Detecção de nós influentes</a:t>
            </a:r>
          </a:p>
          <a:p>
            <a:pPr lvl="1"/>
            <a:r>
              <a:rPr lang="pt-BR" dirty="0" smtClean="0"/>
              <a:t>Maximização </a:t>
            </a:r>
            <a:r>
              <a:rPr lang="pt-BR" dirty="0" err="1" smtClean="0"/>
              <a:t>vs</a:t>
            </a:r>
            <a:r>
              <a:rPr lang="pt-BR" dirty="0" smtClean="0"/>
              <a:t> Predição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Custos devem ser considerados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D. Watts; J. </a:t>
            </a:r>
            <a:r>
              <a:rPr lang="pt-BR" dirty="0" err="1" smtClean="0"/>
              <a:t>Peretti</a:t>
            </a:r>
            <a:r>
              <a:rPr lang="pt-BR" dirty="0" smtClean="0"/>
              <a:t> (2007) </a:t>
            </a:r>
            <a:r>
              <a:rPr lang="pt-BR" dirty="0" err="1" smtClean="0"/>
              <a:t>Influentials</a:t>
            </a:r>
            <a:r>
              <a:rPr lang="pt-BR" dirty="0" smtClean="0"/>
              <a:t>, Networks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Opinion</a:t>
            </a:r>
            <a:r>
              <a:rPr lang="pt-BR" dirty="0" smtClean="0"/>
              <a:t> </a:t>
            </a:r>
            <a:r>
              <a:rPr lang="pt-BR" dirty="0" err="1" smtClean="0"/>
              <a:t>Formation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en-US" dirty="0" err="1" smtClean="0"/>
              <a:t>Leskovec</a:t>
            </a:r>
            <a:r>
              <a:rPr lang="en-US" dirty="0" smtClean="0"/>
              <a:t> et al (2007) Cost-effective </a:t>
            </a:r>
            <a:r>
              <a:rPr lang="en-US" dirty="0" smtClean="0"/>
              <a:t>Outbreak Detection in </a:t>
            </a:r>
            <a:r>
              <a:rPr lang="en-US" dirty="0" smtClean="0"/>
              <a:t>Networks</a:t>
            </a:r>
          </a:p>
          <a:p>
            <a:endParaRPr lang="pt-BR" dirty="0" smtClean="0"/>
          </a:p>
          <a:p>
            <a:r>
              <a:rPr lang="pt-BR" dirty="0" err="1" smtClean="0"/>
              <a:t>Kempe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(2003) </a:t>
            </a:r>
            <a:r>
              <a:rPr lang="pt-BR" dirty="0" err="1" smtClean="0"/>
              <a:t>Maximizing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spread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Influence</a:t>
            </a:r>
            <a:r>
              <a:rPr lang="pt-BR" dirty="0" smtClean="0"/>
              <a:t> </a:t>
            </a:r>
            <a:r>
              <a:rPr lang="pt-BR" dirty="0" err="1" smtClean="0"/>
              <a:t>Through</a:t>
            </a:r>
            <a:r>
              <a:rPr lang="pt-BR" dirty="0" smtClean="0"/>
              <a:t> a Social Network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Bakshy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(2011) </a:t>
            </a:r>
            <a:r>
              <a:rPr lang="pt-BR" dirty="0" err="1" smtClean="0"/>
              <a:t>Everyone’s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influencer</a:t>
            </a:r>
            <a:r>
              <a:rPr lang="pt-BR" dirty="0" smtClean="0"/>
              <a:t>: </a:t>
            </a:r>
            <a:r>
              <a:rPr lang="pt-BR" dirty="0" err="1" smtClean="0"/>
              <a:t>Quantifying</a:t>
            </a:r>
            <a:r>
              <a:rPr lang="pt-BR" dirty="0" smtClean="0"/>
              <a:t> </a:t>
            </a:r>
            <a:r>
              <a:rPr lang="pt-BR" dirty="0" err="1" smtClean="0"/>
              <a:t>Influence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Twitter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Word-of-mouth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57884" y="1857364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Influenciadores </a:t>
            </a:r>
          </a:p>
          <a:p>
            <a:endParaRPr lang="pt-BR" sz="2400" dirty="0"/>
          </a:p>
          <a:p>
            <a:r>
              <a:rPr lang="pt-BR" sz="2400" dirty="0" smtClean="0"/>
              <a:t>Difusão</a:t>
            </a:r>
          </a:p>
          <a:p>
            <a:endParaRPr lang="pt-BR" sz="2400" dirty="0"/>
          </a:p>
          <a:p>
            <a:r>
              <a:rPr lang="pt-BR" sz="2400" dirty="0" smtClean="0"/>
              <a:t>Cascatas de influência</a:t>
            </a:r>
            <a:endParaRPr lang="pt-BR" sz="2400" dirty="0"/>
          </a:p>
        </p:txBody>
      </p:sp>
      <p:pic>
        <p:nvPicPr>
          <p:cNvPr id="1028" name="Picture 4" descr="http://www.alsafitness.com.br/images/1616.jpg"/>
          <p:cNvPicPr>
            <a:picLocks noChangeAspect="1" noChangeArrowheads="1"/>
          </p:cNvPicPr>
          <p:nvPr/>
        </p:nvPicPr>
        <p:blipFill>
          <a:blip r:embed="rId2"/>
          <a:srcRect l="44954" t="9174" b="24311"/>
          <a:stretch>
            <a:fillRect/>
          </a:stretch>
        </p:blipFill>
        <p:spPr bwMode="auto">
          <a:xfrm flipH="1">
            <a:off x="5572132" y="5643578"/>
            <a:ext cx="1071570" cy="971111"/>
          </a:xfrm>
          <a:prstGeom prst="rect">
            <a:avLst/>
          </a:prstGeom>
          <a:noFill/>
        </p:spPr>
      </p:pic>
      <p:sp>
        <p:nvSpPr>
          <p:cNvPr id="7" name="Texto explicativo em forma de nuvem 6"/>
          <p:cNvSpPr/>
          <p:nvPr/>
        </p:nvSpPr>
        <p:spPr>
          <a:xfrm flipH="1">
            <a:off x="214282" y="1785926"/>
            <a:ext cx="5143504" cy="3857652"/>
          </a:xfrm>
          <a:prstGeom prst="cloudCallout">
            <a:avLst>
              <a:gd name="adj1" fmla="val -49273"/>
              <a:gd name="adj2" fmla="val 5901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www.heathercalhoun.com/hchcms/wp-content/uploads/2011/07/word-of-mout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183" y="2214554"/>
            <a:ext cx="320245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71604" y="4500570"/>
            <a:ext cx="6093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Que nós são mais importantes?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2910" y="1928802"/>
            <a:ext cx="617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Como a difusão ocorre em rede?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2928934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Seria possível induzir </a:t>
            </a:r>
            <a:r>
              <a:rPr lang="pt-BR" sz="3200" dirty="0" smtClean="0"/>
              <a:t>ou prever cascatas </a:t>
            </a:r>
            <a:r>
              <a:rPr lang="pt-BR" sz="3200" dirty="0" smtClean="0"/>
              <a:t>de informação?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Difusão em redes complexas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1538" y="4071942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Surtos de Epidemias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3143248"/>
            <a:ext cx="3796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Falhas em Cascata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5572140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Comportamento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2000240"/>
            <a:ext cx="4461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Difusão de Informação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69958"/>
            <a:ext cx="7467600" cy="487375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Fatores envolvidos em processos de difusão são muitos e diversos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Estudos de caso são apenas realizações simples de processos de difusão</a:t>
            </a:r>
          </a:p>
          <a:p>
            <a:endParaRPr lang="pt-BR" sz="2800" dirty="0" smtClean="0"/>
          </a:p>
          <a:p>
            <a:r>
              <a:rPr lang="pt-BR" sz="2800" dirty="0" smtClean="0"/>
              <a:t>Dificuldades técnicas em relação ao monitoramento da difusão</a:t>
            </a:r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71736" y="1928802"/>
            <a:ext cx="6172200" cy="189436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Modelos de difusão</a:t>
            </a:r>
            <a:endParaRPr lang="pt-BR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Linear </a:t>
            </a:r>
            <a:r>
              <a:rPr lang="pt-BR" dirty="0" err="1" smtClean="0"/>
              <a:t>Threshold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(LTM)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857224" y="235743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57224" y="364331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57224" y="485776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214546" y="364331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5" idx="5"/>
            <a:endCxn id="8" idx="1"/>
          </p:cNvCxnSpPr>
          <p:nvPr/>
        </p:nvCxnSpPr>
        <p:spPr>
          <a:xfrm rot="16200000" flipH="1">
            <a:off x="1441728" y="2870496"/>
            <a:ext cx="831256" cy="902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6" idx="6"/>
            <a:endCxn id="8" idx="2"/>
          </p:cNvCxnSpPr>
          <p:nvPr/>
        </p:nvCxnSpPr>
        <p:spPr>
          <a:xfrm>
            <a:off x="1500166" y="3964785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7"/>
            <a:endCxn id="8" idx="3"/>
          </p:cNvCxnSpPr>
          <p:nvPr/>
        </p:nvCxnSpPr>
        <p:spPr>
          <a:xfrm rot="5400000" flipH="1" flipV="1">
            <a:off x="1477447" y="4120661"/>
            <a:ext cx="759818" cy="902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643306" y="2214554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Cada nó assume um estado de </a:t>
            </a:r>
            <a:r>
              <a:rPr lang="pt-BR" sz="2000" dirty="0" smtClean="0">
                <a:solidFill>
                  <a:srgbClr val="FF0000"/>
                </a:solidFill>
              </a:rPr>
              <a:t>ativação binário</a:t>
            </a:r>
            <a:r>
              <a:rPr lang="pt-BR" sz="2000" dirty="0" smtClean="0"/>
              <a:t> no tempo t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Cada nó é influenciado por seus vizinhos ativos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Se a quantidade de vizinhos ativos é maior que um </a:t>
            </a:r>
            <a:r>
              <a:rPr lang="pt-BR" sz="2000" dirty="0" smtClean="0">
                <a:solidFill>
                  <a:srgbClr val="FF0000"/>
                </a:solidFill>
              </a:rPr>
              <a:t>dado limiar </a:t>
            </a:r>
            <a:r>
              <a:rPr lang="el-GR" sz="2000" dirty="0" smtClean="0">
                <a:solidFill>
                  <a:srgbClr val="FF0000"/>
                </a:solidFill>
              </a:rPr>
              <a:t>θ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/>
              <a:t>então nó é ativado no tempo t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500298" y="5572140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OBS.: limiar fixo ou assume distribuição U(0,1)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1024</Words>
  <Application>Microsoft Office PowerPoint</Application>
  <PresentationFormat>Apresentação na tela (4:3)</PresentationFormat>
  <Paragraphs>198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Balcão Envidraçado</vt:lpstr>
      <vt:lpstr>Microsoft Equation 3.0</vt:lpstr>
      <vt:lpstr>Equação</vt:lpstr>
      <vt:lpstr>Difusão em redes complexas</vt:lpstr>
      <vt:lpstr>Word-of-mouth</vt:lpstr>
      <vt:lpstr>Influenciadores</vt:lpstr>
      <vt:lpstr>Word-of-mouth</vt:lpstr>
      <vt:lpstr>Perguntas</vt:lpstr>
      <vt:lpstr>Difusão em redes complexas</vt:lpstr>
      <vt:lpstr>Dificuldades</vt:lpstr>
      <vt:lpstr>Modelos de difusão</vt:lpstr>
      <vt:lpstr>Linear Threshold Model (LTM)</vt:lpstr>
      <vt:lpstr>Linear Threshold Model (LTM)</vt:lpstr>
      <vt:lpstr>Independent Cascade Model (ICM)</vt:lpstr>
      <vt:lpstr>Independent Cascade Model (ICM)</vt:lpstr>
      <vt:lpstr>LTM vs ICM</vt:lpstr>
      <vt:lpstr>Modelos de difusão</vt:lpstr>
      <vt:lpstr>Maximização de Difusão  Kempe et al (2003) Maximizing the spread of Influence Through a Social Network  Leskovec et al (2007) Cost-effective Outbreak Detection in Networks  </vt:lpstr>
      <vt:lpstr>Problema</vt:lpstr>
      <vt:lpstr>Maximização de Difusão</vt:lpstr>
      <vt:lpstr>Maximização de Difusão</vt:lpstr>
      <vt:lpstr>Maximização de Difusão</vt:lpstr>
      <vt:lpstr>Maximização de Difusão</vt:lpstr>
      <vt:lpstr>Maximização de Difusão</vt:lpstr>
      <vt:lpstr>Predição de Influência</vt:lpstr>
      <vt:lpstr>Visão Geral</vt:lpstr>
      <vt:lpstr>Dados</vt:lpstr>
      <vt:lpstr>Cascatas de Informação ou Árvores de Influência</vt:lpstr>
      <vt:lpstr>Cascatas de Informação ou Árvores de Influência</vt:lpstr>
      <vt:lpstr>Predição de Influência - Atributos</vt:lpstr>
      <vt:lpstr>Predição de Influência - Experimentos</vt:lpstr>
      <vt:lpstr>Árvore de Regressão</vt:lpstr>
      <vt:lpstr>Slide 30</vt:lpstr>
      <vt:lpstr>Direcionando estratégias</vt:lpstr>
      <vt:lpstr>Modelo de Custo</vt:lpstr>
      <vt:lpstr>Modelo de Custo</vt:lpstr>
      <vt:lpstr>Resultados</vt:lpstr>
      <vt:lpstr>Conclusões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Everyone’s na Influencer: Quantifying Influence on Twitter – Bakshy et al. 2010</dc:title>
  <dc:creator>Ricardo</dc:creator>
  <cp:lastModifiedBy>Ricardo</cp:lastModifiedBy>
  <cp:revision>40</cp:revision>
  <dcterms:created xsi:type="dcterms:W3CDTF">2012-03-12T14:15:59Z</dcterms:created>
  <dcterms:modified xsi:type="dcterms:W3CDTF">2012-09-03T13:54:37Z</dcterms:modified>
</cp:coreProperties>
</file>