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309" r:id="rId3"/>
    <p:sldId id="258" r:id="rId4"/>
    <p:sldId id="291" r:id="rId5"/>
    <p:sldId id="294" r:id="rId6"/>
    <p:sldId id="295" r:id="rId7"/>
    <p:sldId id="296" r:id="rId8"/>
    <p:sldId id="293" r:id="rId9"/>
    <p:sldId id="292" r:id="rId10"/>
    <p:sldId id="261" r:id="rId11"/>
    <p:sldId id="262" r:id="rId12"/>
    <p:sldId id="307" r:id="rId13"/>
    <p:sldId id="308" r:id="rId14"/>
    <p:sldId id="297" r:id="rId15"/>
    <p:sldId id="259" r:id="rId16"/>
    <p:sldId id="265" r:id="rId17"/>
    <p:sldId id="268" r:id="rId18"/>
    <p:sldId id="298" r:id="rId19"/>
    <p:sldId id="271" r:id="rId20"/>
    <p:sldId id="272" r:id="rId21"/>
    <p:sldId id="273" r:id="rId22"/>
    <p:sldId id="274" r:id="rId23"/>
    <p:sldId id="275" r:id="rId24"/>
    <p:sldId id="299" r:id="rId25"/>
    <p:sldId id="300" r:id="rId26"/>
    <p:sldId id="301" r:id="rId27"/>
    <p:sldId id="305" r:id="rId28"/>
    <p:sldId id="306" r:id="rId29"/>
    <p:sldId id="290" r:id="rId30"/>
    <p:sldId id="303" r:id="rId31"/>
    <p:sldId id="304" r:id="rId32"/>
    <p:sldId id="287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393" autoAdjust="0"/>
  </p:normalViewPr>
  <p:slideViewPr>
    <p:cSldViewPr>
      <p:cViewPr>
        <p:scale>
          <a:sx n="75" d="100"/>
          <a:sy n="75" d="100"/>
        </p:scale>
        <p:origin x="-5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EFAD-2A3E-4D69-8AC4-05A7D9284D56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B9196-2406-49AD-96EF-6E9223171A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837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Administrador – 1</a:t>
            </a:r>
          </a:p>
          <a:p>
            <a:r>
              <a:rPr lang="pt-BR" dirty="0" smtClean="0"/>
              <a:t>Instrutor - 34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380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45644-D160-4EE6-9D7D-724A989577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83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708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9196-2406-49AD-96EF-6E9223171AE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1ED15F-BEF1-47B8-B4C2-FE9D836D85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F020DC-139A-49CF-A9F3-9ABD384DED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18E1A-E96B-498B-8AAE-9E79E32A16AA}" type="datetimeFigureOut">
              <a:rPr lang="pt-BR" smtClean="0"/>
              <a:pPr/>
              <a:t>20/09/2012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EF6782-1D51-4E72-B175-F56D38DD8E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43204" y="2857496"/>
            <a:ext cx="6172200" cy="189436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Detecção de Comunidades</a:t>
            </a:r>
            <a:endParaRPr lang="pt-B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22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Detecção de Comunidades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984272"/>
            <a:ext cx="7467600" cy="3516430"/>
          </a:xfrm>
        </p:spPr>
        <p:txBody>
          <a:bodyPr>
            <a:normAutofit/>
          </a:bodyPr>
          <a:lstStyle/>
          <a:p>
            <a:r>
              <a:rPr lang="pt-BR" dirty="0" smtClean="0"/>
              <a:t>Métodos Tradicionais - </a:t>
            </a:r>
            <a:r>
              <a:rPr lang="pt-BR" dirty="0" err="1" smtClean="0"/>
              <a:t>Clustering</a:t>
            </a:r>
            <a:r>
              <a:rPr lang="pt-BR" dirty="0" smtClean="0"/>
              <a:t> Hierárquico</a:t>
            </a:r>
            <a:endParaRPr lang="pt-BR" dirty="0" smtClean="0"/>
          </a:p>
          <a:p>
            <a:pPr lvl="1"/>
            <a:r>
              <a:rPr lang="pt-BR" dirty="0" smtClean="0"/>
              <a:t>Baseado </a:t>
            </a:r>
            <a:r>
              <a:rPr lang="pt-BR" dirty="0" smtClean="0"/>
              <a:t>na </a:t>
            </a:r>
            <a:r>
              <a:rPr lang="pt-BR" dirty="0" smtClean="0">
                <a:solidFill>
                  <a:srgbClr val="FF0000"/>
                </a:solidFill>
              </a:rPr>
              <a:t>similaridade</a:t>
            </a:r>
            <a:r>
              <a:rPr lang="pt-BR" dirty="0" smtClean="0"/>
              <a:t> </a:t>
            </a:r>
            <a:r>
              <a:rPr lang="pt-BR" dirty="0" smtClean="0"/>
              <a:t>entre </a:t>
            </a:r>
            <a:r>
              <a:rPr lang="pt-BR" dirty="0" smtClean="0"/>
              <a:t>vértices</a:t>
            </a:r>
            <a:endParaRPr lang="pt-BR" dirty="0" smtClean="0"/>
          </a:p>
          <a:p>
            <a:pPr lvl="2"/>
            <a:r>
              <a:rPr lang="pt-BR" dirty="0" smtClean="0"/>
              <a:t>E.g., pesos por vizinhos em comum, número de caminhos,...</a:t>
            </a:r>
            <a:endParaRPr lang="pt-BR" dirty="0" smtClean="0"/>
          </a:p>
          <a:p>
            <a:pPr lvl="1"/>
            <a:r>
              <a:rPr lang="pt-BR" dirty="0" smtClean="0"/>
              <a:t>Agrupa os </a:t>
            </a:r>
            <a:r>
              <a:rPr lang="pt-BR" dirty="0" smtClean="0"/>
              <a:t>vértices de acordo com maiores similaridades </a:t>
            </a:r>
            <a:endParaRPr lang="pt-BR" dirty="0" smtClean="0"/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Estrutura de comunidades </a:t>
            </a:r>
            <a:r>
              <a:rPr lang="pt-BR" dirty="0" smtClean="0"/>
              <a:t>resultante pode ser </a:t>
            </a:r>
            <a:r>
              <a:rPr lang="pt-BR" dirty="0" smtClean="0"/>
              <a:t>representada por uma árvore ou </a:t>
            </a:r>
            <a:r>
              <a:rPr lang="pt-BR" dirty="0" err="1" smtClean="0"/>
              <a:t>dendograma</a:t>
            </a:r>
            <a:endParaRPr lang="pt-B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006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/>
              <a:t>Detecção de Comunidades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err="1" smtClean="0"/>
              <a:t>Dendograma</a:t>
            </a:r>
            <a:endParaRPr lang="pt-BR" dirty="0"/>
          </a:p>
        </p:txBody>
      </p:sp>
      <p:pic>
        <p:nvPicPr>
          <p:cNvPr id="2050" name="Picture 2" descr="https://lh5.googleusercontent.com/u1X7WseBrugyu7vD1mPM2QqtOzTW6pmDAPzaWil3ijGkCBTLZMlVhVNYzeaQ4dEWmVUiNBvLW_5eaVF13GgSiSXI02Ss4_0GrbM-BSwqbQZx2ID9Wu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9543"/>
            <a:ext cx="5472608" cy="30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533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630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Algoritmos Hierárquicos Aglomerativos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46288"/>
            <a:ext cx="8147050" cy="4695825"/>
          </a:xfrm>
        </p:spPr>
        <p:txBody>
          <a:bodyPr/>
          <a:lstStyle/>
          <a:p>
            <a:pPr marL="342900" indent="-342900"/>
            <a:r>
              <a:rPr lang="pt-BR" sz="2600" b="1" dirty="0"/>
              <a:t>Passo 1:</a:t>
            </a:r>
            <a:r>
              <a:rPr lang="pt-BR" sz="2600" dirty="0"/>
              <a:t> Inicie alocando cada </a:t>
            </a:r>
            <a:r>
              <a:rPr lang="pt-BR" sz="2600" dirty="0" smtClean="0"/>
              <a:t>nó em </a:t>
            </a:r>
            <a:r>
              <a:rPr lang="pt-BR" sz="2600" dirty="0"/>
              <a:t>um cluster diferente;</a:t>
            </a:r>
          </a:p>
          <a:p>
            <a:pPr marL="342900" indent="-342900"/>
            <a:r>
              <a:rPr lang="pt-BR" sz="2600" b="1" dirty="0"/>
              <a:t>Passo 2:</a:t>
            </a:r>
            <a:r>
              <a:rPr lang="pt-BR" sz="2600" dirty="0"/>
              <a:t> Selecionar o par de clusters mais similares entre si e os agrupe em um cluster mais geral;</a:t>
            </a:r>
          </a:p>
          <a:p>
            <a:pPr marL="342900" indent="-342900"/>
            <a:r>
              <a:rPr lang="pt-BR" sz="2600" b="1" dirty="0"/>
              <a:t>Passo 3:</a:t>
            </a:r>
            <a:r>
              <a:rPr lang="pt-BR" sz="2600" dirty="0"/>
              <a:t> Repita o passo 2 até a verificação de um critério de parada</a:t>
            </a:r>
          </a:p>
          <a:p>
            <a:pPr marL="742950" lvl="1" indent="-285750"/>
            <a:r>
              <a:rPr lang="pt-BR" sz="2400" dirty="0"/>
              <a:t>e.g., até que todos os </a:t>
            </a:r>
            <a:r>
              <a:rPr lang="pt-BR" sz="2400" dirty="0" smtClean="0"/>
              <a:t>nós </a:t>
            </a:r>
            <a:r>
              <a:rPr lang="pt-BR" sz="2400" dirty="0"/>
              <a:t>sejam agrupados em um único </a:t>
            </a:r>
            <a:r>
              <a:rPr lang="pt-BR" sz="2400" dirty="0" smtClean="0"/>
              <a:t>cluster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557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Algoritmos Hierárquicos Aglomerativos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507413" cy="4302125"/>
          </a:xfrm>
        </p:spPr>
        <p:txBody>
          <a:bodyPr/>
          <a:lstStyle/>
          <a:p>
            <a:pPr marL="342900" indent="-342900"/>
            <a:r>
              <a:rPr lang="pt-BR" sz="2600"/>
              <a:t>Algoritmos variam conforme a maneira de medir similaridade entre dois clusters</a:t>
            </a:r>
          </a:p>
          <a:p>
            <a:pPr marL="742950" lvl="1" indent="-285750"/>
            <a:r>
              <a:rPr lang="pt-BR" sz="2200" i="1">
                <a:solidFill>
                  <a:schemeClr val="folHlink"/>
                </a:solidFill>
              </a:rPr>
              <a:t>Single-Link</a:t>
            </a:r>
            <a:r>
              <a:rPr lang="pt-BR" sz="2200"/>
              <a:t>: definida como a </a:t>
            </a:r>
            <a:r>
              <a:rPr lang="pt-BR" sz="2200" i="1">
                <a:solidFill>
                  <a:schemeClr val="folHlink"/>
                </a:solidFill>
              </a:rPr>
              <a:t>máxima</a:t>
            </a:r>
            <a:r>
              <a:rPr lang="pt-BR" sz="2200"/>
              <a:t> similaridade entre os membros dos clusters</a:t>
            </a:r>
          </a:p>
          <a:p>
            <a:pPr marL="742950" lvl="1" indent="-285750"/>
            <a:endParaRPr lang="pt-BR" sz="2400"/>
          </a:p>
          <a:p>
            <a:pPr marL="742950" lvl="1" indent="-285750"/>
            <a:r>
              <a:rPr lang="pt-BR" sz="2200" i="1">
                <a:solidFill>
                  <a:schemeClr val="folHlink"/>
                </a:solidFill>
              </a:rPr>
              <a:t>Complete-Link</a:t>
            </a:r>
            <a:r>
              <a:rPr lang="pt-BR" sz="2200"/>
              <a:t>: definida como a </a:t>
            </a:r>
            <a:r>
              <a:rPr lang="pt-BR" sz="2200" i="1">
                <a:solidFill>
                  <a:schemeClr val="folHlink"/>
                </a:solidFill>
              </a:rPr>
              <a:t>mínima</a:t>
            </a:r>
            <a:r>
              <a:rPr lang="pt-BR" sz="2200"/>
              <a:t> similaridade entre os membros dos clusters</a:t>
            </a:r>
          </a:p>
          <a:p>
            <a:pPr marL="742950" lvl="1" indent="-285750"/>
            <a:endParaRPr lang="pt-BR" sz="2200"/>
          </a:p>
          <a:p>
            <a:pPr marL="742950" lvl="1" indent="-285750"/>
            <a:r>
              <a:rPr lang="pt-BR" sz="2200" i="1">
                <a:solidFill>
                  <a:schemeClr val="folHlink"/>
                </a:solidFill>
              </a:rPr>
              <a:t>Average-Link</a:t>
            </a:r>
            <a:r>
              <a:rPr lang="pt-BR" sz="2200"/>
              <a:t>: definida como a </a:t>
            </a:r>
            <a:r>
              <a:rPr lang="pt-BR" sz="2200" i="1">
                <a:solidFill>
                  <a:schemeClr val="folHlink"/>
                </a:solidFill>
              </a:rPr>
              <a:t>média</a:t>
            </a:r>
            <a:r>
              <a:rPr lang="pt-BR" sz="2200"/>
              <a:t> da similaridade entre os membros dos clusters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Detecção de Comunidade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Métodos Tradicionais</a:t>
            </a:r>
            <a:endParaRPr lang="pt-BR" dirty="0" smtClean="0"/>
          </a:p>
          <a:p>
            <a:pPr lvl="1"/>
            <a:r>
              <a:rPr lang="pt-BR" dirty="0" smtClean="0"/>
              <a:t>Possuem </a:t>
            </a:r>
            <a:r>
              <a:rPr lang="pt-BR" dirty="0" smtClean="0"/>
              <a:t>resultados razoáveis</a:t>
            </a:r>
          </a:p>
          <a:p>
            <a:pPr lvl="1"/>
            <a:r>
              <a:rPr lang="pt-BR" dirty="0" smtClean="0"/>
              <a:t>Falha</a:t>
            </a:r>
          </a:p>
          <a:p>
            <a:pPr lvl="2"/>
            <a:r>
              <a:rPr lang="pt-BR" dirty="0" smtClean="0"/>
              <a:t>Vértices periféricos ficam fora da comunidade a qual deveriam pertencer</a:t>
            </a:r>
            <a:endParaRPr lang="pt-BR" dirty="0"/>
          </a:p>
          <a:p>
            <a:pPr lvl="1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78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Usa índices </a:t>
            </a:r>
            <a:r>
              <a:rPr lang="pt-BR" dirty="0"/>
              <a:t>de centralidade para encontrar </a:t>
            </a:r>
            <a:r>
              <a:rPr lang="pt-BR" dirty="0" smtClean="0"/>
              <a:t>fronteiras entre as </a:t>
            </a:r>
            <a:r>
              <a:rPr lang="pt-BR" dirty="0"/>
              <a:t>comunidade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31401"/>
            <a:ext cx="3499143" cy="33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789111" cy="29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760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Adaptação da </a:t>
            </a:r>
            <a:r>
              <a:rPr lang="pt-BR" dirty="0" smtClean="0">
                <a:solidFill>
                  <a:srgbClr val="FF0000"/>
                </a:solidFill>
              </a:rPr>
              <a:t>intermediação</a:t>
            </a:r>
            <a:r>
              <a:rPr lang="pt-BR" dirty="0" smtClean="0"/>
              <a:t> para arestas</a:t>
            </a:r>
            <a:endParaRPr lang="pt-BR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Mede a frequência com que </a:t>
            </a:r>
            <a:r>
              <a:rPr lang="pt-BR" dirty="0" smtClean="0"/>
              <a:t>uma dada aresta </a:t>
            </a:r>
            <a:r>
              <a:rPr lang="pt-BR" dirty="0" smtClean="0"/>
              <a:t>aparece no menor caminho entre dois nós quaisquer</a:t>
            </a:r>
          </a:p>
          <a:p>
            <a:pPr lvl="1">
              <a:spcAft>
                <a:spcPts val="1200"/>
              </a:spcAft>
            </a:pPr>
            <a:r>
              <a:rPr lang="pt-BR" dirty="0" smtClean="0"/>
              <a:t>Potencial </a:t>
            </a:r>
            <a:r>
              <a:rPr lang="pt-BR" dirty="0" smtClean="0"/>
              <a:t>para conectar comunidades </a:t>
            </a:r>
            <a:r>
              <a:rPr lang="pt-BR" dirty="0" smtClean="0"/>
              <a:t>diferentes</a:t>
            </a:r>
            <a:endParaRPr lang="pt-BR" dirty="0" smtClean="0"/>
          </a:p>
          <a:p>
            <a:pPr lvl="1">
              <a:spcAft>
                <a:spcPts val="1200"/>
              </a:spcAft>
            </a:pPr>
            <a:r>
              <a:rPr lang="pt-BR" dirty="0" smtClean="0"/>
              <a:t>Eliminar </a:t>
            </a:r>
            <a:r>
              <a:rPr lang="pt-BR" dirty="0" smtClean="0"/>
              <a:t> arestas de </a:t>
            </a:r>
            <a:r>
              <a:rPr lang="pt-BR" dirty="0" smtClean="0"/>
              <a:t>alta intermediação pode ter o efeito de desconectar a rede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03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Algoritmo</a:t>
            </a:r>
          </a:p>
          <a:p>
            <a:pPr marL="971550" lvl="1" indent="-514350">
              <a:buAutoNum type="arabicPeriod"/>
            </a:pPr>
            <a:r>
              <a:rPr lang="pt-BR" dirty="0" smtClean="0"/>
              <a:t>Calcula-se o grau de intermediação de cada aresta da rede</a:t>
            </a:r>
          </a:p>
          <a:p>
            <a:pPr marL="971550" lvl="1" indent="-514350">
              <a:buAutoNum type="arabicPeriod"/>
            </a:pPr>
            <a:r>
              <a:rPr lang="pt-BR" dirty="0" smtClean="0"/>
              <a:t>Remove-se a aresta com maior grau de intermediação</a:t>
            </a:r>
          </a:p>
          <a:p>
            <a:pPr marL="971550" lvl="1" indent="-514350">
              <a:buAutoNum type="arabicPeriod"/>
            </a:pPr>
            <a:r>
              <a:rPr lang="pt-BR" dirty="0" smtClean="0"/>
              <a:t>Verifica-se a formaç</a:t>
            </a:r>
            <a:r>
              <a:rPr lang="pt-BR" dirty="0" smtClean="0"/>
              <a:t>ão de grupos desconectados</a:t>
            </a:r>
            <a:endParaRPr lang="pt-BR" dirty="0" smtClean="0"/>
          </a:p>
          <a:p>
            <a:pPr marL="971550" lvl="1" indent="-514350">
              <a:buAutoNum type="arabicPeriod"/>
            </a:pPr>
            <a:r>
              <a:rPr lang="pt-BR" dirty="0" smtClean="0"/>
              <a:t>Calcula-se </a:t>
            </a:r>
            <a:r>
              <a:rPr lang="pt-BR" dirty="0" smtClean="0"/>
              <a:t>o grau de intermediação de todas as arestas afetadas pela remoção</a:t>
            </a:r>
          </a:p>
          <a:p>
            <a:pPr marL="971550" lvl="1" indent="-514350">
              <a:buAutoNum type="arabicPeriod"/>
            </a:pPr>
            <a:r>
              <a:rPr lang="pt-BR" dirty="0" smtClean="0"/>
              <a:t>Volta para o passo 2 até que não reste nenhuma aresta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53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14348" y="1714488"/>
            <a:ext cx="2071702" cy="2286016"/>
            <a:chOff x="3786182" y="1643050"/>
            <a:chExt cx="4714908" cy="4643470"/>
          </a:xfrm>
        </p:grpSpPr>
        <p:sp>
          <p:nvSpPr>
            <p:cNvPr id="4" name="Elipse 3"/>
            <p:cNvSpPr/>
            <p:nvPr/>
          </p:nvSpPr>
          <p:spPr>
            <a:xfrm>
              <a:off x="6429388" y="4929198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643570" y="4000504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/>
            <p:cNvCxnSpPr/>
            <p:nvPr/>
          </p:nvCxnSpPr>
          <p:spPr>
            <a:xfrm rot="16200000" flipH="1">
              <a:off x="4835033" y="4977917"/>
              <a:ext cx="902694" cy="616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429124" y="5893611"/>
              <a:ext cx="1071570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5400000" flipH="1" flipV="1">
              <a:off x="5281520" y="4018364"/>
              <a:ext cx="58438" cy="665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>
              <a:stCxn id="5" idx="5"/>
              <a:endCxn id="4" idx="1"/>
            </p:cNvCxnSpPr>
            <p:nvPr/>
          </p:nvCxnSpPr>
          <p:spPr>
            <a:xfrm rot="16200000" flipH="1">
              <a:off x="6120917" y="4620727"/>
              <a:ext cx="474066" cy="331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>
              <a:endCxn id="4" idx="3"/>
            </p:cNvCxnSpPr>
            <p:nvPr/>
          </p:nvCxnSpPr>
          <p:spPr>
            <a:xfrm flipV="1">
              <a:off x="5857884" y="5477983"/>
              <a:ext cx="665661" cy="48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5572132" y="2857496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1"/>
            <p:cNvCxnSpPr>
              <a:stCxn id="5" idx="7"/>
              <a:endCxn id="17" idx="2"/>
            </p:cNvCxnSpPr>
            <p:nvPr/>
          </p:nvCxnSpPr>
          <p:spPr>
            <a:xfrm rot="5400000" flipH="1" flipV="1">
              <a:off x="6388809" y="3482579"/>
              <a:ext cx="415628" cy="808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>
              <a:off x="4000497" y="5049355"/>
              <a:ext cx="737099" cy="308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429124" y="4286256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3786182" y="5500702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5500694" y="5643578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000892" y="3357562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6643702" y="1643050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/>
            <p:cNvCxnSpPr>
              <a:stCxn id="11" idx="7"/>
              <a:endCxn id="18" idx="3"/>
            </p:cNvCxnSpPr>
            <p:nvPr/>
          </p:nvCxnSpPr>
          <p:spPr>
            <a:xfrm rot="5400000" flipH="1" flipV="1">
              <a:off x="6049479" y="2263273"/>
              <a:ext cx="759818" cy="616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>
              <a:stCxn id="17" idx="0"/>
              <a:endCxn id="18" idx="4"/>
            </p:cNvCxnSpPr>
            <p:nvPr/>
          </p:nvCxnSpPr>
          <p:spPr>
            <a:xfrm rot="16200000" flipV="1">
              <a:off x="6607983" y="2643182"/>
              <a:ext cx="1071570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>
              <a:stCxn id="15" idx="7"/>
              <a:endCxn id="5" idx="3"/>
            </p:cNvCxnSpPr>
            <p:nvPr/>
          </p:nvCxnSpPr>
          <p:spPr>
            <a:xfrm rot="5400000" flipH="1" flipV="1">
              <a:off x="4513562" y="4370694"/>
              <a:ext cx="1045570" cy="1402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>
              <a:stCxn id="11" idx="6"/>
              <a:endCxn id="17" idx="1"/>
            </p:cNvCxnSpPr>
            <p:nvPr/>
          </p:nvCxnSpPr>
          <p:spPr>
            <a:xfrm>
              <a:off x="6215074" y="3178967"/>
              <a:ext cx="879975" cy="272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7858148" y="2285992"/>
              <a:ext cx="642942" cy="64294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 reto 23"/>
            <p:cNvCxnSpPr>
              <a:stCxn id="18" idx="6"/>
              <a:endCxn id="23" idx="1"/>
            </p:cNvCxnSpPr>
            <p:nvPr/>
          </p:nvCxnSpPr>
          <p:spPr>
            <a:xfrm>
              <a:off x="7286644" y="1964521"/>
              <a:ext cx="665661" cy="415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>
              <a:stCxn id="17" idx="7"/>
              <a:endCxn id="23" idx="3"/>
            </p:cNvCxnSpPr>
            <p:nvPr/>
          </p:nvCxnSpPr>
          <p:spPr>
            <a:xfrm rot="5400000" flipH="1" flipV="1">
              <a:off x="7442520" y="2941934"/>
              <a:ext cx="616942" cy="402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stCxn id="11" idx="4"/>
              <a:endCxn id="5" idx="0"/>
            </p:cNvCxnSpPr>
            <p:nvPr/>
          </p:nvCxnSpPr>
          <p:spPr>
            <a:xfrm rot="16200000" flipH="1">
              <a:off x="5679289" y="3714752"/>
              <a:ext cx="50006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ipse 28"/>
          <p:cNvSpPr/>
          <p:nvPr/>
        </p:nvSpPr>
        <p:spPr>
          <a:xfrm>
            <a:off x="4376087" y="3403722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4030803" y="2946519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/>
          <p:nvPr/>
        </p:nvCxnSpPr>
        <p:spPr>
          <a:xfrm rot="16200000" flipH="1">
            <a:off x="3651654" y="3444029"/>
            <a:ext cx="444403" cy="27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497183" y="3878510"/>
            <a:ext cx="470841" cy="3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5400000" flipH="1" flipV="1">
            <a:off x="3870174" y="2972923"/>
            <a:ext cx="28769" cy="29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30" idx="5"/>
            <a:endCxn id="29" idx="1"/>
          </p:cNvCxnSpPr>
          <p:nvPr/>
        </p:nvCxnSpPr>
        <p:spPr>
          <a:xfrm rot="16200000" flipH="1">
            <a:off x="4228004" y="3260622"/>
            <a:ext cx="233386" cy="14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29" idx="3"/>
          </p:cNvCxnSpPr>
          <p:nvPr/>
        </p:nvCxnSpPr>
        <p:spPr>
          <a:xfrm flipV="1">
            <a:off x="4124971" y="3673893"/>
            <a:ext cx="292487" cy="23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3999414" y="2383807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reto 36"/>
          <p:cNvCxnSpPr>
            <a:stCxn id="30" idx="7"/>
            <a:endCxn id="42" idx="2"/>
          </p:cNvCxnSpPr>
          <p:nvPr/>
        </p:nvCxnSpPr>
        <p:spPr>
          <a:xfrm rot="5400000" flipH="1" flipV="1">
            <a:off x="4347260" y="2712932"/>
            <a:ext cx="204617" cy="355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5400000">
            <a:off x="3289345" y="3471037"/>
            <a:ext cx="362880" cy="13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3497183" y="3087197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3214678" y="3685078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3968024" y="3755417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4627202" y="2629993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4470255" y="1785926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>
            <a:stCxn id="36" idx="7"/>
            <a:endCxn id="43" idx="3"/>
          </p:cNvCxnSpPr>
          <p:nvPr/>
        </p:nvCxnSpPr>
        <p:spPr>
          <a:xfrm rot="5400000" flipH="1" flipV="1">
            <a:off x="4189055" y="2107589"/>
            <a:ext cx="374064" cy="27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42" idx="0"/>
            <a:endCxn id="43" idx="4"/>
          </p:cNvCxnSpPr>
          <p:nvPr/>
        </p:nvCxnSpPr>
        <p:spPr>
          <a:xfrm rot="16200000" flipV="1">
            <a:off x="4426210" y="2287749"/>
            <a:ext cx="527542" cy="156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40" idx="7"/>
            <a:endCxn id="30" idx="3"/>
          </p:cNvCxnSpPr>
          <p:nvPr/>
        </p:nvCxnSpPr>
        <p:spPr>
          <a:xfrm rot="5400000" flipH="1" flipV="1">
            <a:off x="3506622" y="3165879"/>
            <a:ext cx="514742" cy="61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36" idx="6"/>
            <a:endCxn id="42" idx="1"/>
          </p:cNvCxnSpPr>
          <p:nvPr/>
        </p:nvCxnSpPr>
        <p:spPr>
          <a:xfrm>
            <a:off x="4281918" y="2542070"/>
            <a:ext cx="386656" cy="134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5003875" y="2102451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>
            <a:stCxn id="43" idx="6"/>
            <a:endCxn id="48" idx="1"/>
          </p:cNvCxnSpPr>
          <p:nvPr/>
        </p:nvCxnSpPr>
        <p:spPr>
          <a:xfrm>
            <a:off x="4752760" y="1944189"/>
            <a:ext cx="292487" cy="204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42" idx="7"/>
            <a:endCxn id="48" idx="3"/>
          </p:cNvCxnSpPr>
          <p:nvPr/>
        </p:nvCxnSpPr>
        <p:spPr>
          <a:xfrm rot="5400000" flipH="1" flipV="1">
            <a:off x="4804928" y="2436029"/>
            <a:ext cx="303725" cy="1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>
            <a:off x="6932701" y="3529013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6587417" y="3071810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 rot="16200000" flipH="1">
            <a:off x="6208268" y="3569320"/>
            <a:ext cx="444403" cy="27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053797" y="4003801"/>
            <a:ext cx="470841" cy="3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rot="5400000" flipH="1" flipV="1">
            <a:off x="6426788" y="3098214"/>
            <a:ext cx="28769" cy="29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54" idx="5"/>
            <a:endCxn id="53" idx="1"/>
          </p:cNvCxnSpPr>
          <p:nvPr/>
        </p:nvCxnSpPr>
        <p:spPr>
          <a:xfrm rot="16200000" flipH="1">
            <a:off x="6784618" y="3385913"/>
            <a:ext cx="233386" cy="14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endCxn id="53" idx="3"/>
          </p:cNvCxnSpPr>
          <p:nvPr/>
        </p:nvCxnSpPr>
        <p:spPr>
          <a:xfrm flipV="1">
            <a:off x="6681585" y="3799184"/>
            <a:ext cx="292487" cy="23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6642620" y="2240931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 rot="5400000">
            <a:off x="5845959" y="3596328"/>
            <a:ext cx="362880" cy="13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6053797" y="3212488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5771292" y="3810369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6524638" y="3880708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7270408" y="2487117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7113461" y="1643050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reto 67"/>
          <p:cNvCxnSpPr>
            <a:stCxn id="60" idx="7"/>
            <a:endCxn id="67" idx="3"/>
          </p:cNvCxnSpPr>
          <p:nvPr/>
        </p:nvCxnSpPr>
        <p:spPr>
          <a:xfrm rot="5400000" flipH="1" flipV="1">
            <a:off x="6832261" y="1964713"/>
            <a:ext cx="374064" cy="27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>
            <a:stCxn id="66" idx="0"/>
            <a:endCxn id="67" idx="4"/>
          </p:cNvCxnSpPr>
          <p:nvPr/>
        </p:nvCxnSpPr>
        <p:spPr>
          <a:xfrm rot="16200000" flipV="1">
            <a:off x="7069416" y="2144873"/>
            <a:ext cx="527542" cy="156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64" idx="7"/>
            <a:endCxn id="54" idx="3"/>
          </p:cNvCxnSpPr>
          <p:nvPr/>
        </p:nvCxnSpPr>
        <p:spPr>
          <a:xfrm rot="5400000" flipH="1" flipV="1">
            <a:off x="6063236" y="3291170"/>
            <a:ext cx="514742" cy="61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60" idx="6"/>
            <a:endCxn id="66" idx="1"/>
          </p:cNvCxnSpPr>
          <p:nvPr/>
        </p:nvCxnSpPr>
        <p:spPr>
          <a:xfrm>
            <a:off x="6925124" y="2399194"/>
            <a:ext cx="386656" cy="134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7647081" y="1959575"/>
            <a:ext cx="282505" cy="3165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3" name="Conector reto 72"/>
          <p:cNvCxnSpPr>
            <a:stCxn id="67" idx="6"/>
            <a:endCxn id="72" idx="1"/>
          </p:cNvCxnSpPr>
          <p:nvPr/>
        </p:nvCxnSpPr>
        <p:spPr>
          <a:xfrm>
            <a:off x="7395966" y="1801313"/>
            <a:ext cx="292487" cy="204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66" idx="7"/>
            <a:endCxn id="72" idx="3"/>
          </p:cNvCxnSpPr>
          <p:nvPr/>
        </p:nvCxnSpPr>
        <p:spPr>
          <a:xfrm rot="5400000" flipH="1" flipV="1">
            <a:off x="7448134" y="2293153"/>
            <a:ext cx="303725" cy="1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eta para a direita 75"/>
          <p:cNvSpPr/>
          <p:nvPr/>
        </p:nvSpPr>
        <p:spPr>
          <a:xfrm>
            <a:off x="2786050" y="271462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Seta para a direita 76"/>
          <p:cNvSpPr/>
          <p:nvPr/>
        </p:nvSpPr>
        <p:spPr>
          <a:xfrm>
            <a:off x="5500694" y="271462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5572132" y="3000372"/>
            <a:ext cx="1857388" cy="142876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6429388" y="1500174"/>
            <a:ext cx="1857388" cy="142876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1" name="Conector reto 80"/>
          <p:cNvCxnSpPr/>
          <p:nvPr/>
        </p:nvCxnSpPr>
        <p:spPr>
          <a:xfrm>
            <a:off x="5072066" y="5286388"/>
            <a:ext cx="7858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rot="5400000">
            <a:off x="4822033" y="5536421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rot="5400000">
            <a:off x="5607057" y="5535627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>
            <a:off x="7215206" y="42862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G1</a:t>
            </a:r>
            <a:endParaRPr lang="pt-BR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8143900" y="27146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G2</a:t>
            </a:r>
            <a:endParaRPr lang="pt-BR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4786314" y="5774312"/>
            <a:ext cx="4924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G1</a:t>
            </a:r>
            <a:endParaRPr lang="pt-BR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5651193" y="5786454"/>
            <a:ext cx="4924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G2</a:t>
            </a:r>
            <a:endParaRPr lang="pt-BR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3143240" y="528638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Dendograma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r>
              <a:rPr lang="pt-BR" dirty="0" smtClean="0"/>
              <a:t> - Experimentos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Zachary’s Karate Club</a:t>
            </a:r>
          </a:p>
          <a:p>
            <a:pPr lvl="1"/>
            <a:r>
              <a:rPr lang="pt-BR" dirty="0" smtClean="0"/>
              <a:t>Rede de amizade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Clube que foi divido após disputa entre o administrador e instrutor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809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 - Tarefas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42976" y="2071678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Objetos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42976" y="3714752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Arestas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5357826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Grafos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4628" y="1762117"/>
            <a:ext cx="34547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Ranking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Detecção</a:t>
            </a:r>
            <a:r>
              <a:rPr lang="en-US" sz="2800" dirty="0" smtClean="0">
                <a:solidFill>
                  <a:srgbClr val="FF0000"/>
                </a:solidFill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</a:rPr>
              <a:t>Grupos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Resolução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Entidades</a:t>
            </a:r>
            <a:endParaRPr lang="en-US" sz="1600" dirty="0"/>
          </a:p>
        </p:txBody>
      </p:sp>
      <p:sp>
        <p:nvSpPr>
          <p:cNvPr id="11" name="Seta para a direita 10"/>
          <p:cNvSpPr/>
          <p:nvPr/>
        </p:nvSpPr>
        <p:spPr>
          <a:xfrm>
            <a:off x="3143240" y="242886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a direita 11"/>
          <p:cNvSpPr/>
          <p:nvPr/>
        </p:nvSpPr>
        <p:spPr>
          <a:xfrm>
            <a:off x="3143240" y="407194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a direita 12"/>
          <p:cNvSpPr/>
          <p:nvPr/>
        </p:nvSpPr>
        <p:spPr>
          <a:xfrm>
            <a:off x="3143240" y="571501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4544633" y="3896029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Predição</a:t>
            </a:r>
            <a:r>
              <a:rPr lang="en-US" sz="1600" dirty="0" smtClean="0"/>
              <a:t> de Links</a:t>
            </a:r>
            <a:endParaRPr lang="en-US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89166" y="5157629"/>
            <a:ext cx="262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Descoberta</a:t>
            </a:r>
            <a:r>
              <a:rPr lang="en-US" sz="1600" dirty="0" smtClean="0"/>
              <a:t> de Sub-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Geradores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r>
              <a:rPr lang="pt-BR" dirty="0" smtClean="0"/>
              <a:t> - Experimentos</a:t>
            </a:r>
            <a:endParaRPr lang="pt-BR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2495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463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r>
              <a:rPr lang="pt-BR" dirty="0" smtClean="0"/>
              <a:t> - Experimentos</a:t>
            </a:r>
            <a:endParaRPr lang="pt-BR" sz="27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err="1" smtClean="0"/>
              <a:t>Dendograma</a:t>
            </a:r>
            <a:r>
              <a:rPr lang="pt-BR" dirty="0" smtClean="0"/>
              <a:t> </a:t>
            </a:r>
            <a:r>
              <a:rPr lang="pt-BR" dirty="0" smtClean="0"/>
              <a:t>gerado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7442"/>
            <a:ext cx="8244408" cy="339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655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r>
              <a:rPr lang="pt-BR" dirty="0" smtClean="0"/>
              <a:t> - Experimentos</a:t>
            </a:r>
            <a:endParaRPr lang="pt-B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Dendograma gerado a partir do </a:t>
            </a:r>
            <a:r>
              <a:rPr lang="pt-BR" dirty="0" smtClean="0"/>
              <a:t>método tradicional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17" y="2492896"/>
            <a:ext cx="8199439" cy="33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8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dirty="0" smtClean="0"/>
              <a:t>Critério de parada: qual o número ideal de grupos?</a:t>
            </a:r>
          </a:p>
          <a:p>
            <a:endParaRPr lang="pt-BR" dirty="0" smtClean="0"/>
          </a:p>
          <a:p>
            <a:r>
              <a:rPr lang="pt-BR" dirty="0" smtClean="0"/>
              <a:t>Ou seja: quando parar de eliminar arestas</a:t>
            </a:r>
          </a:p>
          <a:p>
            <a:endParaRPr lang="pt-BR" dirty="0" smtClean="0"/>
          </a:p>
          <a:p>
            <a:r>
              <a:rPr lang="pt-BR" dirty="0" smtClean="0"/>
              <a:t>Para cada nível do </a:t>
            </a:r>
            <a:r>
              <a:rPr lang="pt-BR" dirty="0" err="1" smtClean="0"/>
              <a:t>dendograma</a:t>
            </a:r>
            <a:r>
              <a:rPr lang="pt-BR" dirty="0" smtClean="0"/>
              <a:t> calcular a </a:t>
            </a:r>
            <a:r>
              <a:rPr lang="pt-BR" dirty="0" err="1" smtClean="0">
                <a:solidFill>
                  <a:srgbClr val="FF0000"/>
                </a:solidFill>
              </a:rPr>
              <a:t>modularidade</a:t>
            </a:r>
            <a:r>
              <a:rPr lang="pt-BR" dirty="0" smtClean="0"/>
              <a:t> da rede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857760"/>
            <a:ext cx="4525972" cy="10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56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pt-BR" sz="3400" dirty="0" smtClean="0"/>
              <a:t> </a:t>
            </a:r>
            <a:r>
              <a:rPr lang="pt-BR" sz="3100" dirty="0" err="1" smtClean="0"/>
              <a:t>Modularidade</a:t>
            </a:r>
            <a:r>
              <a:rPr lang="pt-BR" sz="3100" dirty="0" smtClean="0"/>
              <a:t>:</a:t>
            </a:r>
            <a:endParaRPr lang="pt-BR" sz="3100" dirty="0" smtClean="0"/>
          </a:p>
          <a:p>
            <a:pPr marL="54864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Wingdings"/>
              <a:buChar char=""/>
              <a:defRPr/>
            </a:pPr>
            <a:r>
              <a:rPr lang="pt-BR" sz="2800" dirty="0" smtClean="0"/>
              <a:t> Dada </a:t>
            </a:r>
            <a:r>
              <a:rPr lang="pt-BR" sz="2800" dirty="0" smtClean="0"/>
              <a:t>uma estrutura de K </a:t>
            </a:r>
            <a:r>
              <a:rPr lang="pt-BR" sz="2800" dirty="0" smtClean="0"/>
              <a:t>comunidades</a:t>
            </a:r>
          </a:p>
          <a:p>
            <a:pPr marL="54864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Wingdings"/>
              <a:buChar char=""/>
              <a:defRPr/>
            </a:pPr>
            <a:endParaRPr lang="pt-BR" sz="2800" dirty="0" smtClean="0"/>
          </a:p>
          <a:p>
            <a:pPr marL="54864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Wingdings"/>
              <a:buChar char=""/>
              <a:defRPr/>
            </a:pPr>
            <a:r>
              <a:rPr lang="pt-BR" sz="2800" dirty="0" smtClean="0"/>
              <a:t> </a:t>
            </a:r>
            <a:r>
              <a:rPr lang="pt-BR" sz="2800" dirty="0" smtClean="0"/>
              <a:t>Defina </a:t>
            </a:r>
            <a:r>
              <a:rPr lang="pt-BR" sz="2800" dirty="0" smtClean="0"/>
              <a:t>uma </a:t>
            </a:r>
            <a:r>
              <a:rPr lang="pt-BR" sz="2800" dirty="0" smtClean="0"/>
              <a:t>matriz E de tamanho </a:t>
            </a:r>
            <a:r>
              <a:rPr lang="pt-BR" sz="2800" dirty="0" smtClean="0"/>
              <a:t>K x K </a:t>
            </a:r>
          </a:p>
          <a:p>
            <a:pPr marL="54864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Wingdings"/>
              <a:buChar char=""/>
              <a:defRPr/>
            </a:pPr>
            <a:endParaRPr lang="pt-BR" sz="2800" dirty="0" smtClean="0"/>
          </a:p>
          <a:p>
            <a:pPr marL="54864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70000"/>
              <a:buFont typeface="Wingdings"/>
              <a:buChar char=""/>
              <a:defRPr/>
            </a:pPr>
            <a:r>
              <a:rPr lang="pt-BR" sz="2800" dirty="0" smtClean="0"/>
              <a:t> </a:t>
            </a:r>
            <a:r>
              <a:rPr lang="pt-BR" sz="2800" dirty="0" smtClean="0"/>
              <a:t>e(i,j</a:t>
            </a:r>
            <a:r>
              <a:rPr lang="pt-BR" sz="2800" dirty="0" smtClean="0"/>
              <a:t>) corresponde a fração de arestas que ligam </a:t>
            </a:r>
            <a:r>
              <a:rPr lang="pt-BR" sz="2800" dirty="0" smtClean="0"/>
              <a:t>nós do grupo (</a:t>
            </a:r>
            <a:r>
              <a:rPr lang="pt-BR" sz="2800" dirty="0" smtClean="0"/>
              <a:t>i) aos </a:t>
            </a:r>
            <a:r>
              <a:rPr lang="pt-BR" sz="2800" dirty="0" smtClean="0"/>
              <a:t>nós do grupo (j)</a:t>
            </a:r>
            <a:endParaRPr lang="pt-BR" sz="1600" dirty="0" smtClean="0"/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endParaRPr lang="pt-BR" sz="16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sz="27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pt-BR" sz="3400" dirty="0" smtClean="0"/>
              <a:t> </a:t>
            </a:r>
            <a:r>
              <a:rPr lang="pt-BR" sz="3100" dirty="0" err="1" smtClean="0"/>
              <a:t>Modularidade</a:t>
            </a:r>
            <a:r>
              <a:rPr lang="pt-BR" sz="3100" dirty="0" smtClean="0"/>
              <a:t>:</a:t>
            </a:r>
            <a:endParaRPr lang="pt-BR" sz="16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sz="27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sz="1900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4525972" cy="10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214950"/>
            <a:ext cx="1676382" cy="59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256"/>
            <a:ext cx="1947861" cy="5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43438" y="4357694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Conectividade intra-cluster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43438" y="5286388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Conectividade inter-cluster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</a:t>
            </a:r>
            <a:r>
              <a:rPr lang="pt-BR" dirty="0" err="1" smtClean="0"/>
              <a:t>Girvan-Newman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7229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pt-BR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 </a:t>
            </a:r>
            <a:r>
              <a:rPr lang="pt-BR" dirty="0" smtClean="0"/>
              <a:t>Observação: Resultados variam dependendo da aplicação da medida de centralidade de arestas</a:t>
            </a:r>
            <a:endParaRPr lang="pt-BR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200" dirty="0" smtClean="0"/>
              <a:t>(a) </a:t>
            </a:r>
            <a:r>
              <a:rPr lang="pt-BR" sz="2200" dirty="0" err="1" smtClean="0"/>
              <a:t>Shortest</a:t>
            </a:r>
            <a:r>
              <a:rPr lang="pt-BR" sz="2200" dirty="0" smtClean="0"/>
              <a:t> </a:t>
            </a:r>
            <a:r>
              <a:rPr lang="pt-BR" sz="2200" dirty="0" smtClean="0"/>
              <a:t>path</a:t>
            </a:r>
          </a:p>
          <a:p>
            <a:pPr lvl="1">
              <a:defRPr/>
            </a:pPr>
            <a:r>
              <a:rPr lang="pt-BR" sz="2200" dirty="0" smtClean="0"/>
              <a:t>(b) </a:t>
            </a:r>
            <a:r>
              <a:rPr lang="pt-BR" sz="2200" dirty="0" err="1" smtClean="0"/>
              <a:t>Ramdom</a:t>
            </a:r>
            <a:r>
              <a:rPr lang="pt-BR" sz="2200" dirty="0" smtClean="0"/>
              <a:t> </a:t>
            </a:r>
            <a:r>
              <a:rPr lang="pt-BR" sz="2200" dirty="0" err="1" smtClean="0"/>
              <a:t>walk</a:t>
            </a:r>
            <a:endParaRPr lang="pt-BR" sz="2200" dirty="0" smtClean="0"/>
          </a:p>
          <a:p>
            <a:pPr lvl="1">
              <a:defRPr/>
            </a:pPr>
            <a:r>
              <a:rPr lang="pt-BR" sz="2200" dirty="0" smtClean="0"/>
              <a:t>(c) </a:t>
            </a:r>
            <a:r>
              <a:rPr lang="pt-BR" sz="2200" dirty="0" err="1" smtClean="0"/>
              <a:t>Shortest</a:t>
            </a:r>
            <a:r>
              <a:rPr lang="pt-BR" sz="2200" dirty="0" smtClean="0"/>
              <a:t> </a:t>
            </a:r>
            <a:r>
              <a:rPr lang="pt-BR" sz="2200" dirty="0" smtClean="0"/>
              <a:t>path – sem recálculo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pt-BR" sz="2200" b="1" dirty="0" smtClean="0"/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pt-BR" sz="19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 de </a:t>
            </a:r>
            <a:r>
              <a:rPr kumimoji="0" lang="pt-BR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Girvan-Newman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6870700" cy="4635500"/>
          </a:xfrm>
          <a:noFill/>
        </p:spPr>
      </p:pic>
      <p:sp>
        <p:nvSpPr>
          <p:cNvPr id="4" name="CaixaDeTexto 3"/>
          <p:cNvSpPr txBox="1"/>
          <p:nvPr/>
        </p:nvSpPr>
        <p:spPr>
          <a:xfrm>
            <a:off x="1928794" y="63579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02622" y="63579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(c)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7686" y="63579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(b)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 de </a:t>
            </a:r>
            <a:r>
              <a:rPr kumimoji="0" lang="pt-BR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Girvan-Newman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Aplicação - </a:t>
            </a:r>
            <a:r>
              <a:rPr lang="pt-BR" dirty="0" err="1" smtClean="0"/>
              <a:t>TouchGraph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8620132" cy="538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1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Grupos coesos ou comunidades são estruturas comuns em redes sociais</a:t>
            </a:r>
          </a:p>
          <a:p>
            <a:endParaRPr lang="pt-BR" dirty="0" smtClean="0"/>
          </a:p>
          <a:p>
            <a:r>
              <a:rPr lang="pt-BR" dirty="0" smtClean="0"/>
              <a:t>Comunidade</a:t>
            </a:r>
          </a:p>
          <a:p>
            <a:pPr lvl="1"/>
            <a:r>
              <a:rPr lang="pt-BR" dirty="0" smtClean="0"/>
              <a:t>Subconjuntos de vértices com ligações fortes dentro do grupo e ligações fracas fora do grupo  </a:t>
            </a:r>
          </a:p>
          <a:p>
            <a:endParaRPr lang="pt-BR" dirty="0" smtClean="0"/>
          </a:p>
          <a:p>
            <a:r>
              <a:rPr lang="pt-BR" dirty="0" smtClean="0"/>
              <a:t>Grupos formados por afinidade ou por interesses comuns 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539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Aplicação - </a:t>
            </a:r>
            <a:r>
              <a:rPr lang="pt-BR" dirty="0" err="1" smtClean="0"/>
              <a:t>TouchGraph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45822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1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910657" cy="55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Aplicação - </a:t>
            </a:r>
            <a:r>
              <a:rPr lang="pt-BR" dirty="0" err="1" smtClean="0"/>
              <a:t>TouchGraph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Diversidade de métodos</a:t>
            </a:r>
          </a:p>
          <a:p>
            <a:pPr lvl="1"/>
            <a:r>
              <a:rPr lang="pt-BR" sz="2400" dirty="0" smtClean="0"/>
              <a:t>Técnicas hierárquicas </a:t>
            </a:r>
            <a:r>
              <a:rPr lang="pt-BR" sz="2400" dirty="0" err="1" smtClean="0"/>
              <a:t>divisivas</a:t>
            </a:r>
            <a:r>
              <a:rPr lang="pt-BR" sz="2400" dirty="0" smtClean="0"/>
              <a:t> e </a:t>
            </a:r>
            <a:r>
              <a:rPr lang="pt-BR" sz="2400" dirty="0" err="1" smtClean="0"/>
              <a:t>aglomerativas</a:t>
            </a:r>
            <a:endParaRPr lang="pt-BR" sz="2400" dirty="0" smtClean="0"/>
          </a:p>
          <a:p>
            <a:pPr lvl="1"/>
            <a:r>
              <a:rPr lang="pt-BR" sz="2400" dirty="0" err="1" smtClean="0"/>
              <a:t>Particionamento</a:t>
            </a:r>
            <a:r>
              <a:rPr lang="pt-BR" sz="2400" dirty="0" smtClean="0"/>
              <a:t> de grafos</a:t>
            </a:r>
          </a:p>
          <a:p>
            <a:pPr lvl="1"/>
            <a:r>
              <a:rPr lang="pt-BR" sz="2400" dirty="0" smtClean="0"/>
              <a:t>Otimização da </a:t>
            </a:r>
            <a:r>
              <a:rPr lang="pt-BR" sz="2400" dirty="0" err="1" smtClean="0"/>
              <a:t>modularidade</a:t>
            </a:r>
            <a:endParaRPr lang="pt-BR" sz="2400" dirty="0" smtClean="0"/>
          </a:p>
          <a:p>
            <a:pPr lvl="2"/>
            <a:r>
              <a:rPr lang="pt-BR" sz="2000" dirty="0" err="1" smtClean="0"/>
              <a:t>Greedy</a:t>
            </a:r>
            <a:r>
              <a:rPr lang="pt-BR" sz="2000" dirty="0" smtClean="0"/>
              <a:t> search, têmpera simulada, algoritmos genéticos,...</a:t>
            </a:r>
          </a:p>
          <a:p>
            <a:pPr lvl="1"/>
            <a:r>
              <a:rPr lang="pt-BR" sz="2400" dirty="0" smtClean="0"/>
              <a:t>Otimização </a:t>
            </a:r>
            <a:r>
              <a:rPr lang="pt-BR" sz="2400" dirty="0" err="1" smtClean="0"/>
              <a:t>multi-objetivo</a:t>
            </a:r>
            <a:endParaRPr lang="pt-BR" sz="2400" dirty="0" smtClean="0"/>
          </a:p>
          <a:p>
            <a:pPr lvl="1"/>
            <a:r>
              <a:rPr lang="pt-BR" dirty="0" smtClean="0"/>
              <a:t> ...</a:t>
            </a:r>
            <a:endParaRPr lang="pt-BR" dirty="0" smtClean="0"/>
          </a:p>
          <a:p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68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M</a:t>
            </a:r>
            <a:r>
              <a:rPr lang="en-US" sz="2100" dirty="0"/>
              <a:t>. Girvan </a:t>
            </a:r>
            <a:r>
              <a:rPr lang="en-US" sz="2100" dirty="0" smtClean="0"/>
              <a:t>and M</a:t>
            </a:r>
            <a:r>
              <a:rPr lang="en-US" sz="2100" dirty="0"/>
              <a:t>. E. J. </a:t>
            </a:r>
            <a:r>
              <a:rPr lang="en-US" sz="2100" dirty="0" smtClean="0"/>
              <a:t>Newman, Community </a:t>
            </a:r>
            <a:r>
              <a:rPr lang="en-US" sz="2100" dirty="0"/>
              <a:t>structure in social and biological networks PNAS 2002 99 (12) </a:t>
            </a:r>
            <a:r>
              <a:rPr lang="en-US" sz="2100" dirty="0" smtClean="0"/>
              <a:t>7821-7826</a:t>
            </a:r>
          </a:p>
          <a:p>
            <a:endParaRPr lang="en-US" sz="1800" i="1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dirty="0" smtClean="0"/>
              <a:t>S. Fortunato, </a:t>
            </a:r>
            <a:r>
              <a:rPr lang="pt-BR" dirty="0" err="1" smtClean="0"/>
              <a:t>Community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in </a:t>
            </a:r>
            <a:r>
              <a:rPr lang="pt-BR" dirty="0" err="1" smtClean="0"/>
              <a:t>graphs</a:t>
            </a:r>
            <a:r>
              <a:rPr lang="pt-BR" dirty="0" smtClean="0"/>
              <a:t>, </a:t>
            </a:r>
            <a:r>
              <a:rPr lang="pt-BR" dirty="0" err="1" smtClean="0"/>
              <a:t>Physics</a:t>
            </a:r>
            <a:r>
              <a:rPr lang="pt-BR" dirty="0" smtClean="0"/>
              <a:t> </a:t>
            </a:r>
            <a:r>
              <a:rPr lang="pt-BR" dirty="0" err="1" smtClean="0"/>
              <a:t>Report</a:t>
            </a:r>
            <a:r>
              <a:rPr lang="pt-BR" dirty="0" smtClean="0"/>
              <a:t>, 2010</a:t>
            </a:r>
            <a:endParaRPr lang="pt-BR" dirty="0" smtClean="0"/>
          </a:p>
          <a:p>
            <a:endParaRPr lang="pt-B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41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 smtClean="0"/>
          </a:p>
        </p:txBody>
      </p:sp>
      <p:sp>
        <p:nvSpPr>
          <p:cNvPr id="7" name="Elipse 6"/>
          <p:cNvSpPr/>
          <p:nvPr/>
        </p:nvSpPr>
        <p:spPr>
          <a:xfrm>
            <a:off x="6429388" y="492919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643570" y="4000504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rot="16200000" flipH="1">
            <a:off x="4835033" y="4977917"/>
            <a:ext cx="902694" cy="61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429124" y="5893611"/>
            <a:ext cx="107157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 flipH="1" flipV="1">
            <a:off x="5281520" y="4018364"/>
            <a:ext cx="58438" cy="665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9" idx="5"/>
            <a:endCxn id="7" idx="1"/>
          </p:cNvCxnSpPr>
          <p:nvPr/>
        </p:nvCxnSpPr>
        <p:spPr>
          <a:xfrm rot="16200000" flipH="1">
            <a:off x="6120917" y="4620727"/>
            <a:ext cx="474066" cy="33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7" idx="3"/>
          </p:cNvCxnSpPr>
          <p:nvPr/>
        </p:nvCxnSpPr>
        <p:spPr>
          <a:xfrm flipV="1">
            <a:off x="5857884" y="5477983"/>
            <a:ext cx="665661" cy="48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572132" y="285749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>
            <a:stCxn id="9" idx="7"/>
            <a:endCxn id="28" idx="2"/>
          </p:cNvCxnSpPr>
          <p:nvPr/>
        </p:nvCxnSpPr>
        <p:spPr>
          <a:xfrm rot="5400000" flipH="1" flipV="1">
            <a:off x="6388809" y="3482579"/>
            <a:ext cx="415628" cy="808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4000497" y="5049355"/>
            <a:ext cx="737099" cy="30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4429124" y="4286256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786182" y="550070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500694" y="5643578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7000892" y="335756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643702" y="1643050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>
            <a:stCxn id="15" idx="7"/>
            <a:endCxn id="29" idx="3"/>
          </p:cNvCxnSpPr>
          <p:nvPr/>
        </p:nvCxnSpPr>
        <p:spPr>
          <a:xfrm rot="5400000" flipH="1" flipV="1">
            <a:off x="6049479" y="2263273"/>
            <a:ext cx="759818" cy="61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28" idx="0"/>
            <a:endCxn id="29" idx="4"/>
          </p:cNvCxnSpPr>
          <p:nvPr/>
        </p:nvCxnSpPr>
        <p:spPr>
          <a:xfrm rot="16200000" flipV="1">
            <a:off x="6607983" y="2643182"/>
            <a:ext cx="107157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26" idx="7"/>
            <a:endCxn id="9" idx="3"/>
          </p:cNvCxnSpPr>
          <p:nvPr/>
        </p:nvCxnSpPr>
        <p:spPr>
          <a:xfrm rot="5400000" flipH="1" flipV="1">
            <a:off x="4513562" y="4370694"/>
            <a:ext cx="1045570" cy="1402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5" idx="6"/>
            <a:endCxn id="28" idx="1"/>
          </p:cNvCxnSpPr>
          <p:nvPr/>
        </p:nvCxnSpPr>
        <p:spPr>
          <a:xfrm>
            <a:off x="6215074" y="3178967"/>
            <a:ext cx="879975" cy="272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7858148" y="2285992"/>
            <a:ext cx="642942" cy="64294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>
            <a:stCxn id="29" idx="6"/>
            <a:endCxn id="42" idx="1"/>
          </p:cNvCxnSpPr>
          <p:nvPr/>
        </p:nvCxnSpPr>
        <p:spPr>
          <a:xfrm>
            <a:off x="7286644" y="1964521"/>
            <a:ext cx="665661" cy="41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28" idx="7"/>
            <a:endCxn id="42" idx="3"/>
          </p:cNvCxnSpPr>
          <p:nvPr/>
        </p:nvCxnSpPr>
        <p:spPr>
          <a:xfrm rot="5400000" flipH="1" flipV="1">
            <a:off x="7442520" y="2941934"/>
            <a:ext cx="616942" cy="40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15" idx="4"/>
            <a:endCxn id="9" idx="0"/>
          </p:cNvCxnSpPr>
          <p:nvPr/>
        </p:nvCxnSpPr>
        <p:spPr>
          <a:xfrm rot="16200000" flipH="1">
            <a:off x="5679289" y="3714752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4257676" cy="487375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Relacionamento forte </a:t>
            </a:r>
            <a:r>
              <a:rPr lang="pt-BR" dirty="0" smtClean="0">
                <a:solidFill>
                  <a:srgbClr val="FF0000"/>
                </a:solidFill>
              </a:rPr>
              <a:t>intra-grupo</a:t>
            </a:r>
          </a:p>
          <a:p>
            <a:endParaRPr lang="pt-BR" dirty="0" smtClean="0"/>
          </a:p>
          <a:p>
            <a:r>
              <a:rPr lang="pt-BR" dirty="0" smtClean="0"/>
              <a:t>Relacionamento fraco </a:t>
            </a:r>
            <a:r>
              <a:rPr lang="pt-BR" dirty="0" smtClean="0">
                <a:solidFill>
                  <a:srgbClr val="FF0000"/>
                </a:solidFill>
              </a:rPr>
              <a:t>inter-grupo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/>
          <a:lstStyle/>
          <a:p>
            <a:r>
              <a:rPr lang="pt-BR" dirty="0" smtClean="0"/>
              <a:t>Formação de grupos por </a:t>
            </a:r>
            <a:r>
              <a:rPr lang="pt-BR" dirty="0" smtClean="0">
                <a:solidFill>
                  <a:srgbClr val="FF0000"/>
                </a:solidFill>
              </a:rPr>
              <a:t>difusão</a:t>
            </a:r>
            <a:endParaRPr lang="pt-BR" dirty="0" smtClean="0"/>
          </a:p>
          <a:p>
            <a:pPr lvl="1"/>
            <a:r>
              <a:rPr lang="pt-BR" dirty="0" smtClean="0"/>
              <a:t>Relacionamentos em comum</a:t>
            </a:r>
            <a:endParaRPr lang="pt-BR" dirty="0"/>
          </a:p>
        </p:txBody>
      </p:sp>
      <p:sp>
        <p:nvSpPr>
          <p:cNvPr id="4" name="Arco 3"/>
          <p:cNvSpPr/>
          <p:nvPr/>
        </p:nvSpPr>
        <p:spPr>
          <a:xfrm>
            <a:off x="214282" y="3286148"/>
            <a:ext cx="2928958" cy="3714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714612" y="32147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357290" y="400052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00232" y="457203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142976" y="472443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8" idx="0"/>
            <a:endCxn id="6" idx="3"/>
          </p:cNvCxnSpPr>
          <p:nvPr/>
        </p:nvCxnSpPr>
        <p:spPr>
          <a:xfrm rot="5400000" flipH="1" flipV="1">
            <a:off x="1156074" y="4470907"/>
            <a:ext cx="419023" cy="8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6" idx="6"/>
            <a:endCxn id="7" idx="1"/>
          </p:cNvCxnSpPr>
          <p:nvPr/>
        </p:nvCxnSpPr>
        <p:spPr>
          <a:xfrm>
            <a:off x="1714480" y="4179123"/>
            <a:ext cx="338061" cy="44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8" idx="6"/>
            <a:endCxn id="7" idx="2"/>
          </p:cNvCxnSpPr>
          <p:nvPr/>
        </p:nvCxnSpPr>
        <p:spPr>
          <a:xfrm flipV="1">
            <a:off x="1500166" y="4750627"/>
            <a:ext cx="50006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6" idx="7"/>
            <a:endCxn id="5" idx="2"/>
          </p:cNvCxnSpPr>
          <p:nvPr/>
        </p:nvCxnSpPr>
        <p:spPr>
          <a:xfrm rot="5400000" flipH="1" flipV="1">
            <a:off x="1858625" y="3196851"/>
            <a:ext cx="659532" cy="1052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371477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5214942" y="413388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857884" y="470538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000628" y="485778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0"/>
            <a:endCxn id="19" idx="3"/>
          </p:cNvCxnSpPr>
          <p:nvPr/>
        </p:nvCxnSpPr>
        <p:spPr>
          <a:xfrm rot="5400000" flipH="1" flipV="1">
            <a:off x="5013726" y="4604259"/>
            <a:ext cx="419023" cy="8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19" idx="6"/>
            <a:endCxn id="20" idx="1"/>
          </p:cNvCxnSpPr>
          <p:nvPr/>
        </p:nvCxnSpPr>
        <p:spPr>
          <a:xfrm>
            <a:off x="5572132" y="4312475"/>
            <a:ext cx="338061" cy="44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21" idx="6"/>
            <a:endCxn id="20" idx="2"/>
          </p:cNvCxnSpPr>
          <p:nvPr/>
        </p:nvCxnSpPr>
        <p:spPr>
          <a:xfrm flipV="1">
            <a:off x="5357818" y="4883979"/>
            <a:ext cx="50006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9" idx="7"/>
            <a:endCxn id="18" idx="2"/>
          </p:cNvCxnSpPr>
          <p:nvPr/>
        </p:nvCxnSpPr>
        <p:spPr>
          <a:xfrm rot="5400000" flipH="1" flipV="1">
            <a:off x="5578163" y="3835031"/>
            <a:ext cx="292818" cy="409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>
            <a:off x="4071934" y="3357586"/>
            <a:ext cx="2928958" cy="3714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>
            <a:stCxn id="20" idx="0"/>
            <a:endCxn id="18" idx="4"/>
          </p:cNvCxnSpPr>
          <p:nvPr/>
        </p:nvCxnSpPr>
        <p:spPr>
          <a:xfrm rot="5400000" flipH="1" flipV="1">
            <a:off x="5755489" y="4352956"/>
            <a:ext cx="633418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1" idx="7"/>
            <a:endCxn id="18" idx="3"/>
          </p:cNvCxnSpPr>
          <p:nvPr/>
        </p:nvCxnSpPr>
        <p:spPr>
          <a:xfrm rot="5400000" flipH="1" flipV="1">
            <a:off x="5198352" y="4126814"/>
            <a:ext cx="890436" cy="6761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ta para a direita 33"/>
          <p:cNvSpPr/>
          <p:nvPr/>
        </p:nvSpPr>
        <p:spPr>
          <a:xfrm>
            <a:off x="3786182" y="414340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000232" y="5929330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Crescimento rápido, longevidade baixa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Formação de grupos por </a:t>
            </a:r>
            <a:r>
              <a:rPr lang="pt-BR" dirty="0" smtClean="0">
                <a:solidFill>
                  <a:srgbClr val="FF0000"/>
                </a:solidFill>
              </a:rPr>
              <a:t>não-difusão</a:t>
            </a:r>
          </a:p>
          <a:p>
            <a:pPr lvl="1"/>
            <a:r>
              <a:rPr lang="pt-BR" dirty="0" smtClean="0"/>
              <a:t>Interesses ou fatores externos comuns</a:t>
            </a:r>
            <a:endParaRPr lang="pt-BR" dirty="0"/>
          </a:p>
        </p:txBody>
      </p:sp>
      <p:sp>
        <p:nvSpPr>
          <p:cNvPr id="4" name="Arco 3"/>
          <p:cNvSpPr/>
          <p:nvPr/>
        </p:nvSpPr>
        <p:spPr>
          <a:xfrm>
            <a:off x="214282" y="3214710"/>
            <a:ext cx="2928958" cy="3714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714612" y="314327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357290" y="39290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00232" y="450059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142976" y="465299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8" idx="0"/>
            <a:endCxn id="6" idx="3"/>
          </p:cNvCxnSpPr>
          <p:nvPr/>
        </p:nvCxnSpPr>
        <p:spPr>
          <a:xfrm rot="5400000" flipH="1" flipV="1">
            <a:off x="1156074" y="4399469"/>
            <a:ext cx="419023" cy="8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364333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5214942" y="406244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857884" y="463394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000628" y="478634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>
            <a:stCxn id="21" idx="0"/>
            <a:endCxn id="19" idx="3"/>
          </p:cNvCxnSpPr>
          <p:nvPr/>
        </p:nvCxnSpPr>
        <p:spPr>
          <a:xfrm rot="5400000" flipH="1" flipV="1">
            <a:off x="5013726" y="4532821"/>
            <a:ext cx="419023" cy="8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o 25"/>
          <p:cNvSpPr/>
          <p:nvPr/>
        </p:nvSpPr>
        <p:spPr>
          <a:xfrm>
            <a:off x="4071934" y="3286148"/>
            <a:ext cx="2928958" cy="3714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30"/>
          <p:cNvCxnSpPr>
            <a:stCxn id="20" idx="0"/>
            <a:endCxn id="18" idx="4"/>
          </p:cNvCxnSpPr>
          <p:nvPr/>
        </p:nvCxnSpPr>
        <p:spPr>
          <a:xfrm rot="5400000" flipH="1" flipV="1">
            <a:off x="5755489" y="4281518"/>
            <a:ext cx="633418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ta para a direita 33"/>
          <p:cNvSpPr/>
          <p:nvPr/>
        </p:nvSpPr>
        <p:spPr>
          <a:xfrm>
            <a:off x="3786182" y="40719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>
            <a:stCxn id="21" idx="6"/>
            <a:endCxn id="20" idx="2"/>
          </p:cNvCxnSpPr>
          <p:nvPr/>
        </p:nvCxnSpPr>
        <p:spPr>
          <a:xfrm flipV="1">
            <a:off x="5357818" y="4812541"/>
            <a:ext cx="50006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000232" y="5929330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Crescimento lento, longevidade alta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7082"/>
            <a:ext cx="7467600" cy="4873752"/>
          </a:xfrm>
        </p:spPr>
        <p:txBody>
          <a:bodyPr/>
          <a:lstStyle/>
          <a:p>
            <a:r>
              <a:rPr lang="pt-BR" dirty="0" smtClean="0"/>
              <a:t>Uma vez formados os grupos, como identificá-los de forma automática?</a:t>
            </a:r>
          </a:p>
          <a:p>
            <a:endParaRPr lang="pt-BR" dirty="0" smtClean="0"/>
          </a:p>
          <a:p>
            <a:r>
              <a:rPr lang="pt-BR" dirty="0" smtClean="0"/>
              <a:t>Técnicas de detecção de comunidades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857628"/>
            <a:ext cx="2188537" cy="22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</a:t>
            </a:r>
            <a:r>
              <a:rPr lang="pt-BR" dirty="0" smtClean="0"/>
              <a:t>grupos </a:t>
            </a:r>
            <a:r>
              <a:rPr lang="pt-BR" dirty="0" smtClean="0"/>
              <a:t>- Aplicações</a:t>
            </a:r>
          </a:p>
        </p:txBody>
      </p:sp>
      <p:sp>
        <p:nvSpPr>
          <p:cNvPr id="4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68670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Visualização de dados relacionais</a:t>
            </a:r>
          </a:p>
          <a:p>
            <a:pPr lvl="1"/>
            <a:r>
              <a:rPr lang="pt-BR" dirty="0" smtClean="0"/>
              <a:t>E.g., </a:t>
            </a:r>
            <a:r>
              <a:rPr lang="pt-BR" dirty="0" err="1" smtClean="0"/>
              <a:t>Touchgraph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Segmentação de mercado</a:t>
            </a:r>
          </a:p>
          <a:p>
            <a:pPr lvl="1"/>
            <a:r>
              <a:rPr lang="pt-BR" dirty="0" smtClean="0"/>
              <a:t>E.g., redes de telefonia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Identificação de grupos funcionais de proteínas e genes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nserted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167183" cy="500062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672" y="214290"/>
            <a:ext cx="7467600" cy="1143000"/>
          </a:xfrm>
        </p:spPr>
        <p:txBody>
          <a:bodyPr/>
          <a:lstStyle/>
          <a:p>
            <a:r>
              <a:rPr lang="pt-BR" dirty="0" smtClean="0"/>
              <a:t>Detecção de grupos - Aplicações</a:t>
            </a:r>
            <a:endParaRPr lang="pt-BR" dirty="0" smtClean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4257676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Visualização </a:t>
            </a:r>
            <a:r>
              <a:rPr lang="pt-BR" dirty="0" smtClean="0"/>
              <a:t>de redes com grande número de nós</a:t>
            </a:r>
          </a:p>
          <a:p>
            <a:endParaRPr lang="pt-BR" dirty="0" smtClean="0"/>
          </a:p>
          <a:p>
            <a:r>
              <a:rPr lang="pt-BR" dirty="0" smtClean="0"/>
              <a:t>Transformação</a:t>
            </a:r>
          </a:p>
          <a:p>
            <a:pPr lvl="1"/>
            <a:r>
              <a:rPr lang="pt-BR" dirty="0" smtClean="0"/>
              <a:t>Nós = grupos</a:t>
            </a:r>
          </a:p>
          <a:p>
            <a:pPr lvl="1"/>
            <a:r>
              <a:rPr lang="pt-BR" dirty="0" smtClean="0"/>
              <a:t>Arestas = relacionamentos inter-grupo</a:t>
            </a:r>
          </a:p>
          <a:p>
            <a:endParaRPr lang="pt-BR" sz="2800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JnSrs9YUuucwEv1wC9uE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O0Jo6AuITuLtbU71Phw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mQ7yYfcpBgG2D3yZm5D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rUIUbFT6YfL2mY5rdgd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K4Q88j1INbHazOGbpP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I8x9Vo4gLA1g9E42wA5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RvhPI9tqA9XtWbhxA4ga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GwS7gh5AywxitdPKZQe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Cm6esJKzEQZR6gmRVc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Mq3wpMFLErQe3KOi01IL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D6LGavHSHwcoJjEFWm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IeSoJ40aQwwJUqAbqqy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gzsnlKOTUH9t7hkCXHx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rlpQp9Kml2CbQceNaW3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egcnkkpuzhMq76XulF8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lPHRK7XCyRZyAcwzJPb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sF7GQZyv3bmEh3cxi1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J8QJjqhpDQYOAHI93nD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zos37aV4Pj0OgGQYid3fZ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l6XJa8TT9bKeZejc7L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mfDYmHajz4fhLLoK0x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umNNfZbtDuATu4wQMaDO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YNjxfMqHR1Dtok6QskB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hEju39PQmFXc0iByZrM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BWJUtCQhktU1rqNkgSi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tiZRbKFaUsQ3VaMpf6Hl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U9XlNegf6fJ4Upcovg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xJplbKONYHMRrxmFdTv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ewRnqy7d5BzkiEvmlohI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h2XE1P3C0NbPCpUNIn8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60ro1qFkf8aJCeWr2wr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HHU8ILQZ6Gq5IoqmoPh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Dw7cZKp6iJT33sZNk63G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0pGnhe6PrQOPlOiXtGEG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pxHvmlYinPvka8vceAb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xMCwxfN3aCzElfJT7hL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v33aDuIZQ7G3n5O2Tr4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qnlHk107MN5WQ4mNdPaB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E7KqnbHKYEzLU2416N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805BoU3aOCYA1DrbIuA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jPYGwoajklaBiPMK7hf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nHPsgXhZMSRlNHgpWFQ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jPYGwoajklaBiPMK7hf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nHPsgXhZMSRlNHgpWFQ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S51LgvolHPBdcwvODA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nHPsgXhZMSRlNHgpWFQ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WND6mIcujkk7zaDM1CYS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qbaDS02Wbsa0Cidua89z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5xeLN8PdEqziBy9LnwC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lBmW0EN9Vlg1YZEe04yfY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8BWRyTmujT6YpFxaLQ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Mv5HfbhjPcUK63AagPa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9Ln6j8ceDnlEK9a3OHJ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egcnkkpuzhMq76XulF8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6Ly9aFCX9QT1rm5e9vl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daZOPjRHAvFvx12gkR0k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797</TotalTime>
  <Words>758</Words>
  <Application>Microsoft Office PowerPoint</Application>
  <PresentationFormat>Apresentação na tela (4:3)</PresentationFormat>
  <Paragraphs>174</Paragraphs>
  <Slides>33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Balcão Envidraçado</vt:lpstr>
      <vt:lpstr>Detecção de Comunidades</vt:lpstr>
      <vt:lpstr>Link Mining - Tarefas</vt:lpstr>
      <vt:lpstr>Introdução</vt:lpstr>
      <vt:lpstr>Introdução</vt:lpstr>
      <vt:lpstr>Introdução</vt:lpstr>
      <vt:lpstr>Introdução</vt:lpstr>
      <vt:lpstr>Introdução</vt:lpstr>
      <vt:lpstr>Detecção de grupos - Aplicações</vt:lpstr>
      <vt:lpstr>Detecção de grupos - Aplicações</vt:lpstr>
      <vt:lpstr>Detecção de Comunidades</vt:lpstr>
      <vt:lpstr>Detecção de Comunidades</vt:lpstr>
      <vt:lpstr>Algoritmos Hierárquicos Aglomerativos</vt:lpstr>
      <vt:lpstr>Algoritmos Hierárquicos Aglomerativos</vt:lpstr>
      <vt:lpstr>Detecção de Comunidade</vt:lpstr>
      <vt:lpstr>Método de Girvan-Newman</vt:lpstr>
      <vt:lpstr>Método de Girvan-Newman</vt:lpstr>
      <vt:lpstr>Método de Girvan-Newman</vt:lpstr>
      <vt:lpstr>Método de Girvan-Newman</vt:lpstr>
      <vt:lpstr>Método de Girvan-Newman - Experimentos</vt:lpstr>
      <vt:lpstr>Método de Girvan-Newman - Experimentos</vt:lpstr>
      <vt:lpstr>Método de Girvan-Newman - Experimentos</vt:lpstr>
      <vt:lpstr>Método de Girvan-Newman - Experimentos</vt:lpstr>
      <vt:lpstr>Método de Girvan-Newman</vt:lpstr>
      <vt:lpstr>Método de Girvan-Newman</vt:lpstr>
      <vt:lpstr>Método de Girvan-Newman</vt:lpstr>
      <vt:lpstr>Método de Girvan-Newman</vt:lpstr>
      <vt:lpstr>Slide 27</vt:lpstr>
      <vt:lpstr>Slide 28</vt:lpstr>
      <vt:lpstr>Aplicação - TouchGraph</vt:lpstr>
      <vt:lpstr>Aplicação - TouchGraph</vt:lpstr>
      <vt:lpstr>Aplicação - TouchGraph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Detecção de Comunidades</dc:title>
  <dc:creator>Henrique Menezes</dc:creator>
  <cp:lastModifiedBy>Ricardo</cp:lastModifiedBy>
  <cp:revision>72</cp:revision>
  <dcterms:created xsi:type="dcterms:W3CDTF">2011-09-08T17:15:21Z</dcterms:created>
  <dcterms:modified xsi:type="dcterms:W3CDTF">2012-09-20T17:09:43Z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12MJom7tvjm9BYzTiwBT0p9sjbqB7sTutEy9gIKS7FDU</vt:lpwstr>
  </property>
  <property fmtid="{D5CDD505-2E9C-101B-9397-08002B2CF9AE}" pid="4" name="Google.Documents.RevisionId">
    <vt:lpwstr>05841066503152510412</vt:lpwstr>
  </property>
  <property fmtid="{D5CDD505-2E9C-101B-9397-08002B2CF9AE}" pid="5" name="Google.Documents.PreviousRevisionId">
    <vt:lpwstr>13036415951492088058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