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39"/>
  </p:notesMasterIdLst>
  <p:sldIdLst>
    <p:sldId id="256" r:id="rId2"/>
    <p:sldId id="265" r:id="rId3"/>
    <p:sldId id="330" r:id="rId4"/>
    <p:sldId id="331" r:id="rId5"/>
    <p:sldId id="332" r:id="rId6"/>
    <p:sldId id="349" r:id="rId7"/>
    <p:sldId id="313" r:id="rId8"/>
    <p:sldId id="350" r:id="rId9"/>
    <p:sldId id="351" r:id="rId10"/>
    <p:sldId id="352" r:id="rId11"/>
    <p:sldId id="317" r:id="rId12"/>
    <p:sldId id="318" r:id="rId13"/>
    <p:sldId id="319" r:id="rId14"/>
    <p:sldId id="320" r:id="rId15"/>
    <p:sldId id="353" r:id="rId16"/>
    <p:sldId id="322" r:id="rId17"/>
    <p:sldId id="327" r:id="rId18"/>
    <p:sldId id="329" r:id="rId19"/>
    <p:sldId id="323" r:id="rId20"/>
    <p:sldId id="326" r:id="rId21"/>
    <p:sldId id="324" r:id="rId22"/>
    <p:sldId id="325" r:id="rId23"/>
    <p:sldId id="335" r:id="rId24"/>
    <p:sldId id="336" r:id="rId25"/>
    <p:sldId id="337" r:id="rId26"/>
    <p:sldId id="341" r:id="rId27"/>
    <p:sldId id="339" r:id="rId28"/>
    <p:sldId id="340" r:id="rId29"/>
    <p:sldId id="338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275" r:id="rId3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44" autoAdjust="0"/>
    <p:restoredTop sz="86140" autoAdjust="0"/>
  </p:normalViewPr>
  <p:slideViewPr>
    <p:cSldViewPr>
      <p:cViewPr varScale="1">
        <p:scale>
          <a:sx n="116" d="100"/>
          <a:sy n="116" d="100"/>
        </p:scale>
        <p:origin x="-21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8B36F0-1789-45D0-B10C-CA22AC39114B}" type="datetimeFigureOut">
              <a:rPr lang="pt-BR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64999E-5F46-4CD6-800A-A4DC20981B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E45644-D160-4EE6-9D7D-724A9895772A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3F55EE-51E2-4EE2-AAA9-9CEE2D8AB936}" type="datetime1">
              <a:rPr lang="pt-BR" smtClean="0"/>
              <a:pPr>
                <a:defRPr/>
              </a:pPr>
              <a:t>22/02/2013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2643182"/>
            <a:ext cx="6215090" cy="1894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Classificação de Nós</a:t>
            </a:r>
            <a:endParaRPr lang="pt-BR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571736" y="5143512"/>
            <a:ext cx="3643338" cy="1371600"/>
          </a:xfrm>
        </p:spPr>
        <p:txBody>
          <a:bodyPr/>
          <a:lstStyle/>
          <a:p>
            <a:r>
              <a:rPr lang="pt-BR" dirty="0" smtClean="0"/>
              <a:t>Ricardo Prudêncio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467600" cy="1143000"/>
          </a:xfrm>
        </p:spPr>
        <p:txBody>
          <a:bodyPr/>
          <a:lstStyle/>
          <a:p>
            <a:r>
              <a:rPr lang="pt-BR" dirty="0" smtClean="0"/>
              <a:t>Classificação Coletiva de Nós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>
            <a:normAutofit/>
          </a:bodyPr>
          <a:lstStyle/>
          <a:p>
            <a:r>
              <a:rPr lang="pt-BR" sz="2500" dirty="0" smtClean="0"/>
              <a:t>Classificação tradicional</a:t>
            </a:r>
          </a:p>
          <a:p>
            <a:pPr lvl="1"/>
            <a:r>
              <a:rPr lang="pt-BR" sz="2200" dirty="0" smtClean="0"/>
              <a:t>Objetos são </a:t>
            </a:r>
            <a:r>
              <a:rPr lang="pt-BR" sz="2200" dirty="0" smtClean="0">
                <a:solidFill>
                  <a:srgbClr val="FF0000"/>
                </a:solidFill>
              </a:rPr>
              <a:t>independentes</a:t>
            </a:r>
            <a:r>
              <a:rPr lang="pt-BR" sz="2200" dirty="0" smtClean="0"/>
              <a:t> e identicamente distribuídos</a:t>
            </a:r>
          </a:p>
          <a:p>
            <a:pPr lvl="1"/>
            <a:r>
              <a:rPr lang="pt-BR" sz="2200" dirty="0" smtClean="0"/>
              <a:t>Em geral, apenas </a:t>
            </a:r>
            <a:r>
              <a:rPr lang="pt-BR" sz="2200" dirty="0" smtClean="0">
                <a:solidFill>
                  <a:srgbClr val="FF0000"/>
                </a:solidFill>
              </a:rPr>
              <a:t>atributos</a:t>
            </a:r>
            <a:r>
              <a:rPr lang="pt-BR" sz="2200" dirty="0" smtClean="0"/>
              <a:t> dos objetos são usados para classificação</a:t>
            </a:r>
          </a:p>
          <a:p>
            <a:pPr lvl="1"/>
            <a:endParaRPr lang="pt-BR" sz="2200" dirty="0" smtClean="0"/>
          </a:p>
          <a:p>
            <a:r>
              <a:rPr lang="pt-BR" sz="2500" dirty="0" smtClean="0"/>
              <a:t>Classificação coletiva</a:t>
            </a:r>
          </a:p>
          <a:p>
            <a:pPr lvl="1"/>
            <a:r>
              <a:rPr lang="pt-BR" sz="2200" dirty="0" smtClean="0"/>
              <a:t>Objetos são </a:t>
            </a:r>
            <a:r>
              <a:rPr lang="pt-BR" sz="2200" dirty="0" smtClean="0">
                <a:solidFill>
                  <a:srgbClr val="FF0000"/>
                </a:solidFill>
              </a:rPr>
              <a:t>relacionados</a:t>
            </a:r>
            <a:endParaRPr lang="pt-BR" sz="1900" dirty="0" smtClean="0">
              <a:solidFill>
                <a:srgbClr val="FF0000"/>
              </a:solidFill>
            </a:endParaRPr>
          </a:p>
          <a:p>
            <a:pPr lvl="1"/>
            <a:r>
              <a:rPr lang="pt-BR" sz="2200" dirty="0" smtClean="0">
                <a:solidFill>
                  <a:srgbClr val="FF0000"/>
                </a:solidFill>
              </a:rPr>
              <a:t>Relacionamentos e atributos </a:t>
            </a:r>
            <a:r>
              <a:rPr lang="pt-BR" sz="2200" dirty="0" smtClean="0"/>
              <a:t>são usados na classificação</a:t>
            </a:r>
          </a:p>
          <a:p>
            <a:pPr lvl="1"/>
            <a:r>
              <a:rPr lang="pt-BR" sz="2200" dirty="0" err="1" smtClean="0">
                <a:solidFill>
                  <a:srgbClr val="FF0000"/>
                </a:solidFill>
              </a:rPr>
              <a:t>Assortatividade</a:t>
            </a:r>
            <a:r>
              <a:rPr lang="pt-BR" sz="2200" dirty="0" smtClean="0"/>
              <a:t> é importante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27082"/>
            <a:ext cx="7467600" cy="48737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dirty="0" smtClean="0"/>
              <a:t>V: usuários do </a:t>
            </a:r>
            <a:r>
              <a:rPr lang="pt-BR" dirty="0" err="1" smtClean="0"/>
              <a:t>Facebook</a:t>
            </a:r>
            <a:endParaRPr lang="pt-BR" dirty="0" smtClean="0"/>
          </a:p>
          <a:p>
            <a:pPr>
              <a:spcAft>
                <a:spcPts val="1200"/>
              </a:spcAft>
            </a:pPr>
            <a:r>
              <a:rPr lang="pt-BR" dirty="0" smtClean="0"/>
              <a:t>E: amizade entre usuários</a:t>
            </a:r>
          </a:p>
          <a:p>
            <a:pPr>
              <a:spcAft>
                <a:spcPts val="1200"/>
              </a:spcAft>
            </a:pPr>
            <a:r>
              <a:rPr lang="az-Cyrl-AZ" dirty="0" smtClean="0"/>
              <a:t>У</a:t>
            </a:r>
            <a:r>
              <a:rPr lang="pt-BR" dirty="0" smtClean="0"/>
              <a:t>: interesses (hobbies, filmes, músicas,...)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W: força do relacionamento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27082"/>
            <a:ext cx="7467600" cy="48737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dirty="0" smtClean="0"/>
              <a:t>V: usuários do </a:t>
            </a:r>
            <a:r>
              <a:rPr lang="pt-BR" dirty="0" err="1" smtClean="0"/>
              <a:t>YouTube</a:t>
            </a:r>
            <a:endParaRPr lang="pt-BR" dirty="0" smtClean="0"/>
          </a:p>
          <a:p>
            <a:pPr>
              <a:spcAft>
                <a:spcPts val="1200"/>
              </a:spcAft>
            </a:pPr>
            <a:r>
              <a:rPr lang="pt-BR" dirty="0" smtClean="0"/>
              <a:t>E: subscrição, similaridade, amizade,...</a:t>
            </a:r>
          </a:p>
          <a:p>
            <a:pPr>
              <a:spcAft>
                <a:spcPts val="1200"/>
              </a:spcAft>
            </a:pPr>
            <a:r>
              <a:rPr lang="az-Cyrl-AZ" dirty="0" smtClean="0"/>
              <a:t>У</a:t>
            </a:r>
            <a:r>
              <a:rPr lang="pt-BR" dirty="0" smtClean="0"/>
              <a:t>: categorias de vídeos recomendados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W: força da similaridade (vídeos vistos em comum)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27082"/>
            <a:ext cx="7467600" cy="48737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dirty="0" smtClean="0"/>
              <a:t>V: vídeo no </a:t>
            </a:r>
            <a:r>
              <a:rPr lang="pt-BR" dirty="0" err="1" smtClean="0"/>
              <a:t>YouTube</a:t>
            </a:r>
            <a:endParaRPr lang="pt-BR" dirty="0" smtClean="0"/>
          </a:p>
          <a:p>
            <a:pPr>
              <a:spcAft>
                <a:spcPts val="1200"/>
              </a:spcAft>
            </a:pPr>
            <a:r>
              <a:rPr lang="pt-BR" dirty="0" smtClean="0"/>
              <a:t>E: </a:t>
            </a:r>
            <a:r>
              <a:rPr lang="pt-BR" dirty="0" err="1" smtClean="0"/>
              <a:t>playlists</a:t>
            </a:r>
            <a:r>
              <a:rPr lang="pt-BR" dirty="0" smtClean="0"/>
              <a:t> em comum</a:t>
            </a:r>
          </a:p>
          <a:p>
            <a:pPr>
              <a:spcAft>
                <a:spcPts val="1200"/>
              </a:spcAft>
            </a:pPr>
            <a:r>
              <a:rPr lang="az-Cyrl-AZ" dirty="0" smtClean="0"/>
              <a:t>У</a:t>
            </a:r>
            <a:r>
              <a:rPr lang="pt-BR" dirty="0" smtClean="0"/>
              <a:t>: categorias de vídeos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W: tamanho da audiência em comum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27082"/>
            <a:ext cx="7467600" cy="48737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dirty="0" smtClean="0"/>
              <a:t>V: usuários no </a:t>
            </a:r>
            <a:r>
              <a:rPr lang="pt-BR" dirty="0" err="1" smtClean="0"/>
              <a:t>Twitter</a:t>
            </a:r>
            <a:endParaRPr lang="pt-BR" dirty="0" smtClean="0"/>
          </a:p>
          <a:p>
            <a:pPr>
              <a:spcAft>
                <a:spcPts val="1200"/>
              </a:spcAft>
            </a:pPr>
            <a:r>
              <a:rPr lang="pt-BR" dirty="0" smtClean="0"/>
              <a:t>E: seguidores</a:t>
            </a:r>
          </a:p>
          <a:p>
            <a:pPr>
              <a:spcAft>
                <a:spcPts val="1200"/>
              </a:spcAft>
            </a:pPr>
            <a:r>
              <a:rPr lang="az-Cyrl-AZ" dirty="0" smtClean="0"/>
              <a:t>У</a:t>
            </a:r>
            <a:r>
              <a:rPr lang="pt-BR" dirty="0" smtClean="0"/>
              <a:t>: interesses (e.g., posição política)  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W: força da iteração (e.g. no de </a:t>
            </a:r>
            <a:r>
              <a:rPr lang="pt-BR" dirty="0" err="1" smtClean="0"/>
              <a:t>retweets</a:t>
            </a:r>
            <a:r>
              <a:rPr lang="pt-BR" dirty="0" smtClean="0"/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Classificação</a:t>
            </a:r>
            <a:r>
              <a:rPr lang="en-US" dirty="0" smtClean="0"/>
              <a:t> </a:t>
            </a:r>
            <a:r>
              <a:rPr lang="en-US" dirty="0" err="1" smtClean="0"/>
              <a:t>Coletiva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Algoritmos</a:t>
            </a:r>
            <a:endParaRPr lang="en-US" sz="2800" dirty="0" smtClean="0"/>
          </a:p>
          <a:p>
            <a:pPr lvl="1"/>
            <a:r>
              <a:rPr lang="en-US" sz="2400" dirty="0" err="1" smtClean="0"/>
              <a:t>Propagação</a:t>
            </a:r>
            <a:r>
              <a:rPr lang="en-US" sz="2400" dirty="0" smtClean="0"/>
              <a:t> de labels</a:t>
            </a:r>
          </a:p>
          <a:p>
            <a:pPr lvl="1"/>
            <a:r>
              <a:rPr lang="en-US" sz="2400" dirty="0" err="1" smtClean="0"/>
              <a:t>Classificadores</a:t>
            </a:r>
            <a:r>
              <a:rPr lang="en-US" sz="2400" dirty="0" smtClean="0"/>
              <a:t> </a:t>
            </a:r>
            <a:r>
              <a:rPr lang="en-US" sz="2400" dirty="0" err="1" smtClean="0"/>
              <a:t>locais</a:t>
            </a:r>
            <a:endParaRPr lang="en-US" sz="2400" dirty="0" smtClean="0"/>
          </a:p>
          <a:p>
            <a:pPr lvl="1"/>
            <a:r>
              <a:rPr lang="en-US" sz="2400" dirty="0" err="1" smtClean="0"/>
              <a:t>Classificadores</a:t>
            </a:r>
            <a:r>
              <a:rPr lang="en-US" sz="2400" dirty="0" smtClean="0"/>
              <a:t> </a:t>
            </a:r>
            <a:r>
              <a:rPr lang="en-US" sz="2400" dirty="0" err="1" smtClean="0"/>
              <a:t>relacionais</a:t>
            </a:r>
            <a:endParaRPr lang="en-US" sz="2400" dirty="0" smtClean="0"/>
          </a:p>
          <a:p>
            <a:pPr lvl="1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Classificação</a:t>
            </a:r>
            <a:r>
              <a:rPr lang="en-US" dirty="0" smtClean="0"/>
              <a:t> </a:t>
            </a:r>
            <a:r>
              <a:rPr lang="en-US" dirty="0" err="1" smtClean="0"/>
              <a:t>Coletiva</a:t>
            </a:r>
            <a:r>
              <a:rPr lang="en-US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Usar informações de atributos e classes extraídas dos nós relacionados</a:t>
            </a:r>
          </a:p>
          <a:p>
            <a:endParaRPr lang="pt-BR" dirty="0" smtClean="0"/>
          </a:p>
          <a:p>
            <a:r>
              <a:rPr lang="pt-BR" dirty="0" err="1" smtClean="0">
                <a:solidFill>
                  <a:srgbClr val="FF0000"/>
                </a:solidFill>
              </a:rPr>
              <a:t>Iterative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Classification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Algorithm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(ICA):</a:t>
            </a:r>
          </a:p>
          <a:p>
            <a:pPr lvl="1"/>
            <a:r>
              <a:rPr lang="pt-BR" dirty="0" smtClean="0"/>
              <a:t>(1) Usa um classificador local com vetor de características aumentado </a:t>
            </a:r>
          </a:p>
          <a:p>
            <a:pPr lvl="2"/>
            <a:r>
              <a:rPr lang="pt-BR" dirty="0" smtClean="0"/>
              <a:t>E.g., atributos do nós + classe majoritária dos nós relacionados </a:t>
            </a:r>
          </a:p>
          <a:p>
            <a:pPr lvl="1"/>
            <a:r>
              <a:rPr lang="pt-BR" dirty="0" smtClean="0"/>
              <a:t>(2) Repete o processo de classificação atualização vetores de atributos 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0"/>
            <a:ext cx="2643206" cy="1143000"/>
          </a:xfrm>
        </p:spPr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000100" y="350043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286116" y="4143380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2071670" y="4857760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214546" y="3214686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</a:t>
            </a:r>
            <a:endParaRPr lang="pt-BR" dirty="0"/>
          </a:p>
        </p:txBody>
      </p:sp>
      <p:cxnSp>
        <p:nvCxnSpPr>
          <p:cNvPr id="9" name="Conector reto 8"/>
          <p:cNvCxnSpPr>
            <a:stCxn id="5" idx="5"/>
            <a:endCxn id="7" idx="1"/>
          </p:cNvCxnSpPr>
          <p:nvPr/>
        </p:nvCxnSpPr>
        <p:spPr>
          <a:xfrm rot="16200000" flipH="1">
            <a:off x="1406009" y="4192099"/>
            <a:ext cx="902694" cy="616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endCxn id="7" idx="2"/>
          </p:cNvCxnSpPr>
          <p:nvPr/>
        </p:nvCxnSpPr>
        <p:spPr>
          <a:xfrm>
            <a:off x="1000100" y="5107793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5" idx="7"/>
          </p:cNvCxnSpPr>
          <p:nvPr/>
        </p:nvCxnSpPr>
        <p:spPr>
          <a:xfrm rot="5400000" flipH="1" flipV="1">
            <a:off x="1852496" y="3232546"/>
            <a:ext cx="58438" cy="665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endCxn id="6" idx="1"/>
          </p:cNvCxnSpPr>
          <p:nvPr/>
        </p:nvCxnSpPr>
        <p:spPr>
          <a:xfrm>
            <a:off x="2857488" y="3536157"/>
            <a:ext cx="522785" cy="701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7" idx="6"/>
            <a:endCxn id="6" idx="3"/>
          </p:cNvCxnSpPr>
          <p:nvPr/>
        </p:nvCxnSpPr>
        <p:spPr>
          <a:xfrm flipV="1">
            <a:off x="2714612" y="4692165"/>
            <a:ext cx="665661" cy="48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rot="16200000" flipV="1">
            <a:off x="2250265" y="2928934"/>
            <a:ext cx="50006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214678" y="2611920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>
            <a:stCxn id="8" idx="7"/>
            <a:endCxn id="16" idx="2"/>
          </p:cNvCxnSpPr>
          <p:nvPr/>
        </p:nvCxnSpPr>
        <p:spPr>
          <a:xfrm rot="5400000" flipH="1" flipV="1">
            <a:off x="2801278" y="2895444"/>
            <a:ext cx="375452" cy="451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stCxn id="5" idx="3"/>
          </p:cNvCxnSpPr>
          <p:nvPr/>
        </p:nvCxnSpPr>
        <p:spPr>
          <a:xfrm rot="5400000">
            <a:off x="571473" y="4263537"/>
            <a:ext cx="737099" cy="30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2244402" y="495771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6</a:t>
            </a:r>
            <a:endParaRPr lang="pt-BR" sz="20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357554" y="27547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214678" y="785794"/>
            <a:ext cx="49840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Atributos: </a:t>
            </a:r>
          </a:p>
          <a:p>
            <a:r>
              <a:rPr lang="pt-BR" sz="2000" dirty="0" smtClean="0"/>
              <a:t>	</a:t>
            </a:r>
          </a:p>
          <a:p>
            <a:r>
              <a:rPr lang="pt-BR" sz="2000" dirty="0" smtClean="0"/>
              <a:t>	i: idade do nó </a:t>
            </a:r>
          </a:p>
          <a:p>
            <a:r>
              <a:rPr lang="pt-BR" sz="2000" dirty="0" smtClean="0"/>
              <a:t>	cv: classe majoritária dos vizinhos</a:t>
            </a:r>
          </a:p>
          <a:p>
            <a:r>
              <a:rPr lang="pt-BR" sz="2000" dirty="0" smtClean="0"/>
              <a:t>	</a:t>
            </a:r>
            <a:r>
              <a:rPr lang="pt-BR" sz="2000" dirty="0" err="1" smtClean="0"/>
              <a:t>im</a:t>
            </a:r>
            <a:r>
              <a:rPr lang="pt-BR" sz="2000" dirty="0" smtClean="0"/>
              <a:t>: Idade média dos vizinhos</a:t>
            </a:r>
            <a:endParaRPr lang="pt-BR" sz="2000" dirty="0"/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5451475" y="2714625"/>
          <a:ext cx="1547813" cy="428625"/>
        </p:xfrm>
        <a:graphic>
          <a:graphicData uri="http://schemas.openxmlformats.org/presentationml/2006/ole">
            <p:oleObj spid="_x0000_s94211" name="Equação" r:id="rId3" imgW="825480" imgH="228600" progId="Equation.3">
              <p:embed/>
            </p:oleObj>
          </a:graphicData>
        </a:graphic>
      </p:graphicFrame>
      <p:sp>
        <p:nvSpPr>
          <p:cNvPr id="28" name="Chave direita 27"/>
          <p:cNvSpPr/>
          <p:nvPr/>
        </p:nvSpPr>
        <p:spPr>
          <a:xfrm>
            <a:off x="7286644" y="2714620"/>
            <a:ext cx="71438" cy="192882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7572396" y="2857496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Classe </a:t>
            </a:r>
          </a:p>
          <a:p>
            <a:r>
              <a:rPr lang="pt-BR" sz="1600" dirty="0" smtClean="0"/>
              <a:t>Azul</a:t>
            </a:r>
            <a:endParaRPr lang="pt-BR" sz="16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7572396" y="3929066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Classe </a:t>
            </a:r>
          </a:p>
          <a:p>
            <a:r>
              <a:rPr lang="pt-BR" sz="1600" dirty="0" smtClean="0"/>
              <a:t>Laranja</a:t>
            </a:r>
            <a:endParaRPr lang="pt-BR" sz="1600" dirty="0"/>
          </a:p>
        </p:txBody>
      </p:sp>
      <p:graphicFrame>
        <p:nvGraphicFramePr>
          <p:cNvPr id="31" name="Object 12"/>
          <p:cNvGraphicFramePr>
            <a:graphicFrameLocks noChangeAspect="1"/>
          </p:cNvGraphicFramePr>
          <p:nvPr/>
        </p:nvGraphicFramePr>
        <p:xfrm>
          <a:off x="4286250" y="3375025"/>
          <a:ext cx="928688" cy="679450"/>
        </p:xfrm>
        <a:graphic>
          <a:graphicData uri="http://schemas.openxmlformats.org/presentationml/2006/ole">
            <p:oleObj spid="_x0000_s94215" name="Equação" r:id="rId4" imgW="330120" imgH="241200" progId="Equation.3">
              <p:embed/>
            </p:oleObj>
          </a:graphicData>
        </a:graphic>
      </p:graphicFrame>
      <p:sp>
        <p:nvSpPr>
          <p:cNvPr id="32" name="Chave esquerda 31"/>
          <p:cNvSpPr/>
          <p:nvPr/>
        </p:nvSpPr>
        <p:spPr>
          <a:xfrm>
            <a:off x="5143504" y="2714620"/>
            <a:ext cx="142876" cy="207170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357158" y="478632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5</a:t>
            </a:r>
            <a:endParaRPr lang="pt-BR" dirty="0"/>
          </a:p>
        </p:txBody>
      </p:sp>
      <p:cxnSp>
        <p:nvCxnSpPr>
          <p:cNvPr id="35" name="Conector reto 34"/>
          <p:cNvCxnSpPr>
            <a:stCxn id="7" idx="7"/>
          </p:cNvCxnSpPr>
          <p:nvPr/>
        </p:nvCxnSpPr>
        <p:spPr>
          <a:xfrm rot="5400000" flipH="1" flipV="1">
            <a:off x="2156108" y="3679034"/>
            <a:ext cx="1737231" cy="808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2143108" y="2071678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/>
          <p:cNvSpPr txBox="1"/>
          <p:nvPr/>
        </p:nvSpPr>
        <p:spPr>
          <a:xfrm>
            <a:off x="2285984" y="22145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cxnSp>
        <p:nvCxnSpPr>
          <p:cNvPr id="39" name="Conector reto 38"/>
          <p:cNvCxnSpPr>
            <a:stCxn id="36" idx="6"/>
            <a:endCxn id="16" idx="1"/>
          </p:cNvCxnSpPr>
          <p:nvPr/>
        </p:nvCxnSpPr>
        <p:spPr>
          <a:xfrm>
            <a:off x="2786050" y="2393149"/>
            <a:ext cx="522785" cy="312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217" name="Object 9"/>
          <p:cNvGraphicFramePr>
            <a:graphicFrameLocks noChangeAspect="1"/>
          </p:cNvGraphicFramePr>
          <p:nvPr/>
        </p:nvGraphicFramePr>
        <p:xfrm>
          <a:off x="5464175" y="3262313"/>
          <a:ext cx="1547813" cy="452437"/>
        </p:xfrm>
        <a:graphic>
          <a:graphicData uri="http://schemas.openxmlformats.org/presentationml/2006/ole">
            <p:oleObj spid="_x0000_s94217" name="Equação" r:id="rId5" imgW="825480" imgH="241200" progId="Equation.3">
              <p:embed/>
            </p:oleObj>
          </a:graphicData>
        </a:graphic>
      </p:graphicFrame>
      <p:graphicFrame>
        <p:nvGraphicFramePr>
          <p:cNvPr id="94218" name="Object 10"/>
          <p:cNvGraphicFramePr>
            <a:graphicFrameLocks noChangeAspect="1"/>
          </p:cNvGraphicFramePr>
          <p:nvPr/>
        </p:nvGraphicFramePr>
        <p:xfrm>
          <a:off x="5453063" y="3773488"/>
          <a:ext cx="1571625" cy="428625"/>
        </p:xfrm>
        <a:graphic>
          <a:graphicData uri="http://schemas.openxmlformats.org/presentationml/2006/ole">
            <p:oleObj spid="_x0000_s94218" name="Equação" r:id="rId6" imgW="838080" imgH="228600" progId="Equation.3">
              <p:embed/>
            </p:oleObj>
          </a:graphicData>
        </a:graphic>
      </p:graphicFrame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5453063" y="4262438"/>
          <a:ext cx="1571625" cy="452437"/>
        </p:xfrm>
        <a:graphic>
          <a:graphicData uri="http://schemas.openxmlformats.org/presentationml/2006/ole">
            <p:oleObj spid="_x0000_s94219" name="Equação" r:id="rId7" imgW="838080" imgH="241200" progId="Equation.3">
              <p:embed/>
            </p:oleObj>
          </a:graphicData>
        </a:graphic>
      </p:graphicFrame>
      <p:sp>
        <p:nvSpPr>
          <p:cNvPr id="34" name="CaixaDeTexto 33"/>
          <p:cNvSpPr txBox="1"/>
          <p:nvPr/>
        </p:nvSpPr>
        <p:spPr>
          <a:xfrm>
            <a:off x="4572000" y="5157192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treinamento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iteração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0"/>
            <a:ext cx="2643206" cy="1143000"/>
          </a:xfrm>
        </p:spPr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000100" y="350043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286116" y="4143380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214546" y="3214686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</a:t>
            </a:r>
            <a:endParaRPr lang="pt-BR" dirty="0"/>
          </a:p>
        </p:txBody>
      </p:sp>
      <p:cxnSp>
        <p:nvCxnSpPr>
          <p:cNvPr id="9" name="Conector reto 8"/>
          <p:cNvCxnSpPr>
            <a:stCxn id="5" idx="5"/>
          </p:cNvCxnSpPr>
          <p:nvPr/>
        </p:nvCxnSpPr>
        <p:spPr>
          <a:xfrm rot="16200000" flipH="1">
            <a:off x="1406009" y="4192099"/>
            <a:ext cx="902694" cy="616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000100" y="5107793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5" idx="7"/>
          </p:cNvCxnSpPr>
          <p:nvPr/>
        </p:nvCxnSpPr>
        <p:spPr>
          <a:xfrm rot="5400000" flipH="1" flipV="1">
            <a:off x="1852496" y="3232546"/>
            <a:ext cx="58438" cy="665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endCxn id="6" idx="1"/>
          </p:cNvCxnSpPr>
          <p:nvPr/>
        </p:nvCxnSpPr>
        <p:spPr>
          <a:xfrm>
            <a:off x="2857488" y="3536157"/>
            <a:ext cx="522785" cy="701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endCxn id="6" idx="3"/>
          </p:cNvCxnSpPr>
          <p:nvPr/>
        </p:nvCxnSpPr>
        <p:spPr>
          <a:xfrm flipV="1">
            <a:off x="2714612" y="4692165"/>
            <a:ext cx="665661" cy="48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rot="16200000" flipV="1">
            <a:off x="2250265" y="2928934"/>
            <a:ext cx="50006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214678" y="2611920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>
            <a:stCxn id="8" idx="7"/>
            <a:endCxn id="16" idx="2"/>
          </p:cNvCxnSpPr>
          <p:nvPr/>
        </p:nvCxnSpPr>
        <p:spPr>
          <a:xfrm rot="5400000" flipH="1" flipV="1">
            <a:off x="2801278" y="2895444"/>
            <a:ext cx="375452" cy="451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stCxn id="5" idx="3"/>
          </p:cNvCxnSpPr>
          <p:nvPr/>
        </p:nvCxnSpPr>
        <p:spPr>
          <a:xfrm rot="5400000">
            <a:off x="571473" y="4263537"/>
            <a:ext cx="737099" cy="30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3357554" y="27547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214678" y="785794"/>
            <a:ext cx="49840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Atributos: </a:t>
            </a:r>
          </a:p>
          <a:p>
            <a:r>
              <a:rPr lang="pt-BR" sz="2000" dirty="0" smtClean="0"/>
              <a:t>	</a:t>
            </a:r>
          </a:p>
          <a:p>
            <a:r>
              <a:rPr lang="pt-BR" sz="2000" dirty="0" smtClean="0"/>
              <a:t>	i: idade do nó </a:t>
            </a:r>
          </a:p>
          <a:p>
            <a:r>
              <a:rPr lang="pt-BR" sz="2000" dirty="0" smtClean="0"/>
              <a:t>	cv: classe majoritária dos vizinhos</a:t>
            </a:r>
          </a:p>
          <a:p>
            <a:r>
              <a:rPr lang="pt-BR" sz="2000" dirty="0" smtClean="0"/>
              <a:t>	</a:t>
            </a:r>
            <a:r>
              <a:rPr lang="pt-BR" sz="2000" dirty="0" err="1" smtClean="0"/>
              <a:t>im</a:t>
            </a:r>
            <a:r>
              <a:rPr lang="pt-BR" sz="2000" dirty="0" smtClean="0"/>
              <a:t>: Idade média dos vizinhos</a:t>
            </a:r>
            <a:endParaRPr lang="pt-BR" sz="2000" dirty="0"/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5451475" y="2714625"/>
          <a:ext cx="1547813" cy="428625"/>
        </p:xfrm>
        <a:graphic>
          <a:graphicData uri="http://schemas.openxmlformats.org/presentationml/2006/ole">
            <p:oleObj spid="_x0000_s96258" name="Equação" r:id="rId3" imgW="825480" imgH="228600" progId="Equation.3">
              <p:embed/>
            </p:oleObj>
          </a:graphicData>
        </a:graphic>
      </p:graphicFrame>
      <p:sp>
        <p:nvSpPr>
          <p:cNvPr id="28" name="Chave direita 27"/>
          <p:cNvSpPr/>
          <p:nvPr/>
        </p:nvSpPr>
        <p:spPr>
          <a:xfrm>
            <a:off x="7286644" y="2714620"/>
            <a:ext cx="71438" cy="228601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7572396" y="2857496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Classe </a:t>
            </a:r>
          </a:p>
          <a:p>
            <a:r>
              <a:rPr lang="pt-BR" sz="1600" dirty="0" smtClean="0"/>
              <a:t>Azul</a:t>
            </a:r>
            <a:endParaRPr lang="pt-BR" sz="16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7572396" y="3929066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Classe </a:t>
            </a:r>
          </a:p>
          <a:p>
            <a:r>
              <a:rPr lang="pt-BR" sz="1600" dirty="0" smtClean="0"/>
              <a:t>Laranja</a:t>
            </a:r>
            <a:endParaRPr lang="pt-BR" sz="1600" dirty="0"/>
          </a:p>
        </p:txBody>
      </p:sp>
      <p:graphicFrame>
        <p:nvGraphicFramePr>
          <p:cNvPr id="31" name="Object 12"/>
          <p:cNvGraphicFramePr>
            <a:graphicFrameLocks noChangeAspect="1"/>
          </p:cNvGraphicFramePr>
          <p:nvPr/>
        </p:nvGraphicFramePr>
        <p:xfrm>
          <a:off x="4251325" y="3375025"/>
          <a:ext cx="1000125" cy="679450"/>
        </p:xfrm>
        <a:graphic>
          <a:graphicData uri="http://schemas.openxmlformats.org/presentationml/2006/ole">
            <p:oleObj spid="_x0000_s96259" name="Equação" r:id="rId4" imgW="355320" imgH="241200" progId="Equation.3">
              <p:embed/>
            </p:oleObj>
          </a:graphicData>
        </a:graphic>
      </p:graphicFrame>
      <p:sp>
        <p:nvSpPr>
          <p:cNvPr id="32" name="Chave esquerda 31"/>
          <p:cNvSpPr/>
          <p:nvPr/>
        </p:nvSpPr>
        <p:spPr>
          <a:xfrm>
            <a:off x="5143504" y="2714620"/>
            <a:ext cx="71438" cy="22860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357158" y="478632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5</a:t>
            </a:r>
            <a:endParaRPr lang="pt-BR" dirty="0"/>
          </a:p>
        </p:txBody>
      </p:sp>
      <p:cxnSp>
        <p:nvCxnSpPr>
          <p:cNvPr id="35" name="Conector reto 34"/>
          <p:cNvCxnSpPr/>
          <p:nvPr/>
        </p:nvCxnSpPr>
        <p:spPr>
          <a:xfrm rot="5400000" flipH="1" flipV="1">
            <a:off x="2156108" y="3679034"/>
            <a:ext cx="1737231" cy="808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2143108" y="2071678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/>
          <p:cNvSpPr txBox="1"/>
          <p:nvPr/>
        </p:nvSpPr>
        <p:spPr>
          <a:xfrm>
            <a:off x="2285984" y="22145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cxnSp>
        <p:nvCxnSpPr>
          <p:cNvPr id="39" name="Conector reto 38"/>
          <p:cNvCxnSpPr>
            <a:stCxn id="36" idx="6"/>
            <a:endCxn id="16" idx="1"/>
          </p:cNvCxnSpPr>
          <p:nvPr/>
        </p:nvCxnSpPr>
        <p:spPr>
          <a:xfrm>
            <a:off x="2786050" y="2393149"/>
            <a:ext cx="522785" cy="312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217" name="Object 9"/>
          <p:cNvGraphicFramePr>
            <a:graphicFrameLocks noChangeAspect="1"/>
          </p:cNvGraphicFramePr>
          <p:nvPr/>
        </p:nvGraphicFramePr>
        <p:xfrm>
          <a:off x="5464175" y="3262313"/>
          <a:ext cx="1547813" cy="452437"/>
        </p:xfrm>
        <a:graphic>
          <a:graphicData uri="http://schemas.openxmlformats.org/presentationml/2006/ole">
            <p:oleObj spid="_x0000_s96260" name="Equação" r:id="rId5" imgW="825480" imgH="241200" progId="Equation.3">
              <p:embed/>
            </p:oleObj>
          </a:graphicData>
        </a:graphic>
      </p:graphicFrame>
      <p:graphicFrame>
        <p:nvGraphicFramePr>
          <p:cNvPr id="94218" name="Object 10"/>
          <p:cNvGraphicFramePr>
            <a:graphicFrameLocks noChangeAspect="1"/>
          </p:cNvGraphicFramePr>
          <p:nvPr/>
        </p:nvGraphicFramePr>
        <p:xfrm>
          <a:off x="5453063" y="3773488"/>
          <a:ext cx="1571625" cy="428625"/>
        </p:xfrm>
        <a:graphic>
          <a:graphicData uri="http://schemas.openxmlformats.org/presentationml/2006/ole">
            <p:oleObj spid="_x0000_s96261" name="Equação" r:id="rId6" imgW="838080" imgH="228600" progId="Equation.3">
              <p:embed/>
            </p:oleObj>
          </a:graphicData>
        </a:graphic>
      </p:graphicFrame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5453063" y="4262438"/>
          <a:ext cx="1571625" cy="452437"/>
        </p:xfrm>
        <a:graphic>
          <a:graphicData uri="http://schemas.openxmlformats.org/presentationml/2006/ole">
            <p:oleObj spid="_x0000_s96262" name="Equação" r:id="rId7" imgW="838080" imgH="241200" progId="Equation.3">
              <p:embed/>
            </p:oleObj>
          </a:graphicData>
        </a:graphic>
      </p:graphicFrame>
      <p:sp>
        <p:nvSpPr>
          <p:cNvPr id="34" name="Elipse 33"/>
          <p:cNvSpPr/>
          <p:nvPr/>
        </p:nvSpPr>
        <p:spPr>
          <a:xfrm>
            <a:off x="2071670" y="485776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</a:t>
            </a:r>
            <a:endParaRPr lang="pt-BR" dirty="0"/>
          </a:p>
        </p:txBody>
      </p:sp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5464175" y="4691063"/>
          <a:ext cx="1571625" cy="452437"/>
        </p:xfrm>
        <a:graphic>
          <a:graphicData uri="http://schemas.openxmlformats.org/presentationml/2006/ole">
            <p:oleObj spid="_x0000_s96263" name="Equação" r:id="rId8" imgW="838080" imgH="241200" progId="Equation.3">
              <p:embed/>
            </p:oleObj>
          </a:graphicData>
        </a:graphic>
      </p:graphicFrame>
      <p:sp>
        <p:nvSpPr>
          <p:cNvPr id="38" name="CaixaDeTexto 37"/>
          <p:cNvSpPr txBox="1"/>
          <p:nvPr/>
        </p:nvSpPr>
        <p:spPr>
          <a:xfrm>
            <a:off x="4572000" y="529191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treinamento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iteração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Iterative</a:t>
            </a:r>
            <a:r>
              <a:rPr lang="pt-BR" dirty="0" smtClean="0"/>
              <a:t> </a:t>
            </a:r>
            <a:r>
              <a:rPr lang="pt-BR" dirty="0" err="1" smtClean="0"/>
              <a:t>Classification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smtClean="0"/>
              <a:t>:</a:t>
            </a: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 l="21680" t="38437" r="41992" b="28750"/>
          <a:stretch>
            <a:fillRect/>
          </a:stretch>
        </p:blipFill>
        <p:spPr bwMode="auto">
          <a:xfrm>
            <a:off x="428597" y="1714488"/>
            <a:ext cx="518844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785786" y="5857892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err="1" smtClean="0"/>
              <a:t>Bhagat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7467600" cy="1143000"/>
          </a:xfrm>
        </p:spPr>
        <p:txBody>
          <a:bodyPr/>
          <a:lstStyle/>
          <a:p>
            <a:r>
              <a:rPr lang="pt-BR" dirty="0" smtClean="0"/>
              <a:t>Link </a:t>
            </a:r>
            <a:r>
              <a:rPr lang="pt-BR" dirty="0" err="1" smtClean="0"/>
              <a:t>Mining</a:t>
            </a:r>
            <a:r>
              <a:rPr lang="pt-BR" dirty="0" smtClean="0"/>
              <a:t> - Tarefas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142976" y="2071678"/>
            <a:ext cx="1714512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Relacionadas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Objetos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1142976" y="3714752"/>
            <a:ext cx="1714512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Relacionadas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Arestas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142976" y="5357826"/>
            <a:ext cx="1714512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Relacionadas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Grafos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524628" y="1762117"/>
            <a:ext cx="30620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Ranking de </a:t>
            </a:r>
            <a:r>
              <a:rPr lang="en-US" sz="1600" dirty="0" err="1" smtClean="0"/>
              <a:t>Nós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Classificação</a:t>
            </a:r>
            <a:r>
              <a:rPr lang="en-US" sz="2400" dirty="0" smtClean="0">
                <a:solidFill>
                  <a:srgbClr val="FF0000"/>
                </a:solidFill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Nós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Detecção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Grupos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Resolução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Entidades</a:t>
            </a:r>
            <a:endParaRPr lang="en-US" sz="1600" dirty="0"/>
          </a:p>
        </p:txBody>
      </p:sp>
      <p:sp>
        <p:nvSpPr>
          <p:cNvPr id="11" name="Seta para a direita 10"/>
          <p:cNvSpPr/>
          <p:nvPr/>
        </p:nvSpPr>
        <p:spPr>
          <a:xfrm>
            <a:off x="3143240" y="2428868"/>
            <a:ext cx="121444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ta para a direita 11"/>
          <p:cNvSpPr/>
          <p:nvPr/>
        </p:nvSpPr>
        <p:spPr>
          <a:xfrm>
            <a:off x="3143240" y="4071942"/>
            <a:ext cx="121444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eta para a direita 12"/>
          <p:cNvSpPr/>
          <p:nvPr/>
        </p:nvSpPr>
        <p:spPr>
          <a:xfrm>
            <a:off x="3143240" y="5715016"/>
            <a:ext cx="128588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/>
          <p:cNvSpPr txBox="1"/>
          <p:nvPr/>
        </p:nvSpPr>
        <p:spPr>
          <a:xfrm>
            <a:off x="4544633" y="3896029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/>
              <a:t>Predição</a:t>
            </a:r>
            <a:r>
              <a:rPr lang="en-US" sz="1600" dirty="0" smtClean="0"/>
              <a:t> de Links</a:t>
            </a:r>
            <a:endParaRPr lang="en-US" sz="16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589166" y="5157629"/>
            <a:ext cx="2626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/>
              <a:t>Descoberta</a:t>
            </a:r>
            <a:r>
              <a:rPr lang="en-US" sz="1600" dirty="0" smtClean="0"/>
              <a:t> de Sub-</a:t>
            </a:r>
            <a:r>
              <a:rPr lang="en-US" sz="1600" dirty="0" err="1" smtClean="0"/>
              <a:t>Grafos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Classificação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Grafos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Modelos</a:t>
            </a:r>
            <a:r>
              <a:rPr lang="en-US" sz="1600" dirty="0" smtClean="0"/>
              <a:t> </a:t>
            </a:r>
            <a:r>
              <a:rPr lang="en-US" sz="1600" dirty="0" err="1" smtClean="0"/>
              <a:t>Geradores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Relational</a:t>
            </a:r>
            <a:r>
              <a:rPr lang="pt-BR" dirty="0" smtClean="0"/>
              <a:t> </a:t>
            </a:r>
            <a:r>
              <a:rPr lang="pt-BR" dirty="0" err="1" smtClean="0"/>
              <a:t>Neighbor</a:t>
            </a:r>
            <a:r>
              <a:rPr lang="pt-BR" dirty="0" smtClean="0"/>
              <a:t> </a:t>
            </a:r>
            <a:r>
              <a:rPr lang="pt-BR" dirty="0" err="1" smtClean="0"/>
              <a:t>Classifier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Classificação feita verificando apenas a </a:t>
            </a:r>
            <a:r>
              <a:rPr lang="pt-BR" dirty="0" smtClean="0">
                <a:solidFill>
                  <a:srgbClr val="FF0000"/>
                </a:solidFill>
              </a:rPr>
              <a:t>classe majoritária </a:t>
            </a:r>
            <a:r>
              <a:rPr lang="pt-BR" dirty="0" smtClean="0"/>
              <a:t>nos vizinhos do nó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098684" y="4179099"/>
            <a:ext cx="527212" cy="562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2973218" y="4741673"/>
            <a:ext cx="527212" cy="56257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1977372" y="5366756"/>
            <a:ext cx="527212" cy="56257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094530" y="3929066"/>
            <a:ext cx="527212" cy="56257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</a:t>
            </a:r>
            <a:endParaRPr lang="pt-BR" dirty="0"/>
          </a:p>
        </p:txBody>
      </p:sp>
      <p:cxnSp>
        <p:nvCxnSpPr>
          <p:cNvPr id="9" name="Conector reto 8"/>
          <p:cNvCxnSpPr>
            <a:stCxn id="5" idx="5"/>
            <a:endCxn id="7" idx="1"/>
          </p:cNvCxnSpPr>
          <p:nvPr/>
        </p:nvCxnSpPr>
        <p:spPr>
          <a:xfrm rot="16200000" flipH="1">
            <a:off x="1406706" y="4801268"/>
            <a:ext cx="789857" cy="505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stCxn id="19" idx="6"/>
            <a:endCxn id="7" idx="2"/>
          </p:cNvCxnSpPr>
          <p:nvPr/>
        </p:nvCxnSpPr>
        <p:spPr>
          <a:xfrm>
            <a:off x="1098684" y="5585535"/>
            <a:ext cx="878687" cy="62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5" idx="7"/>
          </p:cNvCxnSpPr>
          <p:nvPr/>
        </p:nvCxnSpPr>
        <p:spPr>
          <a:xfrm rot="5400000" flipH="1" flipV="1">
            <a:off x="1796042" y="3962999"/>
            <a:ext cx="51133" cy="545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endCxn id="6" idx="1"/>
          </p:cNvCxnSpPr>
          <p:nvPr/>
        </p:nvCxnSpPr>
        <p:spPr>
          <a:xfrm>
            <a:off x="2621743" y="4210353"/>
            <a:ext cx="428684" cy="613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7" idx="6"/>
            <a:endCxn id="6" idx="3"/>
          </p:cNvCxnSpPr>
          <p:nvPr/>
        </p:nvCxnSpPr>
        <p:spPr>
          <a:xfrm flipV="1">
            <a:off x="2504584" y="5221860"/>
            <a:ext cx="545842" cy="42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035951" y="2928934"/>
            <a:ext cx="527212" cy="56257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cxnSp>
        <p:nvCxnSpPr>
          <p:cNvPr id="15" name="Conector reto 14"/>
          <p:cNvCxnSpPr>
            <a:endCxn id="14" idx="4"/>
          </p:cNvCxnSpPr>
          <p:nvPr/>
        </p:nvCxnSpPr>
        <p:spPr>
          <a:xfrm rot="16200000" flipV="1">
            <a:off x="2110068" y="3680998"/>
            <a:ext cx="437558" cy="5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2914638" y="3401646"/>
            <a:ext cx="527212" cy="56257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>
            <a:stCxn id="8" idx="7"/>
            <a:endCxn id="16" idx="2"/>
          </p:cNvCxnSpPr>
          <p:nvPr/>
        </p:nvCxnSpPr>
        <p:spPr>
          <a:xfrm rot="5400000" flipH="1" flipV="1">
            <a:off x="2565325" y="3662141"/>
            <a:ext cx="328521" cy="370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stCxn id="5" idx="3"/>
          </p:cNvCxnSpPr>
          <p:nvPr/>
        </p:nvCxnSpPr>
        <p:spPr>
          <a:xfrm rot="5400000">
            <a:off x="726940" y="4855294"/>
            <a:ext cx="644962" cy="252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571472" y="5304248"/>
            <a:ext cx="527212" cy="562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071670" y="54885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031797" y="3526662"/>
            <a:ext cx="256583" cy="323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23" name="Elipse 22"/>
          <p:cNvSpPr/>
          <p:nvPr/>
        </p:nvSpPr>
        <p:spPr>
          <a:xfrm>
            <a:off x="5384964" y="4250537"/>
            <a:ext cx="527212" cy="562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24" name="Elipse 23"/>
          <p:cNvSpPr/>
          <p:nvPr/>
        </p:nvSpPr>
        <p:spPr>
          <a:xfrm>
            <a:off x="7259498" y="4813111"/>
            <a:ext cx="527212" cy="56257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26" name="Elipse 25"/>
          <p:cNvSpPr/>
          <p:nvPr/>
        </p:nvSpPr>
        <p:spPr>
          <a:xfrm>
            <a:off x="6380810" y="4000504"/>
            <a:ext cx="527212" cy="56257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</a:t>
            </a:r>
            <a:endParaRPr lang="pt-BR" dirty="0"/>
          </a:p>
        </p:txBody>
      </p:sp>
      <p:cxnSp>
        <p:nvCxnSpPr>
          <p:cNvPr id="27" name="Conector reto 26"/>
          <p:cNvCxnSpPr>
            <a:stCxn id="23" idx="5"/>
          </p:cNvCxnSpPr>
          <p:nvPr/>
        </p:nvCxnSpPr>
        <p:spPr>
          <a:xfrm rot="16200000" flipH="1">
            <a:off x="5692986" y="4872706"/>
            <a:ext cx="789857" cy="505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>
            <a:stCxn id="37" idx="6"/>
          </p:cNvCxnSpPr>
          <p:nvPr/>
        </p:nvCxnSpPr>
        <p:spPr>
          <a:xfrm>
            <a:off x="5384964" y="5656973"/>
            <a:ext cx="878687" cy="62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23" idx="7"/>
          </p:cNvCxnSpPr>
          <p:nvPr/>
        </p:nvCxnSpPr>
        <p:spPr>
          <a:xfrm rot="5400000" flipH="1" flipV="1">
            <a:off x="6082322" y="4034437"/>
            <a:ext cx="51133" cy="545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endCxn id="24" idx="1"/>
          </p:cNvCxnSpPr>
          <p:nvPr/>
        </p:nvCxnSpPr>
        <p:spPr>
          <a:xfrm>
            <a:off x="6908023" y="4281791"/>
            <a:ext cx="428684" cy="613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>
            <a:endCxn id="24" idx="3"/>
          </p:cNvCxnSpPr>
          <p:nvPr/>
        </p:nvCxnSpPr>
        <p:spPr>
          <a:xfrm flipV="1">
            <a:off x="6790864" y="5293298"/>
            <a:ext cx="545842" cy="42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6322231" y="3000372"/>
            <a:ext cx="527212" cy="56257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cxnSp>
        <p:nvCxnSpPr>
          <p:cNvPr id="33" name="Conector reto 32"/>
          <p:cNvCxnSpPr>
            <a:endCxn id="32" idx="4"/>
          </p:cNvCxnSpPr>
          <p:nvPr/>
        </p:nvCxnSpPr>
        <p:spPr>
          <a:xfrm rot="16200000" flipV="1">
            <a:off x="6396348" y="3752436"/>
            <a:ext cx="437558" cy="5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26" idx="7"/>
          </p:cNvCxnSpPr>
          <p:nvPr/>
        </p:nvCxnSpPr>
        <p:spPr>
          <a:xfrm rot="5400000" flipH="1" flipV="1">
            <a:off x="6851605" y="3733579"/>
            <a:ext cx="328521" cy="370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>
            <a:stCxn id="23" idx="3"/>
          </p:cNvCxnSpPr>
          <p:nvPr/>
        </p:nvCxnSpPr>
        <p:spPr>
          <a:xfrm rot="5400000">
            <a:off x="5013220" y="4926732"/>
            <a:ext cx="644962" cy="252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/>
          <p:cNvSpPr/>
          <p:nvPr/>
        </p:nvSpPr>
        <p:spPr>
          <a:xfrm>
            <a:off x="4857752" y="5375686"/>
            <a:ext cx="527212" cy="562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6286512" y="5429264"/>
            <a:ext cx="527212" cy="562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45" name="Elipse 44"/>
          <p:cNvSpPr/>
          <p:nvPr/>
        </p:nvSpPr>
        <p:spPr>
          <a:xfrm>
            <a:off x="7215206" y="3357562"/>
            <a:ext cx="527212" cy="56257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2500298" y="5773183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0.33 </a:t>
            </a:r>
          </a:p>
          <a:p>
            <a:r>
              <a:rPr lang="pt-BR" sz="1600" dirty="0" smtClean="0"/>
              <a:t>c2: 0.66</a:t>
            </a:r>
            <a:endParaRPr lang="pt-BR" sz="16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3214678" y="285749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1 </a:t>
            </a:r>
          </a:p>
          <a:p>
            <a:r>
              <a:rPr lang="pt-BR" sz="1600" dirty="0" smtClean="0"/>
              <a:t>c2: 0</a:t>
            </a:r>
            <a:endParaRPr lang="pt-BR" sz="1600" dirty="0"/>
          </a:p>
        </p:txBody>
      </p:sp>
      <p:sp>
        <p:nvSpPr>
          <p:cNvPr id="48" name="Seta para a direita 47"/>
          <p:cNvSpPr/>
          <p:nvPr/>
        </p:nvSpPr>
        <p:spPr>
          <a:xfrm>
            <a:off x="4214810" y="4071942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Relational</a:t>
            </a:r>
            <a:r>
              <a:rPr lang="pt-BR" dirty="0" smtClean="0"/>
              <a:t> </a:t>
            </a:r>
            <a:r>
              <a:rPr lang="pt-BR" dirty="0" err="1" smtClean="0"/>
              <a:t>Neighbor</a:t>
            </a:r>
            <a:r>
              <a:rPr lang="pt-BR" dirty="0" smtClean="0"/>
              <a:t> </a:t>
            </a:r>
            <a:r>
              <a:rPr lang="pt-BR" dirty="0" err="1" smtClean="0"/>
              <a:t>Classifier</a:t>
            </a:r>
            <a:endParaRPr lang="pt-BR" dirty="0" smtClean="0"/>
          </a:p>
        </p:txBody>
      </p:sp>
      <p:sp>
        <p:nvSpPr>
          <p:cNvPr id="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pt-BR" dirty="0" smtClean="0"/>
              <a:t>A cada iteração reter apenas os </a:t>
            </a:r>
            <a:r>
              <a:rPr lang="pt-BR" dirty="0" err="1" smtClean="0"/>
              <a:t>labels</a:t>
            </a:r>
            <a:r>
              <a:rPr lang="pt-BR" dirty="0" smtClean="0"/>
              <a:t> de maior probabilidade associada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1571604" y="4161371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3857620" y="4804313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2643174" y="5518693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2786050" y="3875619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2" name="Conector reto 11"/>
          <p:cNvCxnSpPr>
            <a:stCxn id="8" idx="5"/>
            <a:endCxn id="10" idx="1"/>
          </p:cNvCxnSpPr>
          <p:nvPr/>
        </p:nvCxnSpPr>
        <p:spPr>
          <a:xfrm rot="16200000" flipH="1">
            <a:off x="1977513" y="4853032"/>
            <a:ext cx="902694" cy="616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endCxn id="10" idx="2"/>
          </p:cNvCxnSpPr>
          <p:nvPr/>
        </p:nvCxnSpPr>
        <p:spPr>
          <a:xfrm>
            <a:off x="1571604" y="5768726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8" idx="7"/>
          </p:cNvCxnSpPr>
          <p:nvPr/>
        </p:nvCxnSpPr>
        <p:spPr>
          <a:xfrm rot="5400000" flipH="1" flipV="1">
            <a:off x="2424000" y="3893479"/>
            <a:ext cx="58438" cy="665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11" idx="5"/>
            <a:endCxn id="9" idx="1"/>
          </p:cNvCxnSpPr>
          <p:nvPr/>
        </p:nvCxnSpPr>
        <p:spPr>
          <a:xfrm rot="16200000" flipH="1">
            <a:off x="3406273" y="4352966"/>
            <a:ext cx="474066" cy="616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10" idx="6"/>
            <a:endCxn id="9" idx="3"/>
          </p:cNvCxnSpPr>
          <p:nvPr/>
        </p:nvCxnSpPr>
        <p:spPr>
          <a:xfrm flipV="1">
            <a:off x="3286116" y="5353098"/>
            <a:ext cx="665661" cy="48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3786182" y="3272853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reto 19"/>
          <p:cNvCxnSpPr>
            <a:stCxn id="11" idx="7"/>
            <a:endCxn id="19" idx="2"/>
          </p:cNvCxnSpPr>
          <p:nvPr/>
        </p:nvCxnSpPr>
        <p:spPr>
          <a:xfrm rot="5400000" flipH="1" flipV="1">
            <a:off x="3372782" y="3556377"/>
            <a:ext cx="375452" cy="451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8" idx="3"/>
          </p:cNvCxnSpPr>
          <p:nvPr/>
        </p:nvCxnSpPr>
        <p:spPr>
          <a:xfrm rot="5400000">
            <a:off x="1142977" y="4924470"/>
            <a:ext cx="737099" cy="30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28662" y="5447255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Elipse 24"/>
          <p:cNvSpPr/>
          <p:nvPr/>
        </p:nvSpPr>
        <p:spPr>
          <a:xfrm>
            <a:off x="5000628" y="3772919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reto 25"/>
          <p:cNvCxnSpPr>
            <a:endCxn id="25" idx="3"/>
          </p:cNvCxnSpPr>
          <p:nvPr/>
        </p:nvCxnSpPr>
        <p:spPr>
          <a:xfrm flipV="1">
            <a:off x="4429124" y="4321704"/>
            <a:ext cx="665661" cy="612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>
            <a:endCxn id="25" idx="1"/>
          </p:cNvCxnSpPr>
          <p:nvPr/>
        </p:nvCxnSpPr>
        <p:spPr>
          <a:xfrm>
            <a:off x="4429124" y="3576868"/>
            <a:ext cx="665661" cy="290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stCxn id="19" idx="4"/>
            <a:endCxn id="9" idx="0"/>
          </p:cNvCxnSpPr>
          <p:nvPr/>
        </p:nvCxnSpPr>
        <p:spPr>
          <a:xfrm rot="16200000" flipH="1">
            <a:off x="3699113" y="4324335"/>
            <a:ext cx="8885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3071802" y="2844225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1 </a:t>
            </a:r>
          </a:p>
          <a:p>
            <a:r>
              <a:rPr lang="pt-BR" sz="1600" dirty="0" smtClean="0"/>
              <a:t>c2: 0</a:t>
            </a:r>
            <a:endParaRPr lang="pt-BR" sz="16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214678" y="5987497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0.33 </a:t>
            </a:r>
          </a:p>
          <a:p>
            <a:r>
              <a:rPr lang="pt-BR" sz="1600" dirty="0" smtClean="0"/>
              <a:t>c2: 0.66</a:t>
            </a:r>
            <a:endParaRPr lang="pt-BR" sz="16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5715008" y="3701481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1 </a:t>
            </a:r>
          </a:p>
          <a:p>
            <a:r>
              <a:rPr lang="pt-BR" sz="1600" dirty="0" smtClean="0"/>
              <a:t>c2: 0</a:t>
            </a:r>
            <a:endParaRPr lang="pt-BR" sz="1600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5000628" y="600076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Incerteza mais alta</a:t>
            </a:r>
            <a:endParaRPr lang="pt-BR" dirty="0"/>
          </a:p>
        </p:txBody>
      </p:sp>
      <p:cxnSp>
        <p:nvCxnSpPr>
          <p:cNvPr id="39" name="Conector de seta reta 38"/>
          <p:cNvCxnSpPr>
            <a:stCxn id="37" idx="1"/>
            <a:endCxn id="35" idx="3"/>
          </p:cNvCxnSpPr>
          <p:nvPr/>
        </p:nvCxnSpPr>
        <p:spPr>
          <a:xfrm rot="10800000" flipV="1">
            <a:off x="4214810" y="6185433"/>
            <a:ext cx="785818" cy="94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Relational</a:t>
            </a:r>
            <a:r>
              <a:rPr lang="pt-BR" dirty="0" smtClean="0"/>
              <a:t> </a:t>
            </a:r>
            <a:r>
              <a:rPr lang="pt-BR" dirty="0" err="1" smtClean="0"/>
              <a:t>Neighbor</a:t>
            </a:r>
            <a:r>
              <a:rPr lang="pt-BR" dirty="0" smtClean="0"/>
              <a:t> </a:t>
            </a:r>
            <a:r>
              <a:rPr lang="pt-BR" dirty="0" err="1" smtClean="0"/>
              <a:t>Classifier</a:t>
            </a:r>
            <a:endParaRPr lang="pt-BR" dirty="0" smtClean="0"/>
          </a:p>
        </p:txBody>
      </p:sp>
      <p:sp>
        <p:nvSpPr>
          <p:cNvPr id="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pt-BR" dirty="0" smtClean="0"/>
              <a:t>Verificar número mínimo de vizinhos etiquetados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1571604" y="4161371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3857620" y="4804313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2643174" y="5518693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2786050" y="3875619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2" name="Conector reto 11"/>
          <p:cNvCxnSpPr>
            <a:stCxn id="8" idx="5"/>
            <a:endCxn id="10" idx="1"/>
          </p:cNvCxnSpPr>
          <p:nvPr/>
        </p:nvCxnSpPr>
        <p:spPr>
          <a:xfrm rot="16200000" flipH="1">
            <a:off x="1977513" y="4853032"/>
            <a:ext cx="902694" cy="616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endCxn id="10" idx="2"/>
          </p:cNvCxnSpPr>
          <p:nvPr/>
        </p:nvCxnSpPr>
        <p:spPr>
          <a:xfrm>
            <a:off x="1571604" y="5768726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8" idx="7"/>
          </p:cNvCxnSpPr>
          <p:nvPr/>
        </p:nvCxnSpPr>
        <p:spPr>
          <a:xfrm rot="5400000" flipH="1" flipV="1">
            <a:off x="2424000" y="3893479"/>
            <a:ext cx="58438" cy="665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11" idx="5"/>
            <a:endCxn id="9" idx="1"/>
          </p:cNvCxnSpPr>
          <p:nvPr/>
        </p:nvCxnSpPr>
        <p:spPr>
          <a:xfrm rot="16200000" flipH="1">
            <a:off x="3406273" y="4352966"/>
            <a:ext cx="474066" cy="616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10" idx="6"/>
            <a:endCxn id="9" idx="3"/>
          </p:cNvCxnSpPr>
          <p:nvPr/>
        </p:nvCxnSpPr>
        <p:spPr>
          <a:xfrm flipV="1">
            <a:off x="3286116" y="5353098"/>
            <a:ext cx="665661" cy="48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3786182" y="3272853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reto 19"/>
          <p:cNvCxnSpPr>
            <a:stCxn id="11" idx="7"/>
            <a:endCxn id="19" idx="2"/>
          </p:cNvCxnSpPr>
          <p:nvPr/>
        </p:nvCxnSpPr>
        <p:spPr>
          <a:xfrm rot="5400000" flipH="1" flipV="1">
            <a:off x="3372782" y="3556377"/>
            <a:ext cx="375452" cy="451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8" idx="3"/>
          </p:cNvCxnSpPr>
          <p:nvPr/>
        </p:nvCxnSpPr>
        <p:spPr>
          <a:xfrm rot="5400000">
            <a:off x="1142977" y="4924470"/>
            <a:ext cx="737099" cy="30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28662" y="5447255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Elipse 24"/>
          <p:cNvSpPr/>
          <p:nvPr/>
        </p:nvSpPr>
        <p:spPr>
          <a:xfrm>
            <a:off x="5000628" y="3772919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reto 25"/>
          <p:cNvCxnSpPr>
            <a:endCxn id="25" idx="3"/>
          </p:cNvCxnSpPr>
          <p:nvPr/>
        </p:nvCxnSpPr>
        <p:spPr>
          <a:xfrm flipV="1">
            <a:off x="4429124" y="4321704"/>
            <a:ext cx="665661" cy="612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>
            <a:endCxn id="25" idx="1"/>
          </p:cNvCxnSpPr>
          <p:nvPr/>
        </p:nvCxnSpPr>
        <p:spPr>
          <a:xfrm>
            <a:off x="4429124" y="3576868"/>
            <a:ext cx="665661" cy="290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stCxn id="19" idx="4"/>
            <a:endCxn id="9" idx="0"/>
          </p:cNvCxnSpPr>
          <p:nvPr/>
        </p:nvCxnSpPr>
        <p:spPr>
          <a:xfrm rot="16200000" flipH="1">
            <a:off x="3699113" y="4324335"/>
            <a:ext cx="8885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3071802" y="2844225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1 </a:t>
            </a:r>
          </a:p>
          <a:p>
            <a:r>
              <a:rPr lang="pt-BR" sz="1600" dirty="0" smtClean="0"/>
              <a:t>c2: 0</a:t>
            </a:r>
            <a:endParaRPr lang="pt-BR" sz="16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214678" y="5987497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0.33 </a:t>
            </a:r>
          </a:p>
          <a:p>
            <a:r>
              <a:rPr lang="pt-BR" sz="1600" dirty="0" smtClean="0"/>
              <a:t>c2: 0.66</a:t>
            </a:r>
            <a:endParaRPr lang="pt-BR" sz="16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5715008" y="3701481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1 </a:t>
            </a:r>
          </a:p>
          <a:p>
            <a:r>
              <a:rPr lang="pt-BR" sz="1600" dirty="0" smtClean="0"/>
              <a:t>c2: 0</a:t>
            </a:r>
            <a:endParaRPr lang="pt-BR" sz="1600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6500826" y="442913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Apenas um vizinho etiquetado</a:t>
            </a:r>
            <a:endParaRPr lang="pt-BR" dirty="0"/>
          </a:p>
        </p:txBody>
      </p:sp>
      <p:cxnSp>
        <p:nvCxnSpPr>
          <p:cNvPr id="39" name="Conector de seta reta 38"/>
          <p:cNvCxnSpPr/>
          <p:nvPr/>
        </p:nvCxnSpPr>
        <p:spPr>
          <a:xfrm rot="10800000">
            <a:off x="6357950" y="4023518"/>
            <a:ext cx="357190" cy="334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Label</a:t>
            </a:r>
            <a:r>
              <a:rPr lang="pt-BR" dirty="0" smtClean="0"/>
              <a:t> </a:t>
            </a:r>
            <a:r>
              <a:rPr lang="pt-BR" dirty="0" err="1" smtClean="0"/>
              <a:t>Propagation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7467600" cy="4873752"/>
          </a:xfrm>
        </p:spPr>
        <p:txBody>
          <a:bodyPr/>
          <a:lstStyle/>
          <a:p>
            <a:r>
              <a:rPr lang="pt-BR" dirty="0" smtClean="0"/>
              <a:t>Baseados em </a:t>
            </a:r>
            <a:r>
              <a:rPr lang="pt-BR" dirty="0" err="1" smtClean="0">
                <a:solidFill>
                  <a:srgbClr val="FF0000"/>
                </a:solidFill>
              </a:rPr>
              <a:t>Random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Walks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/>
          </a:p>
          <a:p>
            <a:r>
              <a:rPr lang="pt-BR" dirty="0" smtClean="0"/>
              <a:t>Classificação</a:t>
            </a:r>
          </a:p>
          <a:p>
            <a:pPr lvl="1"/>
            <a:r>
              <a:rPr lang="pt-BR" dirty="0" smtClean="0"/>
              <a:t>Probabilidade de um </a:t>
            </a:r>
            <a:r>
              <a:rPr lang="pt-BR" dirty="0" err="1" smtClean="0"/>
              <a:t>random</a:t>
            </a:r>
            <a:r>
              <a:rPr lang="pt-BR" dirty="0" smtClean="0"/>
              <a:t> </a:t>
            </a:r>
            <a:r>
              <a:rPr lang="pt-BR" dirty="0" err="1" smtClean="0"/>
              <a:t>walk</a:t>
            </a:r>
            <a:r>
              <a:rPr lang="pt-BR" dirty="0" smtClean="0"/>
              <a:t> partindo do nó </a:t>
            </a:r>
            <a:r>
              <a:rPr lang="pt-BR" sz="2800" dirty="0" smtClean="0"/>
              <a:t>v</a:t>
            </a:r>
            <a:r>
              <a:rPr lang="pt-BR" sz="1400" dirty="0" smtClean="0"/>
              <a:t>i</a:t>
            </a:r>
            <a:r>
              <a:rPr lang="pt-BR" dirty="0" smtClean="0"/>
              <a:t> terminar em nó etiquetado como </a:t>
            </a:r>
            <a:r>
              <a:rPr lang="pt-BR" sz="2800" dirty="0" err="1" smtClean="0"/>
              <a:t>y</a:t>
            </a:r>
            <a:r>
              <a:rPr lang="pt-BR" sz="1400" dirty="0" err="1" smtClean="0"/>
              <a:t>m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4286248" y="4786322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1428728" y="5518693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786050" y="5072074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571604" y="564357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r>
              <a:rPr lang="pt-BR" sz="1050" dirty="0" smtClean="0"/>
              <a:t>i</a:t>
            </a:r>
            <a:endParaRPr lang="pt-BR" dirty="0"/>
          </a:p>
        </p:txBody>
      </p:sp>
      <p:cxnSp>
        <p:nvCxnSpPr>
          <p:cNvPr id="10" name="Conector reto 9"/>
          <p:cNvCxnSpPr>
            <a:endCxn id="7" idx="2"/>
          </p:cNvCxnSpPr>
          <p:nvPr/>
        </p:nvCxnSpPr>
        <p:spPr>
          <a:xfrm flipV="1">
            <a:off x="2071670" y="5393545"/>
            <a:ext cx="714380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endCxn id="5" idx="2"/>
          </p:cNvCxnSpPr>
          <p:nvPr/>
        </p:nvCxnSpPr>
        <p:spPr>
          <a:xfrm flipV="1">
            <a:off x="3428992" y="5107793"/>
            <a:ext cx="857256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o 16"/>
          <p:cNvSpPr/>
          <p:nvPr/>
        </p:nvSpPr>
        <p:spPr>
          <a:xfrm rot="16482920">
            <a:off x="2343046" y="4612274"/>
            <a:ext cx="629021" cy="1840677"/>
          </a:xfrm>
          <a:prstGeom prst="arc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Arco 17"/>
          <p:cNvSpPr/>
          <p:nvPr/>
        </p:nvSpPr>
        <p:spPr>
          <a:xfrm rot="16482920">
            <a:off x="3843246" y="4183649"/>
            <a:ext cx="629021" cy="1840677"/>
          </a:xfrm>
          <a:prstGeom prst="arc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1785918" y="485776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err="1" smtClean="0"/>
              <a:t>jump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500430" y="442913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err="1" smtClean="0"/>
              <a:t>jump</a:t>
            </a:r>
            <a:endParaRPr lang="pt-BR" dirty="0"/>
          </a:p>
        </p:txBody>
      </p:sp>
      <p:sp>
        <p:nvSpPr>
          <p:cNvPr id="21" name="Elipse 20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6" idx="6"/>
            <a:endCxn id="21" idx="2"/>
          </p:cNvCxnSpPr>
          <p:nvPr/>
        </p:nvCxnSpPr>
        <p:spPr>
          <a:xfrm>
            <a:off x="2071670" y="5840164"/>
            <a:ext cx="1714512" cy="339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4429124" y="5893611"/>
            <a:ext cx="857256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/>
          <p:cNvSpPr/>
          <p:nvPr/>
        </p:nvSpPr>
        <p:spPr>
          <a:xfrm>
            <a:off x="5286380" y="5500702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715140" y="492919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7" name="Conector reto 26"/>
          <p:cNvCxnSpPr>
            <a:stCxn id="26" idx="2"/>
          </p:cNvCxnSpPr>
          <p:nvPr/>
        </p:nvCxnSpPr>
        <p:spPr>
          <a:xfrm rot="10800000" flipV="1">
            <a:off x="5929326" y="5250668"/>
            <a:ext cx="785814" cy="464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Label</a:t>
            </a:r>
            <a:r>
              <a:rPr lang="pt-BR" dirty="0" smtClean="0"/>
              <a:t> </a:t>
            </a:r>
            <a:r>
              <a:rPr lang="pt-BR" dirty="0" err="1" smtClean="0"/>
              <a:t>Propagation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Matriz de transição </a:t>
            </a:r>
            <a:r>
              <a:rPr lang="pt-BR" dirty="0" smtClean="0">
                <a:solidFill>
                  <a:srgbClr val="FF0000"/>
                </a:solidFill>
              </a:rPr>
              <a:t>P </a:t>
            </a:r>
            <a:r>
              <a:rPr lang="pt-BR" dirty="0" smtClean="0"/>
              <a:t>para </a:t>
            </a:r>
            <a:r>
              <a:rPr lang="pt-BR" dirty="0" smtClean="0"/>
              <a:t>nós </a:t>
            </a:r>
            <a:r>
              <a:rPr lang="pt-BR" dirty="0" err="1" smtClean="0">
                <a:solidFill>
                  <a:srgbClr val="FF0000"/>
                </a:solidFill>
              </a:rPr>
              <a:t>não-etiquetados</a:t>
            </a:r>
            <a:endParaRPr lang="pt-BR" dirty="0" smtClean="0">
              <a:solidFill>
                <a:srgbClr val="FF0000"/>
              </a:solidFill>
            </a:endParaRPr>
          </a:p>
          <a:p>
            <a:pPr lvl="1"/>
            <a:r>
              <a:rPr lang="pt-BR" sz="2400" dirty="0" err="1" smtClean="0">
                <a:solidFill>
                  <a:srgbClr val="FF0000"/>
                </a:solidFill>
              </a:rPr>
              <a:t>p</a:t>
            </a:r>
            <a:r>
              <a:rPr lang="pt-BR" sz="1600" dirty="0" err="1" smtClean="0">
                <a:solidFill>
                  <a:srgbClr val="FF0000"/>
                </a:solidFill>
              </a:rPr>
              <a:t>ij</a:t>
            </a:r>
            <a:r>
              <a:rPr lang="pt-BR" dirty="0" smtClean="0"/>
              <a:t>: probabilidade de </a:t>
            </a:r>
            <a:r>
              <a:rPr lang="pt-BR" dirty="0" err="1" smtClean="0"/>
              <a:t>random</a:t>
            </a:r>
            <a:r>
              <a:rPr lang="pt-BR" dirty="0" smtClean="0"/>
              <a:t> </a:t>
            </a:r>
            <a:r>
              <a:rPr lang="pt-BR" dirty="0" err="1" smtClean="0"/>
              <a:t>walk</a:t>
            </a:r>
            <a:r>
              <a:rPr lang="pt-BR" dirty="0" smtClean="0"/>
              <a:t> de </a:t>
            </a:r>
            <a:r>
              <a:rPr lang="pt-BR" sz="2400" dirty="0" smtClean="0"/>
              <a:t>v</a:t>
            </a:r>
            <a:r>
              <a:rPr lang="pt-BR" sz="1600" dirty="0" smtClean="0"/>
              <a:t>i</a:t>
            </a:r>
            <a:r>
              <a:rPr lang="pt-BR" dirty="0" smtClean="0"/>
              <a:t> para </a:t>
            </a:r>
            <a:r>
              <a:rPr lang="pt-BR" sz="2400" dirty="0" err="1" smtClean="0"/>
              <a:t>v</a:t>
            </a:r>
            <a:r>
              <a:rPr lang="pt-BR" sz="1600" dirty="0" err="1" smtClean="0"/>
              <a:t>j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714348" y="4286256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500298" y="3071810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500298" y="5500702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7" idx="7"/>
          </p:cNvCxnSpPr>
          <p:nvPr/>
        </p:nvCxnSpPr>
        <p:spPr>
          <a:xfrm rot="5400000" flipH="1" flipV="1">
            <a:off x="1441728" y="3321844"/>
            <a:ext cx="879975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7" idx="6"/>
          </p:cNvCxnSpPr>
          <p:nvPr/>
        </p:nvCxnSpPr>
        <p:spPr>
          <a:xfrm>
            <a:off x="1357290" y="4607727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7" idx="5"/>
            <a:endCxn id="10" idx="2"/>
          </p:cNvCxnSpPr>
          <p:nvPr/>
        </p:nvCxnSpPr>
        <p:spPr>
          <a:xfrm rot="16200000" flipH="1">
            <a:off x="1388149" y="4710024"/>
            <a:ext cx="987132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4857752" y="4286256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643702" y="3071810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6643702" y="5500702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Conector de seta reta 23"/>
          <p:cNvCxnSpPr>
            <a:stCxn id="20" idx="7"/>
          </p:cNvCxnSpPr>
          <p:nvPr/>
        </p:nvCxnSpPr>
        <p:spPr>
          <a:xfrm rot="5400000" flipH="1" flipV="1">
            <a:off x="5585132" y="3321844"/>
            <a:ext cx="879975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20" idx="6"/>
          </p:cNvCxnSpPr>
          <p:nvPr/>
        </p:nvCxnSpPr>
        <p:spPr>
          <a:xfrm>
            <a:off x="5500694" y="4607727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0" idx="5"/>
            <a:endCxn id="23" idx="2"/>
          </p:cNvCxnSpPr>
          <p:nvPr/>
        </p:nvCxnSpPr>
        <p:spPr>
          <a:xfrm rot="16200000" flipH="1">
            <a:off x="5531553" y="4710024"/>
            <a:ext cx="987132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715008" y="3429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1/3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000760" y="41433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1/3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6045044" y="498849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1/3</a:t>
            </a:r>
            <a:endParaRPr lang="pt-BR" dirty="0"/>
          </a:p>
        </p:txBody>
      </p:sp>
      <p:sp>
        <p:nvSpPr>
          <p:cNvPr id="31" name="Elipse 30"/>
          <p:cNvSpPr/>
          <p:nvPr/>
        </p:nvSpPr>
        <p:spPr>
          <a:xfrm>
            <a:off x="2500298" y="4286256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Elipse 31"/>
          <p:cNvSpPr/>
          <p:nvPr/>
        </p:nvSpPr>
        <p:spPr>
          <a:xfrm>
            <a:off x="6643702" y="4286256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Label</a:t>
            </a:r>
            <a:r>
              <a:rPr lang="pt-BR" dirty="0" smtClean="0"/>
              <a:t> </a:t>
            </a:r>
            <a:r>
              <a:rPr lang="pt-BR" dirty="0" err="1" smtClean="0"/>
              <a:t>Propagation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Matriz de transição para nós não-etiquetados considerados </a:t>
            </a:r>
            <a:r>
              <a:rPr lang="pt-BR" dirty="0" smtClean="0">
                <a:solidFill>
                  <a:srgbClr val="FF0000"/>
                </a:solidFill>
              </a:rPr>
              <a:t>pesos</a:t>
            </a:r>
            <a:r>
              <a:rPr lang="pt-BR" dirty="0" smtClean="0"/>
              <a:t> nas conexões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714348" y="4143380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500298" y="2928934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500298" y="5357826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7" idx="7"/>
          </p:cNvCxnSpPr>
          <p:nvPr/>
        </p:nvCxnSpPr>
        <p:spPr>
          <a:xfrm rot="5400000" flipH="1" flipV="1">
            <a:off x="1441728" y="3178968"/>
            <a:ext cx="879975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7" idx="6"/>
          </p:cNvCxnSpPr>
          <p:nvPr/>
        </p:nvCxnSpPr>
        <p:spPr>
          <a:xfrm>
            <a:off x="1357290" y="4464851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7" idx="5"/>
            <a:endCxn id="10" idx="2"/>
          </p:cNvCxnSpPr>
          <p:nvPr/>
        </p:nvCxnSpPr>
        <p:spPr>
          <a:xfrm rot="16200000" flipH="1">
            <a:off x="1388149" y="4567148"/>
            <a:ext cx="987132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1643042" y="335756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857356" y="40005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901640" y="48456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20" name="Elipse 19"/>
          <p:cNvSpPr/>
          <p:nvPr/>
        </p:nvSpPr>
        <p:spPr>
          <a:xfrm>
            <a:off x="4857752" y="4143380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643702" y="2928934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6643702" y="5357826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Conector de seta reta 23"/>
          <p:cNvCxnSpPr>
            <a:stCxn id="20" idx="7"/>
          </p:cNvCxnSpPr>
          <p:nvPr/>
        </p:nvCxnSpPr>
        <p:spPr>
          <a:xfrm rot="5400000" flipH="1" flipV="1">
            <a:off x="5585132" y="3178968"/>
            <a:ext cx="879975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20" idx="6"/>
          </p:cNvCxnSpPr>
          <p:nvPr/>
        </p:nvCxnSpPr>
        <p:spPr>
          <a:xfrm>
            <a:off x="5500694" y="4464851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0" idx="5"/>
            <a:endCxn id="23" idx="2"/>
          </p:cNvCxnSpPr>
          <p:nvPr/>
        </p:nvCxnSpPr>
        <p:spPr>
          <a:xfrm rot="16200000" flipH="1">
            <a:off x="5531553" y="4567148"/>
            <a:ext cx="987132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572000" y="3214686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2/(2+4+3)=2/9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000760" y="400050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4/9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6045044" y="484561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3/9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1285852" y="542926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Pesos</a:t>
            </a:r>
            <a:endParaRPr lang="pt-BR" dirty="0"/>
          </a:p>
        </p:txBody>
      </p:sp>
      <p:sp>
        <p:nvSpPr>
          <p:cNvPr id="31" name="Elipse 30"/>
          <p:cNvSpPr/>
          <p:nvPr/>
        </p:nvSpPr>
        <p:spPr>
          <a:xfrm>
            <a:off x="2500298" y="4143380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Elipse 31"/>
          <p:cNvSpPr/>
          <p:nvPr/>
        </p:nvSpPr>
        <p:spPr>
          <a:xfrm>
            <a:off x="6643702" y="4143380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Label</a:t>
            </a:r>
            <a:r>
              <a:rPr lang="pt-BR" dirty="0" smtClean="0"/>
              <a:t> </a:t>
            </a:r>
            <a:r>
              <a:rPr lang="pt-BR" dirty="0" err="1" smtClean="0"/>
              <a:t>Propagation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/>
          <a:lstStyle/>
          <a:p>
            <a:r>
              <a:rPr lang="pt-BR" dirty="0" smtClean="0"/>
              <a:t>Para nós </a:t>
            </a:r>
            <a:r>
              <a:rPr lang="pt-BR" dirty="0" smtClean="0">
                <a:solidFill>
                  <a:srgbClr val="FF0000"/>
                </a:solidFill>
              </a:rPr>
              <a:t>etiquetados</a:t>
            </a:r>
            <a:r>
              <a:rPr lang="pt-BR" dirty="0" smtClean="0"/>
              <a:t> v</a:t>
            </a:r>
            <a:r>
              <a:rPr lang="pt-BR" baseline="-25000" dirty="0" smtClean="0"/>
              <a:t>i</a:t>
            </a:r>
            <a:r>
              <a:rPr lang="pt-BR" dirty="0" smtClean="0"/>
              <a:t>: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ii</a:t>
            </a:r>
            <a:r>
              <a:rPr lang="pt-BR" dirty="0" smtClean="0"/>
              <a:t> = 1 e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ij</a:t>
            </a:r>
            <a:r>
              <a:rPr lang="pt-BR" dirty="0" smtClean="0"/>
              <a:t> = 0, para i≠j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4000496" y="2714620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000496" y="5143512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/>
          <p:nvPr/>
        </p:nvCxnSpPr>
        <p:spPr>
          <a:xfrm rot="5400000" flipH="1" flipV="1">
            <a:off x="2941926" y="2964654"/>
            <a:ext cx="879975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2857488" y="4250537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endCxn id="10" idx="2"/>
          </p:cNvCxnSpPr>
          <p:nvPr/>
        </p:nvCxnSpPr>
        <p:spPr>
          <a:xfrm rot="16200000" flipH="1">
            <a:off x="2888347" y="4352834"/>
            <a:ext cx="987132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14324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357554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401838" y="46313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928662" y="535782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Probabilidades de Transição</a:t>
            </a:r>
            <a:endParaRPr lang="pt-BR" dirty="0"/>
          </a:p>
        </p:txBody>
      </p:sp>
      <p:sp>
        <p:nvSpPr>
          <p:cNvPr id="31" name="Elipse 30"/>
          <p:cNvSpPr/>
          <p:nvPr/>
        </p:nvSpPr>
        <p:spPr>
          <a:xfrm>
            <a:off x="4000496" y="3929066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Elipse 32"/>
          <p:cNvSpPr/>
          <p:nvPr/>
        </p:nvSpPr>
        <p:spPr>
          <a:xfrm>
            <a:off x="2214546" y="3929066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Forma livre 33"/>
          <p:cNvSpPr/>
          <p:nvPr/>
        </p:nvSpPr>
        <p:spPr>
          <a:xfrm>
            <a:off x="1766637" y="3575384"/>
            <a:ext cx="639679" cy="816143"/>
          </a:xfrm>
          <a:custGeom>
            <a:avLst/>
            <a:gdLst>
              <a:gd name="connsiteX0" fmla="*/ 639679 w 639679"/>
              <a:gd name="connsiteY0" fmla="*/ 358942 h 816143"/>
              <a:gd name="connsiteX1" fmla="*/ 519363 w 639679"/>
              <a:gd name="connsiteY1" fmla="*/ 94248 h 816143"/>
              <a:gd name="connsiteX2" fmla="*/ 278731 w 639679"/>
              <a:gd name="connsiteY2" fmla="*/ 22058 h 816143"/>
              <a:gd name="connsiteX3" fmla="*/ 50131 w 639679"/>
              <a:gd name="connsiteY3" fmla="*/ 226595 h 816143"/>
              <a:gd name="connsiteX4" fmla="*/ 14037 w 639679"/>
              <a:gd name="connsiteY4" fmla="*/ 515353 h 816143"/>
              <a:gd name="connsiteX5" fmla="*/ 134352 w 639679"/>
              <a:gd name="connsiteY5" fmla="*/ 731921 h 816143"/>
              <a:gd name="connsiteX6" fmla="*/ 314826 w 639679"/>
              <a:gd name="connsiteY6" fmla="*/ 804111 h 816143"/>
              <a:gd name="connsiteX7" fmla="*/ 447174 w 639679"/>
              <a:gd name="connsiteY7" fmla="*/ 804111 h 81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679" h="816143">
                <a:moveTo>
                  <a:pt x="639679" y="358942"/>
                </a:moveTo>
                <a:cubicBezTo>
                  <a:pt x="609600" y="254668"/>
                  <a:pt x="579521" y="150395"/>
                  <a:pt x="519363" y="94248"/>
                </a:cubicBezTo>
                <a:cubicBezTo>
                  <a:pt x="459205" y="38101"/>
                  <a:pt x="356936" y="0"/>
                  <a:pt x="278731" y="22058"/>
                </a:cubicBezTo>
                <a:cubicBezTo>
                  <a:pt x="200526" y="44116"/>
                  <a:pt x="94247" y="144379"/>
                  <a:pt x="50131" y="226595"/>
                </a:cubicBezTo>
                <a:cubicBezTo>
                  <a:pt x="6015" y="308811"/>
                  <a:pt x="0" y="431132"/>
                  <a:pt x="14037" y="515353"/>
                </a:cubicBezTo>
                <a:cubicBezTo>
                  <a:pt x="28074" y="599574"/>
                  <a:pt x="84221" y="683795"/>
                  <a:pt x="134352" y="731921"/>
                </a:cubicBezTo>
                <a:cubicBezTo>
                  <a:pt x="184483" y="780047"/>
                  <a:pt x="262689" y="792079"/>
                  <a:pt x="314826" y="804111"/>
                </a:cubicBezTo>
                <a:cubicBezTo>
                  <a:pt x="366963" y="816143"/>
                  <a:pt x="407068" y="810127"/>
                  <a:pt x="447174" y="804111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401574" y="35597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Label</a:t>
            </a:r>
            <a:r>
              <a:rPr lang="pt-BR" dirty="0" smtClean="0"/>
              <a:t> </a:t>
            </a:r>
            <a:r>
              <a:rPr lang="pt-BR" dirty="0" err="1" smtClean="0"/>
              <a:t>Propagation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Cadeias de </a:t>
            </a:r>
            <a:r>
              <a:rPr lang="pt-BR" dirty="0" err="1" smtClean="0"/>
              <a:t>Markov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P</a:t>
            </a:r>
            <a:r>
              <a:rPr lang="pt-BR" baseline="30000" dirty="0" err="1" smtClean="0"/>
              <a:t>t</a:t>
            </a:r>
            <a:r>
              <a:rPr lang="pt-BR" dirty="0" smtClean="0"/>
              <a:t>: P x P x .... P (</a:t>
            </a:r>
            <a:r>
              <a:rPr lang="pt-BR" dirty="0" smtClean="0">
                <a:solidFill>
                  <a:srgbClr val="FF0000"/>
                </a:solidFill>
              </a:rPr>
              <a:t>t vezes</a:t>
            </a:r>
            <a:r>
              <a:rPr lang="pt-BR" dirty="0" smtClean="0"/>
              <a:t>)</a:t>
            </a:r>
            <a:endParaRPr lang="pt-BR" dirty="0" smtClean="0"/>
          </a:p>
          <a:p>
            <a:pPr lvl="1"/>
            <a:r>
              <a:rPr lang="pt-BR" dirty="0" err="1" smtClean="0"/>
              <a:t>p</a:t>
            </a:r>
            <a:r>
              <a:rPr lang="pt-BR" baseline="30000" dirty="0" err="1" smtClean="0"/>
              <a:t>t</a:t>
            </a:r>
            <a:r>
              <a:rPr lang="pt-BR" baseline="-25000" dirty="0" err="1" smtClean="0"/>
              <a:t>ij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P</a:t>
            </a:r>
            <a:r>
              <a:rPr lang="pt-BR" dirty="0" smtClean="0"/>
              <a:t>robabilidade de atingir nó </a:t>
            </a:r>
            <a:r>
              <a:rPr lang="pt-BR" dirty="0" err="1" smtClean="0"/>
              <a:t>v</a:t>
            </a:r>
            <a:r>
              <a:rPr lang="pt-BR" baseline="-25000" dirty="0" err="1" smtClean="0"/>
              <a:t>j</a:t>
            </a:r>
            <a:r>
              <a:rPr lang="pt-BR" dirty="0" smtClean="0"/>
              <a:t> a partir de v</a:t>
            </a:r>
            <a:r>
              <a:rPr lang="pt-BR" baseline="-25000" dirty="0" smtClean="0"/>
              <a:t>i</a:t>
            </a:r>
            <a:r>
              <a:rPr lang="pt-BR" dirty="0" smtClean="0"/>
              <a:t> depois de uma seqüência de </a:t>
            </a:r>
            <a:r>
              <a:rPr lang="pt-BR" dirty="0" smtClean="0">
                <a:solidFill>
                  <a:srgbClr val="FF0000"/>
                </a:solidFill>
              </a:rPr>
              <a:t>t </a:t>
            </a:r>
            <a:r>
              <a:rPr lang="pt-BR" dirty="0" err="1" smtClean="0">
                <a:solidFill>
                  <a:srgbClr val="FF0000"/>
                </a:solidFill>
              </a:rPr>
              <a:t>random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walks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</a:p>
          <a:p>
            <a:pPr lvl="1"/>
            <a:endParaRPr lang="pt-BR" dirty="0" smtClean="0"/>
          </a:p>
        </p:txBody>
      </p:sp>
      <p:graphicFrame>
        <p:nvGraphicFramePr>
          <p:cNvPr id="31" name="Objeto 30"/>
          <p:cNvGraphicFramePr>
            <a:graphicFrameLocks noChangeAspect="1"/>
          </p:cNvGraphicFramePr>
          <p:nvPr/>
        </p:nvGraphicFramePr>
        <p:xfrm>
          <a:off x="4286248" y="4286256"/>
          <a:ext cx="2714625" cy="857250"/>
        </p:xfrm>
        <a:graphic>
          <a:graphicData uri="http://schemas.openxmlformats.org/presentationml/2006/ole">
            <p:oleObj spid="_x0000_s113666" name="Equação" r:id="rId3" imgW="1206360" imgH="380880" progId="Equation.3">
              <p:embed/>
            </p:oleObj>
          </a:graphicData>
        </a:graphic>
      </p:graphicFrame>
      <p:graphicFrame>
        <p:nvGraphicFramePr>
          <p:cNvPr id="32" name="Objeto 31"/>
          <p:cNvGraphicFramePr>
            <a:graphicFrameLocks noChangeAspect="1"/>
          </p:cNvGraphicFramePr>
          <p:nvPr/>
        </p:nvGraphicFramePr>
        <p:xfrm>
          <a:off x="4357686" y="5572140"/>
          <a:ext cx="1437690" cy="500066"/>
        </p:xfrm>
        <a:graphic>
          <a:graphicData uri="http://schemas.openxmlformats.org/presentationml/2006/ole">
            <p:oleObj spid="_x0000_s113667" name="Equação" r:id="rId4" imgW="583920" imgH="203040" progId="Equation.3">
              <p:embed/>
            </p:oleObj>
          </a:graphicData>
        </a:graphic>
      </p:graphicFrame>
      <p:sp>
        <p:nvSpPr>
          <p:cNvPr id="33" name="CaixaDeTexto 32"/>
          <p:cNvSpPr txBox="1"/>
          <p:nvPr/>
        </p:nvSpPr>
        <p:spPr>
          <a:xfrm>
            <a:off x="899593" y="4293096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Probabilidade da classe c para o nó i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</a:t>
            </a:r>
            <a:r>
              <a:rPr lang="pt-BR" dirty="0" err="1" smtClean="0"/>
              <a:t>LP-Zhou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Algoritmo iterativo para calculo de probabilidade das classes ao longo do tempo (</a:t>
            </a:r>
            <a:r>
              <a:rPr lang="pt-BR" dirty="0" err="1" smtClean="0"/>
              <a:t>Y</a:t>
            </a:r>
            <a:r>
              <a:rPr lang="pt-BR" baseline="30000" dirty="0" err="1" smtClean="0"/>
              <a:t>t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 lvl="1"/>
            <a:endParaRPr lang="pt-BR" dirty="0" smtClean="0"/>
          </a:p>
        </p:txBody>
      </p:sp>
      <p:graphicFrame>
        <p:nvGraphicFramePr>
          <p:cNvPr id="31" name="Objeto 30"/>
          <p:cNvGraphicFramePr>
            <a:graphicFrameLocks noChangeAspect="1"/>
          </p:cNvGraphicFramePr>
          <p:nvPr/>
        </p:nvGraphicFramePr>
        <p:xfrm>
          <a:off x="428596" y="4714884"/>
          <a:ext cx="3886200" cy="1085850"/>
        </p:xfrm>
        <a:graphic>
          <a:graphicData uri="http://schemas.openxmlformats.org/presentationml/2006/ole">
            <p:oleObj spid="_x0000_s114690" name="Equação" r:id="rId3" imgW="1726920" imgH="482400" progId="Equation.3">
              <p:embed/>
            </p:oleObj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00034" y="2786058"/>
          <a:ext cx="2041525" cy="1219200"/>
        </p:xfrm>
        <a:graphic>
          <a:graphicData uri="http://schemas.openxmlformats.org/presentationml/2006/ole">
            <p:oleObj spid="_x0000_s114691" name="Equação" r:id="rId4" imgW="787320" imgH="469800" progId="Equation.3">
              <p:embed/>
            </p:oleObj>
          </a:graphicData>
        </a:graphic>
      </p:graphicFrame>
      <p:cxnSp>
        <p:nvCxnSpPr>
          <p:cNvPr id="8" name="Conector de seta reta 7"/>
          <p:cNvCxnSpPr/>
          <p:nvPr/>
        </p:nvCxnSpPr>
        <p:spPr>
          <a:xfrm>
            <a:off x="2741576" y="3087681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027460" y="2873367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Prob</a:t>
            </a:r>
            <a:r>
              <a:rPr lang="pt-BR" dirty="0" smtClean="0"/>
              <a:t>. classes dos </a:t>
            </a:r>
            <a:r>
              <a:rPr lang="pt-BR" i="1" dirty="0" smtClean="0"/>
              <a:t>l </a:t>
            </a:r>
            <a:r>
              <a:rPr lang="pt-BR" dirty="0" smtClean="0"/>
              <a:t>nós etiquetados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2741576" y="3659185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098898" y="3444871"/>
            <a:ext cx="435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n-l zeros (correspondendo aos nós não etiquetados)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214942" y="4714884"/>
            <a:ext cx="34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 v</a:t>
            </a:r>
            <a:r>
              <a:rPr lang="pt-BR" baseline="-25000" dirty="0" smtClean="0"/>
              <a:t>i</a:t>
            </a:r>
            <a:r>
              <a:rPr lang="pt-BR" dirty="0" smtClean="0"/>
              <a:t> é etiquetado então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ii</a:t>
            </a:r>
            <a:r>
              <a:rPr lang="pt-BR" dirty="0" smtClean="0"/>
              <a:t> = 1</a:t>
            </a:r>
            <a:endParaRPr lang="pt-BR" dirty="0"/>
          </a:p>
        </p:txBody>
      </p:sp>
      <p:cxnSp>
        <p:nvCxnSpPr>
          <p:cNvPr id="16" name="Conector de seta reta 15"/>
          <p:cNvCxnSpPr/>
          <p:nvPr/>
        </p:nvCxnSpPr>
        <p:spPr>
          <a:xfrm>
            <a:off x="4429124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</a:t>
            </a:r>
            <a:r>
              <a:rPr lang="pt-BR" dirty="0" err="1" smtClean="0"/>
              <a:t>LP-Zhou</a:t>
            </a:r>
            <a:endParaRPr lang="pt-BR" dirty="0"/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 cstate="print"/>
          <a:srcRect l="22852" t="34688" r="48437" b="33437"/>
          <a:stretch>
            <a:fillRect/>
          </a:stretch>
        </p:blipFill>
        <p:spPr bwMode="auto">
          <a:xfrm>
            <a:off x="642911" y="1785926"/>
            <a:ext cx="43241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lipse 28"/>
          <p:cNvSpPr/>
          <p:nvPr/>
        </p:nvSpPr>
        <p:spPr>
          <a:xfrm>
            <a:off x="5357818" y="2428868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467600" cy="1143000"/>
          </a:xfrm>
        </p:spPr>
        <p:txBody>
          <a:bodyPr/>
          <a:lstStyle/>
          <a:p>
            <a:r>
              <a:rPr lang="pt-BR" dirty="0" smtClean="0"/>
              <a:t>Classificação Tradicional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 rot="5400000">
            <a:off x="535753" y="2846061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1214414" y="2095962"/>
            <a:ext cx="37862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3036877" y="2845267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214414" y="3570288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088082" y="2143116"/>
            <a:ext cx="55496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r>
              <a:rPr lang="pt-BR" baseline="-25000" dirty="0" smtClean="0"/>
              <a:t>1</a:t>
            </a:r>
          </a:p>
          <a:p>
            <a:r>
              <a:rPr lang="pt-BR" dirty="0" smtClean="0"/>
              <a:t>v</a:t>
            </a:r>
            <a:r>
              <a:rPr lang="pt-BR" baseline="-25000" dirty="0" smtClean="0"/>
              <a:t>2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r>
              <a:rPr lang="pt-BR" dirty="0" smtClean="0"/>
              <a:t>v</a:t>
            </a:r>
            <a:r>
              <a:rPr lang="pt-BR" baseline="-25000" dirty="0" smtClean="0"/>
              <a:t>100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071934" y="172663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Classe (Y)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187656" y="2241801"/>
            <a:ext cx="312906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baseline="-25000" dirty="0" smtClean="0"/>
          </a:p>
          <a:p>
            <a:r>
              <a:rPr lang="pt-BR" dirty="0" smtClean="0"/>
              <a:t>0</a:t>
            </a:r>
            <a:endParaRPr lang="pt-BR" baseline="-25000" dirty="0" smtClean="0"/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r>
              <a:rPr lang="pt-BR" dirty="0" smtClean="0"/>
              <a:t>1</a:t>
            </a:r>
            <a:endParaRPr lang="pt-BR" baseline="-25000" dirty="0" smtClean="0"/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43042" y="1714488"/>
            <a:ext cx="24653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r>
              <a:rPr lang="pt-BR" baseline="-25000" dirty="0" smtClean="0"/>
              <a:t>1    </a:t>
            </a:r>
            <a:r>
              <a:rPr lang="pt-BR" dirty="0" smtClean="0"/>
              <a:t>A</a:t>
            </a:r>
            <a:r>
              <a:rPr lang="pt-BR" baseline="-25000" dirty="0" smtClean="0"/>
              <a:t>2    </a:t>
            </a:r>
            <a:r>
              <a:rPr lang="pt-BR" dirty="0" smtClean="0"/>
              <a:t>...               A</a:t>
            </a:r>
            <a:r>
              <a:rPr lang="pt-BR" baseline="-25000" dirty="0" smtClean="0"/>
              <a:t>10</a:t>
            </a:r>
          </a:p>
          <a:p>
            <a:endParaRPr lang="pt-BR" baseline="-25000" dirty="0" smtClean="0"/>
          </a:p>
          <a:p>
            <a:endParaRPr lang="pt-BR" baseline="-25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643042" y="2202412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~ ~ ~ ~ ~ ~ ~ ~ ~ ~ ~ 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643042" y="2512448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~ ~ ~ ~ ~ ~ ~ ~ ~ ~ ~ 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643042" y="3214686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~ ~ ~ ~ ~ ~ ~ ~ ~ ~ ~ 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643570" y="257174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Conjunto de treinamento</a:t>
            </a:r>
            <a:endParaRPr lang="pt-BR" dirty="0"/>
          </a:p>
        </p:txBody>
      </p:sp>
      <p:cxnSp>
        <p:nvCxnSpPr>
          <p:cNvPr id="17" name="Conector reto 16"/>
          <p:cNvCxnSpPr/>
          <p:nvPr/>
        </p:nvCxnSpPr>
        <p:spPr>
          <a:xfrm rot="5400000">
            <a:off x="557681" y="5322107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236342" y="4572008"/>
            <a:ext cx="37862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5400000">
            <a:off x="3058805" y="5321313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236342" y="6356370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1000100" y="4679446"/>
            <a:ext cx="55496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r>
              <a:rPr lang="pt-BR" baseline="-25000" dirty="0" smtClean="0"/>
              <a:t>101</a:t>
            </a:r>
          </a:p>
          <a:p>
            <a:r>
              <a:rPr lang="pt-BR" dirty="0" smtClean="0"/>
              <a:t>v</a:t>
            </a:r>
            <a:r>
              <a:rPr lang="pt-BR" baseline="-25000" dirty="0" smtClean="0"/>
              <a:t>102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r>
              <a:rPr lang="pt-BR" dirty="0" smtClean="0"/>
              <a:t>v</a:t>
            </a:r>
            <a:r>
              <a:rPr lang="pt-BR" baseline="-25000" dirty="0" smtClean="0"/>
              <a:t>200</a:t>
            </a:r>
          </a:p>
          <a:p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093862" y="420267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Classe (Y)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209584" y="4742131"/>
            <a:ext cx="312906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?</a:t>
            </a:r>
            <a:endParaRPr lang="pt-BR" baseline="-25000" dirty="0" smtClean="0"/>
          </a:p>
          <a:p>
            <a:r>
              <a:rPr lang="pt-BR" dirty="0" smtClean="0"/>
              <a:t>?</a:t>
            </a:r>
            <a:endParaRPr lang="pt-BR" baseline="-25000" dirty="0" smtClean="0"/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r>
              <a:rPr lang="pt-BR" dirty="0" smtClean="0"/>
              <a:t>?</a:t>
            </a:r>
            <a:endParaRPr lang="pt-BR" baseline="-25000" dirty="0" smtClean="0"/>
          </a:p>
          <a:p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664970" y="4190534"/>
            <a:ext cx="24653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r>
              <a:rPr lang="pt-BR" baseline="-25000" dirty="0" smtClean="0"/>
              <a:t>1    </a:t>
            </a:r>
            <a:r>
              <a:rPr lang="pt-BR" dirty="0" smtClean="0"/>
              <a:t>A</a:t>
            </a:r>
            <a:r>
              <a:rPr lang="pt-BR" baseline="-25000" dirty="0" smtClean="0"/>
              <a:t>2    </a:t>
            </a:r>
            <a:r>
              <a:rPr lang="pt-BR" dirty="0" smtClean="0"/>
              <a:t>...               A</a:t>
            </a:r>
            <a:r>
              <a:rPr lang="pt-BR" baseline="-25000" dirty="0" smtClean="0"/>
              <a:t>10</a:t>
            </a:r>
          </a:p>
          <a:p>
            <a:endParaRPr lang="pt-BR" baseline="-25000" dirty="0" smtClean="0"/>
          </a:p>
          <a:p>
            <a:endParaRPr lang="pt-BR" baseline="-250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664970" y="4714884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~ ~ ~ ~ ~ ~ ~ ~ ~ ~ ~ 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1664970" y="5715016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~ ~ ~ ~ ~ ~ ~ ~ ~ ~ ~ </a:t>
            </a:r>
            <a:endParaRPr lang="pt-BR" dirty="0"/>
          </a:p>
        </p:txBody>
      </p:sp>
      <p:sp>
        <p:nvSpPr>
          <p:cNvPr id="30" name="Elipse 29"/>
          <p:cNvSpPr/>
          <p:nvPr/>
        </p:nvSpPr>
        <p:spPr>
          <a:xfrm>
            <a:off x="5357818" y="500063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5214942" y="5211561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Conjunto de </a:t>
            </a:r>
          </a:p>
          <a:p>
            <a:pPr algn="ctr"/>
            <a:r>
              <a:rPr lang="pt-BR" dirty="0" smtClean="0"/>
              <a:t>teste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Coletiva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Conjunto de nós inicialmente etiquetados</a:t>
            </a:r>
            <a:r>
              <a:rPr lang="pt-BR" dirty="0" smtClean="0"/>
              <a:t> é parte essencial do processo de classificação coletiva</a:t>
            </a:r>
          </a:p>
          <a:p>
            <a:endParaRPr lang="pt-BR" dirty="0" smtClean="0"/>
          </a:p>
          <a:p>
            <a:r>
              <a:rPr lang="pt-BR" dirty="0" smtClean="0"/>
              <a:t>Etiquetagem </a:t>
            </a:r>
            <a:r>
              <a:rPr lang="pt-BR" dirty="0" smtClean="0">
                <a:solidFill>
                  <a:srgbClr val="FF0000"/>
                </a:solidFill>
              </a:rPr>
              <a:t>manual</a:t>
            </a:r>
            <a:r>
              <a:rPr lang="pt-BR" dirty="0" smtClean="0"/>
              <a:t> de nós escolhidos de forma </a:t>
            </a:r>
            <a:r>
              <a:rPr lang="pt-BR" dirty="0" smtClean="0">
                <a:solidFill>
                  <a:srgbClr val="FF0000"/>
                </a:solidFill>
              </a:rPr>
              <a:t>aleatória</a:t>
            </a:r>
            <a:r>
              <a:rPr lang="pt-BR" dirty="0" smtClean="0"/>
              <a:t> na rede</a:t>
            </a:r>
          </a:p>
          <a:p>
            <a:pPr lvl="1"/>
            <a:r>
              <a:rPr lang="pt-BR" dirty="0" smtClean="0"/>
              <a:t>Abordagem </a:t>
            </a:r>
            <a:r>
              <a:rPr lang="pt-BR" dirty="0" smtClean="0">
                <a:solidFill>
                  <a:srgbClr val="FF0000"/>
                </a:solidFill>
              </a:rPr>
              <a:t>passiva</a:t>
            </a:r>
          </a:p>
          <a:p>
            <a:endParaRPr lang="pt-BR" dirty="0" smtClean="0"/>
          </a:p>
          <a:p>
            <a:r>
              <a:rPr lang="pt-BR" dirty="0" smtClean="0"/>
              <a:t>Problemas:</a:t>
            </a:r>
          </a:p>
          <a:p>
            <a:pPr lvl="1"/>
            <a:r>
              <a:rPr lang="pt-BR" dirty="0" smtClean="0"/>
              <a:t>Custo de etiquetagem manual por humanos</a:t>
            </a:r>
          </a:p>
          <a:p>
            <a:pPr lvl="1"/>
            <a:r>
              <a:rPr lang="pt-BR" dirty="0" smtClean="0"/>
              <a:t> Relevância e redundância dos nós etiquetados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500034" y="1214422"/>
            <a:ext cx="428628" cy="428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857224" y="1928802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357290" y="1000108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000232" y="178592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1285852" y="2643182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71472" y="2643182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2357422" y="2643182"/>
            <a:ext cx="428628" cy="428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857488" y="35716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3214678" y="107154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3571868" y="428604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29058" y="1000108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3643306" y="178592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928926" y="178592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357686" y="1714488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reto 19"/>
          <p:cNvCxnSpPr>
            <a:stCxn id="8" idx="6"/>
            <a:endCxn id="17" idx="2"/>
          </p:cNvCxnSpPr>
          <p:nvPr/>
        </p:nvCxnSpPr>
        <p:spPr>
          <a:xfrm>
            <a:off x="2428860" y="200024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>
            <a:stCxn id="17" idx="0"/>
            <a:endCxn id="13" idx="3"/>
          </p:cNvCxnSpPr>
          <p:nvPr/>
        </p:nvCxnSpPr>
        <p:spPr>
          <a:xfrm rot="5400000" flipH="1" flipV="1">
            <a:off x="3036083" y="1544561"/>
            <a:ext cx="348523" cy="134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8" idx="7"/>
            <a:endCxn id="13" idx="2"/>
          </p:cNvCxnSpPr>
          <p:nvPr/>
        </p:nvCxnSpPr>
        <p:spPr>
          <a:xfrm rot="5400000" flipH="1" flipV="1">
            <a:off x="2508965" y="1142985"/>
            <a:ext cx="562837" cy="848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6"/>
            <a:endCxn id="15" idx="2"/>
          </p:cNvCxnSpPr>
          <p:nvPr/>
        </p:nvCxnSpPr>
        <p:spPr>
          <a:xfrm flipV="1">
            <a:off x="3643306" y="1214422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>
            <a:stCxn id="13" idx="0"/>
            <a:endCxn id="14" idx="3"/>
          </p:cNvCxnSpPr>
          <p:nvPr/>
        </p:nvCxnSpPr>
        <p:spPr>
          <a:xfrm rot="5400000" flipH="1" flipV="1">
            <a:off x="3393273" y="830181"/>
            <a:ext cx="277085" cy="20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stCxn id="12" idx="6"/>
            <a:endCxn id="14" idx="2"/>
          </p:cNvCxnSpPr>
          <p:nvPr/>
        </p:nvCxnSpPr>
        <p:spPr>
          <a:xfrm>
            <a:off x="3286116" y="571480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>
            <a:stCxn id="15" idx="5"/>
            <a:endCxn id="18" idx="0"/>
          </p:cNvCxnSpPr>
          <p:nvPr/>
        </p:nvCxnSpPr>
        <p:spPr>
          <a:xfrm rot="16200000" flipH="1">
            <a:off x="4259196" y="1401683"/>
            <a:ext cx="348523" cy="277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16" idx="0"/>
            <a:endCxn id="15" idx="3"/>
          </p:cNvCxnSpPr>
          <p:nvPr/>
        </p:nvCxnSpPr>
        <p:spPr>
          <a:xfrm rot="5400000" flipH="1" flipV="1">
            <a:off x="3714744" y="1508842"/>
            <a:ext cx="419961" cy="134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>
            <a:stCxn id="16" idx="6"/>
            <a:endCxn id="18" idx="2"/>
          </p:cNvCxnSpPr>
          <p:nvPr/>
        </p:nvCxnSpPr>
        <p:spPr>
          <a:xfrm flipV="1">
            <a:off x="4071934" y="1928802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9" idx="7"/>
            <a:endCxn id="8" idx="3"/>
          </p:cNvCxnSpPr>
          <p:nvPr/>
        </p:nvCxnSpPr>
        <p:spPr>
          <a:xfrm rot="5400000" flipH="1" flipV="1">
            <a:off x="1580271" y="2223221"/>
            <a:ext cx="554170" cy="411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9" idx="6"/>
            <a:endCxn id="11" idx="2"/>
          </p:cNvCxnSpPr>
          <p:nvPr/>
        </p:nvCxnSpPr>
        <p:spPr>
          <a:xfrm>
            <a:off x="1714480" y="2857496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6" idx="6"/>
            <a:endCxn id="8" idx="2"/>
          </p:cNvCxnSpPr>
          <p:nvPr/>
        </p:nvCxnSpPr>
        <p:spPr>
          <a:xfrm flipV="1">
            <a:off x="1285852" y="2000240"/>
            <a:ext cx="71438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stCxn id="6" idx="0"/>
            <a:endCxn id="7" idx="3"/>
          </p:cNvCxnSpPr>
          <p:nvPr/>
        </p:nvCxnSpPr>
        <p:spPr>
          <a:xfrm rot="5400000" flipH="1" flipV="1">
            <a:off x="964381" y="1473123"/>
            <a:ext cx="562837" cy="348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>
            <a:stCxn id="6" idx="1"/>
            <a:endCxn id="5" idx="4"/>
          </p:cNvCxnSpPr>
          <p:nvPr/>
        </p:nvCxnSpPr>
        <p:spPr>
          <a:xfrm rot="16200000" flipV="1">
            <a:off x="642911" y="1714488"/>
            <a:ext cx="348523" cy="20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stCxn id="10" idx="6"/>
            <a:endCxn id="9" idx="2"/>
          </p:cNvCxnSpPr>
          <p:nvPr/>
        </p:nvCxnSpPr>
        <p:spPr>
          <a:xfrm>
            <a:off x="1000100" y="285749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>
            <a:stCxn id="9" idx="1"/>
            <a:endCxn id="6" idx="5"/>
          </p:cNvCxnSpPr>
          <p:nvPr/>
        </p:nvCxnSpPr>
        <p:spPr>
          <a:xfrm rot="16200000" flipV="1">
            <a:off x="1080205" y="2437535"/>
            <a:ext cx="411294" cy="125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ipse 51"/>
          <p:cNvSpPr/>
          <p:nvPr/>
        </p:nvSpPr>
        <p:spPr>
          <a:xfrm>
            <a:off x="4929190" y="2143116"/>
            <a:ext cx="428628" cy="42862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4" name="Conector reto 53"/>
          <p:cNvCxnSpPr>
            <a:stCxn id="18" idx="5"/>
            <a:endCxn id="52" idx="1"/>
          </p:cNvCxnSpPr>
          <p:nvPr/>
        </p:nvCxnSpPr>
        <p:spPr>
          <a:xfrm rot="16200000" flipH="1">
            <a:off x="4794981" y="2008907"/>
            <a:ext cx="125542" cy="268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ipse 54"/>
          <p:cNvSpPr/>
          <p:nvPr/>
        </p:nvSpPr>
        <p:spPr>
          <a:xfrm>
            <a:off x="4714876" y="785794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6" name="Conector reto 55"/>
          <p:cNvCxnSpPr>
            <a:stCxn id="15" idx="6"/>
            <a:endCxn id="55" idx="2"/>
          </p:cNvCxnSpPr>
          <p:nvPr/>
        </p:nvCxnSpPr>
        <p:spPr>
          <a:xfrm flipV="1">
            <a:off x="4357686" y="100010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928662" y="4357694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Elipse 60"/>
          <p:cNvSpPr/>
          <p:nvPr/>
        </p:nvSpPr>
        <p:spPr>
          <a:xfrm>
            <a:off x="1285852" y="5072074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Elipse 61"/>
          <p:cNvSpPr/>
          <p:nvPr/>
        </p:nvSpPr>
        <p:spPr>
          <a:xfrm>
            <a:off x="1785918" y="414338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Elipse 62"/>
          <p:cNvSpPr/>
          <p:nvPr/>
        </p:nvSpPr>
        <p:spPr>
          <a:xfrm>
            <a:off x="2428860" y="4929198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1714480" y="5786454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>
            <a:off x="1000100" y="5786454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>
            <a:off x="2786050" y="5786454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3286116" y="3500438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3643306" y="4214818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4000496" y="357187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>
            <a:off x="4357686" y="4143380"/>
            <a:ext cx="428628" cy="42862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Elipse 70"/>
          <p:cNvSpPr/>
          <p:nvPr/>
        </p:nvSpPr>
        <p:spPr>
          <a:xfrm>
            <a:off x="4071934" y="4929198"/>
            <a:ext cx="428628" cy="42862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/>
          <p:cNvSpPr/>
          <p:nvPr/>
        </p:nvSpPr>
        <p:spPr>
          <a:xfrm>
            <a:off x="3357554" y="4929198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Elipse 72"/>
          <p:cNvSpPr/>
          <p:nvPr/>
        </p:nvSpPr>
        <p:spPr>
          <a:xfrm>
            <a:off x="4786314" y="4857760"/>
            <a:ext cx="428628" cy="42862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4" name="Conector reto 73"/>
          <p:cNvCxnSpPr>
            <a:stCxn id="63" idx="6"/>
            <a:endCxn id="72" idx="2"/>
          </p:cNvCxnSpPr>
          <p:nvPr/>
        </p:nvCxnSpPr>
        <p:spPr>
          <a:xfrm>
            <a:off x="2857488" y="514351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72" idx="0"/>
            <a:endCxn id="68" idx="3"/>
          </p:cNvCxnSpPr>
          <p:nvPr/>
        </p:nvCxnSpPr>
        <p:spPr>
          <a:xfrm rot="5400000" flipH="1" flipV="1">
            <a:off x="3464711" y="4687833"/>
            <a:ext cx="348523" cy="134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/>
          <p:cNvCxnSpPr>
            <a:stCxn id="63" idx="7"/>
            <a:endCxn id="68" idx="2"/>
          </p:cNvCxnSpPr>
          <p:nvPr/>
        </p:nvCxnSpPr>
        <p:spPr>
          <a:xfrm rot="5400000" flipH="1" flipV="1">
            <a:off x="2937593" y="4286257"/>
            <a:ext cx="562837" cy="848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68" idx="6"/>
            <a:endCxn id="70" idx="2"/>
          </p:cNvCxnSpPr>
          <p:nvPr/>
        </p:nvCxnSpPr>
        <p:spPr>
          <a:xfrm flipV="1">
            <a:off x="4071934" y="4357694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>
            <a:stCxn id="68" idx="0"/>
            <a:endCxn id="69" idx="3"/>
          </p:cNvCxnSpPr>
          <p:nvPr/>
        </p:nvCxnSpPr>
        <p:spPr>
          <a:xfrm rot="5400000" flipH="1" flipV="1">
            <a:off x="3821901" y="3973453"/>
            <a:ext cx="277085" cy="20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67" idx="6"/>
            <a:endCxn id="69" idx="2"/>
          </p:cNvCxnSpPr>
          <p:nvPr/>
        </p:nvCxnSpPr>
        <p:spPr>
          <a:xfrm>
            <a:off x="3714744" y="3714752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>
            <a:stCxn id="70" idx="5"/>
            <a:endCxn id="73" idx="0"/>
          </p:cNvCxnSpPr>
          <p:nvPr/>
        </p:nvCxnSpPr>
        <p:spPr>
          <a:xfrm rot="16200000" flipH="1">
            <a:off x="4687824" y="4544955"/>
            <a:ext cx="348523" cy="277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71" idx="0"/>
            <a:endCxn id="70" idx="3"/>
          </p:cNvCxnSpPr>
          <p:nvPr/>
        </p:nvCxnSpPr>
        <p:spPr>
          <a:xfrm rot="5400000" flipH="1" flipV="1">
            <a:off x="4143372" y="4652114"/>
            <a:ext cx="419961" cy="134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>
            <a:stCxn id="71" idx="6"/>
            <a:endCxn id="73" idx="2"/>
          </p:cNvCxnSpPr>
          <p:nvPr/>
        </p:nvCxnSpPr>
        <p:spPr>
          <a:xfrm flipV="1">
            <a:off x="4500562" y="5072074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64" idx="7"/>
            <a:endCxn id="63" idx="3"/>
          </p:cNvCxnSpPr>
          <p:nvPr/>
        </p:nvCxnSpPr>
        <p:spPr>
          <a:xfrm rot="5400000" flipH="1" flipV="1">
            <a:off x="2008899" y="5366493"/>
            <a:ext cx="554170" cy="411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/>
          <p:cNvCxnSpPr>
            <a:stCxn id="64" idx="6"/>
            <a:endCxn id="66" idx="2"/>
          </p:cNvCxnSpPr>
          <p:nvPr/>
        </p:nvCxnSpPr>
        <p:spPr>
          <a:xfrm>
            <a:off x="2143108" y="6000768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61" idx="6"/>
            <a:endCxn id="63" idx="2"/>
          </p:cNvCxnSpPr>
          <p:nvPr/>
        </p:nvCxnSpPr>
        <p:spPr>
          <a:xfrm flipV="1">
            <a:off x="1714480" y="5143512"/>
            <a:ext cx="71438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>
            <a:stCxn id="61" idx="0"/>
            <a:endCxn id="62" idx="3"/>
          </p:cNvCxnSpPr>
          <p:nvPr/>
        </p:nvCxnSpPr>
        <p:spPr>
          <a:xfrm rot="5400000" flipH="1" flipV="1">
            <a:off x="1393009" y="4616395"/>
            <a:ext cx="562837" cy="348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61" idx="1"/>
            <a:endCxn id="60" idx="4"/>
          </p:cNvCxnSpPr>
          <p:nvPr/>
        </p:nvCxnSpPr>
        <p:spPr>
          <a:xfrm rot="16200000" flipV="1">
            <a:off x="1071539" y="4857760"/>
            <a:ext cx="348523" cy="20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/>
          <p:cNvCxnSpPr>
            <a:stCxn id="65" idx="6"/>
            <a:endCxn id="64" idx="2"/>
          </p:cNvCxnSpPr>
          <p:nvPr/>
        </p:nvCxnSpPr>
        <p:spPr>
          <a:xfrm>
            <a:off x="1428728" y="600076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64" idx="1"/>
            <a:endCxn id="61" idx="5"/>
          </p:cNvCxnSpPr>
          <p:nvPr/>
        </p:nvCxnSpPr>
        <p:spPr>
          <a:xfrm rot="16200000" flipV="1">
            <a:off x="1508833" y="5580807"/>
            <a:ext cx="411294" cy="125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5357818" y="5286388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1" name="Conector reto 90"/>
          <p:cNvCxnSpPr>
            <a:stCxn id="73" idx="5"/>
            <a:endCxn id="90" idx="1"/>
          </p:cNvCxnSpPr>
          <p:nvPr/>
        </p:nvCxnSpPr>
        <p:spPr>
          <a:xfrm rot="16200000" flipH="1">
            <a:off x="5223609" y="5152179"/>
            <a:ext cx="125542" cy="268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ipse 91"/>
          <p:cNvSpPr/>
          <p:nvPr/>
        </p:nvSpPr>
        <p:spPr>
          <a:xfrm>
            <a:off x="5143504" y="392906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3" name="Conector reto 92"/>
          <p:cNvCxnSpPr>
            <a:stCxn id="70" idx="6"/>
            <a:endCxn id="92" idx="2"/>
          </p:cNvCxnSpPr>
          <p:nvPr/>
        </p:nvCxnSpPr>
        <p:spPr>
          <a:xfrm flipV="1">
            <a:off x="4786314" y="414338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ixaDeTexto 93"/>
          <p:cNvSpPr txBox="1"/>
          <p:nvPr/>
        </p:nvSpPr>
        <p:spPr>
          <a:xfrm>
            <a:off x="6143636" y="128586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Nós irrelevantes</a:t>
            </a:r>
            <a:endParaRPr lang="pt-BR" dirty="0"/>
          </a:p>
        </p:txBody>
      </p:sp>
      <p:sp>
        <p:nvSpPr>
          <p:cNvPr id="95" name="CaixaDeTexto 94"/>
          <p:cNvSpPr txBox="1"/>
          <p:nvPr/>
        </p:nvSpPr>
        <p:spPr>
          <a:xfrm>
            <a:off x="6143636" y="4416990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Nós redundantes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Coletiva 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Objetivo:</a:t>
            </a:r>
          </a:p>
          <a:p>
            <a:pPr lvl="1"/>
            <a:r>
              <a:rPr lang="pt-BR" dirty="0" smtClean="0"/>
              <a:t>Selecionar e etiquetar menor quantidade possível de nós que maximizem a precisão da classificação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Aprendizagem Ativa</a:t>
            </a:r>
            <a:r>
              <a:rPr lang="pt-BR" dirty="0" smtClean="0"/>
              <a:t> para classificação coletiva</a:t>
            </a:r>
          </a:p>
          <a:p>
            <a:endParaRPr lang="pt-BR" dirty="0" smtClean="0"/>
          </a:p>
          <a:p>
            <a:r>
              <a:rPr lang="pt-BR" dirty="0" smtClean="0"/>
              <a:t>Abordagens:</a:t>
            </a:r>
          </a:p>
          <a:p>
            <a:pPr lvl="1"/>
            <a:r>
              <a:rPr lang="pt-BR" dirty="0" smtClean="0"/>
              <a:t>Estruturais</a:t>
            </a:r>
          </a:p>
          <a:p>
            <a:pPr lvl="1"/>
            <a:r>
              <a:rPr lang="pt-BR" dirty="0" smtClean="0"/>
              <a:t>Baseadas em Incerteza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Coletiva Ativa – Abordagem Estrutural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Seleciona nós com base em </a:t>
            </a:r>
            <a:r>
              <a:rPr lang="pt-BR" dirty="0" smtClean="0">
                <a:solidFill>
                  <a:srgbClr val="FF0000"/>
                </a:solidFill>
              </a:rPr>
              <a:t>centralidade</a:t>
            </a:r>
            <a:r>
              <a:rPr lang="pt-BR" dirty="0" smtClean="0"/>
              <a:t> ou </a:t>
            </a:r>
            <a:r>
              <a:rPr lang="pt-BR" dirty="0" smtClean="0">
                <a:solidFill>
                  <a:srgbClr val="FF0000"/>
                </a:solidFill>
              </a:rPr>
              <a:t>posição</a:t>
            </a:r>
            <a:r>
              <a:rPr lang="pt-BR" dirty="0" smtClean="0"/>
              <a:t> na rede</a:t>
            </a:r>
          </a:p>
          <a:p>
            <a:endParaRPr lang="pt-BR" dirty="0" smtClean="0"/>
          </a:p>
          <a:p>
            <a:r>
              <a:rPr lang="pt-BR" dirty="0" smtClean="0"/>
              <a:t>Medidas de centralidade</a:t>
            </a:r>
          </a:p>
          <a:p>
            <a:pPr lvl="1"/>
            <a:r>
              <a:rPr lang="pt-BR" dirty="0" smtClean="0"/>
              <a:t>Etiquetagem dos nós ordenada por centralidade</a:t>
            </a:r>
          </a:p>
          <a:p>
            <a:pPr lvl="2"/>
            <a:r>
              <a:rPr lang="pt-BR" dirty="0" smtClean="0"/>
              <a:t>Grau e intermediação</a:t>
            </a:r>
          </a:p>
          <a:p>
            <a:pPr lvl="1"/>
            <a:endParaRPr lang="pt-BR" dirty="0" smtClean="0"/>
          </a:p>
          <a:p>
            <a:r>
              <a:rPr lang="pt-BR" dirty="0" err="1" smtClean="0"/>
              <a:t>Clustering</a:t>
            </a:r>
            <a:endParaRPr lang="pt-BR" dirty="0" smtClean="0"/>
          </a:p>
          <a:p>
            <a:pPr lvl="1"/>
            <a:r>
              <a:rPr lang="pt-BR" dirty="0" smtClean="0"/>
              <a:t>Etiquetagem inicial de nós em clusters diferentes</a:t>
            </a:r>
          </a:p>
          <a:p>
            <a:pPr lvl="2"/>
            <a:r>
              <a:rPr lang="pt-BR" dirty="0" smtClean="0"/>
              <a:t>Visando evitar redundância dos nós etiquetados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Coletiva Ativa – Baseado em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Seleciona os exemplos para os quais o classificador atual tenha maior </a:t>
            </a:r>
            <a:r>
              <a:rPr lang="pt-BR" dirty="0" smtClean="0">
                <a:solidFill>
                  <a:srgbClr val="FF0000"/>
                </a:solidFill>
              </a:rPr>
              <a:t>grau de incerteza</a:t>
            </a:r>
          </a:p>
          <a:p>
            <a:pPr lvl="1"/>
            <a:r>
              <a:rPr lang="pt-BR" dirty="0" smtClean="0"/>
              <a:t>Motivação: diminuir redundância</a:t>
            </a:r>
          </a:p>
          <a:p>
            <a:endParaRPr lang="pt-BR" dirty="0" smtClean="0"/>
          </a:p>
          <a:p>
            <a:r>
              <a:rPr lang="pt-BR" dirty="0" smtClean="0"/>
              <a:t>Processo iterativo de </a:t>
            </a:r>
            <a:r>
              <a:rPr lang="pt-BR" dirty="0" smtClean="0">
                <a:solidFill>
                  <a:srgbClr val="FF0000"/>
                </a:solidFill>
              </a:rPr>
              <a:t>classificação e seleção</a:t>
            </a:r>
            <a:endParaRPr lang="pt-BR" dirty="0" smtClean="0"/>
          </a:p>
          <a:p>
            <a:pPr lvl="1"/>
            <a:r>
              <a:rPr lang="pt-BR" dirty="0" smtClean="0"/>
              <a:t>(1) Realiza a classificação dos nós não-etiquetados </a:t>
            </a:r>
          </a:p>
          <a:p>
            <a:pPr lvl="1"/>
            <a:r>
              <a:rPr lang="pt-BR" dirty="0" smtClean="0"/>
              <a:t>(2) Seleciona exemplos não-etiquetados com maior grau de incerteza</a:t>
            </a:r>
          </a:p>
          <a:p>
            <a:pPr lvl="1"/>
            <a:r>
              <a:rPr lang="pt-BR" dirty="0" smtClean="0"/>
              <a:t>(3) Realiza a etiquetagem do nó e incorpora no conjunto de nós etiquetados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Medidas de Incerteza: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Entropia</a:t>
            </a:r>
            <a:r>
              <a:rPr lang="pt-BR" dirty="0" smtClean="0"/>
              <a:t> das classes dos vizinhos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  <p:sp>
        <p:nvSpPr>
          <p:cNvPr id="96" name="Elipse 95"/>
          <p:cNvSpPr/>
          <p:nvPr/>
        </p:nvSpPr>
        <p:spPr>
          <a:xfrm>
            <a:off x="1674234" y="2005410"/>
            <a:ext cx="459820" cy="455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7" name="Elipse 96"/>
          <p:cNvSpPr/>
          <p:nvPr/>
        </p:nvSpPr>
        <p:spPr>
          <a:xfrm>
            <a:off x="3309148" y="2461259"/>
            <a:ext cx="459820" cy="455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8" name="Elipse 97"/>
          <p:cNvSpPr/>
          <p:nvPr/>
        </p:nvSpPr>
        <p:spPr>
          <a:xfrm>
            <a:off x="2440600" y="2967759"/>
            <a:ext cx="459820" cy="45584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Elipse 98"/>
          <p:cNvSpPr/>
          <p:nvPr/>
        </p:nvSpPr>
        <p:spPr>
          <a:xfrm>
            <a:off x="2542782" y="1802810"/>
            <a:ext cx="459820" cy="455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00" name="Conector reto 99"/>
          <p:cNvCxnSpPr>
            <a:stCxn id="96" idx="5"/>
            <a:endCxn id="98" idx="1"/>
          </p:cNvCxnSpPr>
          <p:nvPr/>
        </p:nvCxnSpPr>
        <p:spPr>
          <a:xfrm rot="16200000" flipH="1">
            <a:off x="1967319" y="2493896"/>
            <a:ext cx="640015" cy="44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to 100"/>
          <p:cNvCxnSpPr>
            <a:endCxn id="98" idx="2"/>
          </p:cNvCxnSpPr>
          <p:nvPr/>
        </p:nvCxnSpPr>
        <p:spPr>
          <a:xfrm>
            <a:off x="1674234" y="3145033"/>
            <a:ext cx="766366" cy="5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to 101"/>
          <p:cNvCxnSpPr>
            <a:stCxn id="96" idx="7"/>
          </p:cNvCxnSpPr>
          <p:nvPr/>
        </p:nvCxnSpPr>
        <p:spPr>
          <a:xfrm rot="5400000" flipH="1" flipV="1">
            <a:off x="2284031" y="1813418"/>
            <a:ext cx="41433" cy="476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to 102"/>
          <p:cNvCxnSpPr>
            <a:stCxn id="99" idx="5"/>
            <a:endCxn id="97" idx="1"/>
          </p:cNvCxnSpPr>
          <p:nvPr/>
        </p:nvCxnSpPr>
        <p:spPr>
          <a:xfrm rot="16200000" flipH="1">
            <a:off x="2987817" y="2139347"/>
            <a:ext cx="336115" cy="44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to 103"/>
          <p:cNvCxnSpPr>
            <a:stCxn id="98" idx="6"/>
            <a:endCxn id="97" idx="3"/>
          </p:cNvCxnSpPr>
          <p:nvPr/>
        </p:nvCxnSpPr>
        <p:spPr>
          <a:xfrm flipV="1">
            <a:off x="2900419" y="2850351"/>
            <a:ext cx="476068" cy="345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3258057" y="1375446"/>
            <a:ext cx="459820" cy="45584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6" name="Conector reto 105"/>
          <p:cNvCxnSpPr>
            <a:stCxn id="99" idx="7"/>
            <a:endCxn id="105" idx="2"/>
          </p:cNvCxnSpPr>
          <p:nvPr/>
        </p:nvCxnSpPr>
        <p:spPr>
          <a:xfrm rot="5400000" flipH="1" flipV="1">
            <a:off x="2963561" y="1575072"/>
            <a:ext cx="266198" cy="322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/>
          <p:cNvCxnSpPr>
            <a:stCxn id="96" idx="3"/>
          </p:cNvCxnSpPr>
          <p:nvPr/>
        </p:nvCxnSpPr>
        <p:spPr>
          <a:xfrm rot="5400000">
            <a:off x="1369964" y="2545499"/>
            <a:ext cx="522607" cy="220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Elipse 107"/>
          <p:cNvSpPr/>
          <p:nvPr/>
        </p:nvSpPr>
        <p:spPr>
          <a:xfrm>
            <a:off x="1214414" y="2917109"/>
            <a:ext cx="459820" cy="455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9" name="Elipse 108"/>
          <p:cNvSpPr/>
          <p:nvPr/>
        </p:nvSpPr>
        <p:spPr>
          <a:xfrm>
            <a:off x="4126605" y="1729995"/>
            <a:ext cx="459820" cy="45584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0" name="Conector reto 109"/>
          <p:cNvCxnSpPr>
            <a:endCxn id="109" idx="3"/>
          </p:cNvCxnSpPr>
          <p:nvPr/>
        </p:nvCxnSpPr>
        <p:spPr>
          <a:xfrm flipV="1">
            <a:off x="3717877" y="2119087"/>
            <a:ext cx="476068" cy="434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endCxn id="109" idx="1"/>
          </p:cNvCxnSpPr>
          <p:nvPr/>
        </p:nvCxnSpPr>
        <p:spPr>
          <a:xfrm>
            <a:off x="3717877" y="1590994"/>
            <a:ext cx="476068" cy="205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>
            <a:stCxn id="105" idx="4"/>
            <a:endCxn id="97" idx="0"/>
          </p:cNvCxnSpPr>
          <p:nvPr/>
        </p:nvCxnSpPr>
        <p:spPr>
          <a:xfrm rot="16200000" flipH="1">
            <a:off x="3198530" y="2120732"/>
            <a:ext cx="629964" cy="5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ixaDeTexto 112"/>
          <p:cNvSpPr txBox="1"/>
          <p:nvPr/>
        </p:nvSpPr>
        <p:spPr>
          <a:xfrm>
            <a:off x="3143240" y="785794"/>
            <a:ext cx="715275" cy="414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1 </a:t>
            </a:r>
          </a:p>
          <a:p>
            <a:r>
              <a:rPr lang="pt-BR" sz="1600" dirty="0" smtClean="0"/>
              <a:t>c2: 0</a:t>
            </a:r>
            <a:endParaRPr lang="pt-BR" sz="1600" dirty="0"/>
          </a:p>
        </p:txBody>
      </p:sp>
      <p:sp>
        <p:nvSpPr>
          <p:cNvPr id="114" name="CaixaDeTexto 113"/>
          <p:cNvSpPr txBox="1"/>
          <p:nvPr/>
        </p:nvSpPr>
        <p:spPr>
          <a:xfrm>
            <a:off x="2928926" y="3357562"/>
            <a:ext cx="1151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0.33 </a:t>
            </a:r>
          </a:p>
          <a:p>
            <a:r>
              <a:rPr lang="pt-BR" sz="1600" dirty="0" smtClean="0"/>
              <a:t>c2: 0.66</a:t>
            </a:r>
            <a:endParaRPr lang="pt-BR" sz="1600" dirty="0"/>
          </a:p>
        </p:txBody>
      </p:sp>
      <p:sp>
        <p:nvSpPr>
          <p:cNvPr id="115" name="CaixaDeTexto 114"/>
          <p:cNvSpPr txBox="1"/>
          <p:nvPr/>
        </p:nvSpPr>
        <p:spPr>
          <a:xfrm>
            <a:off x="4637516" y="1679345"/>
            <a:ext cx="715275" cy="414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1 </a:t>
            </a:r>
          </a:p>
          <a:p>
            <a:r>
              <a:rPr lang="pt-BR" sz="1600" dirty="0" smtClean="0"/>
              <a:t>c2: 0</a:t>
            </a:r>
            <a:endParaRPr lang="pt-BR" sz="1600" dirty="0"/>
          </a:p>
        </p:txBody>
      </p:sp>
      <p:sp>
        <p:nvSpPr>
          <p:cNvPr id="116" name="CaixaDeTexto 115"/>
          <p:cNvSpPr txBox="1"/>
          <p:nvPr/>
        </p:nvSpPr>
        <p:spPr>
          <a:xfrm>
            <a:off x="5072066" y="321468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Nó selecionado: Entropia mais alta</a:t>
            </a:r>
            <a:endParaRPr lang="pt-BR" dirty="0"/>
          </a:p>
        </p:txBody>
      </p:sp>
      <p:sp>
        <p:nvSpPr>
          <p:cNvPr id="119" name="Elipse 118"/>
          <p:cNvSpPr/>
          <p:nvPr/>
        </p:nvSpPr>
        <p:spPr>
          <a:xfrm>
            <a:off x="2357422" y="3901845"/>
            <a:ext cx="459820" cy="45584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1" name="Conector reto 120"/>
          <p:cNvCxnSpPr>
            <a:stCxn id="119" idx="0"/>
            <a:endCxn id="98" idx="4"/>
          </p:cNvCxnSpPr>
          <p:nvPr/>
        </p:nvCxnSpPr>
        <p:spPr>
          <a:xfrm rot="5400000" flipH="1" flipV="1">
            <a:off x="2389803" y="3621138"/>
            <a:ext cx="478237" cy="83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de seta reta 123"/>
          <p:cNvCxnSpPr/>
          <p:nvPr/>
        </p:nvCxnSpPr>
        <p:spPr>
          <a:xfrm rot="10800000">
            <a:off x="3071802" y="3214686"/>
            <a:ext cx="16430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Elipse 124"/>
          <p:cNvSpPr/>
          <p:nvPr/>
        </p:nvSpPr>
        <p:spPr>
          <a:xfrm>
            <a:off x="1326098" y="4330473"/>
            <a:ext cx="459820" cy="455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27" name="Conector reto 126"/>
          <p:cNvCxnSpPr>
            <a:stCxn id="125" idx="6"/>
            <a:endCxn id="119" idx="3"/>
          </p:cNvCxnSpPr>
          <p:nvPr/>
        </p:nvCxnSpPr>
        <p:spPr>
          <a:xfrm flipV="1">
            <a:off x="1785918" y="4290937"/>
            <a:ext cx="638843" cy="267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aixaDeTexto 127"/>
          <p:cNvSpPr txBox="1"/>
          <p:nvPr/>
        </p:nvSpPr>
        <p:spPr>
          <a:xfrm>
            <a:off x="1357290" y="4857760"/>
            <a:ext cx="715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c1: 0 </a:t>
            </a:r>
          </a:p>
          <a:p>
            <a:r>
              <a:rPr lang="pt-BR" sz="1600" dirty="0" smtClean="0"/>
              <a:t>c2: 1</a:t>
            </a:r>
            <a:endParaRPr lang="pt-BR" sz="1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Coletiva Ativa – ALFNET (</a:t>
            </a:r>
            <a:r>
              <a:rPr lang="pt-BR" dirty="0" err="1" smtClean="0"/>
              <a:t>Bilgic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Combina</a:t>
            </a:r>
            <a:r>
              <a:rPr lang="pt-BR" dirty="0" smtClean="0"/>
              <a:t> </a:t>
            </a:r>
            <a:r>
              <a:rPr lang="pt-BR" dirty="0" err="1" smtClean="0"/>
              <a:t>clustering</a:t>
            </a:r>
            <a:r>
              <a:rPr lang="pt-BR" dirty="0" smtClean="0"/>
              <a:t> (abordagem </a:t>
            </a:r>
            <a:r>
              <a:rPr lang="pt-BR" dirty="0" smtClean="0">
                <a:solidFill>
                  <a:srgbClr val="FF0000"/>
                </a:solidFill>
              </a:rPr>
              <a:t>estrutural</a:t>
            </a:r>
            <a:r>
              <a:rPr lang="pt-BR" dirty="0" smtClean="0"/>
              <a:t>) e </a:t>
            </a:r>
            <a:r>
              <a:rPr lang="pt-BR" dirty="0" smtClean="0">
                <a:solidFill>
                  <a:srgbClr val="FF0000"/>
                </a:solidFill>
              </a:rPr>
              <a:t>incerteza</a:t>
            </a:r>
            <a:r>
              <a:rPr lang="pt-BR" dirty="0" smtClean="0"/>
              <a:t> de classificação</a:t>
            </a:r>
          </a:p>
          <a:p>
            <a:endParaRPr lang="pt-BR" dirty="0" smtClean="0"/>
          </a:p>
          <a:p>
            <a:r>
              <a:rPr lang="pt-BR" dirty="0" smtClean="0"/>
              <a:t>Passos:</a:t>
            </a:r>
          </a:p>
          <a:p>
            <a:pPr lvl="1"/>
            <a:r>
              <a:rPr lang="pt-BR" dirty="0" smtClean="0"/>
              <a:t>(1) Aplica algoritmo de </a:t>
            </a:r>
            <a:r>
              <a:rPr lang="pt-BR" dirty="0" err="1" smtClean="0"/>
              <a:t>clustering</a:t>
            </a:r>
            <a:endParaRPr lang="pt-BR" dirty="0" smtClean="0"/>
          </a:p>
          <a:p>
            <a:pPr lvl="1"/>
            <a:r>
              <a:rPr lang="pt-BR" dirty="0" smtClean="0"/>
              <a:t>(2) Ordena cluster conforme incerteza e quantidade de nós já etiquetados</a:t>
            </a:r>
          </a:p>
          <a:p>
            <a:pPr lvl="1"/>
            <a:r>
              <a:rPr lang="pt-BR" dirty="0" smtClean="0"/>
              <a:t>(3) Etiqueta nós relevantes dentro do clusters escolhidos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Node classification in social networks. </a:t>
            </a:r>
            <a:r>
              <a:rPr lang="en-US" dirty="0" err="1" smtClean="0"/>
              <a:t>Bhagat</a:t>
            </a:r>
            <a:r>
              <a:rPr lang="en-US" dirty="0" smtClean="0"/>
              <a:t> et al. (2011)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Collective classification in network data. </a:t>
            </a:r>
            <a:r>
              <a:rPr lang="en-US" dirty="0" err="1" smtClean="0"/>
              <a:t>Sen</a:t>
            </a:r>
            <a:r>
              <a:rPr lang="en-US" dirty="0" smtClean="0"/>
              <a:t> et al. </a:t>
            </a:r>
            <a:r>
              <a:rPr lang="en-US" smtClean="0"/>
              <a:t>(2008)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Link mining: a survey. </a:t>
            </a:r>
            <a:r>
              <a:rPr lang="en-US" dirty="0" err="1" smtClean="0"/>
              <a:t>Getoor</a:t>
            </a:r>
            <a:r>
              <a:rPr lang="en-US" dirty="0" smtClean="0"/>
              <a:t> L., Diehl C. (2005)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lipse 28"/>
          <p:cNvSpPr/>
          <p:nvPr/>
        </p:nvSpPr>
        <p:spPr>
          <a:xfrm>
            <a:off x="1258698" y="1714488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467600" cy="1143000"/>
          </a:xfrm>
        </p:spPr>
        <p:txBody>
          <a:bodyPr/>
          <a:lstStyle/>
          <a:p>
            <a:r>
              <a:rPr lang="pt-BR" dirty="0" smtClean="0"/>
              <a:t>Classificação Tradicional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544450" y="185736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Conjunto de treinamento</a:t>
            </a:r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>
            <a:off x="4401970" y="1714488"/>
            <a:ext cx="17145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Algoritmo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3" name="Seta para a direita 32"/>
          <p:cNvSpPr/>
          <p:nvPr/>
        </p:nvSpPr>
        <p:spPr>
          <a:xfrm>
            <a:off x="3401838" y="2143116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a direita 33"/>
          <p:cNvSpPr/>
          <p:nvPr/>
        </p:nvSpPr>
        <p:spPr>
          <a:xfrm rot="5400000">
            <a:off x="4973474" y="307181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5187788" y="364331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7" name="Conector reto 36"/>
          <p:cNvCxnSpPr>
            <a:stCxn id="35" idx="3"/>
          </p:cNvCxnSpPr>
          <p:nvPr/>
        </p:nvCxnSpPr>
        <p:spPr>
          <a:xfrm rot="5400000">
            <a:off x="5009194" y="3994376"/>
            <a:ext cx="327599" cy="113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35" idx="5"/>
          </p:cNvCxnSpPr>
          <p:nvPr/>
        </p:nvCxnSpPr>
        <p:spPr>
          <a:xfrm rot="16200000" flipH="1">
            <a:off x="5360255" y="3958656"/>
            <a:ext cx="256161" cy="113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/>
          <p:cNvSpPr/>
          <p:nvPr/>
        </p:nvSpPr>
        <p:spPr>
          <a:xfrm>
            <a:off x="1544450" y="392906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401574" y="414338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Conjunto de </a:t>
            </a:r>
          </a:p>
          <a:p>
            <a:pPr algn="ctr"/>
            <a:r>
              <a:rPr lang="pt-BR" dirty="0" smtClean="0"/>
              <a:t>teste</a:t>
            </a:r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902036" y="414338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5402102" y="414338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Conector reto 41"/>
          <p:cNvCxnSpPr/>
          <p:nvPr/>
        </p:nvCxnSpPr>
        <p:spPr>
          <a:xfrm rot="5400000">
            <a:off x="5223508" y="4494442"/>
            <a:ext cx="327599" cy="113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 rot="16200000" flipH="1">
            <a:off x="5574569" y="4458722"/>
            <a:ext cx="256161" cy="113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/>
          <p:cNvSpPr/>
          <p:nvPr/>
        </p:nvSpPr>
        <p:spPr>
          <a:xfrm>
            <a:off x="5187788" y="464344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5616416" y="464344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/>
          <p:cNvSpPr txBox="1"/>
          <p:nvPr/>
        </p:nvSpPr>
        <p:spPr>
          <a:xfrm>
            <a:off x="5616416" y="3286124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Classificador</a:t>
            </a:r>
            <a:endParaRPr lang="pt-BR" dirty="0"/>
          </a:p>
        </p:txBody>
      </p:sp>
      <p:sp>
        <p:nvSpPr>
          <p:cNvPr id="48" name="Seta para a direita 47"/>
          <p:cNvSpPr/>
          <p:nvPr/>
        </p:nvSpPr>
        <p:spPr>
          <a:xfrm>
            <a:off x="3830466" y="4286256"/>
            <a:ext cx="785818" cy="1428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Seta para a direita 48"/>
          <p:cNvSpPr/>
          <p:nvPr/>
        </p:nvSpPr>
        <p:spPr>
          <a:xfrm>
            <a:off x="6187920" y="4286256"/>
            <a:ext cx="785818" cy="1428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830070" y="3857628"/>
            <a:ext cx="55496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r>
              <a:rPr lang="pt-BR" baseline="-25000" dirty="0" smtClean="0"/>
              <a:t>101</a:t>
            </a:r>
          </a:p>
          <a:p>
            <a:r>
              <a:rPr lang="pt-BR" dirty="0" smtClean="0"/>
              <a:t>v</a:t>
            </a:r>
            <a:r>
              <a:rPr lang="pt-BR" baseline="-25000" dirty="0" smtClean="0"/>
              <a:t>102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r>
              <a:rPr lang="pt-BR" dirty="0" smtClean="0"/>
              <a:t>v</a:t>
            </a:r>
            <a:r>
              <a:rPr lang="pt-BR" baseline="-25000" dirty="0" smtClean="0"/>
              <a:t>200</a:t>
            </a:r>
          </a:p>
          <a:p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7259490" y="3929066"/>
            <a:ext cx="312906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baseline="-25000" dirty="0" smtClean="0"/>
          </a:p>
          <a:p>
            <a:r>
              <a:rPr lang="pt-BR" dirty="0" smtClean="0"/>
              <a:t>0</a:t>
            </a:r>
            <a:endParaRPr lang="pt-BR" baseline="-25000" dirty="0" smtClean="0"/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r>
              <a:rPr lang="pt-BR" dirty="0" smtClean="0"/>
              <a:t>1</a:t>
            </a:r>
            <a:endParaRPr lang="pt-BR" baseline="-25000" dirty="0" smtClean="0"/>
          </a:p>
          <a:p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2071670" y="5786454"/>
            <a:ext cx="4465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Instâncias </a:t>
            </a:r>
            <a:r>
              <a:rPr lang="pt-BR" dirty="0" smtClean="0">
                <a:solidFill>
                  <a:srgbClr val="FF0000"/>
                </a:solidFill>
              </a:rPr>
              <a:t>independentes</a:t>
            </a:r>
            <a:r>
              <a:rPr lang="pt-BR" dirty="0" smtClean="0"/>
              <a:t>: P(</a:t>
            </a:r>
            <a:r>
              <a:rPr lang="pt-BR" dirty="0" err="1" smtClean="0"/>
              <a:t>Yi|Yj</a:t>
            </a:r>
            <a:r>
              <a:rPr lang="pt-BR" dirty="0" smtClean="0"/>
              <a:t>) = P(Yi)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467600" cy="1143000"/>
          </a:xfrm>
        </p:spPr>
        <p:txBody>
          <a:bodyPr/>
          <a:lstStyle/>
          <a:p>
            <a:r>
              <a:rPr lang="pt-BR" dirty="0" smtClean="0"/>
              <a:t>Classificação Tradicional</a:t>
            </a:r>
            <a:endParaRPr lang="pt-BR" dirty="0"/>
          </a:p>
        </p:txBody>
      </p:sp>
      <p:sp>
        <p:nvSpPr>
          <p:cNvPr id="24" name="Elipse 23"/>
          <p:cNvSpPr/>
          <p:nvPr/>
        </p:nvSpPr>
        <p:spPr>
          <a:xfrm>
            <a:off x="4857752" y="26431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>
            <a:stCxn id="24" idx="3"/>
          </p:cNvCxnSpPr>
          <p:nvPr/>
        </p:nvCxnSpPr>
        <p:spPr>
          <a:xfrm rot="5400000">
            <a:off x="4679158" y="2994244"/>
            <a:ext cx="327599" cy="113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24" idx="5"/>
          </p:cNvCxnSpPr>
          <p:nvPr/>
        </p:nvCxnSpPr>
        <p:spPr>
          <a:xfrm rot="16200000" flipH="1">
            <a:off x="5030219" y="2958524"/>
            <a:ext cx="256161" cy="113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857224" y="185736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Conjunto de </a:t>
            </a:r>
          </a:p>
          <a:p>
            <a:pPr algn="ctr"/>
            <a:r>
              <a:rPr lang="pt-BR" dirty="0" smtClean="0"/>
              <a:t>teste</a:t>
            </a:r>
            <a:endParaRPr lang="pt-BR" dirty="0"/>
          </a:p>
        </p:txBody>
      </p:sp>
      <p:sp>
        <p:nvSpPr>
          <p:cNvPr id="36" name="Elipse 35"/>
          <p:cNvSpPr/>
          <p:nvPr/>
        </p:nvSpPr>
        <p:spPr>
          <a:xfrm>
            <a:off x="4572000" y="314324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5072066" y="314324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6" name="Conector reto 45"/>
          <p:cNvCxnSpPr/>
          <p:nvPr/>
        </p:nvCxnSpPr>
        <p:spPr>
          <a:xfrm rot="5400000">
            <a:off x="4893472" y="3494310"/>
            <a:ext cx="327599" cy="113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rot="16200000" flipH="1">
            <a:off x="5244533" y="3458590"/>
            <a:ext cx="256161" cy="113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ipse 52"/>
          <p:cNvSpPr/>
          <p:nvPr/>
        </p:nvSpPr>
        <p:spPr>
          <a:xfrm>
            <a:off x="4857752" y="364331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Elipse 53"/>
          <p:cNvSpPr/>
          <p:nvPr/>
        </p:nvSpPr>
        <p:spPr>
          <a:xfrm>
            <a:off x="5286380" y="364331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/>
          <p:cNvSpPr txBox="1"/>
          <p:nvPr/>
        </p:nvSpPr>
        <p:spPr>
          <a:xfrm>
            <a:off x="5286380" y="2285992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Classificador</a:t>
            </a:r>
            <a:endParaRPr lang="pt-BR" dirty="0"/>
          </a:p>
        </p:txBody>
      </p:sp>
      <p:sp>
        <p:nvSpPr>
          <p:cNvPr id="56" name="Seta para a direita 55"/>
          <p:cNvSpPr/>
          <p:nvPr/>
        </p:nvSpPr>
        <p:spPr>
          <a:xfrm>
            <a:off x="3500430" y="3286124"/>
            <a:ext cx="785818" cy="1428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Seta para a direita 56"/>
          <p:cNvSpPr/>
          <p:nvPr/>
        </p:nvSpPr>
        <p:spPr>
          <a:xfrm>
            <a:off x="5857884" y="3286124"/>
            <a:ext cx="785818" cy="1428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CaixaDeTexto 57"/>
          <p:cNvSpPr txBox="1"/>
          <p:nvPr/>
        </p:nvSpPr>
        <p:spPr>
          <a:xfrm>
            <a:off x="7000892" y="2786058"/>
            <a:ext cx="312906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baseline="-25000" dirty="0" smtClean="0"/>
          </a:p>
          <a:p>
            <a:r>
              <a:rPr lang="pt-BR" dirty="0" smtClean="0"/>
              <a:t>0</a:t>
            </a:r>
            <a:endParaRPr lang="pt-BR" baseline="-25000" dirty="0" smtClean="0"/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pt-BR" dirty="0" smtClean="0"/>
              <a:t>.</a:t>
            </a:r>
          </a:p>
          <a:p>
            <a:r>
              <a:rPr lang="pt-BR" dirty="0" smtClean="0"/>
              <a:t>1</a:t>
            </a:r>
            <a:endParaRPr lang="pt-BR" baseline="-25000" dirty="0" smtClean="0"/>
          </a:p>
          <a:p>
            <a:endParaRPr lang="pt-BR" dirty="0"/>
          </a:p>
        </p:txBody>
      </p:sp>
      <p:pic>
        <p:nvPicPr>
          <p:cNvPr id="97282" name="Picture 2" descr="http://2.bp.blogspot.com/_jSZ3uf3dhUc/SeUcBieIShI/AAAAAAAAB_E/RElfdSWz9lk/s400/amigos1.jpg"/>
          <p:cNvPicPr>
            <a:picLocks noChangeAspect="1" noChangeArrowheads="1"/>
          </p:cNvPicPr>
          <p:nvPr/>
        </p:nvPicPr>
        <p:blipFill>
          <a:blip r:embed="rId2" cstate="print"/>
          <a:srcRect l="56250" r="28750" b="79545"/>
          <a:stretch>
            <a:fillRect/>
          </a:stretch>
        </p:blipFill>
        <p:spPr bwMode="auto">
          <a:xfrm>
            <a:off x="1142976" y="2571744"/>
            <a:ext cx="571504" cy="642942"/>
          </a:xfrm>
          <a:prstGeom prst="rect">
            <a:avLst/>
          </a:prstGeom>
          <a:noFill/>
        </p:spPr>
      </p:pic>
      <p:pic>
        <p:nvPicPr>
          <p:cNvPr id="59" name="Picture 2" descr="http://2.bp.blogspot.com/_jSZ3uf3dhUc/SeUcBieIShI/AAAAAAAAB_E/RElfdSWz9lk/s400/amigos1.jpg"/>
          <p:cNvPicPr>
            <a:picLocks noChangeAspect="1" noChangeArrowheads="1"/>
          </p:cNvPicPr>
          <p:nvPr/>
        </p:nvPicPr>
        <p:blipFill>
          <a:blip r:embed="rId2" cstate="print"/>
          <a:srcRect l="50625" t="75001" r="38125" b="4544"/>
          <a:stretch>
            <a:fillRect/>
          </a:stretch>
        </p:blipFill>
        <p:spPr bwMode="auto">
          <a:xfrm>
            <a:off x="1785918" y="3929066"/>
            <a:ext cx="428628" cy="642942"/>
          </a:xfrm>
          <a:prstGeom prst="rect">
            <a:avLst/>
          </a:prstGeom>
          <a:noFill/>
        </p:spPr>
      </p:pic>
      <p:pic>
        <p:nvPicPr>
          <p:cNvPr id="60" name="Picture 2" descr="http://2.bp.blogspot.com/_jSZ3uf3dhUc/SeUcBieIShI/AAAAAAAAB_E/RElfdSWz9lk/s400/amigos1.jpg"/>
          <p:cNvPicPr>
            <a:picLocks noChangeAspect="1" noChangeArrowheads="1"/>
          </p:cNvPicPr>
          <p:nvPr/>
        </p:nvPicPr>
        <p:blipFill>
          <a:blip r:embed="rId2" cstate="print"/>
          <a:srcRect l="61875" t="75001" r="26875" b="4544"/>
          <a:stretch>
            <a:fillRect/>
          </a:stretch>
        </p:blipFill>
        <p:spPr bwMode="auto">
          <a:xfrm>
            <a:off x="2500298" y="2786058"/>
            <a:ext cx="428628" cy="642942"/>
          </a:xfrm>
          <a:prstGeom prst="rect">
            <a:avLst/>
          </a:prstGeom>
          <a:noFill/>
        </p:spPr>
      </p:pic>
      <p:cxnSp>
        <p:nvCxnSpPr>
          <p:cNvPr id="62" name="Conector reto 61"/>
          <p:cNvCxnSpPr>
            <a:stCxn id="97282" idx="3"/>
            <a:endCxn id="60" idx="1"/>
          </p:cNvCxnSpPr>
          <p:nvPr/>
        </p:nvCxnSpPr>
        <p:spPr>
          <a:xfrm>
            <a:off x="1714480" y="2893215"/>
            <a:ext cx="78581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>
            <a:endCxn id="60" idx="2"/>
          </p:cNvCxnSpPr>
          <p:nvPr/>
        </p:nvCxnSpPr>
        <p:spPr>
          <a:xfrm rot="5400000" flipH="1" flipV="1">
            <a:off x="2250265" y="3464719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rot="16200000" flipH="1">
            <a:off x="1285854" y="3429001"/>
            <a:ext cx="642943" cy="357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>
            <a:off x="1285852" y="5286388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Classificação tradicional falha quando instâncias são </a:t>
            </a:r>
            <a:r>
              <a:rPr lang="pt-BR" sz="2000" dirty="0" smtClean="0">
                <a:solidFill>
                  <a:srgbClr val="FF0000"/>
                </a:solidFill>
              </a:rPr>
              <a:t>dependentes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467600" cy="1143000"/>
          </a:xfrm>
        </p:spPr>
        <p:txBody>
          <a:bodyPr/>
          <a:lstStyle/>
          <a:p>
            <a:r>
              <a:rPr lang="pt-BR" dirty="0" smtClean="0"/>
              <a:t>Classificação Coletiva de Nós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57676" cy="4873752"/>
          </a:xfrm>
        </p:spPr>
        <p:txBody>
          <a:bodyPr>
            <a:normAutofit/>
          </a:bodyPr>
          <a:lstStyle/>
          <a:p>
            <a:r>
              <a:rPr lang="pt-BR" dirty="0" smtClean="0"/>
              <a:t>Tarefa:</a:t>
            </a:r>
          </a:p>
          <a:p>
            <a:pPr lvl="1"/>
            <a:r>
              <a:rPr lang="pt-BR" sz="2000" dirty="0" smtClean="0"/>
              <a:t>Dados uma rede e um sub-conjunto de nós </a:t>
            </a:r>
            <a:r>
              <a:rPr lang="pt-BR" sz="2000" dirty="0" smtClean="0">
                <a:solidFill>
                  <a:srgbClr val="FF0000"/>
                </a:solidFill>
              </a:rPr>
              <a:t>previamente etiquetados </a:t>
            </a:r>
            <a:r>
              <a:rPr lang="pt-BR" sz="2000" dirty="0" smtClean="0"/>
              <a:t>com classes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>
                <a:solidFill>
                  <a:srgbClr val="FF0000"/>
                </a:solidFill>
              </a:rPr>
              <a:t>Classifique </a:t>
            </a:r>
            <a:r>
              <a:rPr lang="pt-BR" sz="2000" dirty="0" smtClean="0"/>
              <a:t>corretamente os todos os nós da rede  </a:t>
            </a:r>
          </a:p>
          <a:p>
            <a:endParaRPr lang="pt-BR" sz="2800" dirty="0" smtClean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034366" y="6305554"/>
            <a:ext cx="609600" cy="52120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115115-371F-4B63-953D-240A1B6CA4F6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4120160" y="424608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406176" y="4889022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191730" y="5603402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334606" y="3960328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6" idx="5"/>
            <a:endCxn id="8" idx="1"/>
          </p:cNvCxnSpPr>
          <p:nvPr/>
        </p:nvCxnSpPr>
        <p:spPr>
          <a:xfrm rot="16200000" flipH="1">
            <a:off x="4526069" y="4937741"/>
            <a:ext cx="902694" cy="616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22" idx="6"/>
            <a:endCxn id="8" idx="2"/>
          </p:cNvCxnSpPr>
          <p:nvPr/>
        </p:nvCxnSpPr>
        <p:spPr>
          <a:xfrm>
            <a:off x="4120160" y="5853435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6" idx="7"/>
          </p:cNvCxnSpPr>
          <p:nvPr/>
        </p:nvCxnSpPr>
        <p:spPr>
          <a:xfrm rot="5400000" flipH="1" flipV="1">
            <a:off x="4972556" y="3978188"/>
            <a:ext cx="58438" cy="665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endCxn id="7" idx="1"/>
          </p:cNvCxnSpPr>
          <p:nvPr/>
        </p:nvCxnSpPr>
        <p:spPr>
          <a:xfrm>
            <a:off x="5977548" y="4281799"/>
            <a:ext cx="522785" cy="701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8" idx="6"/>
            <a:endCxn id="7" idx="3"/>
          </p:cNvCxnSpPr>
          <p:nvPr/>
        </p:nvCxnSpPr>
        <p:spPr>
          <a:xfrm flipV="1">
            <a:off x="5834672" y="5437807"/>
            <a:ext cx="665661" cy="48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5263168" y="2817320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/>
          <p:cNvCxnSpPr>
            <a:endCxn id="15" idx="4"/>
          </p:cNvCxnSpPr>
          <p:nvPr/>
        </p:nvCxnSpPr>
        <p:spPr>
          <a:xfrm rot="16200000" flipV="1">
            <a:off x="5370325" y="3674576"/>
            <a:ext cx="50006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6620490" y="3174510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reto 17"/>
          <p:cNvCxnSpPr>
            <a:endCxn id="17" idx="2"/>
          </p:cNvCxnSpPr>
          <p:nvPr/>
        </p:nvCxnSpPr>
        <p:spPr>
          <a:xfrm rot="5400000" flipH="1" flipV="1">
            <a:off x="5972688" y="3406684"/>
            <a:ext cx="558504" cy="737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6" idx="3"/>
          </p:cNvCxnSpPr>
          <p:nvPr/>
        </p:nvCxnSpPr>
        <p:spPr>
          <a:xfrm rot="5400000">
            <a:off x="3691533" y="5009179"/>
            <a:ext cx="737099" cy="30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7477746" y="4960460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reto 20"/>
          <p:cNvCxnSpPr>
            <a:stCxn id="7" idx="6"/>
            <a:endCxn id="20" idx="2"/>
          </p:cNvCxnSpPr>
          <p:nvPr/>
        </p:nvCxnSpPr>
        <p:spPr>
          <a:xfrm>
            <a:off x="7049118" y="5210493"/>
            <a:ext cx="42862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/>
          <p:nvPr/>
        </p:nvSpPr>
        <p:spPr>
          <a:xfrm>
            <a:off x="3477218" y="553196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364462" y="570335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?</a:t>
            </a:r>
            <a:endParaRPr lang="pt-BR" sz="2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6763366" y="331738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?</a:t>
            </a:r>
            <a:endParaRPr lang="pt-B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/>
          </p:cNvSpPr>
          <p:nvPr/>
        </p:nvSpPr>
        <p:spPr>
          <a:xfrm>
            <a:off x="1913910" y="5876926"/>
            <a:ext cx="609600" cy="52120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115115-371F-4B63-953D-240A1B6CA4F6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1214414" y="267444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500430" y="3317386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285984" y="4031766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2428860" y="2388692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6" idx="5"/>
            <a:endCxn id="8" idx="1"/>
          </p:cNvCxnSpPr>
          <p:nvPr/>
        </p:nvCxnSpPr>
        <p:spPr>
          <a:xfrm rot="16200000" flipH="1">
            <a:off x="1620323" y="3366105"/>
            <a:ext cx="902694" cy="616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22" idx="6"/>
            <a:endCxn id="8" idx="2"/>
          </p:cNvCxnSpPr>
          <p:nvPr/>
        </p:nvCxnSpPr>
        <p:spPr>
          <a:xfrm>
            <a:off x="1214414" y="4281799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6" idx="7"/>
          </p:cNvCxnSpPr>
          <p:nvPr/>
        </p:nvCxnSpPr>
        <p:spPr>
          <a:xfrm rot="5400000" flipH="1" flipV="1">
            <a:off x="2066810" y="2406552"/>
            <a:ext cx="58438" cy="665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endCxn id="7" idx="1"/>
          </p:cNvCxnSpPr>
          <p:nvPr/>
        </p:nvCxnSpPr>
        <p:spPr>
          <a:xfrm>
            <a:off x="3071802" y="2710163"/>
            <a:ext cx="522785" cy="701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8" idx="6"/>
            <a:endCxn id="7" idx="3"/>
          </p:cNvCxnSpPr>
          <p:nvPr/>
        </p:nvCxnSpPr>
        <p:spPr>
          <a:xfrm flipV="1">
            <a:off x="2928926" y="3866171"/>
            <a:ext cx="665661" cy="48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2357422" y="1245684"/>
            <a:ext cx="64294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/>
          <p:cNvCxnSpPr>
            <a:endCxn id="15" idx="4"/>
          </p:cNvCxnSpPr>
          <p:nvPr/>
        </p:nvCxnSpPr>
        <p:spPr>
          <a:xfrm rot="16200000" flipV="1">
            <a:off x="2464579" y="2102940"/>
            <a:ext cx="50006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3714744" y="1602874"/>
            <a:ext cx="642942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reto 17"/>
          <p:cNvCxnSpPr>
            <a:endCxn id="17" idx="2"/>
          </p:cNvCxnSpPr>
          <p:nvPr/>
        </p:nvCxnSpPr>
        <p:spPr>
          <a:xfrm rot="5400000" flipH="1" flipV="1">
            <a:off x="3066942" y="1835048"/>
            <a:ext cx="558504" cy="737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6" idx="3"/>
          </p:cNvCxnSpPr>
          <p:nvPr/>
        </p:nvCxnSpPr>
        <p:spPr>
          <a:xfrm rot="5400000">
            <a:off x="785787" y="3437543"/>
            <a:ext cx="737099" cy="30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/>
          <p:nvPr/>
        </p:nvSpPr>
        <p:spPr>
          <a:xfrm>
            <a:off x="571472" y="396032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58716" y="41317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?</a:t>
            </a:r>
            <a:endParaRPr lang="pt-BR" sz="2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857620" y="17457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?</a:t>
            </a:r>
            <a:endParaRPr lang="pt-BR" sz="2000" dirty="0"/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/>
        </p:nvGraphicFramePr>
        <p:xfrm>
          <a:off x="5743793" y="1714488"/>
          <a:ext cx="1111259" cy="571504"/>
        </p:xfrm>
        <a:graphic>
          <a:graphicData uri="http://schemas.openxmlformats.org/presentationml/2006/ole">
            <p:oleObj spid="_x0000_s91138" name="Equação" r:id="rId3" imgW="444240" imgH="228600" progId="Equation.3">
              <p:embed/>
            </p:oleObj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500034" y="571480"/>
          <a:ext cx="1809750" cy="508000"/>
        </p:xfrm>
        <a:graphic>
          <a:graphicData uri="http://schemas.openxmlformats.org/presentationml/2006/ole">
            <p:oleObj spid="_x0000_s91139" name="Equação" r:id="rId4" imgW="723600" imgH="203040" progId="Equation.3">
              <p:embed/>
            </p:oleObj>
          </a:graphicData>
        </a:graphic>
      </p:graphicFrame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5640606" y="5000640"/>
          <a:ext cx="1619250" cy="571500"/>
        </p:xfrm>
        <a:graphic>
          <a:graphicData uri="http://schemas.openxmlformats.org/presentationml/2006/ole">
            <p:oleObj spid="_x0000_s91140" name="Equação" r:id="rId5" imgW="647640" imgH="228600" progId="Equation.3">
              <p:embed/>
            </p:oleObj>
          </a:graphicData>
        </a:graphic>
      </p:graphicFrame>
      <p:sp>
        <p:nvSpPr>
          <p:cNvPr id="30" name="CaixaDeTexto 29"/>
          <p:cNvSpPr txBox="1"/>
          <p:nvPr/>
        </p:nvSpPr>
        <p:spPr>
          <a:xfrm>
            <a:off x="5211978" y="785794"/>
            <a:ext cx="29319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Nós </a:t>
            </a:r>
            <a:r>
              <a:rPr lang="pt-BR" sz="2000" dirty="0" smtClean="0">
                <a:solidFill>
                  <a:srgbClr val="FF0000"/>
                </a:solidFill>
              </a:rPr>
              <a:t>etiquetados </a:t>
            </a:r>
            <a:r>
              <a:rPr lang="pt-BR" sz="2000" dirty="0" smtClean="0"/>
              <a:t>com </a:t>
            </a:r>
            <a:r>
              <a:rPr lang="pt-BR" sz="2000" dirty="0" smtClean="0">
                <a:solidFill>
                  <a:srgbClr val="FF0000"/>
                </a:solidFill>
              </a:rPr>
              <a:t>m</a:t>
            </a:r>
            <a:r>
              <a:rPr lang="pt-BR" sz="2000" dirty="0" smtClean="0"/>
              <a:t> classes em </a:t>
            </a:r>
            <a:r>
              <a:rPr lang="az-Cyrl-AZ" sz="2400" dirty="0" smtClean="0">
                <a:solidFill>
                  <a:srgbClr val="FF0000"/>
                </a:solidFill>
              </a:rPr>
              <a:t>У</a:t>
            </a:r>
            <a:endParaRPr lang="pt-BR" sz="2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307240" y="4386212"/>
            <a:ext cx="2408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Nós </a:t>
            </a:r>
            <a:r>
              <a:rPr lang="pt-BR" sz="2000" dirty="0" err="1" smtClean="0">
                <a:solidFill>
                  <a:srgbClr val="FF0000"/>
                </a:solidFill>
              </a:rPr>
              <a:t>não-tiquetados</a:t>
            </a:r>
            <a:endParaRPr lang="pt-BR" sz="2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42910" y="5429264"/>
            <a:ext cx="3590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Tarefa: </a:t>
            </a:r>
            <a:r>
              <a:rPr lang="pt-BR" sz="2000" dirty="0" smtClean="0">
                <a:solidFill>
                  <a:srgbClr val="FF0000"/>
                </a:solidFill>
              </a:rPr>
              <a:t>inferir classes </a:t>
            </a:r>
            <a:r>
              <a:rPr lang="pt-BR" sz="2400" dirty="0" err="1" smtClean="0">
                <a:solidFill>
                  <a:srgbClr val="FF0000"/>
                </a:solidFill>
              </a:rPr>
              <a:t>Y</a:t>
            </a:r>
            <a:r>
              <a:rPr lang="pt-BR" sz="2400" baseline="-25000" dirty="0" err="1" smtClean="0">
                <a:solidFill>
                  <a:srgbClr val="FF0000"/>
                </a:solidFill>
              </a:rPr>
              <a:t>u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/>
              <a:t>dos </a:t>
            </a:r>
          </a:p>
          <a:p>
            <a:r>
              <a:rPr lang="pt-BR" sz="2000" dirty="0" smtClean="0"/>
              <a:t>nós não-etiquetados do grafo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5270685" y="2714620"/>
            <a:ext cx="3587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Classes </a:t>
            </a:r>
            <a:r>
              <a:rPr lang="pt-BR" sz="2000" dirty="0" smtClean="0">
                <a:solidFill>
                  <a:srgbClr val="FF0000"/>
                </a:solidFill>
              </a:rPr>
              <a:t>iniciais </a:t>
            </a:r>
            <a:r>
              <a:rPr lang="pt-BR" sz="2000" dirty="0" smtClean="0"/>
              <a:t>ou </a:t>
            </a:r>
            <a:r>
              <a:rPr lang="pt-BR" sz="2000" dirty="0" smtClean="0">
                <a:solidFill>
                  <a:srgbClr val="FF0000"/>
                </a:solidFill>
              </a:rPr>
              <a:t>probabilidade </a:t>
            </a:r>
            <a:r>
              <a:rPr lang="pt-BR" sz="2000" dirty="0" smtClean="0"/>
              <a:t>de classes</a:t>
            </a:r>
            <a:endParaRPr lang="pt-BR" sz="2000" dirty="0"/>
          </a:p>
        </p:txBody>
      </p:sp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5712044" y="3429004"/>
          <a:ext cx="381000" cy="571500"/>
        </p:xfrm>
        <a:graphic>
          <a:graphicData uri="http://schemas.openxmlformats.org/presentationml/2006/ole">
            <p:oleObj spid="_x0000_s91142" name="Equação" r:id="rId6" imgW="152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Coletiva de Nós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Conjunto inicial de nós previamente etiquetados:</a:t>
            </a:r>
          </a:p>
          <a:p>
            <a:pPr lvl="1"/>
            <a:r>
              <a:rPr lang="pt-BR" dirty="0" smtClean="0"/>
              <a:t>(1) manualmente por um humano</a:t>
            </a:r>
          </a:p>
          <a:p>
            <a:pPr lvl="1"/>
            <a:r>
              <a:rPr lang="pt-BR" dirty="0" smtClean="0"/>
              <a:t>(2) com uso de alguma informação externa</a:t>
            </a:r>
          </a:p>
          <a:p>
            <a:pPr lvl="1"/>
            <a:r>
              <a:rPr lang="pt-BR" dirty="0" smtClean="0"/>
              <a:t>(3) com base em conteúdo (e.g. textos publicados)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Tarefas: classificar nós ainda não etiquetados devido a falta de informação ou limitações de recursos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Coletiva de Nós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Classificação de opinião em redes sociais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1D56CDF-26B0-4932-ADE1-1CEA8238F10D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pic>
        <p:nvPicPr>
          <p:cNvPr id="274434" name="Picture 2" descr="http://noticias.gospelmais.com.br/files/2012/05/revista-vej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80928"/>
            <a:ext cx="1046981" cy="902965"/>
          </a:xfrm>
          <a:prstGeom prst="rect">
            <a:avLst/>
          </a:prstGeom>
          <a:noFill/>
        </p:spPr>
      </p:pic>
      <p:pic>
        <p:nvPicPr>
          <p:cNvPr id="274436" name="Picture 4" descr="http://1.bp.blogspot.com/-OgwlSNv2RPI/UOXNyTO02YI/AAAAAAAANG0/gdXufjhOYq0/s1600/car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5151" y="2924944"/>
            <a:ext cx="1641065" cy="441825"/>
          </a:xfrm>
          <a:prstGeom prst="rect">
            <a:avLst/>
          </a:prstGeom>
          <a:noFill/>
        </p:spPr>
      </p:pic>
      <p:pic>
        <p:nvPicPr>
          <p:cNvPr id="274438" name="Picture 6" descr="http://1.bp.blogspot.com/-nziWZ0BK_JQ/UJJ7XM21SgI/AAAAAAAADmw/hsQ8aXmhWI0/s1600/PAULO+HENRIQUE.jpg"/>
          <p:cNvPicPr>
            <a:picLocks noChangeAspect="1" noChangeArrowheads="1"/>
          </p:cNvPicPr>
          <p:nvPr/>
        </p:nvPicPr>
        <p:blipFill>
          <a:blip r:embed="rId4" cstate="print"/>
          <a:srcRect t="13769" b="7419"/>
          <a:stretch>
            <a:fillRect/>
          </a:stretch>
        </p:blipFill>
        <p:spPr bwMode="auto">
          <a:xfrm>
            <a:off x="7380312" y="3068960"/>
            <a:ext cx="888528" cy="1052736"/>
          </a:xfrm>
          <a:prstGeom prst="rect">
            <a:avLst/>
          </a:prstGeom>
          <a:noFill/>
        </p:spPr>
      </p:pic>
      <p:pic>
        <p:nvPicPr>
          <p:cNvPr id="274440" name="Picture 8" descr="http://2.bp.blogspot.com/_FCbEzGmPwVI/S15ZR8-eOEI/AAAAAAAAAsQ/cLIdDI9y6ok/s400/reinaldo_azeved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717032"/>
            <a:ext cx="1247775" cy="1257301"/>
          </a:xfrm>
          <a:prstGeom prst="rect">
            <a:avLst/>
          </a:prstGeom>
          <a:noFill/>
        </p:spPr>
      </p:pic>
      <p:sp>
        <p:nvSpPr>
          <p:cNvPr id="9" name="Rosto feliz 8"/>
          <p:cNvSpPr/>
          <p:nvPr/>
        </p:nvSpPr>
        <p:spPr>
          <a:xfrm>
            <a:off x="3059832" y="5301208"/>
            <a:ext cx="648072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osto feliz 9"/>
          <p:cNvSpPr/>
          <p:nvPr/>
        </p:nvSpPr>
        <p:spPr>
          <a:xfrm>
            <a:off x="5292080" y="5013176"/>
            <a:ext cx="648072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 rot="19702537">
            <a:off x="6039221" y="4491735"/>
            <a:ext cx="136815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 rot="16391055">
            <a:off x="5142008" y="4036169"/>
            <a:ext cx="1164239" cy="223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 rot="13407108">
            <a:off x="1897111" y="4806808"/>
            <a:ext cx="1164239" cy="223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15552924">
            <a:off x="2624506" y="4413970"/>
            <a:ext cx="1164239" cy="223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11289</TotalTime>
  <Words>1194</Words>
  <Application>Microsoft Office PowerPoint</Application>
  <PresentationFormat>Apresentação na tela (4:3)</PresentationFormat>
  <Paragraphs>335</Paragraphs>
  <Slides>37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9" baseType="lpstr">
      <vt:lpstr>Balcão Envidraçado</vt:lpstr>
      <vt:lpstr>Equação</vt:lpstr>
      <vt:lpstr>Classificação de Nós</vt:lpstr>
      <vt:lpstr>Link Mining - Tarefas</vt:lpstr>
      <vt:lpstr>Classificação Tradicional</vt:lpstr>
      <vt:lpstr>Classificação Tradicional</vt:lpstr>
      <vt:lpstr>Classificação Tradicional</vt:lpstr>
      <vt:lpstr>Classificação Coletiva de Nós</vt:lpstr>
      <vt:lpstr>Slide 7</vt:lpstr>
      <vt:lpstr>Classificação Coletiva de Nós</vt:lpstr>
      <vt:lpstr>Classificação Coletiva de Nós - Exemplo</vt:lpstr>
      <vt:lpstr>Classificação Coletiva de Nós</vt:lpstr>
      <vt:lpstr>Exemplos</vt:lpstr>
      <vt:lpstr>Exemplos</vt:lpstr>
      <vt:lpstr>Exemplos</vt:lpstr>
      <vt:lpstr>Exemplos</vt:lpstr>
      <vt:lpstr>Classificação Coletiva </vt:lpstr>
      <vt:lpstr>Classificação Coletiva </vt:lpstr>
      <vt:lpstr>Exemplo</vt:lpstr>
      <vt:lpstr>Exemplo</vt:lpstr>
      <vt:lpstr>Iterative Classification Algorithm:</vt:lpstr>
      <vt:lpstr>Relational Neighbor Classifier</vt:lpstr>
      <vt:lpstr>Relational Neighbor Classifier</vt:lpstr>
      <vt:lpstr>Relational Neighbor Classifier</vt:lpstr>
      <vt:lpstr>Label Propagation</vt:lpstr>
      <vt:lpstr>Label Propagation</vt:lpstr>
      <vt:lpstr>Label Propagation</vt:lpstr>
      <vt:lpstr>Label Propagation</vt:lpstr>
      <vt:lpstr>Label Propagation</vt:lpstr>
      <vt:lpstr>Algoritmo LP-Zhou</vt:lpstr>
      <vt:lpstr>Algoritmo LP-Zhou</vt:lpstr>
      <vt:lpstr>Classificação Coletiva</vt:lpstr>
      <vt:lpstr>Slide 31</vt:lpstr>
      <vt:lpstr>Classificação Coletiva Ativa</vt:lpstr>
      <vt:lpstr>Classificação Coletiva Ativa – Abordagem Estrutural</vt:lpstr>
      <vt:lpstr>Classificação Coletiva Ativa – Baseado em Incerteza</vt:lpstr>
      <vt:lpstr>Slide 35</vt:lpstr>
      <vt:lpstr>Classificação Coletiva Ativa – ALFNET (Bilgic et al.)</vt:lpstr>
      <vt:lpstr>Referência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MiNING</dc:title>
  <dc:creator>Rafacto</dc:creator>
  <cp:lastModifiedBy>Prof</cp:lastModifiedBy>
  <cp:revision>173</cp:revision>
  <dcterms:created xsi:type="dcterms:W3CDTF">2011-05-04T22:19:46Z</dcterms:created>
  <dcterms:modified xsi:type="dcterms:W3CDTF">2013-02-22T09:18:14Z</dcterms:modified>
</cp:coreProperties>
</file>