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69" r:id="rId16"/>
    <p:sldId id="270" r:id="rId17"/>
    <p:sldId id="275" r:id="rId18"/>
    <p:sldId id="272" r:id="rId19"/>
    <p:sldId id="278" r:id="rId20"/>
    <p:sldId id="273" r:id="rId21"/>
    <p:sldId id="274" r:id="rId22"/>
    <p:sldId id="279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9AF1F-EA24-4901-8272-F88B5F36912D}" type="datetimeFigureOut">
              <a:rPr lang="pt-BR" smtClean="0"/>
              <a:pPr/>
              <a:t>22/08/2012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454B4-C7DB-4EB4-91CB-8F4ACF12F75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454B4-C7DB-4EB4-91CB-8F4ACF12F75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454B4-C7DB-4EB4-91CB-8F4ACF12F75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454B4-C7DB-4EB4-91CB-8F4ACF12F75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454B4-C7DB-4EB4-91CB-8F4ACF12F75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454B4-C7DB-4EB4-91CB-8F4ACF12F75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454B4-C7DB-4EB4-91CB-8F4ACF12F75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454B4-C7DB-4EB4-91CB-8F4ACF12F75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EC32-7871-4686-BA03-16D0C6AFE335}" type="datetimeFigureOut">
              <a:rPr lang="pt-BR" smtClean="0"/>
              <a:pPr/>
              <a:t>22/08/2012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7FF8-1558-4BDC-88AF-2FCEFF3268F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EC32-7871-4686-BA03-16D0C6AFE335}" type="datetimeFigureOut">
              <a:rPr lang="pt-BR" smtClean="0"/>
              <a:pPr/>
              <a:t>22/08/2012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7FF8-1558-4BDC-88AF-2FCEFF3268F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EC32-7871-4686-BA03-16D0C6AFE335}" type="datetimeFigureOut">
              <a:rPr lang="pt-BR" smtClean="0"/>
              <a:pPr/>
              <a:t>22/08/2012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7FF8-1558-4BDC-88AF-2FCEFF3268F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EC32-7871-4686-BA03-16D0C6AFE335}" type="datetimeFigureOut">
              <a:rPr lang="pt-BR" smtClean="0"/>
              <a:pPr/>
              <a:t>22/08/2012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7FF8-1558-4BDC-88AF-2FCEFF3268F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EC32-7871-4686-BA03-16D0C6AFE335}" type="datetimeFigureOut">
              <a:rPr lang="pt-BR" smtClean="0"/>
              <a:pPr/>
              <a:t>22/08/2012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7FF8-1558-4BDC-88AF-2FCEFF3268F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EC32-7871-4686-BA03-16D0C6AFE335}" type="datetimeFigureOut">
              <a:rPr lang="pt-BR" smtClean="0"/>
              <a:pPr/>
              <a:t>22/08/2012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7FF8-1558-4BDC-88AF-2FCEFF3268F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EC32-7871-4686-BA03-16D0C6AFE335}" type="datetimeFigureOut">
              <a:rPr lang="pt-BR" smtClean="0"/>
              <a:pPr/>
              <a:t>22/08/2012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7FF8-1558-4BDC-88AF-2FCEFF3268F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EC32-7871-4686-BA03-16D0C6AFE335}" type="datetimeFigureOut">
              <a:rPr lang="pt-BR" smtClean="0"/>
              <a:pPr/>
              <a:t>22/08/2012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7FF8-1558-4BDC-88AF-2FCEFF3268F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EC32-7871-4686-BA03-16D0C6AFE335}" type="datetimeFigureOut">
              <a:rPr lang="pt-BR" smtClean="0"/>
              <a:pPr/>
              <a:t>22/08/2012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7FF8-1558-4BDC-88AF-2FCEFF3268F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EC32-7871-4686-BA03-16D0C6AFE335}" type="datetimeFigureOut">
              <a:rPr lang="pt-BR" smtClean="0"/>
              <a:pPr/>
              <a:t>22/08/2012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7FF8-1558-4BDC-88AF-2FCEFF3268F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EC32-7871-4686-BA03-16D0C6AFE335}" type="datetimeFigureOut">
              <a:rPr lang="pt-BR" smtClean="0"/>
              <a:pPr/>
              <a:t>22/08/2012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7FF8-1558-4BDC-88AF-2FCEFF3268F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DEC32-7871-4686-BA03-16D0C6AFE335}" type="datetimeFigureOut">
              <a:rPr lang="pt-BR" smtClean="0"/>
              <a:pPr/>
              <a:t>22/08/2012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A7FF8-1558-4BDC-88AF-2FCEFF3268F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n.ufpe.br/~rbcp/taia/structure-complex-networks.pdf" TargetMode="External"/><Relationship Id="rId2" Type="http://schemas.openxmlformats.org/officeDocument/2006/relationships/hyperlink" Target="http://www.land.ufrj.br/~daniel/JAI-RC/JAI-RC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Análise</a:t>
            </a:r>
            <a:r>
              <a:rPr lang="en-US" sz="4800" dirty="0" smtClean="0"/>
              <a:t> de </a:t>
            </a:r>
            <a:r>
              <a:rPr lang="en-US" sz="4800" dirty="0" err="1" smtClean="0"/>
              <a:t>Redes</a:t>
            </a:r>
            <a:r>
              <a:rPr lang="en-US" sz="4800" dirty="0" smtClean="0"/>
              <a:t> </a:t>
            </a:r>
            <a:r>
              <a:rPr lang="en-US" sz="4800" dirty="0" err="1" smtClean="0"/>
              <a:t>Complexas</a:t>
            </a:r>
            <a:r>
              <a:rPr lang="en-US" sz="4800" dirty="0" smtClean="0"/>
              <a:t> – </a:t>
            </a:r>
            <a:br>
              <a:rPr lang="en-US" sz="4800" dirty="0" smtClean="0"/>
            </a:br>
            <a:r>
              <a:rPr lang="en-US" sz="3600" dirty="0" err="1" smtClean="0"/>
              <a:t>Conceitos</a:t>
            </a:r>
            <a:r>
              <a:rPr lang="en-US" sz="3600" dirty="0" smtClean="0"/>
              <a:t> e </a:t>
            </a:r>
            <a:r>
              <a:rPr lang="en-US" sz="3600" dirty="0" err="1" smtClean="0"/>
              <a:t>Propriedades</a:t>
            </a:r>
            <a:r>
              <a:rPr lang="en-US" sz="3600" dirty="0" smtClean="0"/>
              <a:t> </a:t>
            </a:r>
            <a:r>
              <a:rPr lang="en-US" sz="3600" dirty="0" err="1" smtClean="0"/>
              <a:t>Básicas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Ricardo </a:t>
            </a:r>
            <a:r>
              <a:rPr lang="en-US" dirty="0" err="1" smtClean="0"/>
              <a:t>Prudêncio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Matriz</a:t>
            </a:r>
            <a:r>
              <a:rPr lang="en-US" dirty="0" smtClean="0"/>
              <a:t> de </a:t>
            </a:r>
            <a:r>
              <a:rPr lang="en-US" dirty="0" err="1" smtClean="0"/>
              <a:t>Associação</a:t>
            </a:r>
            <a:endParaRPr lang="en-US" dirty="0"/>
          </a:p>
        </p:txBody>
      </p:sp>
      <p:sp>
        <p:nvSpPr>
          <p:cNvPr id="46" name="CaixaDeTexto 45"/>
          <p:cNvSpPr txBox="1"/>
          <p:nvPr/>
        </p:nvSpPr>
        <p:spPr>
          <a:xfrm>
            <a:off x="5357818" y="3119810"/>
            <a:ext cx="201689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0     2     0      0     0 </a:t>
            </a:r>
          </a:p>
          <a:p>
            <a:pPr>
              <a:spcAft>
                <a:spcPts val="1200"/>
              </a:spcAft>
            </a:pPr>
            <a:r>
              <a:rPr lang="en-US" dirty="0"/>
              <a:t> 0</a:t>
            </a:r>
            <a:r>
              <a:rPr lang="en-US" dirty="0" smtClean="0"/>
              <a:t>    0     1      0     7 </a:t>
            </a:r>
          </a:p>
          <a:p>
            <a:pPr>
              <a:spcAft>
                <a:spcPts val="1200"/>
              </a:spcAft>
            </a:pPr>
            <a:r>
              <a:rPr lang="en-US" dirty="0"/>
              <a:t> </a:t>
            </a:r>
            <a:r>
              <a:rPr lang="en-US" dirty="0" smtClean="0"/>
              <a:t>0    0     0      5     4   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 0    0     3      0     0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 0    0     0      0     0 </a:t>
            </a:r>
          </a:p>
          <a:p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Redes</a:t>
            </a:r>
            <a:r>
              <a:rPr lang="en-US" dirty="0" smtClean="0"/>
              <a:t> </a:t>
            </a:r>
            <a:r>
              <a:rPr lang="en-US" dirty="0" err="1" smtClean="0"/>
              <a:t>Complexas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4000" dirty="0" smtClean="0"/>
              <a:t>- </a:t>
            </a:r>
            <a:r>
              <a:rPr lang="en-US" sz="4000" dirty="0" err="1" smtClean="0"/>
              <a:t>Representação</a:t>
            </a:r>
            <a:endParaRPr lang="en-US" dirty="0"/>
          </a:p>
        </p:txBody>
      </p:sp>
      <p:sp>
        <p:nvSpPr>
          <p:cNvPr id="43" name="Colchete esquerdo 42"/>
          <p:cNvSpPr/>
          <p:nvPr/>
        </p:nvSpPr>
        <p:spPr>
          <a:xfrm>
            <a:off x="5286380" y="3143248"/>
            <a:ext cx="71438" cy="2000264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olchete direito 43"/>
          <p:cNvSpPr/>
          <p:nvPr/>
        </p:nvSpPr>
        <p:spPr>
          <a:xfrm>
            <a:off x="7215206" y="3143248"/>
            <a:ext cx="71438" cy="2000264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aixaDeTexto 44"/>
          <p:cNvSpPr txBox="1"/>
          <p:nvPr/>
        </p:nvSpPr>
        <p:spPr>
          <a:xfrm>
            <a:off x="4809062" y="3119810"/>
            <a:ext cx="405880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v1</a:t>
            </a:r>
          </a:p>
          <a:p>
            <a:pPr>
              <a:spcAft>
                <a:spcPts val="1200"/>
              </a:spcAft>
            </a:pPr>
            <a:r>
              <a:rPr lang="en-US" dirty="0"/>
              <a:t>v</a:t>
            </a:r>
            <a:r>
              <a:rPr lang="en-US" dirty="0" smtClean="0"/>
              <a:t>2</a:t>
            </a:r>
          </a:p>
          <a:p>
            <a:pPr>
              <a:spcAft>
                <a:spcPts val="1200"/>
              </a:spcAft>
            </a:pPr>
            <a:r>
              <a:rPr lang="en-US" dirty="0"/>
              <a:t>v</a:t>
            </a:r>
            <a:r>
              <a:rPr lang="en-US" dirty="0" smtClean="0"/>
              <a:t>3</a:t>
            </a:r>
          </a:p>
          <a:p>
            <a:pPr>
              <a:spcAft>
                <a:spcPts val="1200"/>
              </a:spcAft>
            </a:pPr>
            <a:r>
              <a:rPr lang="en-US" dirty="0"/>
              <a:t>v</a:t>
            </a:r>
            <a:r>
              <a:rPr lang="en-US" dirty="0" smtClean="0"/>
              <a:t>4</a:t>
            </a:r>
          </a:p>
          <a:p>
            <a:pPr>
              <a:spcAft>
                <a:spcPts val="1200"/>
              </a:spcAft>
            </a:pPr>
            <a:r>
              <a:rPr lang="en-US" dirty="0"/>
              <a:t>v</a:t>
            </a:r>
            <a:r>
              <a:rPr lang="en-US" dirty="0" smtClean="0"/>
              <a:t>5</a:t>
            </a:r>
          </a:p>
          <a:p>
            <a:endParaRPr lang="en-US" dirty="0"/>
          </a:p>
        </p:txBody>
      </p:sp>
      <p:sp>
        <p:nvSpPr>
          <p:cNvPr id="47" name="CaixaDeTexto 46"/>
          <p:cNvSpPr txBox="1"/>
          <p:nvPr/>
        </p:nvSpPr>
        <p:spPr>
          <a:xfrm>
            <a:off x="5355682" y="2714620"/>
            <a:ext cx="1925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dirty="0" smtClean="0"/>
              <a:t>1  v2   v3    v4   v5</a:t>
            </a:r>
            <a:endParaRPr lang="en-US" dirty="0"/>
          </a:p>
        </p:txBody>
      </p:sp>
      <p:sp>
        <p:nvSpPr>
          <p:cNvPr id="67" name="Elipse 66"/>
          <p:cNvSpPr/>
          <p:nvPr/>
        </p:nvSpPr>
        <p:spPr>
          <a:xfrm>
            <a:off x="1608288" y="3504010"/>
            <a:ext cx="364913" cy="425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Elipse 67"/>
          <p:cNvSpPr/>
          <p:nvPr/>
        </p:nvSpPr>
        <p:spPr>
          <a:xfrm>
            <a:off x="2755158" y="3018232"/>
            <a:ext cx="364913" cy="425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Elipse 68"/>
          <p:cNvSpPr/>
          <p:nvPr/>
        </p:nvSpPr>
        <p:spPr>
          <a:xfrm>
            <a:off x="2338114" y="4718456"/>
            <a:ext cx="364913" cy="425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Elipse 69"/>
          <p:cNvSpPr/>
          <p:nvPr/>
        </p:nvSpPr>
        <p:spPr>
          <a:xfrm>
            <a:off x="357158" y="3564732"/>
            <a:ext cx="364912" cy="4250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dirty="0"/>
          </a:p>
        </p:txBody>
      </p:sp>
      <p:sp>
        <p:nvSpPr>
          <p:cNvPr id="71" name="Elipse 70"/>
          <p:cNvSpPr/>
          <p:nvPr/>
        </p:nvSpPr>
        <p:spPr>
          <a:xfrm>
            <a:off x="3849897" y="2714620"/>
            <a:ext cx="364913" cy="425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Conector reto 71"/>
          <p:cNvCxnSpPr>
            <a:stCxn id="67" idx="7"/>
            <a:endCxn id="68" idx="2"/>
          </p:cNvCxnSpPr>
          <p:nvPr/>
        </p:nvCxnSpPr>
        <p:spPr>
          <a:xfrm rot="5400000" flipH="1" flipV="1">
            <a:off x="2169710" y="2980811"/>
            <a:ext cx="335498" cy="835397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to 72"/>
          <p:cNvCxnSpPr>
            <a:stCxn id="67" idx="5"/>
            <a:endCxn id="69" idx="1"/>
          </p:cNvCxnSpPr>
          <p:nvPr/>
        </p:nvCxnSpPr>
        <p:spPr>
          <a:xfrm rot="16200000" flipH="1">
            <a:off x="1698715" y="4087864"/>
            <a:ext cx="913886" cy="471794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to 73"/>
          <p:cNvCxnSpPr>
            <a:stCxn id="68" idx="4"/>
            <a:endCxn id="69" idx="0"/>
          </p:cNvCxnSpPr>
          <p:nvPr/>
        </p:nvCxnSpPr>
        <p:spPr>
          <a:xfrm rot="5400000">
            <a:off x="2091509" y="3872350"/>
            <a:ext cx="1275168" cy="417043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to 74"/>
          <p:cNvCxnSpPr>
            <a:stCxn id="70" idx="6"/>
            <a:endCxn id="67" idx="2"/>
          </p:cNvCxnSpPr>
          <p:nvPr/>
        </p:nvCxnSpPr>
        <p:spPr>
          <a:xfrm flipV="1">
            <a:off x="722071" y="3716538"/>
            <a:ext cx="886217" cy="60722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aixaDeTexto 75"/>
          <p:cNvSpPr txBox="1"/>
          <p:nvPr/>
        </p:nvSpPr>
        <p:spPr>
          <a:xfrm>
            <a:off x="357158" y="3571876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v1</a:t>
            </a:r>
            <a:endParaRPr lang="en-US" dirty="0"/>
          </a:p>
        </p:txBody>
      </p:sp>
      <p:sp>
        <p:nvSpPr>
          <p:cNvPr id="77" name="CaixaDeTexto 76"/>
          <p:cNvSpPr txBox="1"/>
          <p:nvPr/>
        </p:nvSpPr>
        <p:spPr>
          <a:xfrm>
            <a:off x="1594352" y="3500438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78" name="CaixaDeTexto 77"/>
          <p:cNvSpPr txBox="1"/>
          <p:nvPr/>
        </p:nvSpPr>
        <p:spPr>
          <a:xfrm>
            <a:off x="2737360" y="3059668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v3</a:t>
            </a:r>
            <a:endParaRPr lang="en-US" dirty="0"/>
          </a:p>
        </p:txBody>
      </p:sp>
      <p:sp>
        <p:nvSpPr>
          <p:cNvPr id="79" name="CaixaDeTexto 78"/>
          <p:cNvSpPr txBox="1"/>
          <p:nvPr/>
        </p:nvSpPr>
        <p:spPr>
          <a:xfrm>
            <a:off x="3857620" y="271462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v4</a:t>
            </a:r>
            <a:endParaRPr lang="en-US" dirty="0"/>
          </a:p>
        </p:txBody>
      </p:sp>
      <p:sp>
        <p:nvSpPr>
          <p:cNvPr id="80" name="CaixaDeTexto 79"/>
          <p:cNvSpPr txBox="1"/>
          <p:nvPr/>
        </p:nvSpPr>
        <p:spPr>
          <a:xfrm>
            <a:off x="2308732" y="477418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v5</a:t>
            </a:r>
            <a:endParaRPr lang="en-US" dirty="0"/>
          </a:p>
        </p:txBody>
      </p:sp>
      <p:sp>
        <p:nvSpPr>
          <p:cNvPr id="81" name="Arco 80"/>
          <p:cNvSpPr/>
          <p:nvPr/>
        </p:nvSpPr>
        <p:spPr>
          <a:xfrm rot="17332972">
            <a:off x="3197347" y="2485408"/>
            <a:ext cx="1055228" cy="1532421"/>
          </a:xfrm>
          <a:prstGeom prst="arc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Arco 81"/>
          <p:cNvSpPr/>
          <p:nvPr/>
        </p:nvSpPr>
        <p:spPr>
          <a:xfrm rot="6101505">
            <a:off x="2687041" y="2120281"/>
            <a:ext cx="1055228" cy="1532421"/>
          </a:xfrm>
          <a:prstGeom prst="arc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CaixaDeTexto 82"/>
          <p:cNvSpPr txBox="1"/>
          <p:nvPr/>
        </p:nvSpPr>
        <p:spPr>
          <a:xfrm>
            <a:off x="928662" y="335756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4" name="CaixaDeTexto 83"/>
          <p:cNvSpPr txBox="1"/>
          <p:nvPr/>
        </p:nvSpPr>
        <p:spPr>
          <a:xfrm>
            <a:off x="2055736" y="307181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5" name="CaixaDeTexto 84"/>
          <p:cNvSpPr txBox="1"/>
          <p:nvPr/>
        </p:nvSpPr>
        <p:spPr>
          <a:xfrm>
            <a:off x="1714480" y="41433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86" name="CaixaDeTexto 85"/>
          <p:cNvSpPr txBox="1"/>
          <p:nvPr/>
        </p:nvSpPr>
        <p:spPr>
          <a:xfrm>
            <a:off x="2786050" y="38576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87" name="CaixaDeTexto 86"/>
          <p:cNvSpPr txBox="1"/>
          <p:nvPr/>
        </p:nvSpPr>
        <p:spPr>
          <a:xfrm>
            <a:off x="3214678" y="235743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88" name="CaixaDeTexto 87"/>
          <p:cNvSpPr txBox="1"/>
          <p:nvPr/>
        </p:nvSpPr>
        <p:spPr>
          <a:xfrm>
            <a:off x="3500430" y="3429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Grau</a:t>
            </a:r>
            <a:r>
              <a:rPr lang="en-US" dirty="0" smtClean="0"/>
              <a:t> = </a:t>
            </a:r>
            <a:r>
              <a:rPr lang="en-US" dirty="0" err="1" smtClean="0"/>
              <a:t>Número</a:t>
            </a:r>
            <a:r>
              <a:rPr lang="en-US" dirty="0" smtClean="0"/>
              <a:t> de </a:t>
            </a:r>
            <a:r>
              <a:rPr lang="en-US" dirty="0" err="1" smtClean="0"/>
              <a:t>arestas</a:t>
            </a:r>
            <a:r>
              <a:rPr lang="en-US" dirty="0" smtClean="0"/>
              <a:t> do </a:t>
            </a:r>
            <a:r>
              <a:rPr lang="en-US" dirty="0" err="1" smtClean="0"/>
              <a:t>nó</a:t>
            </a:r>
            <a:endParaRPr lang="en-US" dirty="0"/>
          </a:p>
        </p:txBody>
      </p:sp>
      <p:sp>
        <p:nvSpPr>
          <p:cNvPr id="46" name="CaixaDeTexto 45"/>
          <p:cNvSpPr txBox="1"/>
          <p:nvPr/>
        </p:nvSpPr>
        <p:spPr>
          <a:xfrm>
            <a:off x="5357818" y="3119810"/>
            <a:ext cx="201689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0     1     0      0     0 </a:t>
            </a:r>
          </a:p>
          <a:p>
            <a:pPr>
              <a:spcAft>
                <a:spcPts val="1200"/>
              </a:spcAft>
            </a:pPr>
            <a:r>
              <a:rPr lang="en-US" dirty="0"/>
              <a:t> </a:t>
            </a:r>
            <a:r>
              <a:rPr lang="en-US" dirty="0" smtClean="0"/>
              <a:t>1    0     1      0     1 </a:t>
            </a:r>
          </a:p>
          <a:p>
            <a:pPr>
              <a:spcAft>
                <a:spcPts val="1200"/>
              </a:spcAft>
            </a:pPr>
            <a:r>
              <a:rPr lang="en-US" dirty="0"/>
              <a:t> </a:t>
            </a:r>
            <a:r>
              <a:rPr lang="en-US" dirty="0" smtClean="0"/>
              <a:t>0    1     0      1     1   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 0    0     1      0     0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 0    1     1      0     0 </a:t>
            </a:r>
          </a:p>
          <a:p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Propriedades</a:t>
            </a:r>
            <a:endParaRPr lang="en-US" dirty="0"/>
          </a:p>
        </p:txBody>
      </p:sp>
      <p:grpSp>
        <p:nvGrpSpPr>
          <p:cNvPr id="4" name="Grupo 23"/>
          <p:cNvGrpSpPr/>
          <p:nvPr/>
        </p:nvGrpSpPr>
        <p:grpSpPr>
          <a:xfrm>
            <a:off x="500034" y="2714620"/>
            <a:ext cx="3857652" cy="2428892"/>
            <a:chOff x="1643042" y="3214686"/>
            <a:chExt cx="5286412" cy="2857520"/>
          </a:xfrm>
        </p:grpSpPr>
        <p:sp>
          <p:nvSpPr>
            <p:cNvPr id="25" name="Elipse 24"/>
            <p:cNvSpPr/>
            <p:nvPr/>
          </p:nvSpPr>
          <p:spPr>
            <a:xfrm>
              <a:off x="3357554" y="4143380"/>
              <a:ext cx="500066" cy="5000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Elipse 25"/>
            <p:cNvSpPr/>
            <p:nvPr/>
          </p:nvSpPr>
          <p:spPr>
            <a:xfrm>
              <a:off x="4929190" y="3571876"/>
              <a:ext cx="500066" cy="5000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Elipse 29"/>
            <p:cNvSpPr/>
            <p:nvPr/>
          </p:nvSpPr>
          <p:spPr>
            <a:xfrm>
              <a:off x="4357686" y="5572140"/>
              <a:ext cx="500066" cy="5000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Elipse 30"/>
            <p:cNvSpPr/>
            <p:nvPr/>
          </p:nvSpPr>
          <p:spPr>
            <a:xfrm>
              <a:off x="1643042" y="4214818"/>
              <a:ext cx="500065" cy="5000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 dirty="0"/>
            </a:p>
          </p:txBody>
        </p:sp>
        <p:sp>
          <p:nvSpPr>
            <p:cNvPr id="32" name="Elipse 31"/>
            <p:cNvSpPr/>
            <p:nvPr/>
          </p:nvSpPr>
          <p:spPr>
            <a:xfrm>
              <a:off x="6429388" y="3214686"/>
              <a:ext cx="500066" cy="5000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Conector reto 32"/>
            <p:cNvCxnSpPr>
              <a:stCxn id="25" idx="7"/>
              <a:endCxn id="26" idx="2"/>
            </p:cNvCxnSpPr>
            <p:nvPr/>
          </p:nvCxnSpPr>
          <p:spPr>
            <a:xfrm rot="5400000" flipH="1" flipV="1">
              <a:off x="4159436" y="3446860"/>
              <a:ext cx="394704" cy="11448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to 33"/>
            <p:cNvCxnSpPr>
              <a:stCxn id="25" idx="5"/>
              <a:endCxn id="30" idx="1"/>
            </p:cNvCxnSpPr>
            <p:nvPr/>
          </p:nvCxnSpPr>
          <p:spPr>
            <a:xfrm rot="16200000" flipH="1">
              <a:off x="3570073" y="4784527"/>
              <a:ext cx="1075160" cy="6465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to 34"/>
            <p:cNvCxnSpPr>
              <a:stCxn id="26" idx="4"/>
              <a:endCxn id="30" idx="0"/>
            </p:cNvCxnSpPr>
            <p:nvPr/>
          </p:nvCxnSpPr>
          <p:spPr>
            <a:xfrm rot="5400000">
              <a:off x="4143372" y="4536289"/>
              <a:ext cx="1500198" cy="5715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to 35"/>
            <p:cNvCxnSpPr>
              <a:stCxn id="26" idx="6"/>
              <a:endCxn id="32" idx="2"/>
            </p:cNvCxnSpPr>
            <p:nvPr/>
          </p:nvCxnSpPr>
          <p:spPr>
            <a:xfrm flipV="1">
              <a:off x="5429256" y="3464719"/>
              <a:ext cx="1000132" cy="3571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to 36"/>
            <p:cNvCxnSpPr>
              <a:stCxn id="31" idx="6"/>
              <a:endCxn id="25" idx="2"/>
            </p:cNvCxnSpPr>
            <p:nvPr/>
          </p:nvCxnSpPr>
          <p:spPr>
            <a:xfrm flipV="1">
              <a:off x="2143108" y="4393413"/>
              <a:ext cx="121444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CaixaDeTexto 37"/>
          <p:cNvSpPr txBox="1"/>
          <p:nvPr/>
        </p:nvSpPr>
        <p:spPr>
          <a:xfrm>
            <a:off x="500034" y="3571876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v1</a:t>
            </a:r>
            <a:endParaRPr lang="en-US" dirty="0"/>
          </a:p>
        </p:txBody>
      </p:sp>
      <p:sp>
        <p:nvSpPr>
          <p:cNvPr id="39" name="CaixaDeTexto 38"/>
          <p:cNvSpPr txBox="1"/>
          <p:nvPr/>
        </p:nvSpPr>
        <p:spPr>
          <a:xfrm>
            <a:off x="1737228" y="3500438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2880236" y="3059668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v3</a:t>
            </a:r>
            <a:endParaRPr lang="en-US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4000496" y="271462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v4</a:t>
            </a:r>
            <a:endParaRPr lang="en-US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2451608" y="477418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v5</a:t>
            </a:r>
            <a:endParaRPr lang="en-US" dirty="0"/>
          </a:p>
        </p:txBody>
      </p:sp>
      <p:sp>
        <p:nvSpPr>
          <p:cNvPr id="43" name="Colchete esquerdo 42"/>
          <p:cNvSpPr/>
          <p:nvPr/>
        </p:nvSpPr>
        <p:spPr>
          <a:xfrm>
            <a:off x="5286380" y="3143248"/>
            <a:ext cx="71438" cy="2000264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olchete direito 43"/>
          <p:cNvSpPr/>
          <p:nvPr/>
        </p:nvSpPr>
        <p:spPr>
          <a:xfrm>
            <a:off x="7215206" y="3143248"/>
            <a:ext cx="71438" cy="2000264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aixaDeTexto 44"/>
          <p:cNvSpPr txBox="1"/>
          <p:nvPr/>
        </p:nvSpPr>
        <p:spPr>
          <a:xfrm>
            <a:off x="4809062" y="3119810"/>
            <a:ext cx="405880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v1</a:t>
            </a:r>
          </a:p>
          <a:p>
            <a:pPr>
              <a:spcAft>
                <a:spcPts val="1200"/>
              </a:spcAft>
            </a:pPr>
            <a:r>
              <a:rPr lang="en-US" dirty="0"/>
              <a:t>v</a:t>
            </a:r>
            <a:r>
              <a:rPr lang="en-US" dirty="0" smtClean="0"/>
              <a:t>2</a:t>
            </a:r>
          </a:p>
          <a:p>
            <a:pPr>
              <a:spcAft>
                <a:spcPts val="1200"/>
              </a:spcAft>
            </a:pPr>
            <a:r>
              <a:rPr lang="en-US" dirty="0"/>
              <a:t>v</a:t>
            </a:r>
            <a:r>
              <a:rPr lang="en-US" dirty="0" smtClean="0"/>
              <a:t>3</a:t>
            </a:r>
          </a:p>
          <a:p>
            <a:pPr>
              <a:spcAft>
                <a:spcPts val="1200"/>
              </a:spcAft>
            </a:pPr>
            <a:r>
              <a:rPr lang="en-US" dirty="0"/>
              <a:t>v</a:t>
            </a:r>
            <a:r>
              <a:rPr lang="en-US" dirty="0" smtClean="0"/>
              <a:t>4</a:t>
            </a:r>
          </a:p>
          <a:p>
            <a:pPr>
              <a:spcAft>
                <a:spcPts val="1200"/>
              </a:spcAft>
            </a:pPr>
            <a:r>
              <a:rPr lang="en-US" dirty="0"/>
              <a:t>v</a:t>
            </a:r>
            <a:r>
              <a:rPr lang="en-US" dirty="0" smtClean="0"/>
              <a:t>5</a:t>
            </a:r>
          </a:p>
          <a:p>
            <a:endParaRPr lang="en-US" dirty="0"/>
          </a:p>
        </p:txBody>
      </p:sp>
      <p:sp>
        <p:nvSpPr>
          <p:cNvPr id="47" name="CaixaDeTexto 46"/>
          <p:cNvSpPr txBox="1"/>
          <p:nvPr/>
        </p:nvSpPr>
        <p:spPr>
          <a:xfrm>
            <a:off x="5355682" y="2714620"/>
            <a:ext cx="1925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dirty="0" smtClean="0"/>
              <a:t>1  v2   v3    v4   v5</a:t>
            </a:r>
            <a:endParaRPr lang="en-US" dirty="0"/>
          </a:p>
        </p:txBody>
      </p:sp>
      <p:graphicFrame>
        <p:nvGraphicFramePr>
          <p:cNvPr id="27" name="Objeto 26"/>
          <p:cNvGraphicFramePr>
            <a:graphicFrameLocks noChangeAspect="1"/>
          </p:cNvGraphicFramePr>
          <p:nvPr/>
        </p:nvGraphicFramePr>
        <p:xfrm>
          <a:off x="3286116" y="5715016"/>
          <a:ext cx="1549184" cy="785818"/>
        </p:xfrm>
        <a:graphic>
          <a:graphicData uri="http://schemas.openxmlformats.org/presentationml/2006/ole">
            <p:oleObj spid="_x0000_s1026" name="Equação" r:id="rId4" imgW="876240" imgH="444240" progId="Equation.3">
              <p:embed/>
            </p:oleObj>
          </a:graphicData>
        </a:graphic>
      </p:graphicFrame>
      <p:sp>
        <p:nvSpPr>
          <p:cNvPr id="28" name="CaixaDeTexto 27"/>
          <p:cNvSpPr txBox="1"/>
          <p:nvPr/>
        </p:nvSpPr>
        <p:spPr>
          <a:xfrm>
            <a:off x="428596" y="5857892"/>
            <a:ext cx="1999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Grau</a:t>
            </a:r>
            <a:r>
              <a:rPr lang="en-US" sz="2000" dirty="0" smtClean="0"/>
              <a:t> do </a:t>
            </a:r>
            <a:r>
              <a:rPr lang="en-US" sz="2000" dirty="0" err="1" smtClean="0"/>
              <a:t>vértice</a:t>
            </a:r>
            <a:r>
              <a:rPr lang="en-US" sz="2000" dirty="0" smtClean="0"/>
              <a:t> v</a:t>
            </a:r>
            <a:r>
              <a:rPr lang="en-US" sz="2000" baseline="-25000" dirty="0" smtClean="0"/>
              <a:t>i</a:t>
            </a:r>
            <a:endParaRPr lang="en-US" sz="2000" baseline="-25000" dirty="0"/>
          </a:p>
        </p:txBody>
      </p:sp>
      <p:cxnSp>
        <p:nvCxnSpPr>
          <p:cNvPr id="49" name="Conector de seta reta 48"/>
          <p:cNvCxnSpPr/>
          <p:nvPr/>
        </p:nvCxnSpPr>
        <p:spPr>
          <a:xfrm>
            <a:off x="2500298" y="6072206"/>
            <a:ext cx="572246" cy="142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ixaDeTexto 53"/>
          <p:cNvSpPr txBox="1"/>
          <p:nvPr/>
        </p:nvSpPr>
        <p:spPr>
          <a:xfrm>
            <a:off x="5286380" y="5857892"/>
            <a:ext cx="32815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onde</a:t>
            </a:r>
            <a:r>
              <a:rPr lang="en-US" sz="2000" i="1" dirty="0" smtClean="0"/>
              <a:t> N</a:t>
            </a:r>
            <a:r>
              <a:rPr lang="en-US" sz="2000" dirty="0" smtClean="0"/>
              <a:t> = </a:t>
            </a:r>
            <a:r>
              <a:rPr lang="en-US" sz="2000" dirty="0" err="1" smtClean="0"/>
              <a:t>número</a:t>
            </a:r>
            <a:r>
              <a:rPr lang="en-US" sz="2000" dirty="0" smtClean="0"/>
              <a:t> total de </a:t>
            </a:r>
            <a:r>
              <a:rPr lang="en-US" sz="2000" dirty="0" err="1" smtClean="0"/>
              <a:t>nós</a:t>
            </a:r>
            <a:endParaRPr lang="en-US" sz="20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Grau</a:t>
            </a:r>
            <a:r>
              <a:rPr lang="en-US" dirty="0" smtClean="0"/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entrada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Grau</a:t>
            </a:r>
            <a:r>
              <a:rPr lang="en-US" dirty="0" smtClean="0"/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saída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Propriedades</a:t>
            </a:r>
            <a:endParaRPr lang="en-US" dirty="0"/>
          </a:p>
        </p:txBody>
      </p:sp>
      <p:graphicFrame>
        <p:nvGraphicFramePr>
          <p:cNvPr id="27" name="Objeto 26"/>
          <p:cNvGraphicFramePr>
            <a:graphicFrameLocks noChangeAspect="1"/>
          </p:cNvGraphicFramePr>
          <p:nvPr/>
        </p:nvGraphicFramePr>
        <p:xfrm>
          <a:off x="1373188" y="5715000"/>
          <a:ext cx="1662112" cy="785813"/>
        </p:xfrm>
        <a:graphic>
          <a:graphicData uri="http://schemas.openxmlformats.org/presentationml/2006/ole">
            <p:oleObj spid="_x0000_s2050" name="Equação" r:id="rId4" imgW="939600" imgH="444240" progId="Equation.3">
              <p:embed/>
            </p:oleObj>
          </a:graphicData>
        </a:graphic>
      </p:graphicFrame>
      <p:sp>
        <p:nvSpPr>
          <p:cNvPr id="29" name="CaixaDeTexto 28"/>
          <p:cNvSpPr txBox="1"/>
          <p:nvPr/>
        </p:nvSpPr>
        <p:spPr>
          <a:xfrm>
            <a:off x="5357818" y="3119810"/>
            <a:ext cx="201689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0     1     0      0     0 </a:t>
            </a:r>
          </a:p>
          <a:p>
            <a:pPr>
              <a:spcAft>
                <a:spcPts val="1200"/>
              </a:spcAft>
            </a:pPr>
            <a:r>
              <a:rPr lang="en-US" dirty="0"/>
              <a:t> 0</a:t>
            </a:r>
            <a:r>
              <a:rPr lang="en-US" dirty="0" smtClean="0"/>
              <a:t>    0     1      0     1 </a:t>
            </a:r>
          </a:p>
          <a:p>
            <a:pPr>
              <a:spcAft>
                <a:spcPts val="1200"/>
              </a:spcAft>
            </a:pPr>
            <a:r>
              <a:rPr lang="en-US" dirty="0"/>
              <a:t> </a:t>
            </a:r>
            <a:r>
              <a:rPr lang="en-US" dirty="0" smtClean="0"/>
              <a:t>0    0     0      1     1   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 0    0     1      0     0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 0    0     0      0     0 </a:t>
            </a:r>
          </a:p>
          <a:p>
            <a:endParaRPr lang="en-US" dirty="0"/>
          </a:p>
        </p:txBody>
      </p:sp>
      <p:sp>
        <p:nvSpPr>
          <p:cNvPr id="48" name="Colchete esquerdo 47"/>
          <p:cNvSpPr/>
          <p:nvPr/>
        </p:nvSpPr>
        <p:spPr>
          <a:xfrm>
            <a:off x="5286380" y="3143248"/>
            <a:ext cx="71438" cy="2000264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olchete direito 49"/>
          <p:cNvSpPr/>
          <p:nvPr/>
        </p:nvSpPr>
        <p:spPr>
          <a:xfrm>
            <a:off x="7215206" y="3143248"/>
            <a:ext cx="71438" cy="2000264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CaixaDeTexto 50"/>
          <p:cNvSpPr txBox="1"/>
          <p:nvPr/>
        </p:nvSpPr>
        <p:spPr>
          <a:xfrm>
            <a:off x="4809062" y="3119810"/>
            <a:ext cx="405880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v1</a:t>
            </a:r>
          </a:p>
          <a:p>
            <a:pPr>
              <a:spcAft>
                <a:spcPts val="1200"/>
              </a:spcAft>
            </a:pPr>
            <a:r>
              <a:rPr lang="en-US" dirty="0"/>
              <a:t>v</a:t>
            </a:r>
            <a:r>
              <a:rPr lang="en-US" dirty="0" smtClean="0"/>
              <a:t>2</a:t>
            </a:r>
          </a:p>
          <a:p>
            <a:pPr>
              <a:spcAft>
                <a:spcPts val="1200"/>
              </a:spcAft>
            </a:pPr>
            <a:r>
              <a:rPr lang="en-US" dirty="0"/>
              <a:t>v</a:t>
            </a:r>
            <a:r>
              <a:rPr lang="en-US" dirty="0" smtClean="0"/>
              <a:t>3</a:t>
            </a:r>
          </a:p>
          <a:p>
            <a:pPr>
              <a:spcAft>
                <a:spcPts val="1200"/>
              </a:spcAft>
            </a:pPr>
            <a:r>
              <a:rPr lang="en-US" dirty="0"/>
              <a:t>v</a:t>
            </a:r>
            <a:r>
              <a:rPr lang="en-US" dirty="0" smtClean="0"/>
              <a:t>4</a:t>
            </a:r>
          </a:p>
          <a:p>
            <a:pPr>
              <a:spcAft>
                <a:spcPts val="1200"/>
              </a:spcAft>
            </a:pPr>
            <a:r>
              <a:rPr lang="en-US" dirty="0"/>
              <a:t>v</a:t>
            </a:r>
            <a:r>
              <a:rPr lang="en-US" dirty="0" smtClean="0"/>
              <a:t>5</a:t>
            </a:r>
          </a:p>
          <a:p>
            <a:endParaRPr lang="en-US" dirty="0"/>
          </a:p>
        </p:txBody>
      </p:sp>
      <p:sp>
        <p:nvSpPr>
          <p:cNvPr id="52" name="CaixaDeTexto 51"/>
          <p:cNvSpPr txBox="1"/>
          <p:nvPr/>
        </p:nvSpPr>
        <p:spPr>
          <a:xfrm>
            <a:off x="5355682" y="2714620"/>
            <a:ext cx="1925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dirty="0" smtClean="0"/>
              <a:t>1  v2   v3    v4   v5</a:t>
            </a:r>
            <a:endParaRPr lang="en-US" dirty="0"/>
          </a:p>
        </p:txBody>
      </p:sp>
      <p:sp>
        <p:nvSpPr>
          <p:cNvPr id="53" name="Elipse 52"/>
          <p:cNvSpPr/>
          <p:nvPr/>
        </p:nvSpPr>
        <p:spPr>
          <a:xfrm>
            <a:off x="1608288" y="3504010"/>
            <a:ext cx="364913" cy="425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Elipse 54"/>
          <p:cNvSpPr/>
          <p:nvPr/>
        </p:nvSpPr>
        <p:spPr>
          <a:xfrm>
            <a:off x="2755158" y="3018232"/>
            <a:ext cx="364913" cy="425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Elipse 55"/>
          <p:cNvSpPr/>
          <p:nvPr/>
        </p:nvSpPr>
        <p:spPr>
          <a:xfrm>
            <a:off x="2338114" y="4718456"/>
            <a:ext cx="364913" cy="425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Elipse 56"/>
          <p:cNvSpPr/>
          <p:nvPr/>
        </p:nvSpPr>
        <p:spPr>
          <a:xfrm>
            <a:off x="357158" y="3564732"/>
            <a:ext cx="364912" cy="4250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dirty="0"/>
          </a:p>
        </p:txBody>
      </p:sp>
      <p:sp>
        <p:nvSpPr>
          <p:cNvPr id="58" name="Elipse 57"/>
          <p:cNvSpPr/>
          <p:nvPr/>
        </p:nvSpPr>
        <p:spPr>
          <a:xfrm>
            <a:off x="3849897" y="2714620"/>
            <a:ext cx="364913" cy="425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Conector reto 58"/>
          <p:cNvCxnSpPr>
            <a:stCxn id="53" idx="7"/>
            <a:endCxn id="55" idx="2"/>
          </p:cNvCxnSpPr>
          <p:nvPr/>
        </p:nvCxnSpPr>
        <p:spPr>
          <a:xfrm rot="5400000" flipH="1" flipV="1">
            <a:off x="2169710" y="2980811"/>
            <a:ext cx="335498" cy="835397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to 59"/>
          <p:cNvCxnSpPr>
            <a:stCxn id="53" idx="5"/>
            <a:endCxn id="56" idx="1"/>
          </p:cNvCxnSpPr>
          <p:nvPr/>
        </p:nvCxnSpPr>
        <p:spPr>
          <a:xfrm rot="16200000" flipH="1">
            <a:off x="1698715" y="4087864"/>
            <a:ext cx="913886" cy="471794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to 60"/>
          <p:cNvCxnSpPr>
            <a:stCxn id="55" idx="4"/>
            <a:endCxn id="56" idx="0"/>
          </p:cNvCxnSpPr>
          <p:nvPr/>
        </p:nvCxnSpPr>
        <p:spPr>
          <a:xfrm rot="5400000">
            <a:off x="2091509" y="3872350"/>
            <a:ext cx="1275168" cy="417043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to 61"/>
          <p:cNvCxnSpPr>
            <a:stCxn id="57" idx="6"/>
            <a:endCxn id="53" idx="2"/>
          </p:cNvCxnSpPr>
          <p:nvPr/>
        </p:nvCxnSpPr>
        <p:spPr>
          <a:xfrm flipV="1">
            <a:off x="722071" y="3716538"/>
            <a:ext cx="886217" cy="60722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aixaDeTexto 62"/>
          <p:cNvSpPr txBox="1"/>
          <p:nvPr/>
        </p:nvSpPr>
        <p:spPr>
          <a:xfrm>
            <a:off x="357158" y="3571876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v1</a:t>
            </a:r>
            <a:endParaRPr lang="en-US" dirty="0"/>
          </a:p>
        </p:txBody>
      </p:sp>
      <p:sp>
        <p:nvSpPr>
          <p:cNvPr id="64" name="CaixaDeTexto 63"/>
          <p:cNvSpPr txBox="1"/>
          <p:nvPr/>
        </p:nvSpPr>
        <p:spPr>
          <a:xfrm>
            <a:off x="1594352" y="3500438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65" name="CaixaDeTexto 64"/>
          <p:cNvSpPr txBox="1"/>
          <p:nvPr/>
        </p:nvSpPr>
        <p:spPr>
          <a:xfrm>
            <a:off x="2737360" y="3059668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v3</a:t>
            </a:r>
            <a:endParaRPr lang="en-US" dirty="0"/>
          </a:p>
        </p:txBody>
      </p:sp>
      <p:sp>
        <p:nvSpPr>
          <p:cNvPr id="66" name="CaixaDeTexto 65"/>
          <p:cNvSpPr txBox="1"/>
          <p:nvPr/>
        </p:nvSpPr>
        <p:spPr>
          <a:xfrm>
            <a:off x="3857620" y="271462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v4</a:t>
            </a:r>
            <a:endParaRPr lang="en-US" dirty="0"/>
          </a:p>
        </p:txBody>
      </p:sp>
      <p:sp>
        <p:nvSpPr>
          <p:cNvPr id="67" name="CaixaDeTexto 66"/>
          <p:cNvSpPr txBox="1"/>
          <p:nvPr/>
        </p:nvSpPr>
        <p:spPr>
          <a:xfrm>
            <a:off x="2308732" y="477418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v5</a:t>
            </a:r>
            <a:endParaRPr lang="en-US" dirty="0"/>
          </a:p>
        </p:txBody>
      </p:sp>
      <p:sp>
        <p:nvSpPr>
          <p:cNvPr id="68" name="Arco 67"/>
          <p:cNvSpPr/>
          <p:nvPr/>
        </p:nvSpPr>
        <p:spPr>
          <a:xfrm rot="17332972">
            <a:off x="3197347" y="2485408"/>
            <a:ext cx="1055228" cy="1532421"/>
          </a:xfrm>
          <a:prstGeom prst="arc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538538" y="5715000"/>
          <a:ext cx="1730375" cy="785813"/>
        </p:xfrm>
        <a:graphic>
          <a:graphicData uri="http://schemas.openxmlformats.org/presentationml/2006/ole">
            <p:oleObj spid="_x0000_s2051" name="Equação" r:id="rId5" imgW="977760" imgH="444240" progId="Equation.3">
              <p:embed/>
            </p:oleObj>
          </a:graphicData>
        </a:graphic>
      </p:graphicFrame>
      <p:sp>
        <p:nvSpPr>
          <p:cNvPr id="69" name="Arco 68"/>
          <p:cNvSpPr/>
          <p:nvPr/>
        </p:nvSpPr>
        <p:spPr>
          <a:xfrm rot="6101505">
            <a:off x="2687041" y="2120281"/>
            <a:ext cx="1055228" cy="1532421"/>
          </a:xfrm>
          <a:prstGeom prst="arc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Propriedades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Distribuição</a:t>
            </a:r>
            <a:r>
              <a:rPr lang="en-US" dirty="0" smtClean="0">
                <a:solidFill>
                  <a:srgbClr val="FF0000"/>
                </a:solidFill>
              </a:rPr>
              <a:t> do </a:t>
            </a:r>
            <a:r>
              <a:rPr lang="en-US" dirty="0" err="1" smtClean="0">
                <a:solidFill>
                  <a:srgbClr val="FF0000"/>
                </a:solidFill>
              </a:rPr>
              <a:t>Grau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err="1" smtClean="0"/>
              <a:t>Fração</a:t>
            </a:r>
            <a:r>
              <a:rPr lang="en-US" dirty="0" smtClean="0"/>
              <a:t> de </a:t>
            </a:r>
            <a:r>
              <a:rPr lang="en-US" dirty="0" err="1" smtClean="0"/>
              <a:t>vértices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possui</a:t>
            </a:r>
            <a:r>
              <a:rPr lang="en-US" dirty="0" smtClean="0"/>
              <a:t> </a:t>
            </a:r>
            <a:r>
              <a:rPr lang="en-US" dirty="0" err="1" smtClean="0"/>
              <a:t>determinado</a:t>
            </a:r>
            <a:r>
              <a:rPr lang="en-US" dirty="0" smtClean="0"/>
              <a:t> </a:t>
            </a:r>
            <a:r>
              <a:rPr lang="en-US" dirty="0" err="1" smtClean="0"/>
              <a:t>grau</a:t>
            </a:r>
            <a:endParaRPr lang="en-US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1285852" y="3214685"/>
          <a:ext cx="1214446" cy="875531"/>
        </p:xfrm>
        <a:graphic>
          <a:graphicData uri="http://schemas.openxmlformats.org/presentationml/2006/ole">
            <p:oleObj spid="_x0000_s5122" name="Equação" r:id="rId3" imgW="545760" imgH="393480" progId="Equation.3">
              <p:embed/>
            </p:oleObj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643306" y="3429000"/>
            <a:ext cx="4219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N</a:t>
            </a:r>
            <a:r>
              <a:rPr lang="en-US" i="1" baseline="-25000" dirty="0" err="1" smtClean="0"/>
              <a:t>k</a:t>
            </a:r>
            <a:r>
              <a:rPr lang="en-US" dirty="0" smtClean="0"/>
              <a:t> = </a:t>
            </a:r>
            <a:r>
              <a:rPr lang="en-US" dirty="0" err="1" smtClean="0"/>
              <a:t>número</a:t>
            </a:r>
            <a:r>
              <a:rPr lang="en-US" dirty="0" smtClean="0"/>
              <a:t> de </a:t>
            </a:r>
            <a:r>
              <a:rPr lang="en-US" dirty="0" err="1" smtClean="0"/>
              <a:t>vértices</a:t>
            </a:r>
            <a:r>
              <a:rPr lang="en-US" dirty="0" smtClean="0"/>
              <a:t> com </a:t>
            </a:r>
            <a:r>
              <a:rPr lang="en-US" dirty="0" err="1" smtClean="0"/>
              <a:t>grau</a:t>
            </a:r>
            <a:r>
              <a:rPr lang="en-US" dirty="0" smtClean="0"/>
              <a:t> </a:t>
            </a:r>
            <a:r>
              <a:rPr lang="en-US" dirty="0" err="1" smtClean="0"/>
              <a:t>igual</a:t>
            </a:r>
            <a:r>
              <a:rPr lang="en-US" dirty="0" smtClean="0"/>
              <a:t> a k</a:t>
            </a:r>
            <a:endParaRPr lang="en-US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1285852" y="5214950"/>
          <a:ext cx="1785950" cy="920035"/>
        </p:xfrm>
        <a:graphic>
          <a:graphicData uri="http://schemas.openxmlformats.org/presentationml/2006/ole">
            <p:oleObj spid="_x0000_s5123" name="Equação" r:id="rId4" imgW="838080" imgH="431640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928662" y="4572008"/>
            <a:ext cx="4356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 </a:t>
            </a:r>
            <a:r>
              <a:rPr lang="en-US" sz="2000" dirty="0" err="1" smtClean="0"/>
              <a:t>Distribuição</a:t>
            </a:r>
            <a:r>
              <a:rPr lang="en-US" sz="2000" dirty="0" smtClean="0"/>
              <a:t> </a:t>
            </a:r>
            <a:r>
              <a:rPr lang="en-US" sz="2000" dirty="0" err="1" smtClean="0"/>
              <a:t>cumulativa</a:t>
            </a:r>
            <a:r>
              <a:rPr lang="en-US" sz="2000" dirty="0" smtClean="0"/>
              <a:t> </a:t>
            </a:r>
            <a:r>
              <a:rPr lang="en-US" sz="2000" dirty="0" err="1" smtClean="0"/>
              <a:t>complementar</a:t>
            </a:r>
            <a:endParaRPr lang="en-US" sz="2000" dirty="0"/>
          </a:p>
        </p:txBody>
      </p:sp>
      <p:cxnSp>
        <p:nvCxnSpPr>
          <p:cNvPr id="9" name="Conector de seta reta 8"/>
          <p:cNvCxnSpPr/>
          <p:nvPr/>
        </p:nvCxnSpPr>
        <p:spPr>
          <a:xfrm rot="5400000" flipH="1" flipV="1">
            <a:off x="5107785" y="5035561"/>
            <a:ext cx="1500198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>
            <a:off x="5572132" y="5642784"/>
            <a:ext cx="2786082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rma livre 12"/>
          <p:cNvSpPr/>
          <p:nvPr/>
        </p:nvSpPr>
        <p:spPr>
          <a:xfrm>
            <a:off x="5963055" y="4414850"/>
            <a:ext cx="2237362" cy="1164077"/>
          </a:xfrm>
          <a:custGeom>
            <a:avLst/>
            <a:gdLst>
              <a:gd name="connsiteX0" fmla="*/ 0 w 2237362"/>
              <a:gd name="connsiteY0" fmla="*/ 16213 h 1164077"/>
              <a:gd name="connsiteX1" fmla="*/ 107005 w 2237362"/>
              <a:gd name="connsiteY1" fmla="*/ 45396 h 1164077"/>
              <a:gd name="connsiteX2" fmla="*/ 252919 w 2237362"/>
              <a:gd name="connsiteY2" fmla="*/ 288588 h 1164077"/>
              <a:gd name="connsiteX3" fmla="*/ 457200 w 2237362"/>
              <a:gd name="connsiteY3" fmla="*/ 716605 h 1164077"/>
              <a:gd name="connsiteX4" fmla="*/ 710119 w 2237362"/>
              <a:gd name="connsiteY4" fmla="*/ 988979 h 1164077"/>
              <a:gd name="connsiteX5" fmla="*/ 1284051 w 2237362"/>
              <a:gd name="connsiteY5" fmla="*/ 1125167 h 1164077"/>
              <a:gd name="connsiteX6" fmla="*/ 2237362 w 2237362"/>
              <a:gd name="connsiteY6" fmla="*/ 1164077 h 1164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7362" h="1164077">
                <a:moveTo>
                  <a:pt x="0" y="16213"/>
                </a:moveTo>
                <a:cubicBezTo>
                  <a:pt x="32426" y="8106"/>
                  <a:pt x="64852" y="0"/>
                  <a:pt x="107005" y="45396"/>
                </a:cubicBezTo>
                <a:cubicBezTo>
                  <a:pt x="149158" y="90792"/>
                  <a:pt x="194553" y="176720"/>
                  <a:pt x="252919" y="288588"/>
                </a:cubicBezTo>
                <a:cubicBezTo>
                  <a:pt x="311285" y="400456"/>
                  <a:pt x="381000" y="599873"/>
                  <a:pt x="457200" y="716605"/>
                </a:cubicBezTo>
                <a:cubicBezTo>
                  <a:pt x="533400" y="833337"/>
                  <a:pt x="572311" y="920885"/>
                  <a:pt x="710119" y="988979"/>
                </a:cubicBezTo>
                <a:cubicBezTo>
                  <a:pt x="847927" y="1057073"/>
                  <a:pt x="1029511" y="1095984"/>
                  <a:pt x="1284051" y="1125167"/>
                </a:cubicBezTo>
                <a:cubicBezTo>
                  <a:pt x="1538591" y="1154350"/>
                  <a:pt x="1887976" y="1159213"/>
                  <a:pt x="2237362" y="1164077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aixaDeTexto 13"/>
          <p:cNvSpPr txBox="1"/>
          <p:nvPr/>
        </p:nvSpPr>
        <p:spPr>
          <a:xfrm>
            <a:off x="5500694" y="4785528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endParaRPr lang="en-US" baseline="-250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6929454" y="5630642"/>
            <a:ext cx="2776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k</a:t>
            </a:r>
            <a:endParaRPr lang="en-US" baseline="-2500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285852" y="6215082"/>
            <a:ext cx="4308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Probabilidade</a:t>
            </a:r>
            <a:r>
              <a:rPr lang="en-US" dirty="0" smtClean="0"/>
              <a:t> do </a:t>
            </a:r>
            <a:r>
              <a:rPr lang="en-US" dirty="0" err="1" smtClean="0"/>
              <a:t>grau</a:t>
            </a:r>
            <a:r>
              <a:rPr lang="en-US" dirty="0" smtClean="0"/>
              <a:t> ser </a:t>
            </a:r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igual</a:t>
            </a:r>
            <a:r>
              <a:rPr lang="en-US" dirty="0" smtClean="0"/>
              <a:t> a k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Caminho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geodésico</a:t>
            </a:r>
            <a:endParaRPr lang="en-US" dirty="0" smtClean="0"/>
          </a:p>
          <a:p>
            <a:pPr lvl="1"/>
            <a:r>
              <a:rPr lang="en-US" dirty="0" err="1" smtClean="0"/>
              <a:t>Caminho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curto</a:t>
            </a:r>
            <a:r>
              <a:rPr lang="en-US" dirty="0" smtClean="0"/>
              <a:t> entre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nós</a:t>
            </a: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Propriedades</a:t>
            </a:r>
            <a:endParaRPr lang="en-US" dirty="0"/>
          </a:p>
        </p:txBody>
      </p:sp>
      <p:sp>
        <p:nvSpPr>
          <p:cNvPr id="25" name="Elipse 24"/>
          <p:cNvSpPr/>
          <p:nvPr/>
        </p:nvSpPr>
        <p:spPr>
          <a:xfrm>
            <a:off x="3559862" y="4075514"/>
            <a:ext cx="364913" cy="425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Elipse 25"/>
          <p:cNvSpPr/>
          <p:nvPr/>
        </p:nvSpPr>
        <p:spPr>
          <a:xfrm>
            <a:off x="4706732" y="3589736"/>
            <a:ext cx="364913" cy="425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lipse 29"/>
          <p:cNvSpPr/>
          <p:nvPr/>
        </p:nvSpPr>
        <p:spPr>
          <a:xfrm>
            <a:off x="4289688" y="5289960"/>
            <a:ext cx="364913" cy="425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Elipse 30"/>
          <p:cNvSpPr/>
          <p:nvPr/>
        </p:nvSpPr>
        <p:spPr>
          <a:xfrm>
            <a:off x="2308732" y="4136236"/>
            <a:ext cx="364912" cy="4250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dirty="0"/>
          </a:p>
        </p:txBody>
      </p:sp>
      <p:sp>
        <p:nvSpPr>
          <p:cNvPr id="32" name="Elipse 31"/>
          <p:cNvSpPr/>
          <p:nvPr/>
        </p:nvSpPr>
        <p:spPr>
          <a:xfrm>
            <a:off x="5801471" y="3286124"/>
            <a:ext cx="364913" cy="425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Conector reto 32"/>
          <p:cNvCxnSpPr>
            <a:stCxn id="25" idx="7"/>
            <a:endCxn id="26" idx="2"/>
          </p:cNvCxnSpPr>
          <p:nvPr/>
        </p:nvCxnSpPr>
        <p:spPr>
          <a:xfrm rot="5400000" flipH="1" flipV="1">
            <a:off x="4121284" y="3552315"/>
            <a:ext cx="335498" cy="83539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>
            <a:stCxn id="25" idx="5"/>
            <a:endCxn id="30" idx="1"/>
          </p:cNvCxnSpPr>
          <p:nvPr/>
        </p:nvCxnSpPr>
        <p:spPr>
          <a:xfrm rot="16200000" flipH="1">
            <a:off x="3650289" y="4659368"/>
            <a:ext cx="913886" cy="471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>
            <a:stCxn id="26" idx="4"/>
            <a:endCxn id="30" idx="0"/>
          </p:cNvCxnSpPr>
          <p:nvPr/>
        </p:nvCxnSpPr>
        <p:spPr>
          <a:xfrm rot="5400000">
            <a:off x="4043083" y="4443854"/>
            <a:ext cx="1275168" cy="4170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>
            <a:stCxn id="26" idx="6"/>
            <a:endCxn id="32" idx="2"/>
          </p:cNvCxnSpPr>
          <p:nvPr/>
        </p:nvCxnSpPr>
        <p:spPr>
          <a:xfrm flipV="1">
            <a:off x="5071645" y="3498652"/>
            <a:ext cx="729826" cy="3036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>
            <a:stCxn id="31" idx="6"/>
            <a:endCxn id="25" idx="2"/>
          </p:cNvCxnSpPr>
          <p:nvPr/>
        </p:nvCxnSpPr>
        <p:spPr>
          <a:xfrm flipV="1">
            <a:off x="2673645" y="4288042"/>
            <a:ext cx="886217" cy="6072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ixaDeTexto 37"/>
          <p:cNvSpPr txBox="1"/>
          <p:nvPr/>
        </p:nvSpPr>
        <p:spPr>
          <a:xfrm>
            <a:off x="2308732" y="414338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v1</a:t>
            </a:r>
            <a:endParaRPr lang="en-US" dirty="0"/>
          </a:p>
        </p:txBody>
      </p:sp>
      <p:sp>
        <p:nvSpPr>
          <p:cNvPr id="39" name="CaixaDeTexto 38"/>
          <p:cNvSpPr txBox="1"/>
          <p:nvPr/>
        </p:nvSpPr>
        <p:spPr>
          <a:xfrm>
            <a:off x="3545926" y="4071942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4688934" y="3631172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v3</a:t>
            </a:r>
            <a:endParaRPr lang="en-US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5809194" y="3286124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v4</a:t>
            </a:r>
            <a:endParaRPr lang="en-US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4260306" y="5345684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v5</a:t>
            </a:r>
            <a:endParaRPr lang="en-US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5572132" y="4500570"/>
            <a:ext cx="1053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</a:t>
            </a:r>
            <a:r>
              <a:rPr lang="en-US" sz="2400" baseline="-25000" dirty="0" smtClean="0"/>
              <a:t>1,4</a:t>
            </a:r>
            <a:r>
              <a:rPr lang="en-US" sz="2400" dirty="0" smtClean="0"/>
              <a:t> = 3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Distância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Média</a:t>
            </a:r>
            <a:endParaRPr lang="en-US" dirty="0" smtClean="0"/>
          </a:p>
          <a:p>
            <a:pPr lvl="1"/>
            <a:r>
              <a:rPr lang="en-US" dirty="0" err="1" smtClean="0"/>
              <a:t>Média</a:t>
            </a:r>
            <a:r>
              <a:rPr lang="en-US" dirty="0" smtClean="0"/>
              <a:t> de </a:t>
            </a:r>
            <a:r>
              <a:rPr lang="en-US" dirty="0" err="1" smtClean="0"/>
              <a:t>todos</a:t>
            </a:r>
            <a:r>
              <a:rPr lang="en-US" dirty="0" smtClean="0"/>
              <a:t> as </a:t>
            </a:r>
            <a:r>
              <a:rPr lang="en-US" dirty="0" err="1" smtClean="0"/>
              <a:t>distâncias</a:t>
            </a:r>
            <a:r>
              <a:rPr lang="en-US" dirty="0" smtClean="0"/>
              <a:t> </a:t>
            </a:r>
            <a:r>
              <a:rPr lang="en-US" dirty="0" err="1" smtClean="0"/>
              <a:t>geodésicas</a:t>
            </a: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Propriedades</a:t>
            </a:r>
            <a:endParaRPr lang="en-US" dirty="0"/>
          </a:p>
        </p:txBody>
      </p:sp>
      <p:graphicFrame>
        <p:nvGraphicFramePr>
          <p:cNvPr id="20" name="Objeto 19"/>
          <p:cNvGraphicFramePr>
            <a:graphicFrameLocks noChangeAspect="1"/>
          </p:cNvGraphicFramePr>
          <p:nvPr/>
        </p:nvGraphicFramePr>
        <p:xfrm>
          <a:off x="928662" y="2914226"/>
          <a:ext cx="2462230" cy="1086278"/>
        </p:xfrm>
        <a:graphic>
          <a:graphicData uri="http://schemas.openxmlformats.org/presentationml/2006/ole">
            <p:oleObj spid="_x0000_s4098" name="Equação" r:id="rId4" imgW="1295280" imgH="571320" progId="Equation.3">
              <p:embed/>
            </p:oleObj>
          </a:graphicData>
        </a:graphic>
      </p:graphicFrame>
      <p:grpSp>
        <p:nvGrpSpPr>
          <p:cNvPr id="21" name="Grupo 20"/>
          <p:cNvGrpSpPr/>
          <p:nvPr/>
        </p:nvGrpSpPr>
        <p:grpSpPr>
          <a:xfrm>
            <a:off x="3286116" y="3429000"/>
            <a:ext cx="3857652" cy="2428892"/>
            <a:chOff x="1643042" y="3214686"/>
            <a:chExt cx="5286412" cy="2857520"/>
          </a:xfrm>
        </p:grpSpPr>
        <p:sp>
          <p:nvSpPr>
            <p:cNvPr id="22" name="Elipse 21"/>
            <p:cNvSpPr/>
            <p:nvPr/>
          </p:nvSpPr>
          <p:spPr>
            <a:xfrm>
              <a:off x="3357554" y="4143380"/>
              <a:ext cx="500066" cy="5000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Elipse 22"/>
            <p:cNvSpPr/>
            <p:nvPr/>
          </p:nvSpPr>
          <p:spPr>
            <a:xfrm>
              <a:off x="4929190" y="3571876"/>
              <a:ext cx="500066" cy="5000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Elipse 23"/>
            <p:cNvSpPr/>
            <p:nvPr/>
          </p:nvSpPr>
          <p:spPr>
            <a:xfrm>
              <a:off x="4357686" y="5572140"/>
              <a:ext cx="500066" cy="5000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Elipse 26"/>
            <p:cNvSpPr/>
            <p:nvPr/>
          </p:nvSpPr>
          <p:spPr>
            <a:xfrm>
              <a:off x="1643042" y="4214818"/>
              <a:ext cx="500065" cy="5000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 dirty="0"/>
            </a:p>
          </p:txBody>
        </p:sp>
        <p:sp>
          <p:nvSpPr>
            <p:cNvPr id="28" name="Elipse 27"/>
            <p:cNvSpPr/>
            <p:nvPr/>
          </p:nvSpPr>
          <p:spPr>
            <a:xfrm>
              <a:off x="6429388" y="3214686"/>
              <a:ext cx="500066" cy="5000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Conector reto 42"/>
            <p:cNvCxnSpPr>
              <a:stCxn id="22" idx="7"/>
              <a:endCxn id="23" idx="2"/>
            </p:cNvCxnSpPr>
            <p:nvPr/>
          </p:nvCxnSpPr>
          <p:spPr>
            <a:xfrm rot="5400000" flipH="1" flipV="1">
              <a:off x="4159436" y="3446860"/>
              <a:ext cx="394704" cy="11448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 reto 43"/>
            <p:cNvCxnSpPr>
              <a:stCxn id="22" idx="5"/>
              <a:endCxn id="24" idx="1"/>
            </p:cNvCxnSpPr>
            <p:nvPr/>
          </p:nvCxnSpPr>
          <p:spPr>
            <a:xfrm rot="16200000" flipH="1">
              <a:off x="3570073" y="4784527"/>
              <a:ext cx="1075160" cy="6465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to 44"/>
            <p:cNvCxnSpPr>
              <a:stCxn id="23" idx="4"/>
              <a:endCxn id="24" idx="0"/>
            </p:cNvCxnSpPr>
            <p:nvPr/>
          </p:nvCxnSpPr>
          <p:spPr>
            <a:xfrm rot="5400000">
              <a:off x="4143372" y="4536289"/>
              <a:ext cx="1500198" cy="5715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to 45"/>
            <p:cNvCxnSpPr>
              <a:stCxn id="23" idx="6"/>
              <a:endCxn id="28" idx="2"/>
            </p:cNvCxnSpPr>
            <p:nvPr/>
          </p:nvCxnSpPr>
          <p:spPr>
            <a:xfrm flipV="1">
              <a:off x="5429256" y="3464719"/>
              <a:ext cx="1000132" cy="3571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to 46"/>
            <p:cNvCxnSpPr>
              <a:stCxn id="27" idx="6"/>
              <a:endCxn id="22" idx="2"/>
            </p:cNvCxnSpPr>
            <p:nvPr/>
          </p:nvCxnSpPr>
          <p:spPr>
            <a:xfrm flipV="1">
              <a:off x="2143108" y="4393413"/>
              <a:ext cx="121444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CaixaDeTexto 47"/>
          <p:cNvSpPr txBox="1"/>
          <p:nvPr/>
        </p:nvSpPr>
        <p:spPr>
          <a:xfrm>
            <a:off x="3286116" y="4286256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v1</a:t>
            </a:r>
            <a:endParaRPr lang="en-US" dirty="0"/>
          </a:p>
        </p:txBody>
      </p:sp>
      <p:sp>
        <p:nvSpPr>
          <p:cNvPr id="49" name="CaixaDeTexto 48"/>
          <p:cNvSpPr txBox="1"/>
          <p:nvPr/>
        </p:nvSpPr>
        <p:spPr>
          <a:xfrm>
            <a:off x="4523310" y="4214818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50" name="CaixaDeTexto 49"/>
          <p:cNvSpPr txBox="1"/>
          <p:nvPr/>
        </p:nvSpPr>
        <p:spPr>
          <a:xfrm>
            <a:off x="5666318" y="3774048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v3</a:t>
            </a:r>
            <a:endParaRPr lang="en-US" dirty="0"/>
          </a:p>
        </p:txBody>
      </p:sp>
      <p:sp>
        <p:nvSpPr>
          <p:cNvPr id="51" name="CaixaDeTexto 50"/>
          <p:cNvSpPr txBox="1"/>
          <p:nvPr/>
        </p:nvSpPr>
        <p:spPr>
          <a:xfrm>
            <a:off x="6786578" y="342900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v4</a:t>
            </a:r>
            <a:endParaRPr lang="en-US" dirty="0"/>
          </a:p>
        </p:txBody>
      </p:sp>
      <p:sp>
        <p:nvSpPr>
          <p:cNvPr id="52" name="CaixaDeTexto 51"/>
          <p:cNvSpPr txBox="1"/>
          <p:nvPr/>
        </p:nvSpPr>
        <p:spPr>
          <a:xfrm>
            <a:off x="5237690" y="548856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v5</a:t>
            </a:r>
            <a:endParaRPr lang="en-US" dirty="0"/>
          </a:p>
        </p:txBody>
      </p:sp>
      <p:sp>
        <p:nvSpPr>
          <p:cNvPr id="54" name="CaixaDeTexto 53"/>
          <p:cNvSpPr txBox="1"/>
          <p:nvPr/>
        </p:nvSpPr>
        <p:spPr>
          <a:xfrm>
            <a:off x="6357950" y="4643446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US" dirty="0" smtClean="0"/>
              <a:t> = 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Propriedades</a:t>
            </a:r>
            <a:endParaRPr lang="en-US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Efeito</a:t>
            </a:r>
            <a:r>
              <a:rPr lang="en-US" dirty="0" smtClean="0"/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Mundo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Pequeno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err="1" smtClean="0"/>
              <a:t>Distância</a:t>
            </a:r>
            <a:r>
              <a:rPr lang="en-US" dirty="0" smtClean="0"/>
              <a:t> </a:t>
            </a:r>
            <a:r>
              <a:rPr lang="en-US" dirty="0" err="1" smtClean="0"/>
              <a:t>média</a:t>
            </a:r>
            <a:r>
              <a:rPr lang="en-US" dirty="0" smtClean="0"/>
              <a:t> é </a:t>
            </a:r>
            <a:r>
              <a:rPr lang="en-US" dirty="0" err="1" smtClean="0"/>
              <a:t>tipicamente</a:t>
            </a:r>
            <a:r>
              <a:rPr lang="en-US" dirty="0" smtClean="0"/>
              <a:t> </a:t>
            </a:r>
            <a:r>
              <a:rPr lang="en-US" dirty="0" err="1" smtClean="0"/>
              <a:t>pequena</a:t>
            </a:r>
            <a:r>
              <a:rPr lang="en-US" dirty="0" smtClean="0"/>
              <a:t>, </a:t>
            </a:r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redes</a:t>
            </a:r>
            <a:r>
              <a:rPr lang="en-US" dirty="0" smtClean="0"/>
              <a:t> </a:t>
            </a:r>
            <a:r>
              <a:rPr lang="en-US" dirty="0" err="1" smtClean="0"/>
              <a:t>muitos</a:t>
            </a:r>
            <a:r>
              <a:rPr lang="en-US" dirty="0" smtClean="0"/>
              <a:t> </a:t>
            </a:r>
            <a:r>
              <a:rPr lang="en-US" dirty="0" err="1" smtClean="0"/>
              <a:t>grandes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aixaDeTexto 3"/>
          <p:cNvSpPr txBox="1"/>
          <p:nvPr/>
        </p:nvSpPr>
        <p:spPr>
          <a:xfrm>
            <a:off x="1285852" y="3929066"/>
            <a:ext cx="68876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Ver</a:t>
            </a:r>
            <a:r>
              <a:rPr lang="en-US" sz="2400" dirty="0" smtClean="0"/>
              <a:t> </a:t>
            </a:r>
            <a:r>
              <a:rPr lang="en-US" sz="2400" dirty="0" err="1" smtClean="0"/>
              <a:t>Experimento</a:t>
            </a:r>
            <a:r>
              <a:rPr lang="en-US" sz="2400" dirty="0" smtClean="0"/>
              <a:t> de </a:t>
            </a:r>
            <a:r>
              <a:rPr lang="en-US" sz="2400" dirty="0" err="1" smtClean="0">
                <a:solidFill>
                  <a:srgbClr val="FF0000"/>
                </a:solidFill>
              </a:rPr>
              <a:t>Milgran</a:t>
            </a:r>
            <a:r>
              <a:rPr lang="en-US" sz="2400" dirty="0" smtClean="0"/>
              <a:t> – </a:t>
            </a:r>
            <a:r>
              <a:rPr lang="en-US" sz="2400" dirty="0" smtClean="0">
                <a:solidFill>
                  <a:srgbClr val="FF0000"/>
                </a:solidFill>
              </a:rPr>
              <a:t>6 </a:t>
            </a:r>
            <a:r>
              <a:rPr lang="en-US" sz="2400" dirty="0" err="1" smtClean="0">
                <a:solidFill>
                  <a:srgbClr val="FF0000"/>
                </a:solidFill>
              </a:rPr>
              <a:t>graus</a:t>
            </a:r>
            <a:r>
              <a:rPr lang="en-US" sz="2400" dirty="0" smtClean="0">
                <a:solidFill>
                  <a:srgbClr val="FF0000"/>
                </a:solidFill>
              </a:rPr>
              <a:t> de </a:t>
            </a:r>
            <a:r>
              <a:rPr lang="en-US" sz="2400" dirty="0" err="1" smtClean="0">
                <a:solidFill>
                  <a:srgbClr val="FF0000"/>
                </a:solidFill>
              </a:rPr>
              <a:t>separação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err="1" smtClean="0"/>
              <a:t>Ver</a:t>
            </a:r>
            <a:r>
              <a:rPr lang="en-US" sz="2400" dirty="0" smtClean="0"/>
              <a:t> </a:t>
            </a:r>
            <a:r>
              <a:rPr lang="en-US" sz="2400" dirty="0" err="1" smtClean="0"/>
              <a:t>Documentário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“How Kevin Bacon Cured Cancer”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Propriedades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Diâmetro</a:t>
            </a:r>
            <a:endParaRPr lang="en-US" dirty="0" smtClean="0"/>
          </a:p>
          <a:p>
            <a:pPr lvl="1"/>
            <a:r>
              <a:rPr lang="en-US" dirty="0" err="1" smtClean="0"/>
              <a:t>Máximo</a:t>
            </a:r>
            <a:r>
              <a:rPr lang="en-US" dirty="0" smtClean="0"/>
              <a:t> das </a:t>
            </a:r>
            <a:r>
              <a:rPr lang="en-US" dirty="0" err="1" smtClean="0"/>
              <a:t>distâncias</a:t>
            </a:r>
            <a:r>
              <a:rPr lang="en-US" dirty="0" smtClean="0"/>
              <a:t> </a:t>
            </a:r>
            <a:r>
              <a:rPr lang="en-US" dirty="0" err="1" smtClean="0"/>
              <a:t>geodésicas</a:t>
            </a:r>
            <a:endParaRPr lang="en-US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1214414" y="5429264"/>
            <a:ext cx="1803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Diâmetro</a:t>
            </a:r>
            <a:r>
              <a:rPr lang="en-US" sz="2400" dirty="0" smtClean="0"/>
              <a:t> = 4</a:t>
            </a:r>
            <a:endParaRPr lang="en-US" sz="2400" dirty="0"/>
          </a:p>
        </p:txBody>
      </p:sp>
      <p:sp>
        <p:nvSpPr>
          <p:cNvPr id="4" name="Elipse 3"/>
          <p:cNvSpPr/>
          <p:nvPr/>
        </p:nvSpPr>
        <p:spPr>
          <a:xfrm>
            <a:off x="2135888" y="3675461"/>
            <a:ext cx="251044" cy="3250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lipse 4"/>
          <p:cNvSpPr/>
          <p:nvPr/>
        </p:nvSpPr>
        <p:spPr>
          <a:xfrm>
            <a:off x="2924883" y="3303984"/>
            <a:ext cx="251044" cy="3250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2637976" y="4604155"/>
            <a:ext cx="251044" cy="3250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e 6"/>
          <p:cNvSpPr/>
          <p:nvPr/>
        </p:nvSpPr>
        <p:spPr>
          <a:xfrm>
            <a:off x="1275167" y="3721896"/>
            <a:ext cx="251043" cy="325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dirty="0"/>
          </a:p>
        </p:txBody>
      </p:sp>
      <p:sp>
        <p:nvSpPr>
          <p:cNvPr id="8" name="Elipse 7"/>
          <p:cNvSpPr/>
          <p:nvPr/>
        </p:nvSpPr>
        <p:spPr>
          <a:xfrm>
            <a:off x="3678014" y="3071810"/>
            <a:ext cx="251044" cy="3250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Conector reto 8"/>
          <p:cNvCxnSpPr>
            <a:stCxn id="4" idx="7"/>
            <a:endCxn id="5" idx="2"/>
          </p:cNvCxnSpPr>
          <p:nvPr/>
        </p:nvCxnSpPr>
        <p:spPr>
          <a:xfrm rot="5400000" flipH="1" flipV="1">
            <a:off x="2509246" y="3307427"/>
            <a:ext cx="256557" cy="57471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>
            <a:stCxn id="4" idx="5"/>
            <a:endCxn id="6" idx="1"/>
          </p:cNvCxnSpPr>
          <p:nvPr/>
        </p:nvCxnSpPr>
        <p:spPr>
          <a:xfrm rot="16200000" flipH="1">
            <a:off x="2163027" y="4140043"/>
            <a:ext cx="698854" cy="3245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>
            <a:stCxn id="5" idx="4"/>
            <a:endCxn id="6" idx="0"/>
          </p:cNvCxnSpPr>
          <p:nvPr/>
        </p:nvCxnSpPr>
        <p:spPr>
          <a:xfrm rot="5400000">
            <a:off x="2419387" y="3973137"/>
            <a:ext cx="975128" cy="286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>
            <a:stCxn id="5" idx="6"/>
            <a:endCxn id="8" idx="2"/>
          </p:cNvCxnSpPr>
          <p:nvPr/>
        </p:nvCxnSpPr>
        <p:spPr>
          <a:xfrm flipV="1">
            <a:off x="3175927" y="3234331"/>
            <a:ext cx="502087" cy="23217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>
            <a:stCxn id="7" idx="6"/>
            <a:endCxn id="4" idx="2"/>
          </p:cNvCxnSpPr>
          <p:nvPr/>
        </p:nvCxnSpPr>
        <p:spPr>
          <a:xfrm flipV="1">
            <a:off x="1526211" y="3837983"/>
            <a:ext cx="609677" cy="4643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ipse 19"/>
          <p:cNvSpPr/>
          <p:nvPr/>
        </p:nvSpPr>
        <p:spPr>
          <a:xfrm>
            <a:off x="571472" y="3672730"/>
            <a:ext cx="251043" cy="325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dirty="0"/>
          </a:p>
        </p:txBody>
      </p:sp>
      <p:cxnSp>
        <p:nvCxnSpPr>
          <p:cNvPr id="24" name="Conector reto 23"/>
          <p:cNvCxnSpPr>
            <a:endCxn id="7" idx="2"/>
          </p:cNvCxnSpPr>
          <p:nvPr/>
        </p:nvCxnSpPr>
        <p:spPr>
          <a:xfrm>
            <a:off x="817203" y="3828422"/>
            <a:ext cx="457965" cy="5599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ipse 31"/>
          <p:cNvSpPr/>
          <p:nvPr/>
        </p:nvSpPr>
        <p:spPr>
          <a:xfrm>
            <a:off x="6064978" y="3746899"/>
            <a:ext cx="251044" cy="3250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Elipse 32"/>
          <p:cNvSpPr/>
          <p:nvPr/>
        </p:nvSpPr>
        <p:spPr>
          <a:xfrm>
            <a:off x="6853973" y="3375422"/>
            <a:ext cx="251044" cy="3250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Elipse 33"/>
          <p:cNvSpPr/>
          <p:nvPr/>
        </p:nvSpPr>
        <p:spPr>
          <a:xfrm>
            <a:off x="6567066" y="4675593"/>
            <a:ext cx="251044" cy="3250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Elipse 34"/>
          <p:cNvSpPr/>
          <p:nvPr/>
        </p:nvSpPr>
        <p:spPr>
          <a:xfrm>
            <a:off x="5204257" y="3793334"/>
            <a:ext cx="251043" cy="325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dirty="0"/>
          </a:p>
        </p:txBody>
      </p:sp>
      <p:sp>
        <p:nvSpPr>
          <p:cNvPr id="36" name="Elipse 35"/>
          <p:cNvSpPr/>
          <p:nvPr/>
        </p:nvSpPr>
        <p:spPr>
          <a:xfrm>
            <a:off x="7607104" y="3143248"/>
            <a:ext cx="251044" cy="3250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Conector reto 36"/>
          <p:cNvCxnSpPr>
            <a:stCxn id="32" idx="7"/>
            <a:endCxn id="33" idx="2"/>
          </p:cNvCxnSpPr>
          <p:nvPr/>
        </p:nvCxnSpPr>
        <p:spPr>
          <a:xfrm rot="5400000" flipH="1" flipV="1">
            <a:off x="6438336" y="3378865"/>
            <a:ext cx="256557" cy="574715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>
            <a:stCxn id="32" idx="5"/>
            <a:endCxn id="34" idx="1"/>
          </p:cNvCxnSpPr>
          <p:nvPr/>
        </p:nvCxnSpPr>
        <p:spPr>
          <a:xfrm rot="16200000" flipH="1">
            <a:off x="6092117" y="4211481"/>
            <a:ext cx="698854" cy="324573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/>
          <p:cNvCxnSpPr>
            <a:stCxn id="33" idx="4"/>
            <a:endCxn id="34" idx="0"/>
          </p:cNvCxnSpPr>
          <p:nvPr/>
        </p:nvCxnSpPr>
        <p:spPr>
          <a:xfrm rot="5400000">
            <a:off x="6348477" y="4044575"/>
            <a:ext cx="975128" cy="286907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>
            <a:stCxn id="33" idx="6"/>
            <a:endCxn id="36" idx="2"/>
          </p:cNvCxnSpPr>
          <p:nvPr/>
        </p:nvCxnSpPr>
        <p:spPr>
          <a:xfrm flipV="1">
            <a:off x="7105017" y="3305769"/>
            <a:ext cx="502087" cy="23217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/>
          <p:cNvCxnSpPr>
            <a:stCxn id="35" idx="6"/>
            <a:endCxn id="32" idx="2"/>
          </p:cNvCxnSpPr>
          <p:nvPr/>
        </p:nvCxnSpPr>
        <p:spPr>
          <a:xfrm flipV="1">
            <a:off x="5455301" y="3909421"/>
            <a:ext cx="609677" cy="4643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Elipse 41"/>
          <p:cNvSpPr/>
          <p:nvPr/>
        </p:nvSpPr>
        <p:spPr>
          <a:xfrm>
            <a:off x="4500562" y="3744168"/>
            <a:ext cx="251043" cy="325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dirty="0"/>
          </a:p>
        </p:txBody>
      </p:sp>
      <p:cxnSp>
        <p:nvCxnSpPr>
          <p:cNvPr id="44" name="Conector reto 43"/>
          <p:cNvCxnSpPr>
            <a:endCxn id="35" idx="2"/>
          </p:cNvCxnSpPr>
          <p:nvPr/>
        </p:nvCxnSpPr>
        <p:spPr>
          <a:xfrm>
            <a:off x="4746293" y="3899860"/>
            <a:ext cx="457965" cy="5599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ixaDeTexto 44"/>
          <p:cNvSpPr txBox="1"/>
          <p:nvPr/>
        </p:nvSpPr>
        <p:spPr>
          <a:xfrm>
            <a:off x="5197385" y="5467665"/>
            <a:ext cx="1803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Diâmetro</a:t>
            </a:r>
            <a:r>
              <a:rPr lang="en-US" sz="2400" dirty="0" smtClean="0"/>
              <a:t> = ?</a:t>
            </a:r>
            <a:endParaRPr lang="en-US" sz="2400" dirty="0"/>
          </a:p>
        </p:txBody>
      </p:sp>
      <p:sp>
        <p:nvSpPr>
          <p:cNvPr id="46" name="Arco 45"/>
          <p:cNvSpPr/>
          <p:nvPr/>
        </p:nvSpPr>
        <p:spPr>
          <a:xfrm rot="20853264">
            <a:off x="4644012" y="3035034"/>
            <a:ext cx="3084161" cy="879513"/>
          </a:xfrm>
          <a:prstGeom prst="arc">
            <a:avLst>
              <a:gd name="adj1" fmla="val 10891266"/>
              <a:gd name="adj2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57200" y="1600201"/>
            <a:ext cx="8229600" cy="3328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Coeficiente de </a:t>
            </a:r>
            <a:r>
              <a:rPr kumimoji="0" lang="pt-B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Clustering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Qual a probabilidade de dois nós com um vizinho em comum serem conectados?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Propriedades</a:t>
            </a:r>
            <a:endParaRPr lang="en-US" dirty="0"/>
          </a:p>
        </p:txBody>
      </p:sp>
      <p:sp>
        <p:nvSpPr>
          <p:cNvPr id="5" name="Oval 21"/>
          <p:cNvSpPr/>
          <p:nvPr/>
        </p:nvSpPr>
        <p:spPr bwMode="auto">
          <a:xfrm>
            <a:off x="3818671" y="3779723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25"/>
          <p:cNvCxnSpPr/>
          <p:nvPr/>
        </p:nvCxnSpPr>
        <p:spPr bwMode="auto">
          <a:xfrm>
            <a:off x="2959387" y="3857511"/>
            <a:ext cx="876169" cy="607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9"/>
          <p:cNvCxnSpPr>
            <a:stCxn id="8" idx="1"/>
          </p:cNvCxnSpPr>
          <p:nvPr/>
        </p:nvCxnSpPr>
        <p:spPr bwMode="auto">
          <a:xfrm flipH="1" flipV="1">
            <a:off x="3085226" y="3913073"/>
            <a:ext cx="395491" cy="55658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69"/>
          <p:cNvSpPr/>
          <p:nvPr/>
        </p:nvSpPr>
        <p:spPr bwMode="auto">
          <a:xfrm>
            <a:off x="3458631" y="4447568"/>
            <a:ext cx="150813" cy="150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70"/>
          <p:cNvSpPr/>
          <p:nvPr/>
        </p:nvSpPr>
        <p:spPr bwMode="auto">
          <a:xfrm>
            <a:off x="2954575" y="3779723"/>
            <a:ext cx="150813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" name="Straight Connector 102"/>
          <p:cNvCxnSpPr>
            <a:stCxn id="8" idx="7"/>
            <a:endCxn id="5" idx="3"/>
          </p:cNvCxnSpPr>
          <p:nvPr/>
        </p:nvCxnSpPr>
        <p:spPr bwMode="auto">
          <a:xfrm flipV="1">
            <a:off x="3587358" y="3909805"/>
            <a:ext cx="253631" cy="559849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3818671" y="4100322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?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2636859" y="3562791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3857620" y="348829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3216321" y="448842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4788024" y="4005063"/>
            <a:ext cx="1542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Transitividade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642910" y="5500702"/>
            <a:ext cx="4633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Cc =        3 x </a:t>
            </a:r>
            <a:r>
              <a:rPr lang="en-US" dirty="0" err="1" smtClean="0"/>
              <a:t>número</a:t>
            </a:r>
            <a:r>
              <a:rPr lang="en-US" dirty="0" smtClean="0"/>
              <a:t> de </a:t>
            </a:r>
            <a:r>
              <a:rPr lang="en-US" dirty="0" err="1" smtClean="0"/>
              <a:t>triângulos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err="1" smtClean="0"/>
              <a:t>número</a:t>
            </a:r>
            <a:r>
              <a:rPr lang="en-US" dirty="0" smtClean="0"/>
              <a:t> de </a:t>
            </a:r>
            <a:r>
              <a:rPr lang="en-US" dirty="0" err="1" smtClean="0"/>
              <a:t>triplas</a:t>
            </a:r>
            <a:r>
              <a:rPr lang="en-US" dirty="0" smtClean="0"/>
              <a:t> de </a:t>
            </a:r>
            <a:r>
              <a:rPr lang="en-US" dirty="0" err="1" smtClean="0"/>
              <a:t>vértices</a:t>
            </a:r>
            <a:r>
              <a:rPr lang="en-US" dirty="0" smtClean="0"/>
              <a:t> </a:t>
            </a:r>
            <a:r>
              <a:rPr lang="en-US" dirty="0" err="1" smtClean="0"/>
              <a:t>conectados</a:t>
            </a:r>
            <a:r>
              <a:rPr lang="en-US" dirty="0" smtClean="0"/>
              <a:t>  </a:t>
            </a:r>
            <a:endParaRPr lang="en-US" dirty="0"/>
          </a:p>
        </p:txBody>
      </p:sp>
      <p:cxnSp>
        <p:nvCxnSpPr>
          <p:cNvPr id="19" name="Conector reto 18"/>
          <p:cNvCxnSpPr/>
          <p:nvPr/>
        </p:nvCxnSpPr>
        <p:spPr>
          <a:xfrm>
            <a:off x="1214414" y="5856304"/>
            <a:ext cx="39290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57200" y="1600201"/>
            <a:ext cx="8229600" cy="3328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Coeficiente de </a:t>
            </a:r>
            <a:r>
              <a:rPr kumimoji="0" lang="pt-B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Clustering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Exercício: calcule o cc da rede abaixo. </a:t>
            </a:r>
            <a:r>
              <a:rPr kumimoji="0" lang="pt-B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Propriedades</a:t>
            </a:r>
            <a:endParaRPr lang="en-US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642910" y="5500702"/>
            <a:ext cx="4633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Cc =        3 x </a:t>
            </a:r>
            <a:r>
              <a:rPr lang="en-US" dirty="0" err="1" smtClean="0"/>
              <a:t>número</a:t>
            </a:r>
            <a:r>
              <a:rPr lang="en-US" dirty="0" smtClean="0"/>
              <a:t> de </a:t>
            </a:r>
            <a:r>
              <a:rPr lang="en-US" dirty="0" err="1" smtClean="0"/>
              <a:t>triângulos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err="1" smtClean="0"/>
              <a:t>número</a:t>
            </a:r>
            <a:r>
              <a:rPr lang="en-US" dirty="0" smtClean="0"/>
              <a:t> de </a:t>
            </a:r>
            <a:r>
              <a:rPr lang="en-US" dirty="0" err="1" smtClean="0"/>
              <a:t>triplas</a:t>
            </a:r>
            <a:r>
              <a:rPr lang="en-US" dirty="0" smtClean="0"/>
              <a:t> de </a:t>
            </a:r>
            <a:r>
              <a:rPr lang="en-US" dirty="0" err="1" smtClean="0"/>
              <a:t>vértices</a:t>
            </a:r>
            <a:r>
              <a:rPr lang="en-US" dirty="0" smtClean="0"/>
              <a:t> </a:t>
            </a:r>
            <a:r>
              <a:rPr lang="en-US" dirty="0" err="1" smtClean="0"/>
              <a:t>conectados</a:t>
            </a:r>
            <a:r>
              <a:rPr lang="en-US" dirty="0" smtClean="0"/>
              <a:t>  </a:t>
            </a:r>
            <a:endParaRPr lang="en-US" dirty="0"/>
          </a:p>
        </p:txBody>
      </p:sp>
      <p:cxnSp>
        <p:nvCxnSpPr>
          <p:cNvPr id="19" name="Conector reto 18"/>
          <p:cNvCxnSpPr/>
          <p:nvPr/>
        </p:nvCxnSpPr>
        <p:spPr>
          <a:xfrm>
            <a:off x="1214414" y="5856304"/>
            <a:ext cx="39290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ipse 20"/>
          <p:cNvSpPr/>
          <p:nvPr/>
        </p:nvSpPr>
        <p:spPr>
          <a:xfrm>
            <a:off x="5715008" y="4861332"/>
            <a:ext cx="364913" cy="425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6861878" y="4375554"/>
            <a:ext cx="364913" cy="425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6444834" y="5715016"/>
            <a:ext cx="364913" cy="425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Elipse 23"/>
          <p:cNvSpPr/>
          <p:nvPr/>
        </p:nvSpPr>
        <p:spPr>
          <a:xfrm>
            <a:off x="6929454" y="3143248"/>
            <a:ext cx="364912" cy="4250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dirty="0"/>
          </a:p>
        </p:txBody>
      </p:sp>
      <p:sp>
        <p:nvSpPr>
          <p:cNvPr id="25" name="Elipse 24"/>
          <p:cNvSpPr/>
          <p:nvPr/>
        </p:nvSpPr>
        <p:spPr>
          <a:xfrm>
            <a:off x="7956617" y="4071942"/>
            <a:ext cx="364913" cy="425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Conector reto 25"/>
          <p:cNvCxnSpPr>
            <a:stCxn id="21" idx="7"/>
            <a:endCxn id="22" idx="2"/>
          </p:cNvCxnSpPr>
          <p:nvPr/>
        </p:nvCxnSpPr>
        <p:spPr>
          <a:xfrm rot="5400000" flipH="1" flipV="1">
            <a:off x="6276430" y="4338133"/>
            <a:ext cx="335498" cy="835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>
            <a:stCxn id="21" idx="5"/>
            <a:endCxn id="23" idx="1"/>
          </p:cNvCxnSpPr>
          <p:nvPr/>
        </p:nvCxnSpPr>
        <p:spPr>
          <a:xfrm rot="16200000" flipH="1">
            <a:off x="5985815" y="5264805"/>
            <a:ext cx="553124" cy="4717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>
            <a:stCxn id="22" idx="4"/>
            <a:endCxn id="23" idx="0"/>
          </p:cNvCxnSpPr>
          <p:nvPr/>
        </p:nvCxnSpPr>
        <p:spPr>
          <a:xfrm rot="5400000">
            <a:off x="6378610" y="5049291"/>
            <a:ext cx="914406" cy="417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>
            <a:stCxn id="22" idx="6"/>
            <a:endCxn id="25" idx="2"/>
          </p:cNvCxnSpPr>
          <p:nvPr/>
        </p:nvCxnSpPr>
        <p:spPr>
          <a:xfrm flipV="1">
            <a:off x="7226791" y="4284470"/>
            <a:ext cx="729826" cy="303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>
            <a:stCxn id="22" idx="0"/>
            <a:endCxn id="24" idx="4"/>
          </p:cNvCxnSpPr>
          <p:nvPr/>
        </p:nvCxnSpPr>
        <p:spPr>
          <a:xfrm rot="5400000" flipH="1" flipV="1">
            <a:off x="6674498" y="3938143"/>
            <a:ext cx="807249" cy="67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5740727" y="4857760"/>
            <a:ext cx="260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6500826" y="5715016"/>
            <a:ext cx="260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6929454" y="4429132"/>
            <a:ext cx="260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6955173" y="3143248"/>
            <a:ext cx="260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8" name="CaixaDeTexto 37"/>
          <p:cNvSpPr txBox="1"/>
          <p:nvPr/>
        </p:nvSpPr>
        <p:spPr>
          <a:xfrm>
            <a:off x="8001024" y="4071942"/>
            <a:ext cx="260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Redes</a:t>
            </a:r>
            <a:r>
              <a:rPr lang="en-US" dirty="0" smtClean="0"/>
              <a:t> </a:t>
            </a:r>
            <a:r>
              <a:rPr lang="en-US" dirty="0" err="1" smtClean="0"/>
              <a:t>Complexas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Rede</a:t>
            </a:r>
            <a:r>
              <a:rPr lang="en-US" dirty="0" smtClean="0"/>
              <a:t> = </a:t>
            </a:r>
            <a:r>
              <a:rPr lang="en-US" dirty="0" err="1" smtClean="0"/>
              <a:t>conjunto</a:t>
            </a:r>
            <a:r>
              <a:rPr lang="en-US" dirty="0" smtClean="0"/>
              <a:t> de </a:t>
            </a:r>
            <a:r>
              <a:rPr lang="en-US" dirty="0" err="1" smtClean="0"/>
              <a:t>itens</a:t>
            </a:r>
            <a:r>
              <a:rPr lang="en-US" dirty="0" smtClean="0"/>
              <a:t> (</a:t>
            </a:r>
            <a:r>
              <a:rPr lang="en-US" dirty="0" err="1" smtClean="0"/>
              <a:t>vértices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nós</a:t>
            </a:r>
            <a:r>
              <a:rPr lang="en-US" dirty="0" smtClean="0"/>
              <a:t>) com </a:t>
            </a:r>
            <a:r>
              <a:rPr lang="en-US" dirty="0" err="1" smtClean="0"/>
              <a:t>conexões</a:t>
            </a:r>
            <a:r>
              <a:rPr lang="en-US" dirty="0" smtClean="0"/>
              <a:t> (</a:t>
            </a:r>
            <a:r>
              <a:rPr lang="en-US" dirty="0" err="1" smtClean="0"/>
              <a:t>arestas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links) entre </a:t>
            </a:r>
            <a:r>
              <a:rPr lang="en-US" dirty="0" err="1" smtClean="0"/>
              <a:t>si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Elipse 3"/>
          <p:cNvSpPr/>
          <p:nvPr/>
        </p:nvSpPr>
        <p:spPr>
          <a:xfrm>
            <a:off x="3357554" y="4143380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lipse 4"/>
          <p:cNvSpPr/>
          <p:nvPr/>
        </p:nvSpPr>
        <p:spPr>
          <a:xfrm>
            <a:off x="4929190" y="3571876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4357686" y="5572140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e 6"/>
          <p:cNvSpPr/>
          <p:nvPr/>
        </p:nvSpPr>
        <p:spPr>
          <a:xfrm>
            <a:off x="1643042" y="4214818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6429388" y="3214686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Conector reto 9"/>
          <p:cNvCxnSpPr>
            <a:stCxn id="4" idx="7"/>
            <a:endCxn id="5" idx="2"/>
          </p:cNvCxnSpPr>
          <p:nvPr/>
        </p:nvCxnSpPr>
        <p:spPr>
          <a:xfrm rot="5400000" flipH="1" flipV="1">
            <a:off x="4159436" y="3446860"/>
            <a:ext cx="394704" cy="11448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>
            <a:stCxn id="4" idx="5"/>
            <a:endCxn id="6" idx="1"/>
          </p:cNvCxnSpPr>
          <p:nvPr/>
        </p:nvCxnSpPr>
        <p:spPr>
          <a:xfrm rot="16200000" flipH="1">
            <a:off x="3570073" y="4784527"/>
            <a:ext cx="1075160" cy="646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>
            <a:stCxn id="5" idx="4"/>
            <a:endCxn id="6" idx="0"/>
          </p:cNvCxnSpPr>
          <p:nvPr/>
        </p:nvCxnSpPr>
        <p:spPr>
          <a:xfrm rot="5400000">
            <a:off x="4143372" y="4536289"/>
            <a:ext cx="1500198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>
            <a:stCxn id="5" idx="6"/>
            <a:endCxn id="8" idx="2"/>
          </p:cNvCxnSpPr>
          <p:nvPr/>
        </p:nvCxnSpPr>
        <p:spPr>
          <a:xfrm flipV="1">
            <a:off x="5429256" y="3464719"/>
            <a:ext cx="1000132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>
            <a:stCxn id="7" idx="6"/>
            <a:endCxn id="4" idx="2"/>
          </p:cNvCxnSpPr>
          <p:nvPr/>
        </p:nvCxnSpPr>
        <p:spPr>
          <a:xfrm flipV="1">
            <a:off x="2143108" y="4393413"/>
            <a:ext cx="121444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57200" y="1600200"/>
            <a:ext cx="8229600" cy="3989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BR" sz="3200" dirty="0" smtClean="0"/>
              <a:t>Estrutura de Comunidades</a:t>
            </a: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Propriedades</a:t>
            </a:r>
            <a:endParaRPr lang="en-US" dirty="0"/>
          </a:p>
        </p:txBody>
      </p:sp>
      <p:sp>
        <p:nvSpPr>
          <p:cNvPr id="16" name="Elipse 15"/>
          <p:cNvSpPr/>
          <p:nvPr/>
        </p:nvSpPr>
        <p:spPr>
          <a:xfrm>
            <a:off x="1500166" y="355973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2714612" y="470274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2928926" y="363117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ipse 19"/>
          <p:cNvSpPr/>
          <p:nvPr/>
        </p:nvSpPr>
        <p:spPr>
          <a:xfrm>
            <a:off x="1857356" y="427411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/>
          <p:cNvSpPr/>
          <p:nvPr/>
        </p:nvSpPr>
        <p:spPr>
          <a:xfrm>
            <a:off x="2357422" y="284535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/>
          <p:cNvSpPr/>
          <p:nvPr/>
        </p:nvSpPr>
        <p:spPr>
          <a:xfrm>
            <a:off x="5000628" y="399788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/>
          <p:cNvSpPr/>
          <p:nvPr/>
        </p:nvSpPr>
        <p:spPr>
          <a:xfrm>
            <a:off x="6000760" y="463130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Elipse 23"/>
          <p:cNvSpPr/>
          <p:nvPr/>
        </p:nvSpPr>
        <p:spPr>
          <a:xfrm>
            <a:off x="6429388" y="371213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Elipse 25"/>
          <p:cNvSpPr/>
          <p:nvPr/>
        </p:nvSpPr>
        <p:spPr>
          <a:xfrm>
            <a:off x="5429256" y="314063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Conector reto 27"/>
          <p:cNvCxnSpPr>
            <a:stCxn id="16" idx="7"/>
            <a:endCxn id="21" idx="3"/>
          </p:cNvCxnSpPr>
          <p:nvPr/>
        </p:nvCxnSpPr>
        <p:spPr>
          <a:xfrm rot="5400000" flipH="1" flipV="1">
            <a:off x="1937461" y="3139773"/>
            <a:ext cx="411294" cy="554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>
            <a:stCxn id="21" idx="4"/>
            <a:endCxn id="20" idx="0"/>
          </p:cNvCxnSpPr>
          <p:nvPr/>
        </p:nvCxnSpPr>
        <p:spPr>
          <a:xfrm rot="5400000">
            <a:off x="1821637" y="3524015"/>
            <a:ext cx="1000132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>
            <a:stCxn id="16" idx="4"/>
            <a:endCxn id="20" idx="1"/>
          </p:cNvCxnSpPr>
          <p:nvPr/>
        </p:nvCxnSpPr>
        <p:spPr>
          <a:xfrm rot="16200000" flipH="1">
            <a:off x="1643042" y="4059799"/>
            <a:ext cx="348523" cy="205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>
            <a:stCxn id="21" idx="5"/>
            <a:endCxn id="19" idx="1"/>
          </p:cNvCxnSpPr>
          <p:nvPr/>
        </p:nvCxnSpPr>
        <p:spPr>
          <a:xfrm rot="16200000" flipH="1">
            <a:off x="2616122" y="3318368"/>
            <a:ext cx="482732" cy="268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/>
          <p:cNvCxnSpPr>
            <a:stCxn id="20" idx="5"/>
            <a:endCxn id="18" idx="2"/>
          </p:cNvCxnSpPr>
          <p:nvPr/>
        </p:nvCxnSpPr>
        <p:spPr>
          <a:xfrm rot="16200000" flipH="1">
            <a:off x="2330370" y="4532813"/>
            <a:ext cx="277085" cy="491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/>
          <p:cNvCxnSpPr>
            <a:stCxn id="18" idx="0"/>
            <a:endCxn id="19" idx="4"/>
          </p:cNvCxnSpPr>
          <p:nvPr/>
        </p:nvCxnSpPr>
        <p:spPr>
          <a:xfrm rot="5400000" flipH="1" flipV="1">
            <a:off x="2714612" y="4274114"/>
            <a:ext cx="64294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/>
          <p:cNvCxnSpPr>
            <a:stCxn id="19" idx="6"/>
            <a:endCxn id="22" idx="2"/>
          </p:cNvCxnSpPr>
          <p:nvPr/>
        </p:nvCxnSpPr>
        <p:spPr>
          <a:xfrm>
            <a:off x="3357554" y="3845486"/>
            <a:ext cx="1643074" cy="366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to 44"/>
          <p:cNvCxnSpPr>
            <a:stCxn id="22" idx="0"/>
            <a:endCxn id="26" idx="3"/>
          </p:cNvCxnSpPr>
          <p:nvPr/>
        </p:nvCxnSpPr>
        <p:spPr>
          <a:xfrm rot="5400000" flipH="1" flipV="1">
            <a:off x="5107785" y="3613645"/>
            <a:ext cx="491399" cy="277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to 46"/>
          <p:cNvCxnSpPr>
            <a:stCxn id="26" idx="6"/>
            <a:endCxn id="24" idx="1"/>
          </p:cNvCxnSpPr>
          <p:nvPr/>
        </p:nvCxnSpPr>
        <p:spPr>
          <a:xfrm>
            <a:off x="5857884" y="3354944"/>
            <a:ext cx="634275" cy="4199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>
            <a:stCxn id="22" idx="5"/>
            <a:endCxn id="23" idx="2"/>
          </p:cNvCxnSpPr>
          <p:nvPr/>
        </p:nvCxnSpPr>
        <p:spPr>
          <a:xfrm rot="16200000" flipH="1">
            <a:off x="5442685" y="4287542"/>
            <a:ext cx="481875" cy="634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to 52"/>
          <p:cNvCxnSpPr>
            <a:stCxn id="24" idx="4"/>
            <a:endCxn id="23" idx="7"/>
          </p:cNvCxnSpPr>
          <p:nvPr/>
        </p:nvCxnSpPr>
        <p:spPr>
          <a:xfrm rot="5400000">
            <a:off x="6228504" y="4278876"/>
            <a:ext cx="553313" cy="277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/>
          <p:cNvCxnSpPr>
            <a:stCxn id="26" idx="4"/>
            <a:endCxn id="23" idx="0"/>
          </p:cNvCxnSpPr>
          <p:nvPr/>
        </p:nvCxnSpPr>
        <p:spPr>
          <a:xfrm rot="16200000" flipH="1">
            <a:off x="5398299" y="3814529"/>
            <a:ext cx="1062046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to 58"/>
          <p:cNvCxnSpPr>
            <a:stCxn id="22" idx="6"/>
            <a:endCxn id="24" idx="2"/>
          </p:cNvCxnSpPr>
          <p:nvPr/>
        </p:nvCxnSpPr>
        <p:spPr>
          <a:xfrm flipV="1">
            <a:off x="5429256" y="3926448"/>
            <a:ext cx="1000132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aixaDeTexto 61"/>
          <p:cNvSpPr txBox="1"/>
          <p:nvPr/>
        </p:nvSpPr>
        <p:spPr>
          <a:xfrm>
            <a:off x="2143108" y="5274246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Grupo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63" name="CaixaDeTexto 62"/>
          <p:cNvSpPr txBox="1"/>
          <p:nvPr/>
        </p:nvSpPr>
        <p:spPr>
          <a:xfrm>
            <a:off x="5500694" y="5274246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Grupo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64" name="CaixaDeTexto 63"/>
          <p:cNvSpPr txBox="1"/>
          <p:nvPr/>
        </p:nvSpPr>
        <p:spPr>
          <a:xfrm>
            <a:off x="3500430" y="3488296"/>
            <a:ext cx="16723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Ponte = </a:t>
            </a:r>
            <a:r>
              <a:rPr lang="en-US" sz="1600" dirty="0" err="1" smtClean="0"/>
              <a:t>laço</a:t>
            </a:r>
            <a:r>
              <a:rPr lang="en-US" sz="1600" dirty="0" smtClean="0"/>
              <a:t> </a:t>
            </a:r>
            <a:r>
              <a:rPr lang="en-US" sz="1600" dirty="0" err="1" smtClean="0"/>
              <a:t>fraco</a:t>
            </a:r>
            <a:endParaRPr lang="en-US" dirty="0"/>
          </a:p>
        </p:txBody>
      </p:sp>
      <p:sp>
        <p:nvSpPr>
          <p:cNvPr id="65" name="CaixaDeTexto 64"/>
          <p:cNvSpPr txBox="1"/>
          <p:nvPr/>
        </p:nvSpPr>
        <p:spPr>
          <a:xfrm>
            <a:off x="5715008" y="6143644"/>
            <a:ext cx="24438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Obs.: </a:t>
            </a:r>
            <a:r>
              <a:rPr lang="en-US" sz="1600" dirty="0" err="1"/>
              <a:t>G</a:t>
            </a:r>
            <a:r>
              <a:rPr lang="en-US" sz="1600" dirty="0" err="1" smtClean="0"/>
              <a:t>rupo</a:t>
            </a:r>
            <a:r>
              <a:rPr lang="en-US" sz="1600" dirty="0" smtClean="0"/>
              <a:t> 2 é </a:t>
            </a:r>
            <a:r>
              <a:rPr lang="en-US" sz="1600" dirty="0" err="1" smtClean="0"/>
              <a:t>uma</a:t>
            </a:r>
            <a:r>
              <a:rPr lang="en-US" sz="1600" dirty="0" smtClean="0"/>
              <a:t> clique</a:t>
            </a:r>
            <a:endParaRPr lang="en-US" sz="1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57200" y="1600200"/>
            <a:ext cx="8229600" cy="3989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BR" sz="3200" dirty="0" smtClean="0"/>
              <a:t>Componentes</a:t>
            </a: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571750" lvl="5" indent="-285750">
              <a:spcBef>
                <a:spcPct val="20000"/>
              </a:spcBef>
              <a:buFont typeface="Arial" pitchFamily="34" charset="0"/>
              <a:buChar char="–"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Propriedades</a:t>
            </a:r>
            <a:endParaRPr lang="en-US" dirty="0"/>
          </a:p>
        </p:txBody>
      </p:sp>
      <p:grpSp>
        <p:nvGrpSpPr>
          <p:cNvPr id="92" name="Grupo 91"/>
          <p:cNvGrpSpPr/>
          <p:nvPr/>
        </p:nvGrpSpPr>
        <p:grpSpPr>
          <a:xfrm>
            <a:off x="928662" y="2500306"/>
            <a:ext cx="4071966" cy="3714752"/>
            <a:chOff x="500034" y="2357430"/>
            <a:chExt cx="5072098" cy="4357694"/>
          </a:xfrm>
        </p:grpSpPr>
        <p:sp>
          <p:nvSpPr>
            <p:cNvPr id="16" name="Elipse 15"/>
            <p:cNvSpPr/>
            <p:nvPr/>
          </p:nvSpPr>
          <p:spPr>
            <a:xfrm>
              <a:off x="642910" y="3000372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Elipse 17"/>
            <p:cNvSpPr/>
            <p:nvPr/>
          </p:nvSpPr>
          <p:spPr>
            <a:xfrm>
              <a:off x="1785918" y="435769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Elipse 18"/>
            <p:cNvSpPr/>
            <p:nvPr/>
          </p:nvSpPr>
          <p:spPr>
            <a:xfrm>
              <a:off x="2357422" y="3429000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Elipse 19"/>
            <p:cNvSpPr/>
            <p:nvPr/>
          </p:nvSpPr>
          <p:spPr>
            <a:xfrm>
              <a:off x="1000100" y="3929066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Elipse 20"/>
            <p:cNvSpPr/>
            <p:nvPr/>
          </p:nvSpPr>
          <p:spPr>
            <a:xfrm>
              <a:off x="1643042" y="2500306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Elipse 21"/>
            <p:cNvSpPr/>
            <p:nvPr/>
          </p:nvSpPr>
          <p:spPr>
            <a:xfrm>
              <a:off x="3143240" y="3571876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Elipse 22"/>
            <p:cNvSpPr/>
            <p:nvPr/>
          </p:nvSpPr>
          <p:spPr>
            <a:xfrm>
              <a:off x="4286248" y="4298398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Elipse 23"/>
            <p:cNvSpPr/>
            <p:nvPr/>
          </p:nvSpPr>
          <p:spPr>
            <a:xfrm>
              <a:off x="4714876" y="336970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Elipse 25"/>
            <p:cNvSpPr/>
            <p:nvPr/>
          </p:nvSpPr>
          <p:spPr>
            <a:xfrm>
              <a:off x="3714744" y="2798200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Conector reto 27"/>
            <p:cNvCxnSpPr>
              <a:stCxn id="16" idx="7"/>
              <a:endCxn id="21" idx="3"/>
            </p:cNvCxnSpPr>
            <p:nvPr/>
          </p:nvCxnSpPr>
          <p:spPr>
            <a:xfrm rot="5400000" flipH="1" flipV="1">
              <a:off x="1258800" y="2616130"/>
              <a:ext cx="196980" cy="6970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to 28"/>
            <p:cNvCxnSpPr>
              <a:stCxn id="21" idx="4"/>
              <a:endCxn id="20" idx="0"/>
            </p:cNvCxnSpPr>
            <p:nvPr/>
          </p:nvCxnSpPr>
          <p:spPr>
            <a:xfrm rot="5400000">
              <a:off x="1035819" y="3107529"/>
              <a:ext cx="1000132" cy="6429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to 31"/>
            <p:cNvCxnSpPr>
              <a:stCxn id="16" idx="4"/>
              <a:endCxn id="20" idx="1"/>
            </p:cNvCxnSpPr>
            <p:nvPr/>
          </p:nvCxnSpPr>
          <p:spPr>
            <a:xfrm rot="16200000" flipH="1">
              <a:off x="678629" y="3607594"/>
              <a:ext cx="562837" cy="205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to 34"/>
            <p:cNvCxnSpPr>
              <a:stCxn id="21" idx="5"/>
              <a:endCxn id="19" idx="1"/>
            </p:cNvCxnSpPr>
            <p:nvPr/>
          </p:nvCxnSpPr>
          <p:spPr>
            <a:xfrm rot="16200000" flipH="1">
              <a:off x="1901742" y="2973320"/>
              <a:ext cx="625608" cy="4112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to 38"/>
            <p:cNvCxnSpPr>
              <a:stCxn id="20" idx="5"/>
              <a:endCxn id="18" idx="2"/>
            </p:cNvCxnSpPr>
            <p:nvPr/>
          </p:nvCxnSpPr>
          <p:spPr>
            <a:xfrm rot="16200000" flipH="1">
              <a:off x="1437395" y="4223484"/>
              <a:ext cx="277085" cy="4199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to 40"/>
            <p:cNvCxnSpPr>
              <a:stCxn id="18" idx="0"/>
              <a:endCxn id="19" idx="4"/>
            </p:cNvCxnSpPr>
            <p:nvPr/>
          </p:nvCxnSpPr>
          <p:spPr>
            <a:xfrm rot="5400000" flipH="1" flipV="1">
              <a:off x="2035951" y="3821909"/>
              <a:ext cx="500066" cy="5715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to 42"/>
            <p:cNvCxnSpPr>
              <a:stCxn id="19" idx="6"/>
              <a:endCxn id="22" idx="2"/>
            </p:cNvCxnSpPr>
            <p:nvPr/>
          </p:nvCxnSpPr>
          <p:spPr>
            <a:xfrm>
              <a:off x="2786050" y="3643314"/>
              <a:ext cx="357190" cy="1428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to 44"/>
            <p:cNvCxnSpPr>
              <a:stCxn id="22" idx="0"/>
              <a:endCxn id="26" idx="3"/>
            </p:cNvCxnSpPr>
            <p:nvPr/>
          </p:nvCxnSpPr>
          <p:spPr>
            <a:xfrm rot="5400000" flipH="1" flipV="1">
              <a:off x="3363625" y="3157987"/>
              <a:ext cx="407819" cy="4199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to 46"/>
            <p:cNvCxnSpPr>
              <a:stCxn id="26" idx="6"/>
              <a:endCxn id="24" idx="1"/>
            </p:cNvCxnSpPr>
            <p:nvPr/>
          </p:nvCxnSpPr>
          <p:spPr>
            <a:xfrm>
              <a:off x="4143372" y="3012514"/>
              <a:ext cx="634275" cy="4199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to 47"/>
            <p:cNvCxnSpPr>
              <a:stCxn id="22" idx="5"/>
              <a:endCxn id="23" idx="2"/>
            </p:cNvCxnSpPr>
            <p:nvPr/>
          </p:nvCxnSpPr>
          <p:spPr>
            <a:xfrm rot="16200000" flipH="1">
              <a:off x="3610183" y="3836646"/>
              <a:ext cx="574979" cy="7771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to 52"/>
            <p:cNvCxnSpPr>
              <a:stCxn id="24" idx="4"/>
              <a:endCxn id="23" idx="7"/>
            </p:cNvCxnSpPr>
            <p:nvPr/>
          </p:nvCxnSpPr>
          <p:spPr>
            <a:xfrm rot="5400000">
              <a:off x="4509230" y="3941208"/>
              <a:ext cx="562837" cy="2770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reto 55"/>
            <p:cNvCxnSpPr>
              <a:stCxn id="26" idx="4"/>
              <a:endCxn id="23" idx="0"/>
            </p:cNvCxnSpPr>
            <p:nvPr/>
          </p:nvCxnSpPr>
          <p:spPr>
            <a:xfrm rot="16200000" flipH="1">
              <a:off x="3679025" y="3476861"/>
              <a:ext cx="1071570" cy="5715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reto 58"/>
            <p:cNvCxnSpPr>
              <a:stCxn id="22" idx="6"/>
              <a:endCxn id="24" idx="2"/>
            </p:cNvCxnSpPr>
            <p:nvPr/>
          </p:nvCxnSpPr>
          <p:spPr>
            <a:xfrm flipV="1">
              <a:off x="3571868" y="3584018"/>
              <a:ext cx="1143008" cy="2021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Elipse 78"/>
            <p:cNvSpPr/>
            <p:nvPr/>
          </p:nvSpPr>
          <p:spPr>
            <a:xfrm>
              <a:off x="2786050" y="5143512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Elipse 79"/>
            <p:cNvSpPr/>
            <p:nvPr/>
          </p:nvSpPr>
          <p:spPr>
            <a:xfrm>
              <a:off x="3857620" y="5357826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2" name="Conector reto 81"/>
            <p:cNvCxnSpPr>
              <a:stCxn id="79" idx="6"/>
              <a:endCxn id="80" idx="2"/>
            </p:cNvCxnSpPr>
            <p:nvPr/>
          </p:nvCxnSpPr>
          <p:spPr>
            <a:xfrm>
              <a:off x="3214678" y="5357826"/>
              <a:ext cx="642942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Elipse 82"/>
            <p:cNvSpPr/>
            <p:nvPr/>
          </p:nvSpPr>
          <p:spPr>
            <a:xfrm>
              <a:off x="1500166" y="5643578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Elipse 83"/>
            <p:cNvSpPr/>
            <p:nvPr/>
          </p:nvSpPr>
          <p:spPr>
            <a:xfrm>
              <a:off x="3143240" y="5929330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Conector reto 87"/>
            <p:cNvCxnSpPr>
              <a:stCxn id="84" idx="7"/>
              <a:endCxn id="80" idx="3"/>
            </p:cNvCxnSpPr>
            <p:nvPr/>
          </p:nvCxnSpPr>
          <p:spPr>
            <a:xfrm rot="5400000" flipH="1" flipV="1">
              <a:off x="3580535" y="5652245"/>
              <a:ext cx="268418" cy="4112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ector reto 89"/>
            <p:cNvCxnSpPr>
              <a:stCxn id="84" idx="1"/>
              <a:endCxn id="79" idx="4"/>
            </p:cNvCxnSpPr>
            <p:nvPr/>
          </p:nvCxnSpPr>
          <p:spPr>
            <a:xfrm rot="16200000" flipV="1">
              <a:off x="2893208" y="5679297"/>
              <a:ext cx="419961" cy="205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etângulo 90"/>
            <p:cNvSpPr/>
            <p:nvPr/>
          </p:nvSpPr>
          <p:spPr>
            <a:xfrm>
              <a:off x="500034" y="2357430"/>
              <a:ext cx="5072098" cy="435769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3" name="CaixaDeTexto 92"/>
          <p:cNvSpPr txBox="1"/>
          <p:nvPr/>
        </p:nvSpPr>
        <p:spPr>
          <a:xfrm>
            <a:off x="5500694" y="2714620"/>
            <a:ext cx="28575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Grafo</a:t>
            </a:r>
            <a:r>
              <a:rPr lang="en-US" dirty="0" smtClean="0"/>
              <a:t> com 13 </a:t>
            </a:r>
            <a:r>
              <a:rPr lang="en-US" dirty="0" err="1" smtClean="0"/>
              <a:t>vértices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- 3 </a:t>
            </a:r>
            <a:r>
              <a:rPr lang="en-US" dirty="0" err="1" smtClean="0"/>
              <a:t>Componentes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- </a:t>
            </a:r>
            <a:r>
              <a:rPr lang="en-US" dirty="0" err="1" smtClean="0">
                <a:solidFill>
                  <a:srgbClr val="FF0000"/>
                </a:solidFill>
              </a:rPr>
              <a:t>Componente</a:t>
            </a:r>
            <a:r>
              <a:rPr lang="en-US" dirty="0" smtClean="0">
                <a:solidFill>
                  <a:srgbClr val="FF0000"/>
                </a:solidFill>
              </a:rPr>
              <a:t> principal  (</a:t>
            </a:r>
            <a:r>
              <a:rPr lang="en-US" dirty="0" err="1" smtClean="0">
                <a:solidFill>
                  <a:srgbClr val="FF0000"/>
                </a:solidFill>
              </a:rPr>
              <a:t>ou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gigante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de </a:t>
            </a:r>
            <a:r>
              <a:rPr lang="en-US" dirty="0" err="1" smtClean="0"/>
              <a:t>tamanho</a:t>
            </a:r>
            <a:r>
              <a:rPr lang="en-US" dirty="0" smtClean="0"/>
              <a:t> 9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 de </a:t>
            </a:r>
            <a:r>
              <a:rPr lang="en-US" dirty="0" err="1" smtClean="0"/>
              <a:t>Estudo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u="sng" dirty="0" smtClean="0"/>
              <a:t> </a:t>
            </a:r>
            <a:r>
              <a:rPr lang="en-US" u="sng" dirty="0" err="1" smtClean="0">
                <a:hlinkClick r:id="rId2"/>
              </a:rPr>
              <a:t>Introdução</a:t>
            </a:r>
            <a:r>
              <a:rPr lang="en-US" u="sng" dirty="0" smtClean="0">
                <a:hlinkClick r:id="rId2"/>
              </a:rPr>
              <a:t> </a:t>
            </a:r>
            <a:r>
              <a:rPr lang="en-US" u="sng" dirty="0" err="1" smtClean="0">
                <a:hlinkClick r:id="rId2"/>
              </a:rPr>
              <a:t>às</a:t>
            </a:r>
            <a:r>
              <a:rPr lang="en-US" u="sng" dirty="0" smtClean="0">
                <a:hlinkClick r:id="rId2"/>
              </a:rPr>
              <a:t> </a:t>
            </a:r>
            <a:r>
              <a:rPr lang="en-US" u="sng" dirty="0" err="1" smtClean="0">
                <a:hlinkClick r:id="rId2"/>
              </a:rPr>
              <a:t>redes</a:t>
            </a:r>
            <a:r>
              <a:rPr lang="en-US" u="sng" dirty="0" smtClean="0">
                <a:hlinkClick r:id="rId2"/>
              </a:rPr>
              <a:t> </a:t>
            </a:r>
            <a:r>
              <a:rPr lang="en-US" u="sng" dirty="0" err="1" smtClean="0">
                <a:hlinkClick r:id="rId2"/>
              </a:rPr>
              <a:t>complexas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D. </a:t>
            </a:r>
            <a:r>
              <a:rPr lang="en-US" dirty="0" err="1" smtClean="0"/>
              <a:t>Figueiredo</a:t>
            </a:r>
            <a:endParaRPr lang="en-US" dirty="0" smtClean="0"/>
          </a:p>
          <a:p>
            <a:r>
              <a:rPr lang="en-US" dirty="0" smtClean="0"/>
              <a:t>- </a:t>
            </a:r>
            <a:r>
              <a:rPr lang="en-US" u="sng" dirty="0" smtClean="0">
                <a:hlinkClick r:id="rId3"/>
              </a:rPr>
              <a:t>Structure and Function of Complex Networks</a:t>
            </a:r>
            <a:r>
              <a:rPr lang="en-US" dirty="0" smtClean="0"/>
              <a:t>, by M. Newman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Tipos</a:t>
            </a:r>
            <a:r>
              <a:rPr lang="en-US" dirty="0" smtClean="0"/>
              <a:t> de </a:t>
            </a:r>
            <a:r>
              <a:rPr lang="en-US" dirty="0" err="1" smtClean="0"/>
              <a:t>Redes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Redes</a:t>
            </a:r>
            <a:r>
              <a:rPr lang="en-US" dirty="0" smtClean="0"/>
              <a:t> </a:t>
            </a:r>
            <a:r>
              <a:rPr lang="en-US" dirty="0" err="1" smtClean="0"/>
              <a:t>Tecnológicas</a:t>
            </a:r>
            <a:endParaRPr lang="en-US" sz="2800" dirty="0" smtClean="0"/>
          </a:p>
          <a:p>
            <a:pPr lvl="1"/>
            <a:r>
              <a:rPr lang="en-US" sz="2400" dirty="0" smtClean="0"/>
              <a:t>E.g., Internet, </a:t>
            </a:r>
            <a:r>
              <a:rPr lang="en-US" sz="2400" dirty="0" err="1" smtClean="0"/>
              <a:t>redes</a:t>
            </a:r>
            <a:r>
              <a:rPr lang="en-US" sz="2400" dirty="0" smtClean="0"/>
              <a:t> de </a:t>
            </a:r>
            <a:r>
              <a:rPr lang="en-US" sz="2400" dirty="0" err="1" smtClean="0"/>
              <a:t>transporte</a:t>
            </a:r>
            <a:r>
              <a:rPr lang="en-US" sz="2400" dirty="0" smtClean="0"/>
              <a:t>, </a:t>
            </a:r>
            <a:r>
              <a:rPr lang="en-US" sz="2400" dirty="0" err="1" smtClean="0"/>
              <a:t>redes</a:t>
            </a:r>
            <a:r>
              <a:rPr lang="en-US" sz="2400" dirty="0" smtClean="0"/>
              <a:t> de </a:t>
            </a:r>
            <a:r>
              <a:rPr lang="en-US" sz="2400" dirty="0" err="1" smtClean="0"/>
              <a:t>distribuição</a:t>
            </a:r>
            <a:r>
              <a:rPr lang="en-US" dirty="0" smtClean="0"/>
              <a:t> </a:t>
            </a:r>
          </a:p>
          <a:p>
            <a:pPr>
              <a:spcBef>
                <a:spcPts val="1200"/>
              </a:spcBef>
            </a:pPr>
            <a:r>
              <a:rPr lang="en-US" dirty="0" err="1" smtClean="0"/>
              <a:t>Redes</a:t>
            </a:r>
            <a:r>
              <a:rPr lang="en-US" dirty="0" smtClean="0"/>
              <a:t> </a:t>
            </a:r>
            <a:r>
              <a:rPr lang="en-US" dirty="0" err="1" smtClean="0"/>
              <a:t>Informacionais</a:t>
            </a:r>
            <a:endParaRPr lang="en-US" dirty="0" smtClean="0"/>
          </a:p>
          <a:p>
            <a:pPr lvl="1"/>
            <a:r>
              <a:rPr lang="en-US" sz="2400" dirty="0" smtClean="0"/>
              <a:t>E.g., WWW, </a:t>
            </a:r>
            <a:r>
              <a:rPr lang="en-US" sz="2400" dirty="0" err="1" smtClean="0"/>
              <a:t>redes</a:t>
            </a:r>
            <a:r>
              <a:rPr lang="en-US" sz="2400" dirty="0" smtClean="0"/>
              <a:t> de </a:t>
            </a:r>
            <a:r>
              <a:rPr lang="en-US" sz="2400" dirty="0" err="1" smtClean="0"/>
              <a:t>citação</a:t>
            </a:r>
            <a:r>
              <a:rPr lang="en-US" sz="2400" dirty="0" smtClean="0"/>
              <a:t>, </a:t>
            </a:r>
            <a:r>
              <a:rPr lang="en-US" sz="2400" dirty="0" err="1" smtClean="0"/>
              <a:t>redes</a:t>
            </a:r>
            <a:r>
              <a:rPr lang="en-US" sz="2400" dirty="0" smtClean="0"/>
              <a:t> de </a:t>
            </a:r>
            <a:r>
              <a:rPr lang="en-US" sz="2400" dirty="0" err="1" smtClean="0"/>
              <a:t>preferência</a:t>
            </a:r>
            <a:endParaRPr lang="en-US" sz="2400" dirty="0" smtClean="0"/>
          </a:p>
          <a:p>
            <a:pPr>
              <a:spcBef>
                <a:spcPts val="1200"/>
              </a:spcBef>
            </a:pPr>
            <a:r>
              <a:rPr lang="en-US" dirty="0" err="1" smtClean="0"/>
              <a:t>Redes</a:t>
            </a:r>
            <a:r>
              <a:rPr lang="en-US" dirty="0" smtClean="0"/>
              <a:t> </a:t>
            </a:r>
            <a:r>
              <a:rPr lang="en-US" dirty="0" err="1" smtClean="0"/>
              <a:t>Sociais</a:t>
            </a:r>
            <a:endParaRPr lang="en-US" dirty="0" smtClean="0"/>
          </a:p>
          <a:p>
            <a:pPr lvl="1"/>
            <a:r>
              <a:rPr lang="en-US" sz="2400" dirty="0" smtClean="0"/>
              <a:t>E.g., </a:t>
            </a:r>
            <a:r>
              <a:rPr lang="en-US" sz="2400" dirty="0" err="1" smtClean="0"/>
              <a:t>Redes</a:t>
            </a:r>
            <a:r>
              <a:rPr lang="en-US" sz="2400" dirty="0" smtClean="0"/>
              <a:t> de </a:t>
            </a:r>
            <a:r>
              <a:rPr lang="en-US" sz="2400" dirty="0" err="1" smtClean="0"/>
              <a:t>amizade</a:t>
            </a:r>
            <a:r>
              <a:rPr lang="en-US" sz="2400" dirty="0" smtClean="0"/>
              <a:t>, </a:t>
            </a:r>
            <a:r>
              <a:rPr lang="en-US" sz="2400" dirty="0" err="1" smtClean="0"/>
              <a:t>redes</a:t>
            </a:r>
            <a:r>
              <a:rPr lang="en-US" sz="2400" dirty="0" smtClean="0"/>
              <a:t> de </a:t>
            </a:r>
            <a:r>
              <a:rPr lang="en-US" sz="2400" dirty="0" err="1" smtClean="0"/>
              <a:t>colaboração</a:t>
            </a:r>
            <a:r>
              <a:rPr lang="en-US" sz="2400" dirty="0" smtClean="0"/>
              <a:t>, </a:t>
            </a:r>
            <a:r>
              <a:rPr lang="en-US" sz="2400" dirty="0" err="1" smtClean="0"/>
              <a:t>redes</a:t>
            </a:r>
            <a:r>
              <a:rPr lang="en-US" sz="2400" dirty="0" smtClean="0"/>
              <a:t> de </a:t>
            </a:r>
            <a:r>
              <a:rPr lang="en-US" sz="2400" dirty="0" err="1" smtClean="0"/>
              <a:t>contato</a:t>
            </a:r>
            <a:r>
              <a:rPr lang="en-US" sz="2400" dirty="0" smtClean="0"/>
              <a:t> sexual</a:t>
            </a:r>
          </a:p>
          <a:p>
            <a:pPr>
              <a:spcBef>
                <a:spcPts val="1200"/>
              </a:spcBef>
            </a:pPr>
            <a:r>
              <a:rPr lang="en-US" dirty="0" err="1" smtClean="0"/>
              <a:t>Redes</a:t>
            </a:r>
            <a:r>
              <a:rPr lang="en-US" dirty="0" smtClean="0"/>
              <a:t> </a:t>
            </a:r>
            <a:r>
              <a:rPr lang="en-US" dirty="0" err="1" smtClean="0"/>
              <a:t>Biológicas</a:t>
            </a:r>
            <a:endParaRPr lang="en-US" sz="3000" dirty="0" smtClean="0"/>
          </a:p>
          <a:p>
            <a:pPr lvl="1"/>
            <a:r>
              <a:rPr lang="en-US" sz="2600" dirty="0" smtClean="0"/>
              <a:t>E.g., </a:t>
            </a:r>
            <a:r>
              <a:rPr lang="en-US" sz="2600" dirty="0" err="1" smtClean="0"/>
              <a:t>redes</a:t>
            </a:r>
            <a:r>
              <a:rPr lang="en-US" sz="2600" dirty="0" smtClean="0"/>
              <a:t> </a:t>
            </a:r>
            <a:r>
              <a:rPr lang="en-US" sz="2600" dirty="0" err="1" smtClean="0"/>
              <a:t>metabólicas</a:t>
            </a:r>
            <a:r>
              <a:rPr lang="en-US" sz="2600" dirty="0" smtClean="0"/>
              <a:t>, </a:t>
            </a:r>
            <a:r>
              <a:rPr lang="en-US" sz="2600" dirty="0" err="1" smtClean="0"/>
              <a:t>redes</a:t>
            </a:r>
            <a:r>
              <a:rPr lang="en-US" sz="2600" dirty="0" smtClean="0"/>
              <a:t> </a:t>
            </a:r>
            <a:r>
              <a:rPr lang="en-US" sz="2600" dirty="0" err="1" smtClean="0"/>
              <a:t>regulatórias</a:t>
            </a:r>
            <a:r>
              <a:rPr lang="en-US" sz="2600" dirty="0"/>
              <a:t> </a:t>
            </a:r>
            <a:r>
              <a:rPr lang="en-US" sz="2600" dirty="0" smtClean="0"/>
              <a:t>de genes, </a:t>
            </a:r>
            <a:r>
              <a:rPr lang="en-US" sz="2600" dirty="0" err="1" smtClean="0"/>
              <a:t>cadeia</a:t>
            </a:r>
            <a:r>
              <a:rPr lang="en-US" sz="2600" dirty="0" smtClean="0"/>
              <a:t> </a:t>
            </a:r>
            <a:r>
              <a:rPr lang="en-US" sz="2600" dirty="0" err="1" smtClean="0"/>
              <a:t>alimentar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Redes</a:t>
            </a:r>
            <a:r>
              <a:rPr lang="en-US" dirty="0" smtClean="0"/>
              <a:t> </a:t>
            </a:r>
            <a:r>
              <a:rPr lang="en-US" dirty="0" err="1" smtClean="0"/>
              <a:t>Complexas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4000" dirty="0" smtClean="0"/>
              <a:t>- </a:t>
            </a:r>
            <a:r>
              <a:rPr lang="en-US" sz="4000" dirty="0" err="1" smtClean="0"/>
              <a:t>Representação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Grafos</a:t>
            </a:r>
            <a:r>
              <a:rPr lang="en-US" dirty="0" smtClean="0"/>
              <a:t>: G(V,E)</a:t>
            </a:r>
            <a:endParaRPr lang="en-US" dirty="0"/>
          </a:p>
        </p:txBody>
      </p:sp>
      <p:grpSp>
        <p:nvGrpSpPr>
          <p:cNvPr id="14" name="Grupo 13"/>
          <p:cNvGrpSpPr/>
          <p:nvPr/>
        </p:nvGrpSpPr>
        <p:grpSpPr>
          <a:xfrm>
            <a:off x="500034" y="2714620"/>
            <a:ext cx="3857652" cy="2428892"/>
            <a:chOff x="1643042" y="3214686"/>
            <a:chExt cx="5286412" cy="2857520"/>
          </a:xfrm>
        </p:grpSpPr>
        <p:sp>
          <p:nvSpPr>
            <p:cNvPr id="4" name="Elipse 3"/>
            <p:cNvSpPr/>
            <p:nvPr/>
          </p:nvSpPr>
          <p:spPr>
            <a:xfrm>
              <a:off x="3357554" y="4143380"/>
              <a:ext cx="500066" cy="5000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Elipse 4"/>
            <p:cNvSpPr/>
            <p:nvPr/>
          </p:nvSpPr>
          <p:spPr>
            <a:xfrm>
              <a:off x="4929190" y="3571876"/>
              <a:ext cx="500066" cy="5000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Elipse 5"/>
            <p:cNvSpPr/>
            <p:nvPr/>
          </p:nvSpPr>
          <p:spPr>
            <a:xfrm>
              <a:off x="4357686" y="5572140"/>
              <a:ext cx="500066" cy="5000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Elipse 6"/>
            <p:cNvSpPr/>
            <p:nvPr/>
          </p:nvSpPr>
          <p:spPr>
            <a:xfrm>
              <a:off x="1643042" y="4214818"/>
              <a:ext cx="500065" cy="5000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 dirty="0"/>
            </a:p>
          </p:txBody>
        </p:sp>
        <p:sp>
          <p:nvSpPr>
            <p:cNvPr id="8" name="Elipse 7"/>
            <p:cNvSpPr/>
            <p:nvPr/>
          </p:nvSpPr>
          <p:spPr>
            <a:xfrm>
              <a:off x="6429388" y="3214686"/>
              <a:ext cx="500066" cy="5000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Conector reto 8"/>
            <p:cNvCxnSpPr>
              <a:stCxn id="4" idx="7"/>
              <a:endCxn id="5" idx="2"/>
            </p:cNvCxnSpPr>
            <p:nvPr/>
          </p:nvCxnSpPr>
          <p:spPr>
            <a:xfrm rot="5400000" flipH="1" flipV="1">
              <a:off x="4159436" y="3446860"/>
              <a:ext cx="394704" cy="11448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9"/>
            <p:cNvCxnSpPr>
              <a:stCxn id="4" idx="5"/>
              <a:endCxn id="6" idx="1"/>
            </p:cNvCxnSpPr>
            <p:nvPr/>
          </p:nvCxnSpPr>
          <p:spPr>
            <a:xfrm rot="16200000" flipH="1">
              <a:off x="3570073" y="4784527"/>
              <a:ext cx="1075160" cy="6465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0"/>
            <p:cNvCxnSpPr>
              <a:stCxn id="5" idx="4"/>
              <a:endCxn id="6" idx="0"/>
            </p:cNvCxnSpPr>
            <p:nvPr/>
          </p:nvCxnSpPr>
          <p:spPr>
            <a:xfrm rot="5400000">
              <a:off x="4143372" y="4536289"/>
              <a:ext cx="1500198" cy="5715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>
              <a:stCxn id="5" idx="6"/>
              <a:endCxn id="8" idx="2"/>
            </p:cNvCxnSpPr>
            <p:nvPr/>
          </p:nvCxnSpPr>
          <p:spPr>
            <a:xfrm flipV="1">
              <a:off x="5429256" y="3464719"/>
              <a:ext cx="1000132" cy="3571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>
              <a:stCxn id="7" idx="6"/>
              <a:endCxn id="4" idx="2"/>
            </p:cNvCxnSpPr>
            <p:nvPr/>
          </p:nvCxnSpPr>
          <p:spPr>
            <a:xfrm flipV="1">
              <a:off x="2143108" y="4393413"/>
              <a:ext cx="121444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CaixaDeTexto 14"/>
          <p:cNvSpPr txBox="1"/>
          <p:nvPr/>
        </p:nvSpPr>
        <p:spPr>
          <a:xfrm>
            <a:off x="5500694" y="2428868"/>
            <a:ext cx="279275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Vértices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smtClean="0"/>
              <a:t>V = {v1,v2,v3,v4,v5}</a:t>
            </a:r>
          </a:p>
          <a:p>
            <a:endParaRPr lang="en-US" dirty="0"/>
          </a:p>
          <a:p>
            <a:r>
              <a:rPr lang="en-US" dirty="0" err="1" smtClean="0"/>
              <a:t>Arestas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 = {(v1,v2), (v2,v3), (v2,v5),</a:t>
            </a:r>
          </a:p>
          <a:p>
            <a:r>
              <a:rPr lang="en-US" dirty="0"/>
              <a:t> </a:t>
            </a:r>
            <a:r>
              <a:rPr lang="en-US" dirty="0" smtClean="0"/>
              <a:t>       (v3,v4), (v3,v5)}</a:t>
            </a:r>
            <a:endParaRPr lang="en-US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500034" y="3571876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v1</a:t>
            </a:r>
            <a:endParaRPr lang="en-US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1737228" y="3500438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2880236" y="3059668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v3</a:t>
            </a:r>
            <a:endParaRPr lang="en-US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4000496" y="271462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v4</a:t>
            </a:r>
            <a:endParaRPr lang="en-US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2451608" y="477418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v5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Representação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Grafos</a:t>
            </a:r>
            <a:r>
              <a:rPr lang="en-US" dirty="0" smtClean="0"/>
              <a:t> </a:t>
            </a:r>
            <a:r>
              <a:rPr lang="en-US" dirty="0" err="1" smtClean="0"/>
              <a:t>Direcionados</a:t>
            </a:r>
            <a:endParaRPr lang="en-US" dirty="0"/>
          </a:p>
        </p:txBody>
      </p:sp>
      <p:sp>
        <p:nvSpPr>
          <p:cNvPr id="4" name="Elipse 3"/>
          <p:cNvSpPr/>
          <p:nvPr/>
        </p:nvSpPr>
        <p:spPr>
          <a:xfrm>
            <a:off x="2916920" y="3504010"/>
            <a:ext cx="364913" cy="425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lipse 4"/>
          <p:cNvSpPr/>
          <p:nvPr/>
        </p:nvSpPr>
        <p:spPr>
          <a:xfrm>
            <a:off x="4063790" y="3018232"/>
            <a:ext cx="364913" cy="425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3646746" y="4718456"/>
            <a:ext cx="364913" cy="425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e 6"/>
          <p:cNvSpPr/>
          <p:nvPr/>
        </p:nvSpPr>
        <p:spPr>
          <a:xfrm>
            <a:off x="1665790" y="3564732"/>
            <a:ext cx="364912" cy="4250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dirty="0"/>
          </a:p>
        </p:txBody>
      </p:sp>
      <p:sp>
        <p:nvSpPr>
          <p:cNvPr id="8" name="Elipse 7"/>
          <p:cNvSpPr/>
          <p:nvPr/>
        </p:nvSpPr>
        <p:spPr>
          <a:xfrm>
            <a:off x="5158529" y="2714620"/>
            <a:ext cx="364913" cy="425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Conector reto 8"/>
          <p:cNvCxnSpPr>
            <a:stCxn id="4" idx="7"/>
            <a:endCxn id="5" idx="2"/>
          </p:cNvCxnSpPr>
          <p:nvPr/>
        </p:nvCxnSpPr>
        <p:spPr>
          <a:xfrm rot="5400000" flipH="1" flipV="1">
            <a:off x="3478342" y="2980811"/>
            <a:ext cx="335498" cy="835397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>
            <a:stCxn id="4" idx="5"/>
            <a:endCxn id="6" idx="1"/>
          </p:cNvCxnSpPr>
          <p:nvPr/>
        </p:nvCxnSpPr>
        <p:spPr>
          <a:xfrm rot="16200000" flipH="1">
            <a:off x="3007347" y="4087864"/>
            <a:ext cx="913886" cy="471794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>
            <a:stCxn id="5" idx="4"/>
            <a:endCxn id="6" idx="0"/>
          </p:cNvCxnSpPr>
          <p:nvPr/>
        </p:nvCxnSpPr>
        <p:spPr>
          <a:xfrm rot="5400000">
            <a:off x="3400141" y="3872350"/>
            <a:ext cx="1275168" cy="417043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>
            <a:stCxn id="7" idx="6"/>
            <a:endCxn id="4" idx="2"/>
          </p:cNvCxnSpPr>
          <p:nvPr/>
        </p:nvCxnSpPr>
        <p:spPr>
          <a:xfrm flipV="1">
            <a:off x="2030703" y="3716538"/>
            <a:ext cx="886217" cy="60722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1665790" y="3571876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v1</a:t>
            </a:r>
            <a:endParaRPr lang="en-US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2902984" y="3500438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4045992" y="3059668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v3</a:t>
            </a:r>
            <a:endParaRPr lang="en-US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5166252" y="271462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v4</a:t>
            </a:r>
            <a:endParaRPr lang="en-US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3617364" y="477418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v5</a:t>
            </a:r>
            <a:endParaRPr lang="en-US" dirty="0"/>
          </a:p>
        </p:txBody>
      </p:sp>
      <p:sp>
        <p:nvSpPr>
          <p:cNvPr id="27" name="Arco 26"/>
          <p:cNvSpPr/>
          <p:nvPr/>
        </p:nvSpPr>
        <p:spPr>
          <a:xfrm rot="17332972">
            <a:off x="4505979" y="2485408"/>
            <a:ext cx="1055228" cy="1532421"/>
          </a:xfrm>
          <a:prstGeom prst="arc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o 27"/>
          <p:cNvSpPr/>
          <p:nvPr/>
        </p:nvSpPr>
        <p:spPr>
          <a:xfrm rot="6101505">
            <a:off x="3972924" y="2120281"/>
            <a:ext cx="1055228" cy="1532421"/>
          </a:xfrm>
          <a:prstGeom prst="arc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aixaDeTexto 28"/>
          <p:cNvSpPr txBox="1"/>
          <p:nvPr/>
        </p:nvSpPr>
        <p:spPr>
          <a:xfrm>
            <a:off x="5683694" y="4857760"/>
            <a:ext cx="2888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E.g., </a:t>
            </a:r>
            <a:r>
              <a:rPr lang="en-US" dirty="0" err="1" smtClean="0"/>
              <a:t>Redes</a:t>
            </a:r>
            <a:r>
              <a:rPr lang="en-US" dirty="0" smtClean="0"/>
              <a:t> de </a:t>
            </a:r>
            <a:r>
              <a:rPr lang="en-US" dirty="0" err="1" smtClean="0"/>
              <a:t>influência</a:t>
            </a:r>
            <a:r>
              <a:rPr lang="en-US" dirty="0" smtClean="0"/>
              <a:t>, Web, Twitter, </a:t>
            </a:r>
            <a:r>
              <a:rPr lang="en-US" dirty="0" err="1" smtClean="0"/>
              <a:t>redes</a:t>
            </a:r>
            <a:r>
              <a:rPr lang="en-US" dirty="0" smtClean="0"/>
              <a:t> de </a:t>
            </a:r>
            <a:r>
              <a:rPr lang="en-US" dirty="0" err="1" smtClean="0"/>
              <a:t>citação</a:t>
            </a:r>
            <a:r>
              <a:rPr lang="en-US" dirty="0" smtClean="0"/>
              <a:t>, </a:t>
            </a:r>
            <a:r>
              <a:rPr lang="en-US" dirty="0" err="1" smtClean="0"/>
              <a:t>cadeia</a:t>
            </a:r>
            <a:r>
              <a:rPr lang="en-US" dirty="0" smtClean="0"/>
              <a:t> </a:t>
            </a:r>
            <a:r>
              <a:rPr lang="en-US" dirty="0" err="1" smtClean="0"/>
              <a:t>alimentar</a:t>
            </a:r>
            <a:r>
              <a:rPr lang="en-US" dirty="0" smtClean="0"/>
              <a:t>, </a:t>
            </a:r>
            <a:r>
              <a:rPr lang="en-US" dirty="0" err="1" smtClean="0"/>
              <a:t>malha</a:t>
            </a:r>
            <a:r>
              <a:rPr lang="en-US" dirty="0" smtClean="0"/>
              <a:t> </a:t>
            </a:r>
            <a:r>
              <a:rPr lang="en-US" dirty="0" err="1" smtClean="0"/>
              <a:t>aérea</a:t>
            </a:r>
            <a:r>
              <a:rPr lang="en-US" dirty="0" smtClean="0"/>
              <a:t>,…</a:t>
            </a:r>
            <a:endParaRPr lang="en-US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6000760" y="2143116"/>
            <a:ext cx="282481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Vértices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smtClean="0"/>
              <a:t>V = {v1,v2,v3,v4,v5}</a:t>
            </a:r>
          </a:p>
          <a:p>
            <a:endParaRPr lang="en-US" dirty="0"/>
          </a:p>
          <a:p>
            <a:r>
              <a:rPr lang="en-US" dirty="0" err="1" smtClean="0"/>
              <a:t>Arestas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 = {(v1,v2), (v2,v3), (v2,v5),</a:t>
            </a:r>
          </a:p>
          <a:p>
            <a:r>
              <a:rPr lang="en-US" dirty="0"/>
              <a:t> </a:t>
            </a:r>
            <a:r>
              <a:rPr lang="en-US" dirty="0" smtClean="0"/>
              <a:t>       (v3,v4), (v3,v4), (v3,v5)}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Representação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Grafos</a:t>
            </a:r>
            <a:r>
              <a:rPr lang="en-US" dirty="0" smtClean="0"/>
              <a:t> com Pesos</a:t>
            </a:r>
            <a:endParaRPr lang="en-US" dirty="0"/>
          </a:p>
        </p:txBody>
      </p:sp>
      <p:grpSp>
        <p:nvGrpSpPr>
          <p:cNvPr id="24" name="Grupo 23"/>
          <p:cNvGrpSpPr/>
          <p:nvPr/>
        </p:nvGrpSpPr>
        <p:grpSpPr>
          <a:xfrm>
            <a:off x="500034" y="2714620"/>
            <a:ext cx="3857652" cy="2428892"/>
            <a:chOff x="1643042" y="3214686"/>
            <a:chExt cx="5286412" cy="2857520"/>
          </a:xfrm>
        </p:grpSpPr>
        <p:sp>
          <p:nvSpPr>
            <p:cNvPr id="25" name="Elipse 24"/>
            <p:cNvSpPr/>
            <p:nvPr/>
          </p:nvSpPr>
          <p:spPr>
            <a:xfrm>
              <a:off x="3357554" y="4143380"/>
              <a:ext cx="500066" cy="5000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Elipse 25"/>
            <p:cNvSpPr/>
            <p:nvPr/>
          </p:nvSpPr>
          <p:spPr>
            <a:xfrm>
              <a:off x="4929190" y="3571876"/>
              <a:ext cx="500066" cy="5000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Elipse 29"/>
            <p:cNvSpPr/>
            <p:nvPr/>
          </p:nvSpPr>
          <p:spPr>
            <a:xfrm>
              <a:off x="4357686" y="5572140"/>
              <a:ext cx="500066" cy="5000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Elipse 30"/>
            <p:cNvSpPr/>
            <p:nvPr/>
          </p:nvSpPr>
          <p:spPr>
            <a:xfrm>
              <a:off x="1643042" y="4214818"/>
              <a:ext cx="500065" cy="5000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 dirty="0"/>
            </a:p>
          </p:txBody>
        </p:sp>
        <p:sp>
          <p:nvSpPr>
            <p:cNvPr id="32" name="Elipse 31"/>
            <p:cNvSpPr/>
            <p:nvPr/>
          </p:nvSpPr>
          <p:spPr>
            <a:xfrm>
              <a:off x="6429388" y="3214686"/>
              <a:ext cx="500066" cy="5000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Conector reto 32"/>
            <p:cNvCxnSpPr>
              <a:stCxn id="25" idx="7"/>
              <a:endCxn id="26" idx="2"/>
            </p:cNvCxnSpPr>
            <p:nvPr/>
          </p:nvCxnSpPr>
          <p:spPr>
            <a:xfrm rot="5400000" flipH="1" flipV="1">
              <a:off x="4159436" y="3446860"/>
              <a:ext cx="394704" cy="11448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to 33"/>
            <p:cNvCxnSpPr>
              <a:stCxn id="25" idx="5"/>
              <a:endCxn id="30" idx="1"/>
            </p:cNvCxnSpPr>
            <p:nvPr/>
          </p:nvCxnSpPr>
          <p:spPr>
            <a:xfrm rot="16200000" flipH="1">
              <a:off x="3570073" y="4784527"/>
              <a:ext cx="1075160" cy="6465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to 34"/>
            <p:cNvCxnSpPr>
              <a:stCxn id="26" idx="4"/>
              <a:endCxn id="30" idx="0"/>
            </p:cNvCxnSpPr>
            <p:nvPr/>
          </p:nvCxnSpPr>
          <p:spPr>
            <a:xfrm rot="5400000">
              <a:off x="4143372" y="4536289"/>
              <a:ext cx="1500198" cy="5715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to 35"/>
            <p:cNvCxnSpPr>
              <a:stCxn id="26" idx="6"/>
              <a:endCxn id="32" idx="2"/>
            </p:cNvCxnSpPr>
            <p:nvPr/>
          </p:nvCxnSpPr>
          <p:spPr>
            <a:xfrm flipV="1">
              <a:off x="5429256" y="3464719"/>
              <a:ext cx="1000132" cy="3571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to 36"/>
            <p:cNvCxnSpPr>
              <a:stCxn id="31" idx="6"/>
              <a:endCxn id="25" idx="2"/>
            </p:cNvCxnSpPr>
            <p:nvPr/>
          </p:nvCxnSpPr>
          <p:spPr>
            <a:xfrm flipV="1">
              <a:off x="2143108" y="4393413"/>
              <a:ext cx="121444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CaixaDeTexto 37"/>
          <p:cNvSpPr txBox="1"/>
          <p:nvPr/>
        </p:nvSpPr>
        <p:spPr>
          <a:xfrm>
            <a:off x="500034" y="3571876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v1</a:t>
            </a:r>
            <a:endParaRPr lang="en-US" dirty="0"/>
          </a:p>
        </p:txBody>
      </p:sp>
      <p:sp>
        <p:nvSpPr>
          <p:cNvPr id="39" name="CaixaDeTexto 38"/>
          <p:cNvSpPr txBox="1"/>
          <p:nvPr/>
        </p:nvSpPr>
        <p:spPr>
          <a:xfrm>
            <a:off x="1737228" y="3500438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2880236" y="3059668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v3</a:t>
            </a:r>
            <a:endParaRPr lang="en-US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4000496" y="271462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v4</a:t>
            </a:r>
            <a:endParaRPr lang="en-US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2451608" y="477418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v5</a:t>
            </a:r>
            <a:endParaRPr lang="en-US" dirty="0"/>
          </a:p>
        </p:txBody>
      </p:sp>
      <p:sp>
        <p:nvSpPr>
          <p:cNvPr id="43" name="CaixaDeTexto 42"/>
          <p:cNvSpPr txBox="1"/>
          <p:nvPr/>
        </p:nvSpPr>
        <p:spPr>
          <a:xfrm>
            <a:off x="1142976" y="335756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2285984" y="30003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5" name="CaixaDeTexto 44"/>
          <p:cNvSpPr txBox="1"/>
          <p:nvPr/>
        </p:nvSpPr>
        <p:spPr>
          <a:xfrm>
            <a:off x="1928794" y="42148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6" name="CaixaDeTexto 45"/>
          <p:cNvSpPr txBox="1"/>
          <p:nvPr/>
        </p:nvSpPr>
        <p:spPr>
          <a:xfrm>
            <a:off x="2928926" y="38576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7" name="CaixaDeTexto 46"/>
          <p:cNvSpPr txBox="1"/>
          <p:nvPr/>
        </p:nvSpPr>
        <p:spPr>
          <a:xfrm>
            <a:off x="3428992" y="27146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8" name="CaixaDeTexto 47"/>
          <p:cNvSpPr txBox="1"/>
          <p:nvPr/>
        </p:nvSpPr>
        <p:spPr>
          <a:xfrm>
            <a:off x="5500694" y="2428868"/>
            <a:ext cx="331693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Vértices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smtClean="0"/>
              <a:t>V = {v1,v2,v3,v4,v5}</a:t>
            </a:r>
          </a:p>
          <a:p>
            <a:endParaRPr lang="en-US" dirty="0"/>
          </a:p>
          <a:p>
            <a:r>
              <a:rPr lang="en-US" dirty="0" err="1" smtClean="0"/>
              <a:t>Arestas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 = {(v1,v2,3), (v2,v3,5), (v2,v5,1),</a:t>
            </a:r>
          </a:p>
          <a:p>
            <a:r>
              <a:rPr lang="en-US" dirty="0"/>
              <a:t> </a:t>
            </a:r>
            <a:r>
              <a:rPr lang="en-US" dirty="0" smtClean="0"/>
              <a:t>       (v3,v4,2), (v3,v5,2)}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Representação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Grafos</a:t>
            </a:r>
            <a:r>
              <a:rPr lang="en-US" dirty="0" smtClean="0"/>
              <a:t> </a:t>
            </a:r>
            <a:r>
              <a:rPr lang="en-US" dirty="0" err="1" smtClean="0"/>
              <a:t>Multipartidos</a:t>
            </a:r>
            <a:endParaRPr lang="en-US" dirty="0"/>
          </a:p>
        </p:txBody>
      </p:sp>
      <p:sp>
        <p:nvSpPr>
          <p:cNvPr id="27" name="Elipse 26"/>
          <p:cNvSpPr/>
          <p:nvPr/>
        </p:nvSpPr>
        <p:spPr>
          <a:xfrm>
            <a:off x="1357290" y="364331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8" name="Elipse 27"/>
          <p:cNvSpPr/>
          <p:nvPr/>
        </p:nvSpPr>
        <p:spPr>
          <a:xfrm>
            <a:off x="1357290" y="457200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9" name="Elipse 28"/>
          <p:cNvSpPr/>
          <p:nvPr/>
        </p:nvSpPr>
        <p:spPr>
          <a:xfrm>
            <a:off x="1357290" y="535782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9" name="Retângulo 48"/>
          <p:cNvSpPr/>
          <p:nvPr/>
        </p:nvSpPr>
        <p:spPr>
          <a:xfrm>
            <a:off x="3000364" y="3143248"/>
            <a:ext cx="64294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0" name="Retângulo 49"/>
          <p:cNvSpPr/>
          <p:nvPr/>
        </p:nvSpPr>
        <p:spPr>
          <a:xfrm>
            <a:off x="3000364" y="4143380"/>
            <a:ext cx="64294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1" name="Retângulo 50"/>
          <p:cNvSpPr/>
          <p:nvPr/>
        </p:nvSpPr>
        <p:spPr>
          <a:xfrm>
            <a:off x="3000364" y="5072074"/>
            <a:ext cx="64294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2" name="Elipse 51"/>
          <p:cNvSpPr/>
          <p:nvPr/>
        </p:nvSpPr>
        <p:spPr>
          <a:xfrm>
            <a:off x="1357290" y="278605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54" name="Conector de seta reta 53"/>
          <p:cNvCxnSpPr>
            <a:stCxn id="52" idx="6"/>
            <a:endCxn id="49" idx="1"/>
          </p:cNvCxnSpPr>
          <p:nvPr/>
        </p:nvCxnSpPr>
        <p:spPr>
          <a:xfrm>
            <a:off x="1785918" y="3000372"/>
            <a:ext cx="1214446" cy="357190"/>
          </a:xfrm>
          <a:prstGeom prst="straightConnector1">
            <a:avLst/>
          </a:prstGeom>
          <a:ln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de seta reta 55"/>
          <p:cNvCxnSpPr>
            <a:stCxn id="27" idx="6"/>
            <a:endCxn id="49" idx="1"/>
          </p:cNvCxnSpPr>
          <p:nvPr/>
        </p:nvCxnSpPr>
        <p:spPr>
          <a:xfrm flipV="1">
            <a:off x="1785918" y="3357562"/>
            <a:ext cx="1214446" cy="500066"/>
          </a:xfrm>
          <a:prstGeom prst="straightConnector1">
            <a:avLst/>
          </a:prstGeom>
          <a:ln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de seta reta 57"/>
          <p:cNvCxnSpPr>
            <a:stCxn id="28" idx="6"/>
            <a:endCxn id="50" idx="1"/>
          </p:cNvCxnSpPr>
          <p:nvPr/>
        </p:nvCxnSpPr>
        <p:spPr>
          <a:xfrm flipV="1">
            <a:off x="1785918" y="4357694"/>
            <a:ext cx="1214446" cy="428628"/>
          </a:xfrm>
          <a:prstGeom prst="straightConnector1">
            <a:avLst/>
          </a:prstGeom>
          <a:ln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de seta reta 59"/>
          <p:cNvCxnSpPr>
            <a:stCxn id="29" idx="6"/>
            <a:endCxn id="51" idx="1"/>
          </p:cNvCxnSpPr>
          <p:nvPr/>
        </p:nvCxnSpPr>
        <p:spPr>
          <a:xfrm flipV="1">
            <a:off x="1785918" y="5286388"/>
            <a:ext cx="1214446" cy="285752"/>
          </a:xfrm>
          <a:prstGeom prst="straightConnector1">
            <a:avLst/>
          </a:prstGeom>
          <a:ln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Arco 60"/>
          <p:cNvSpPr/>
          <p:nvPr/>
        </p:nvSpPr>
        <p:spPr>
          <a:xfrm rot="13371175">
            <a:off x="1216355" y="2898788"/>
            <a:ext cx="1183466" cy="1100360"/>
          </a:xfrm>
          <a:prstGeom prst="arc">
            <a:avLst>
              <a:gd name="adj1" fmla="val 16200000"/>
              <a:gd name="adj2" fmla="val 2156695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Arco 61"/>
          <p:cNvSpPr/>
          <p:nvPr/>
        </p:nvSpPr>
        <p:spPr>
          <a:xfrm rot="13568590">
            <a:off x="989228" y="2695468"/>
            <a:ext cx="2522073" cy="2324317"/>
          </a:xfrm>
          <a:prstGeom prst="arc">
            <a:avLst>
              <a:gd name="adj1" fmla="val 16200000"/>
              <a:gd name="adj2" fmla="val 2156695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Arco 62"/>
          <p:cNvSpPr/>
          <p:nvPr/>
        </p:nvSpPr>
        <p:spPr>
          <a:xfrm rot="13371175">
            <a:off x="1225390" y="4508784"/>
            <a:ext cx="1183466" cy="1257323"/>
          </a:xfrm>
          <a:prstGeom prst="arc">
            <a:avLst>
              <a:gd name="adj1" fmla="val 16200000"/>
              <a:gd name="adj2" fmla="val 2156695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Arco 67"/>
          <p:cNvSpPr/>
          <p:nvPr/>
        </p:nvSpPr>
        <p:spPr>
          <a:xfrm rot="3165289">
            <a:off x="2633232" y="4182921"/>
            <a:ext cx="1183466" cy="1100360"/>
          </a:xfrm>
          <a:prstGeom prst="arc">
            <a:avLst>
              <a:gd name="adj1" fmla="val 16200000"/>
              <a:gd name="adj2" fmla="val 21566956"/>
            </a:avLst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Elipse 68"/>
          <p:cNvSpPr/>
          <p:nvPr/>
        </p:nvSpPr>
        <p:spPr>
          <a:xfrm>
            <a:off x="5214942" y="5000636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CaixaDeTexto 69"/>
          <p:cNvSpPr txBox="1"/>
          <p:nvPr/>
        </p:nvSpPr>
        <p:spPr>
          <a:xfrm>
            <a:off x="5500694" y="4929198"/>
            <a:ext cx="915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Pessoas</a:t>
            </a:r>
            <a:endParaRPr lang="en-US" dirty="0"/>
          </a:p>
        </p:txBody>
      </p:sp>
      <p:sp>
        <p:nvSpPr>
          <p:cNvPr id="71" name="Retângulo 70"/>
          <p:cNvSpPr/>
          <p:nvPr/>
        </p:nvSpPr>
        <p:spPr>
          <a:xfrm>
            <a:off x="5214942" y="5572140"/>
            <a:ext cx="295276" cy="223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CaixaDeTexto 71"/>
          <p:cNvSpPr txBox="1"/>
          <p:nvPr/>
        </p:nvSpPr>
        <p:spPr>
          <a:xfrm>
            <a:off x="5500694" y="5488560"/>
            <a:ext cx="125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Instituições</a:t>
            </a:r>
            <a:endParaRPr lang="en-US" dirty="0"/>
          </a:p>
        </p:txBody>
      </p:sp>
      <p:sp>
        <p:nvSpPr>
          <p:cNvPr id="73" name="CaixaDeTexto 72"/>
          <p:cNvSpPr txBox="1"/>
          <p:nvPr/>
        </p:nvSpPr>
        <p:spPr>
          <a:xfrm>
            <a:off x="4929190" y="2500306"/>
            <a:ext cx="3627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Diferentes</a:t>
            </a:r>
            <a:r>
              <a:rPr lang="en-US" dirty="0" smtClean="0"/>
              <a:t> </a:t>
            </a:r>
            <a:r>
              <a:rPr lang="en-US" dirty="0" err="1" smtClean="0"/>
              <a:t>tipos</a:t>
            </a:r>
            <a:r>
              <a:rPr lang="en-US" dirty="0" smtClean="0"/>
              <a:t> de </a:t>
            </a:r>
            <a:r>
              <a:rPr lang="en-US" dirty="0" err="1" smtClean="0"/>
              <a:t>vértices</a:t>
            </a:r>
            <a:r>
              <a:rPr lang="en-US" dirty="0" smtClean="0"/>
              <a:t> e </a:t>
            </a:r>
            <a:r>
              <a:rPr lang="en-US" dirty="0" err="1" smtClean="0"/>
              <a:t>arestas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Matriz</a:t>
            </a:r>
            <a:r>
              <a:rPr lang="en-US" dirty="0" smtClean="0"/>
              <a:t> de </a:t>
            </a:r>
            <a:r>
              <a:rPr lang="en-US" dirty="0" err="1" smtClean="0"/>
              <a:t>Associação</a:t>
            </a:r>
            <a:endParaRPr lang="en-US" dirty="0"/>
          </a:p>
        </p:txBody>
      </p:sp>
      <p:sp>
        <p:nvSpPr>
          <p:cNvPr id="46" name="CaixaDeTexto 45"/>
          <p:cNvSpPr txBox="1"/>
          <p:nvPr/>
        </p:nvSpPr>
        <p:spPr>
          <a:xfrm>
            <a:off x="5357818" y="3119810"/>
            <a:ext cx="201689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0     1     0      0     0 </a:t>
            </a:r>
          </a:p>
          <a:p>
            <a:pPr>
              <a:spcAft>
                <a:spcPts val="1200"/>
              </a:spcAft>
            </a:pPr>
            <a:r>
              <a:rPr lang="en-US" dirty="0"/>
              <a:t> </a:t>
            </a:r>
            <a:r>
              <a:rPr lang="en-US" dirty="0" smtClean="0"/>
              <a:t>1    0     1      0     1 </a:t>
            </a:r>
          </a:p>
          <a:p>
            <a:pPr>
              <a:spcAft>
                <a:spcPts val="1200"/>
              </a:spcAft>
            </a:pPr>
            <a:r>
              <a:rPr lang="en-US" dirty="0"/>
              <a:t> </a:t>
            </a:r>
            <a:r>
              <a:rPr lang="en-US" dirty="0" smtClean="0"/>
              <a:t>0    1     0      1     1   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 0    0     1      0     0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 0    1     1      0     0 </a:t>
            </a:r>
          </a:p>
          <a:p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Representação</a:t>
            </a:r>
            <a:endParaRPr lang="en-US" dirty="0"/>
          </a:p>
        </p:txBody>
      </p:sp>
      <p:grpSp>
        <p:nvGrpSpPr>
          <p:cNvPr id="24" name="Grupo 23"/>
          <p:cNvGrpSpPr/>
          <p:nvPr/>
        </p:nvGrpSpPr>
        <p:grpSpPr>
          <a:xfrm>
            <a:off x="500034" y="2714620"/>
            <a:ext cx="3857652" cy="2428892"/>
            <a:chOff x="1643042" y="3214686"/>
            <a:chExt cx="5286412" cy="2857520"/>
          </a:xfrm>
        </p:grpSpPr>
        <p:sp>
          <p:nvSpPr>
            <p:cNvPr id="25" name="Elipse 24"/>
            <p:cNvSpPr/>
            <p:nvPr/>
          </p:nvSpPr>
          <p:spPr>
            <a:xfrm>
              <a:off x="3357554" y="4143380"/>
              <a:ext cx="500066" cy="5000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Elipse 25"/>
            <p:cNvSpPr/>
            <p:nvPr/>
          </p:nvSpPr>
          <p:spPr>
            <a:xfrm>
              <a:off x="4929190" y="3571876"/>
              <a:ext cx="500066" cy="5000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Elipse 29"/>
            <p:cNvSpPr/>
            <p:nvPr/>
          </p:nvSpPr>
          <p:spPr>
            <a:xfrm>
              <a:off x="4357686" y="5572140"/>
              <a:ext cx="500066" cy="5000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Elipse 30"/>
            <p:cNvSpPr/>
            <p:nvPr/>
          </p:nvSpPr>
          <p:spPr>
            <a:xfrm>
              <a:off x="1643042" y="4214818"/>
              <a:ext cx="500065" cy="5000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 dirty="0"/>
            </a:p>
          </p:txBody>
        </p:sp>
        <p:sp>
          <p:nvSpPr>
            <p:cNvPr id="32" name="Elipse 31"/>
            <p:cNvSpPr/>
            <p:nvPr/>
          </p:nvSpPr>
          <p:spPr>
            <a:xfrm>
              <a:off x="6429388" y="3214686"/>
              <a:ext cx="500066" cy="5000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Conector reto 32"/>
            <p:cNvCxnSpPr>
              <a:stCxn id="25" idx="7"/>
              <a:endCxn id="26" idx="2"/>
            </p:cNvCxnSpPr>
            <p:nvPr/>
          </p:nvCxnSpPr>
          <p:spPr>
            <a:xfrm rot="5400000" flipH="1" flipV="1">
              <a:off x="4159436" y="3446860"/>
              <a:ext cx="394704" cy="11448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to 33"/>
            <p:cNvCxnSpPr>
              <a:stCxn id="25" idx="5"/>
              <a:endCxn id="30" idx="1"/>
            </p:cNvCxnSpPr>
            <p:nvPr/>
          </p:nvCxnSpPr>
          <p:spPr>
            <a:xfrm rot="16200000" flipH="1">
              <a:off x="3570073" y="4784527"/>
              <a:ext cx="1075160" cy="6465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to 34"/>
            <p:cNvCxnSpPr>
              <a:stCxn id="26" idx="4"/>
              <a:endCxn id="30" idx="0"/>
            </p:cNvCxnSpPr>
            <p:nvPr/>
          </p:nvCxnSpPr>
          <p:spPr>
            <a:xfrm rot="5400000">
              <a:off x="4143372" y="4536289"/>
              <a:ext cx="1500198" cy="5715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to 35"/>
            <p:cNvCxnSpPr>
              <a:stCxn id="26" idx="6"/>
              <a:endCxn id="32" idx="2"/>
            </p:cNvCxnSpPr>
            <p:nvPr/>
          </p:nvCxnSpPr>
          <p:spPr>
            <a:xfrm flipV="1">
              <a:off x="5429256" y="3464719"/>
              <a:ext cx="1000132" cy="3571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to 36"/>
            <p:cNvCxnSpPr>
              <a:stCxn id="31" idx="6"/>
              <a:endCxn id="25" idx="2"/>
            </p:cNvCxnSpPr>
            <p:nvPr/>
          </p:nvCxnSpPr>
          <p:spPr>
            <a:xfrm flipV="1">
              <a:off x="2143108" y="4393413"/>
              <a:ext cx="121444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CaixaDeTexto 37"/>
          <p:cNvSpPr txBox="1"/>
          <p:nvPr/>
        </p:nvSpPr>
        <p:spPr>
          <a:xfrm>
            <a:off x="500034" y="3571876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v1</a:t>
            </a:r>
            <a:endParaRPr lang="en-US" dirty="0"/>
          </a:p>
        </p:txBody>
      </p:sp>
      <p:sp>
        <p:nvSpPr>
          <p:cNvPr id="39" name="CaixaDeTexto 38"/>
          <p:cNvSpPr txBox="1"/>
          <p:nvPr/>
        </p:nvSpPr>
        <p:spPr>
          <a:xfrm>
            <a:off x="1737228" y="3500438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2880236" y="3059668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v3</a:t>
            </a:r>
            <a:endParaRPr lang="en-US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4000496" y="271462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v4</a:t>
            </a:r>
            <a:endParaRPr lang="en-US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2451608" y="477418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v5</a:t>
            </a:r>
            <a:endParaRPr lang="en-US" dirty="0"/>
          </a:p>
        </p:txBody>
      </p:sp>
      <p:sp>
        <p:nvSpPr>
          <p:cNvPr id="43" name="Colchete esquerdo 42"/>
          <p:cNvSpPr/>
          <p:nvPr/>
        </p:nvSpPr>
        <p:spPr>
          <a:xfrm>
            <a:off x="5286380" y="3143248"/>
            <a:ext cx="71438" cy="2000264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olchete direito 43"/>
          <p:cNvSpPr/>
          <p:nvPr/>
        </p:nvSpPr>
        <p:spPr>
          <a:xfrm>
            <a:off x="7215206" y="3143248"/>
            <a:ext cx="71438" cy="2000264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aixaDeTexto 44"/>
          <p:cNvSpPr txBox="1"/>
          <p:nvPr/>
        </p:nvSpPr>
        <p:spPr>
          <a:xfrm>
            <a:off x="4809062" y="3119810"/>
            <a:ext cx="405880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v1</a:t>
            </a:r>
          </a:p>
          <a:p>
            <a:pPr>
              <a:spcAft>
                <a:spcPts val="1200"/>
              </a:spcAft>
            </a:pPr>
            <a:r>
              <a:rPr lang="en-US" dirty="0"/>
              <a:t>v</a:t>
            </a:r>
            <a:r>
              <a:rPr lang="en-US" dirty="0" smtClean="0"/>
              <a:t>2</a:t>
            </a:r>
          </a:p>
          <a:p>
            <a:pPr>
              <a:spcAft>
                <a:spcPts val="1200"/>
              </a:spcAft>
            </a:pPr>
            <a:r>
              <a:rPr lang="en-US" dirty="0"/>
              <a:t>v</a:t>
            </a:r>
            <a:r>
              <a:rPr lang="en-US" dirty="0" smtClean="0"/>
              <a:t>3</a:t>
            </a:r>
          </a:p>
          <a:p>
            <a:pPr>
              <a:spcAft>
                <a:spcPts val="1200"/>
              </a:spcAft>
            </a:pPr>
            <a:r>
              <a:rPr lang="en-US" dirty="0"/>
              <a:t>v</a:t>
            </a:r>
            <a:r>
              <a:rPr lang="en-US" dirty="0" smtClean="0"/>
              <a:t>4</a:t>
            </a:r>
          </a:p>
          <a:p>
            <a:pPr>
              <a:spcAft>
                <a:spcPts val="1200"/>
              </a:spcAft>
            </a:pPr>
            <a:r>
              <a:rPr lang="en-US" dirty="0"/>
              <a:t>v</a:t>
            </a:r>
            <a:r>
              <a:rPr lang="en-US" dirty="0" smtClean="0"/>
              <a:t>5</a:t>
            </a:r>
          </a:p>
          <a:p>
            <a:endParaRPr lang="en-US" dirty="0"/>
          </a:p>
        </p:txBody>
      </p:sp>
      <p:sp>
        <p:nvSpPr>
          <p:cNvPr id="47" name="CaixaDeTexto 46"/>
          <p:cNvSpPr txBox="1"/>
          <p:nvPr/>
        </p:nvSpPr>
        <p:spPr>
          <a:xfrm>
            <a:off x="5355682" y="2714620"/>
            <a:ext cx="1925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dirty="0" smtClean="0"/>
              <a:t>1  v2   v3    v4   v5</a:t>
            </a:r>
            <a:endParaRPr lang="en-US" dirty="0"/>
          </a:p>
        </p:txBody>
      </p:sp>
      <p:sp>
        <p:nvSpPr>
          <p:cNvPr id="48" name="CaixaDeTexto 47"/>
          <p:cNvSpPr txBox="1"/>
          <p:nvPr/>
        </p:nvSpPr>
        <p:spPr>
          <a:xfrm>
            <a:off x="4000496" y="6072206"/>
            <a:ext cx="401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Grafo</a:t>
            </a:r>
            <a:r>
              <a:rPr lang="en-US" dirty="0" smtClean="0"/>
              <a:t> </a:t>
            </a:r>
            <a:r>
              <a:rPr lang="en-US" dirty="0" err="1" smtClean="0"/>
              <a:t>não-direcionado</a:t>
            </a:r>
            <a:r>
              <a:rPr lang="en-US" dirty="0" smtClean="0"/>
              <a:t> = </a:t>
            </a:r>
            <a:r>
              <a:rPr lang="en-US" dirty="0" err="1" smtClean="0"/>
              <a:t>matriz</a:t>
            </a:r>
            <a:r>
              <a:rPr lang="en-US" dirty="0" smtClean="0"/>
              <a:t> </a:t>
            </a:r>
            <a:r>
              <a:rPr lang="en-US" dirty="0" err="1" smtClean="0"/>
              <a:t>simétrica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Matriz</a:t>
            </a:r>
            <a:r>
              <a:rPr lang="en-US" dirty="0" smtClean="0"/>
              <a:t> de </a:t>
            </a:r>
            <a:r>
              <a:rPr lang="en-US" dirty="0" err="1" smtClean="0"/>
              <a:t>Associação</a:t>
            </a:r>
            <a:endParaRPr lang="en-US" dirty="0"/>
          </a:p>
        </p:txBody>
      </p:sp>
      <p:sp>
        <p:nvSpPr>
          <p:cNvPr id="46" name="CaixaDeTexto 45"/>
          <p:cNvSpPr txBox="1"/>
          <p:nvPr/>
        </p:nvSpPr>
        <p:spPr>
          <a:xfrm>
            <a:off x="5357818" y="3119810"/>
            <a:ext cx="201689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0     1     0      0     0 </a:t>
            </a:r>
          </a:p>
          <a:p>
            <a:pPr>
              <a:spcAft>
                <a:spcPts val="1200"/>
              </a:spcAft>
            </a:pPr>
            <a:r>
              <a:rPr lang="en-US" dirty="0"/>
              <a:t> 0</a:t>
            </a:r>
            <a:r>
              <a:rPr lang="en-US" dirty="0" smtClean="0"/>
              <a:t>    0     1      0     1 </a:t>
            </a:r>
          </a:p>
          <a:p>
            <a:pPr>
              <a:spcAft>
                <a:spcPts val="1200"/>
              </a:spcAft>
            </a:pPr>
            <a:r>
              <a:rPr lang="en-US" dirty="0"/>
              <a:t> </a:t>
            </a:r>
            <a:r>
              <a:rPr lang="en-US" dirty="0" smtClean="0"/>
              <a:t>0    0     0      1     1   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 0    0     1      0     0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 0    0     0      0     0 </a:t>
            </a:r>
          </a:p>
          <a:p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Representação</a:t>
            </a:r>
            <a:endParaRPr lang="en-US" dirty="0"/>
          </a:p>
        </p:txBody>
      </p:sp>
      <p:sp>
        <p:nvSpPr>
          <p:cNvPr id="43" name="Colchete esquerdo 42"/>
          <p:cNvSpPr/>
          <p:nvPr/>
        </p:nvSpPr>
        <p:spPr>
          <a:xfrm>
            <a:off x="5286380" y="3143248"/>
            <a:ext cx="71438" cy="2000264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olchete direito 43"/>
          <p:cNvSpPr/>
          <p:nvPr/>
        </p:nvSpPr>
        <p:spPr>
          <a:xfrm>
            <a:off x="7215206" y="3143248"/>
            <a:ext cx="71438" cy="2000264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aixaDeTexto 44"/>
          <p:cNvSpPr txBox="1"/>
          <p:nvPr/>
        </p:nvSpPr>
        <p:spPr>
          <a:xfrm>
            <a:off x="4809062" y="3119810"/>
            <a:ext cx="405880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v1</a:t>
            </a:r>
          </a:p>
          <a:p>
            <a:pPr>
              <a:spcAft>
                <a:spcPts val="1200"/>
              </a:spcAft>
            </a:pPr>
            <a:r>
              <a:rPr lang="en-US" dirty="0"/>
              <a:t>v</a:t>
            </a:r>
            <a:r>
              <a:rPr lang="en-US" dirty="0" smtClean="0"/>
              <a:t>2</a:t>
            </a:r>
          </a:p>
          <a:p>
            <a:pPr>
              <a:spcAft>
                <a:spcPts val="1200"/>
              </a:spcAft>
            </a:pPr>
            <a:r>
              <a:rPr lang="en-US" dirty="0"/>
              <a:t>v</a:t>
            </a:r>
            <a:r>
              <a:rPr lang="en-US" dirty="0" smtClean="0"/>
              <a:t>3</a:t>
            </a:r>
          </a:p>
          <a:p>
            <a:pPr>
              <a:spcAft>
                <a:spcPts val="1200"/>
              </a:spcAft>
            </a:pPr>
            <a:r>
              <a:rPr lang="en-US" dirty="0"/>
              <a:t>v</a:t>
            </a:r>
            <a:r>
              <a:rPr lang="en-US" dirty="0" smtClean="0"/>
              <a:t>4</a:t>
            </a:r>
          </a:p>
          <a:p>
            <a:pPr>
              <a:spcAft>
                <a:spcPts val="1200"/>
              </a:spcAft>
            </a:pPr>
            <a:r>
              <a:rPr lang="en-US" dirty="0"/>
              <a:t>v</a:t>
            </a:r>
            <a:r>
              <a:rPr lang="en-US" dirty="0" smtClean="0"/>
              <a:t>5</a:t>
            </a:r>
          </a:p>
          <a:p>
            <a:endParaRPr lang="en-US" dirty="0"/>
          </a:p>
        </p:txBody>
      </p:sp>
      <p:sp>
        <p:nvSpPr>
          <p:cNvPr id="47" name="CaixaDeTexto 46"/>
          <p:cNvSpPr txBox="1"/>
          <p:nvPr/>
        </p:nvSpPr>
        <p:spPr>
          <a:xfrm>
            <a:off x="5355682" y="2714620"/>
            <a:ext cx="1925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dirty="0" smtClean="0"/>
              <a:t>1  v2   v3    v4   v5</a:t>
            </a:r>
            <a:endParaRPr lang="en-US" dirty="0"/>
          </a:p>
        </p:txBody>
      </p:sp>
      <p:sp>
        <p:nvSpPr>
          <p:cNvPr id="27" name="Elipse 26"/>
          <p:cNvSpPr/>
          <p:nvPr/>
        </p:nvSpPr>
        <p:spPr>
          <a:xfrm>
            <a:off x="1608288" y="3504010"/>
            <a:ext cx="364913" cy="425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/>
          <p:cNvSpPr/>
          <p:nvPr/>
        </p:nvSpPr>
        <p:spPr>
          <a:xfrm>
            <a:off x="2755158" y="3018232"/>
            <a:ext cx="364913" cy="425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ipse 28"/>
          <p:cNvSpPr/>
          <p:nvPr/>
        </p:nvSpPr>
        <p:spPr>
          <a:xfrm>
            <a:off x="2338114" y="4718456"/>
            <a:ext cx="364913" cy="425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Elipse 48"/>
          <p:cNvSpPr/>
          <p:nvPr/>
        </p:nvSpPr>
        <p:spPr>
          <a:xfrm>
            <a:off x="357158" y="3564732"/>
            <a:ext cx="364912" cy="4250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dirty="0"/>
          </a:p>
        </p:txBody>
      </p:sp>
      <p:sp>
        <p:nvSpPr>
          <p:cNvPr id="50" name="Elipse 49"/>
          <p:cNvSpPr/>
          <p:nvPr/>
        </p:nvSpPr>
        <p:spPr>
          <a:xfrm>
            <a:off x="3849897" y="2714620"/>
            <a:ext cx="364913" cy="425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Conector reto 50"/>
          <p:cNvCxnSpPr>
            <a:stCxn id="27" idx="7"/>
            <a:endCxn id="28" idx="2"/>
          </p:cNvCxnSpPr>
          <p:nvPr/>
        </p:nvCxnSpPr>
        <p:spPr>
          <a:xfrm rot="5400000" flipH="1" flipV="1">
            <a:off x="2169710" y="2980811"/>
            <a:ext cx="335498" cy="835397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to 51"/>
          <p:cNvCxnSpPr>
            <a:stCxn id="27" idx="5"/>
            <a:endCxn id="29" idx="1"/>
          </p:cNvCxnSpPr>
          <p:nvPr/>
        </p:nvCxnSpPr>
        <p:spPr>
          <a:xfrm rot="16200000" flipH="1">
            <a:off x="1698715" y="4087864"/>
            <a:ext cx="913886" cy="471794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to 52"/>
          <p:cNvCxnSpPr>
            <a:stCxn id="28" idx="4"/>
            <a:endCxn id="29" idx="0"/>
          </p:cNvCxnSpPr>
          <p:nvPr/>
        </p:nvCxnSpPr>
        <p:spPr>
          <a:xfrm rot="5400000">
            <a:off x="2091509" y="3872350"/>
            <a:ext cx="1275168" cy="417043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/>
          <p:cNvCxnSpPr>
            <a:stCxn id="49" idx="6"/>
            <a:endCxn id="27" idx="2"/>
          </p:cNvCxnSpPr>
          <p:nvPr/>
        </p:nvCxnSpPr>
        <p:spPr>
          <a:xfrm flipV="1">
            <a:off x="722071" y="3716538"/>
            <a:ext cx="886217" cy="60722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ixaDeTexto 54"/>
          <p:cNvSpPr txBox="1"/>
          <p:nvPr/>
        </p:nvSpPr>
        <p:spPr>
          <a:xfrm>
            <a:off x="357158" y="3571876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v1</a:t>
            </a:r>
            <a:endParaRPr lang="en-US" dirty="0"/>
          </a:p>
        </p:txBody>
      </p:sp>
      <p:sp>
        <p:nvSpPr>
          <p:cNvPr id="56" name="CaixaDeTexto 55"/>
          <p:cNvSpPr txBox="1"/>
          <p:nvPr/>
        </p:nvSpPr>
        <p:spPr>
          <a:xfrm>
            <a:off x="1594352" y="3500438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57" name="CaixaDeTexto 56"/>
          <p:cNvSpPr txBox="1"/>
          <p:nvPr/>
        </p:nvSpPr>
        <p:spPr>
          <a:xfrm>
            <a:off x="2737360" y="3059668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v3</a:t>
            </a:r>
            <a:endParaRPr lang="en-US" dirty="0"/>
          </a:p>
        </p:txBody>
      </p:sp>
      <p:sp>
        <p:nvSpPr>
          <p:cNvPr id="58" name="CaixaDeTexto 57"/>
          <p:cNvSpPr txBox="1"/>
          <p:nvPr/>
        </p:nvSpPr>
        <p:spPr>
          <a:xfrm>
            <a:off x="3857620" y="271462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v4</a:t>
            </a:r>
            <a:endParaRPr lang="en-US" dirty="0"/>
          </a:p>
        </p:txBody>
      </p:sp>
      <p:sp>
        <p:nvSpPr>
          <p:cNvPr id="59" name="CaixaDeTexto 58"/>
          <p:cNvSpPr txBox="1"/>
          <p:nvPr/>
        </p:nvSpPr>
        <p:spPr>
          <a:xfrm>
            <a:off x="2308732" y="477418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v5</a:t>
            </a:r>
            <a:endParaRPr lang="en-US" dirty="0"/>
          </a:p>
        </p:txBody>
      </p:sp>
      <p:sp>
        <p:nvSpPr>
          <p:cNvPr id="60" name="Arco 59"/>
          <p:cNvSpPr/>
          <p:nvPr/>
        </p:nvSpPr>
        <p:spPr>
          <a:xfrm rot="17332972">
            <a:off x="3197347" y="2485408"/>
            <a:ext cx="1055228" cy="1532421"/>
          </a:xfrm>
          <a:prstGeom prst="arc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Arco 60"/>
          <p:cNvSpPr/>
          <p:nvPr/>
        </p:nvSpPr>
        <p:spPr>
          <a:xfrm rot="6101505">
            <a:off x="2687041" y="2120281"/>
            <a:ext cx="1055228" cy="1532421"/>
          </a:xfrm>
          <a:prstGeom prst="arc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1510</TotalTime>
  <Words>750</Words>
  <Application>Microsoft Office PowerPoint</Application>
  <PresentationFormat>Apresentação na tela (4:3)</PresentationFormat>
  <Paragraphs>274</Paragraphs>
  <Slides>22</Slides>
  <Notes>7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4" baseType="lpstr">
      <vt:lpstr>Tema do Office</vt:lpstr>
      <vt:lpstr>Equação</vt:lpstr>
      <vt:lpstr>Análise de Redes Complexas –  Conceitos e Propriedades Básicas</vt:lpstr>
      <vt:lpstr>Redes Complexas</vt:lpstr>
      <vt:lpstr>Tipos de Redes</vt:lpstr>
      <vt:lpstr>Redes Complexas  - Representação</vt:lpstr>
      <vt:lpstr>Representação</vt:lpstr>
      <vt:lpstr>Representação</vt:lpstr>
      <vt:lpstr>Representação</vt:lpstr>
      <vt:lpstr>Representação</vt:lpstr>
      <vt:lpstr>Representação</vt:lpstr>
      <vt:lpstr>Redes Complexas  - Representação</vt:lpstr>
      <vt:lpstr>Propriedades</vt:lpstr>
      <vt:lpstr>Propriedades</vt:lpstr>
      <vt:lpstr>Propriedades</vt:lpstr>
      <vt:lpstr>Propriedades</vt:lpstr>
      <vt:lpstr>Propriedades</vt:lpstr>
      <vt:lpstr>Propriedades</vt:lpstr>
      <vt:lpstr>Propriedades</vt:lpstr>
      <vt:lpstr>Propriedades</vt:lpstr>
      <vt:lpstr>Propriedades</vt:lpstr>
      <vt:lpstr>Propriedades</vt:lpstr>
      <vt:lpstr>Propriedades</vt:lpstr>
      <vt:lpstr>Material de Estudo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de Redes Complexas –  Conceitos e Propriedades Básicas</dc:title>
  <dc:creator>Professora</dc:creator>
  <cp:lastModifiedBy>Ricardo</cp:lastModifiedBy>
  <cp:revision>26</cp:revision>
  <dcterms:created xsi:type="dcterms:W3CDTF">2012-08-22T12:07:20Z</dcterms:created>
  <dcterms:modified xsi:type="dcterms:W3CDTF">2012-08-23T15:46:41Z</dcterms:modified>
</cp:coreProperties>
</file>