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</p:sldMasterIdLst>
  <p:notesMasterIdLst>
    <p:notesMasterId r:id="rId25"/>
  </p:notesMasterIdLst>
  <p:sldIdLst>
    <p:sldId id="281" r:id="rId3"/>
    <p:sldId id="28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76" r:id="rId13"/>
    <p:sldId id="266" r:id="rId14"/>
    <p:sldId id="269" r:id="rId15"/>
    <p:sldId id="268" r:id="rId16"/>
    <p:sldId id="267" r:id="rId17"/>
    <p:sldId id="271" r:id="rId18"/>
    <p:sldId id="272" r:id="rId19"/>
    <p:sldId id="277" r:id="rId20"/>
    <p:sldId id="283" r:id="rId21"/>
    <p:sldId id="278" r:id="rId22"/>
    <p:sldId id="280" r:id="rId23"/>
    <p:sldId id="285" r:id="rId24"/>
  </p:sldIdLst>
  <p:sldSz cx="13004800" cy="9753600"/>
  <p:notesSz cx="6858000" cy="9144000"/>
  <p:defaultTextStyle>
    <a:defPPr>
      <a:defRPr lang="pt-B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5pPr>
    <a:lvl6pPr marL="22860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6pPr>
    <a:lvl7pPr marL="27432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7pPr>
    <a:lvl8pPr marL="32004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8pPr>
    <a:lvl9pPr marL="36576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8" autoAdjust="0"/>
    <p:restoredTop sz="94660"/>
  </p:normalViewPr>
  <p:slideViewPr>
    <p:cSldViewPr>
      <p:cViewPr varScale="1">
        <p:scale>
          <a:sx n="52" d="100"/>
          <a:sy n="52" d="100"/>
        </p:scale>
        <p:origin x="-103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pt-BR" noProof="0" smtClean="0">
                <a:sym typeface="Chalkboard SE" charset="0"/>
              </a:rPr>
              <a:t>Second level</a:t>
            </a:r>
          </a:p>
          <a:p>
            <a:pPr lvl="2"/>
            <a:r>
              <a:rPr lang="pt-BR" noProof="0" smtClean="0">
                <a:sym typeface="Chalkboard SE" charset="0"/>
              </a:rPr>
              <a:t>Third level</a:t>
            </a:r>
          </a:p>
          <a:p>
            <a:pPr lvl="3"/>
            <a:r>
              <a:rPr lang="pt-BR" noProof="0" smtClean="0">
                <a:sym typeface="Chalkboard SE" charset="0"/>
              </a:rPr>
              <a:t>Fourth level</a:t>
            </a:r>
          </a:p>
          <a:p>
            <a:pPr lvl="4"/>
            <a:r>
              <a:rPr lang="pt-BR" noProof="0" smtClean="0">
                <a:sym typeface="Chalkboard S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55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eorgia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40850" y="635000"/>
            <a:ext cx="2838450" cy="8483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5500" y="635000"/>
            <a:ext cx="8362950" cy="8483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eorgia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marL="342900" indent="-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342900" indent="1143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Char char="–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685800" indent="228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028700" indent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Char char="–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371600" indent="4572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Char char="»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title"/>
          </p:nvPr>
        </p:nvSpPr>
        <p:spPr bwMode="auto">
          <a:xfrm>
            <a:off x="825500" y="635000"/>
            <a:ext cx="11353800" cy="1524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/>
          </p:cNvSpPr>
          <p:nvPr>
            <p:ph type="body" idx="1"/>
          </p:nvPr>
        </p:nvSpPr>
        <p:spPr bwMode="auto">
          <a:xfrm>
            <a:off x="825500" y="2413000"/>
            <a:ext cx="11353800" cy="6705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pt-BR" smtClean="0">
                <a:sym typeface="Georgia" pitchFamily="18" charset="0"/>
              </a:rPr>
              <a:t>Second level</a:t>
            </a:r>
          </a:p>
          <a:p>
            <a:pPr lvl="2"/>
            <a:r>
              <a:rPr lang="pt-BR" smtClean="0">
                <a:sym typeface="Georgia" pitchFamily="18" charset="0"/>
              </a:rPr>
              <a:t>Third level</a:t>
            </a:r>
          </a:p>
          <a:p>
            <a:pPr lvl="3"/>
            <a:r>
              <a:rPr lang="pt-BR" smtClean="0">
                <a:sym typeface="Georgia" pitchFamily="18" charset="0"/>
              </a:rPr>
              <a:t>Fourth level</a:t>
            </a:r>
          </a:p>
          <a:p>
            <a:pPr lvl="4"/>
            <a:r>
              <a:rPr lang="pt-BR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marL="381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762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1143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524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905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23622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8194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32766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7338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>
              <a:defRPr/>
            </a:pPr>
            <a:r>
              <a:rPr lang="pt-BR" dirty="0" smtClean="0">
                <a:solidFill>
                  <a:srgbClr val="C00000"/>
                </a:solidFill>
              </a:rPr>
              <a:t>Tópicos Avançados em </a:t>
            </a:r>
            <a:r>
              <a:rPr lang="pt-BR" dirty="0" smtClean="0">
                <a:solidFill>
                  <a:srgbClr val="C00000"/>
                </a:solidFill>
              </a:rPr>
              <a:t>Agentes Inteligentes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951038" y="5956300"/>
            <a:ext cx="9102725" cy="2492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pt-BR" sz="4000" dirty="0" smtClean="0">
                <a:solidFill>
                  <a:srgbClr val="C00000"/>
                </a:solidFill>
              </a:rPr>
              <a:t>Análise </a:t>
            </a:r>
            <a:r>
              <a:rPr lang="pt-BR" sz="4000" smtClean="0">
                <a:solidFill>
                  <a:srgbClr val="C00000"/>
                </a:solidFill>
              </a:rPr>
              <a:t>e Mineração de </a:t>
            </a:r>
            <a:r>
              <a:rPr lang="pt-BR" sz="4000" dirty="0" smtClean="0">
                <a:solidFill>
                  <a:srgbClr val="C00000"/>
                </a:solidFill>
              </a:rPr>
              <a:t>Redes Complexas</a:t>
            </a:r>
          </a:p>
          <a:p>
            <a:pPr eaLnBrk="1"/>
            <a:endParaRPr lang="pt-BR" sz="1200" dirty="0" smtClean="0"/>
          </a:p>
          <a:p>
            <a:pPr eaLnBrk="1"/>
            <a:r>
              <a:rPr lang="pt-BR" dirty="0" smtClean="0"/>
              <a:t>Ricardo Prudêncio – </a:t>
            </a:r>
            <a:r>
              <a:rPr lang="pt-BR" dirty="0" smtClean="0"/>
              <a:t>2012.2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capsid.msu.montana.edu/douglasgroup/images/stories/keg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38" y="1162050"/>
            <a:ext cx="50419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http://www.bordalierinstitute.com/images/E.coliMetabolic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1233488"/>
            <a:ext cx="485775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1162050"/>
            <a:ext cx="9358313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2"/>
          <p:cNvSpPr txBox="1">
            <a:spLocks noChangeArrowheads="1"/>
          </p:cNvSpPr>
          <p:nvPr/>
        </p:nvSpPr>
        <p:spPr bwMode="auto">
          <a:xfrm>
            <a:off x="3287713" y="7877175"/>
            <a:ext cx="3613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Drug-Target Network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ttp://www.andrelemos.info/social_networking_sites.jp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1304925"/>
            <a:ext cx="9358312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804863"/>
            <a:ext cx="7008812" cy="84105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546100"/>
            <a:ext cx="9385300" cy="8661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498475"/>
            <a:ext cx="7770813" cy="77803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6387" name="Rectangle 2"/>
          <p:cNvSpPr>
            <a:spLocks/>
          </p:cNvSpPr>
          <p:nvPr/>
        </p:nvSpPr>
        <p:spPr bwMode="auto">
          <a:xfrm>
            <a:off x="1712913" y="8737600"/>
            <a:ext cx="10352087" cy="6223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r>
              <a:rPr lang="pt-BR"/>
              <a:t>Peter Bearman, James Moody, Katherine Stovel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596900"/>
            <a:ext cx="8761413" cy="76660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3830638" y="8720138"/>
            <a:ext cx="8248650" cy="6223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r>
              <a:rPr lang="pt-BR"/>
              <a:t>http://www.orgnet.com/contagion.html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1216025" y="1733550"/>
            <a:ext cx="664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Redes Tecnológicas</a:t>
            </a:r>
          </a:p>
        </p:txBody>
      </p:sp>
      <p:sp>
        <p:nvSpPr>
          <p:cNvPr id="18435" name="CaixaDeTexto 5"/>
          <p:cNvSpPr txBox="1">
            <a:spLocks noChangeArrowheads="1"/>
          </p:cNvSpPr>
          <p:nvPr/>
        </p:nvSpPr>
        <p:spPr bwMode="auto">
          <a:xfrm>
            <a:off x="5359400" y="3733800"/>
            <a:ext cx="664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Redes Informacionais</a:t>
            </a:r>
          </a:p>
        </p:txBody>
      </p:sp>
      <p:sp>
        <p:nvSpPr>
          <p:cNvPr id="18436" name="CaixaDeTexto 6"/>
          <p:cNvSpPr txBox="1">
            <a:spLocks noChangeArrowheads="1"/>
          </p:cNvSpPr>
          <p:nvPr/>
        </p:nvSpPr>
        <p:spPr bwMode="auto">
          <a:xfrm>
            <a:off x="644525" y="5519738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Redes Biológicas</a:t>
            </a:r>
          </a:p>
        </p:txBody>
      </p:sp>
      <p:sp>
        <p:nvSpPr>
          <p:cNvPr id="18437" name="CaixaDeTexto 7"/>
          <p:cNvSpPr txBox="1">
            <a:spLocks noChangeArrowheads="1"/>
          </p:cNvSpPr>
          <p:nvPr/>
        </p:nvSpPr>
        <p:spPr bwMode="auto">
          <a:xfrm>
            <a:off x="4573588" y="7162800"/>
            <a:ext cx="664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Redes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4"/>
          <p:cNvSpPr txBox="1">
            <a:spLocks noChangeArrowheads="1"/>
          </p:cNvSpPr>
          <p:nvPr/>
        </p:nvSpPr>
        <p:spPr bwMode="auto">
          <a:xfrm>
            <a:off x="501650" y="804863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Propriedades</a:t>
            </a: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-927100" y="2376488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Estrutura</a:t>
            </a:r>
          </a:p>
        </p:txBody>
      </p:sp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-1355725" y="5376863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Processos</a:t>
            </a:r>
          </a:p>
        </p:txBody>
      </p:sp>
      <p:sp>
        <p:nvSpPr>
          <p:cNvPr id="19461" name="CaixaDeTexto 7"/>
          <p:cNvSpPr txBox="1">
            <a:spLocks noChangeArrowheads="1"/>
          </p:cNvSpPr>
          <p:nvPr/>
        </p:nvSpPr>
        <p:spPr bwMode="auto">
          <a:xfrm>
            <a:off x="3716338" y="7234238"/>
            <a:ext cx="6643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Influência</a:t>
            </a:r>
          </a:p>
        </p:txBody>
      </p:sp>
      <p:sp>
        <p:nvSpPr>
          <p:cNvPr id="19462" name="CaixaDeTexto 8"/>
          <p:cNvSpPr txBox="1">
            <a:spLocks noChangeArrowheads="1"/>
          </p:cNvSpPr>
          <p:nvPr/>
        </p:nvSpPr>
        <p:spPr bwMode="auto">
          <a:xfrm>
            <a:off x="8002588" y="2376488"/>
            <a:ext cx="6643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Difusão</a:t>
            </a:r>
          </a:p>
        </p:txBody>
      </p:sp>
      <p:sp>
        <p:nvSpPr>
          <p:cNvPr id="19463" name="CaixaDeTexto 9"/>
          <p:cNvSpPr txBox="1">
            <a:spLocks noChangeArrowheads="1"/>
          </p:cNvSpPr>
          <p:nvPr/>
        </p:nvSpPr>
        <p:spPr bwMode="auto">
          <a:xfrm>
            <a:off x="4073525" y="1804988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Centralidade</a:t>
            </a:r>
          </a:p>
        </p:txBody>
      </p:sp>
      <p:sp>
        <p:nvSpPr>
          <p:cNvPr id="19464" name="CaixaDeTexto 10"/>
          <p:cNvSpPr txBox="1">
            <a:spLocks noChangeArrowheads="1"/>
          </p:cNvSpPr>
          <p:nvPr/>
        </p:nvSpPr>
        <p:spPr bwMode="auto">
          <a:xfrm>
            <a:off x="6645275" y="6376988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Modelagem</a:t>
            </a:r>
          </a:p>
        </p:txBody>
      </p:sp>
      <p:sp>
        <p:nvSpPr>
          <p:cNvPr id="19465" name="CaixaDeTexto 11"/>
          <p:cNvSpPr txBox="1">
            <a:spLocks noChangeArrowheads="1"/>
          </p:cNvSpPr>
          <p:nvPr/>
        </p:nvSpPr>
        <p:spPr bwMode="auto">
          <a:xfrm>
            <a:off x="5430838" y="590550"/>
            <a:ext cx="664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Evolução</a:t>
            </a:r>
          </a:p>
        </p:txBody>
      </p:sp>
      <p:sp>
        <p:nvSpPr>
          <p:cNvPr id="19466" name="CaixaDeTexto 12"/>
          <p:cNvSpPr txBox="1">
            <a:spLocks noChangeArrowheads="1"/>
          </p:cNvSpPr>
          <p:nvPr/>
        </p:nvSpPr>
        <p:spPr bwMode="auto">
          <a:xfrm>
            <a:off x="0" y="6519863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Centralidade</a:t>
            </a:r>
          </a:p>
        </p:txBody>
      </p:sp>
      <p:sp>
        <p:nvSpPr>
          <p:cNvPr id="19467" name="CaixaDeTexto 13"/>
          <p:cNvSpPr txBox="1">
            <a:spLocks noChangeArrowheads="1"/>
          </p:cNvSpPr>
          <p:nvPr/>
        </p:nvSpPr>
        <p:spPr bwMode="auto">
          <a:xfrm>
            <a:off x="5502275" y="8305800"/>
            <a:ext cx="664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Visualização</a:t>
            </a:r>
          </a:p>
        </p:txBody>
      </p:sp>
      <p:sp>
        <p:nvSpPr>
          <p:cNvPr id="19468" name="CaixaDeTexto 14"/>
          <p:cNvSpPr txBox="1">
            <a:spLocks noChangeArrowheads="1"/>
          </p:cNvSpPr>
          <p:nvPr/>
        </p:nvSpPr>
        <p:spPr bwMode="auto">
          <a:xfrm>
            <a:off x="930275" y="8261350"/>
            <a:ext cx="664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Mineração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1287463" y="3500438"/>
            <a:ext cx="11055350" cy="20907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Análise de Redes Complexas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4"/>
          <p:cNvSpPr txBox="1">
            <a:spLocks noChangeArrowheads="1"/>
          </p:cNvSpPr>
          <p:nvPr/>
        </p:nvSpPr>
        <p:spPr bwMode="auto">
          <a:xfrm>
            <a:off x="501650" y="804863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Classificação </a:t>
            </a:r>
          </a:p>
          <a:p>
            <a:r>
              <a:rPr lang="pt-BR" sz="4800" dirty="0" smtClean="0"/>
              <a:t>Coletiva</a:t>
            </a:r>
            <a:endParaRPr lang="pt-BR" sz="4800" dirty="0"/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-284210" y="2805098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800" dirty="0" smtClean="0"/>
              <a:t>Ranking de Objetivos</a:t>
            </a:r>
            <a:endParaRPr lang="pt-BR" sz="4800" dirty="0"/>
          </a:p>
        </p:txBody>
      </p:sp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-427086" y="5091114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Detecção de Comunidades</a:t>
            </a:r>
            <a:endParaRPr lang="pt-BR" sz="4800" dirty="0"/>
          </a:p>
        </p:txBody>
      </p:sp>
      <p:sp>
        <p:nvSpPr>
          <p:cNvPr id="19463" name="CaixaDeTexto 9"/>
          <p:cNvSpPr txBox="1">
            <a:spLocks noChangeArrowheads="1"/>
          </p:cNvSpPr>
          <p:nvPr/>
        </p:nvSpPr>
        <p:spPr bwMode="auto">
          <a:xfrm>
            <a:off x="6361112" y="5591180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Maximização de Influência</a:t>
            </a:r>
            <a:endParaRPr lang="pt-BR" sz="4800" dirty="0"/>
          </a:p>
        </p:txBody>
      </p:sp>
      <p:sp>
        <p:nvSpPr>
          <p:cNvPr id="19464" name="CaixaDeTexto 10"/>
          <p:cNvSpPr txBox="1">
            <a:spLocks noChangeArrowheads="1"/>
          </p:cNvSpPr>
          <p:nvPr/>
        </p:nvSpPr>
        <p:spPr bwMode="auto">
          <a:xfrm>
            <a:off x="7216780" y="2590784"/>
            <a:ext cx="5214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800" dirty="0" smtClean="0"/>
              <a:t>Predição de Links</a:t>
            </a:r>
            <a:endParaRPr lang="pt-BR" sz="4800" dirty="0"/>
          </a:p>
        </p:txBody>
      </p:sp>
      <p:sp>
        <p:nvSpPr>
          <p:cNvPr id="19465" name="CaixaDeTexto 11"/>
          <p:cNvSpPr txBox="1">
            <a:spLocks noChangeArrowheads="1"/>
          </p:cNvSpPr>
          <p:nvPr/>
        </p:nvSpPr>
        <p:spPr bwMode="auto">
          <a:xfrm>
            <a:off x="5430838" y="590550"/>
            <a:ext cx="6643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Resolução de </a:t>
            </a:r>
          </a:p>
          <a:p>
            <a:r>
              <a:rPr lang="pt-BR" sz="4800" dirty="0" smtClean="0"/>
              <a:t>Entidades</a:t>
            </a:r>
            <a:endParaRPr lang="pt-BR" sz="4800" dirty="0"/>
          </a:p>
        </p:txBody>
      </p:sp>
      <p:sp>
        <p:nvSpPr>
          <p:cNvPr id="19466" name="CaixaDeTexto 12"/>
          <p:cNvSpPr txBox="1">
            <a:spLocks noChangeArrowheads="1"/>
          </p:cNvSpPr>
          <p:nvPr/>
        </p:nvSpPr>
        <p:spPr bwMode="auto">
          <a:xfrm>
            <a:off x="0" y="7662882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Monitoramento de Redes Sociais</a:t>
            </a:r>
            <a:endParaRPr lang="pt-BR" sz="4800" dirty="0"/>
          </a:p>
        </p:txBody>
      </p:sp>
      <p:sp>
        <p:nvSpPr>
          <p:cNvPr id="19467" name="CaixaDeTexto 13"/>
          <p:cNvSpPr txBox="1">
            <a:spLocks noChangeArrowheads="1"/>
          </p:cNvSpPr>
          <p:nvPr/>
        </p:nvSpPr>
        <p:spPr bwMode="auto">
          <a:xfrm>
            <a:off x="5859458" y="7591444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 smtClean="0"/>
              <a:t>Sistemas de Recomendação</a:t>
            </a:r>
            <a:endParaRPr lang="pt-BR" sz="4800" dirty="0"/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1287463" y="3500438"/>
            <a:ext cx="11055350" cy="20907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Link </a:t>
            </a:r>
            <a:r>
              <a:rPr lang="pt-BR" sz="72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Mining</a:t>
            </a:r>
            <a:endParaRPr lang="pt-BR" sz="7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74725" y="4305300"/>
            <a:ext cx="11055350" cy="2090738"/>
          </a:xfrm>
        </p:spPr>
        <p:txBody>
          <a:bodyPr/>
          <a:lstStyle/>
          <a:p>
            <a:pPr eaLnBrk="1">
              <a:defRPr/>
            </a:pPr>
            <a:r>
              <a:rPr lang="pt-BR" dirty="0" smtClean="0">
                <a:solidFill>
                  <a:srgbClr val="C00000"/>
                </a:solidFill>
              </a:rPr>
              <a:t>O que são redes?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825500" y="923908"/>
            <a:ext cx="11353800" cy="1524000"/>
          </a:xfrm>
        </p:spPr>
        <p:txBody>
          <a:bodyPr/>
          <a:lstStyle/>
          <a:p>
            <a:pPr eaLnBrk="1"/>
            <a:r>
              <a:rPr lang="pt-BR" dirty="0" smtClean="0"/>
              <a:t>Porque estudar redes complexas?</a:t>
            </a:r>
          </a:p>
        </p:txBody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930275" y="3314700"/>
            <a:ext cx="11353800" cy="5276850"/>
          </a:xfrm>
        </p:spPr>
        <p:txBody>
          <a:bodyPr/>
          <a:lstStyle/>
          <a:p>
            <a:pPr eaLnBrk="1"/>
            <a:endParaRPr lang="pt-BR" dirty="0" smtClean="0"/>
          </a:p>
          <a:p>
            <a:pPr eaLnBrk="1"/>
            <a:endParaRPr lang="pt-BR" dirty="0" smtClean="0"/>
          </a:p>
          <a:p>
            <a:pPr eaLnBrk="1"/>
            <a:r>
              <a:rPr lang="pt-BR" dirty="0" smtClean="0"/>
              <a:t>Prevenção de falhas em redes tecnológicas</a:t>
            </a:r>
          </a:p>
          <a:p>
            <a:pPr eaLnBrk="1"/>
            <a:r>
              <a:rPr lang="pt-BR" dirty="0" smtClean="0"/>
              <a:t>Desenvolvimento de sistemas de informação</a:t>
            </a:r>
          </a:p>
          <a:p>
            <a:pPr eaLnBrk="1"/>
            <a:r>
              <a:rPr lang="pt-BR" dirty="0" smtClean="0"/>
              <a:t>Desenvolvimento de medicamentos e controle de epidemias</a:t>
            </a:r>
          </a:p>
          <a:p>
            <a:pPr eaLnBrk="1"/>
            <a:r>
              <a:rPr lang="pt-BR" dirty="0" smtClean="0"/>
              <a:t>Aplicações em redes sociais</a:t>
            </a:r>
          </a:p>
          <a:p>
            <a:pPr eaLnBrk="1"/>
            <a:endParaRPr lang="pt-BR" dirty="0" smtClean="0"/>
          </a:p>
          <a:p>
            <a:pPr eaLnBrk="1"/>
            <a:endParaRPr lang="pt-B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smtClean="0"/>
              <a:t>Conteúdo da Disciplina</a:t>
            </a:r>
          </a:p>
        </p:txBody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825500" y="2233594"/>
            <a:ext cx="11353800" cy="6705600"/>
          </a:xfrm>
        </p:spPr>
        <p:txBody>
          <a:bodyPr/>
          <a:lstStyle/>
          <a:p>
            <a:pPr eaLnBrk="1">
              <a:spcBef>
                <a:spcPts val="600"/>
              </a:spcBef>
            </a:pPr>
            <a:r>
              <a:rPr lang="pt-BR" dirty="0" smtClean="0"/>
              <a:t>Tópicos:</a:t>
            </a:r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(1 ) Modelos </a:t>
            </a:r>
            <a:r>
              <a:rPr lang="pt-BR" sz="2800" dirty="0" smtClean="0"/>
              <a:t>de </a:t>
            </a:r>
            <a:r>
              <a:rPr lang="pt-BR" sz="2800" dirty="0" smtClean="0"/>
              <a:t>redes</a:t>
            </a:r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(2) Influência </a:t>
            </a:r>
            <a:r>
              <a:rPr lang="pt-BR" sz="2800" dirty="0" smtClean="0"/>
              <a:t>e </a:t>
            </a:r>
            <a:r>
              <a:rPr lang="pt-BR" sz="2800" dirty="0" smtClean="0"/>
              <a:t>centralidade</a:t>
            </a:r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(3) </a:t>
            </a:r>
            <a:r>
              <a:rPr lang="pt-BR" sz="2800" dirty="0" smtClean="0"/>
              <a:t>Difusão em redes </a:t>
            </a:r>
            <a:r>
              <a:rPr lang="pt-BR" sz="2800" dirty="0" smtClean="0"/>
              <a:t>sociais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(4) </a:t>
            </a:r>
            <a:r>
              <a:rPr lang="pt-BR" sz="2800" dirty="0" err="1" smtClean="0"/>
              <a:t>Assortatividade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(5) </a:t>
            </a:r>
            <a:r>
              <a:rPr lang="pt-BR" sz="2800" dirty="0" smtClean="0"/>
              <a:t>Link </a:t>
            </a:r>
            <a:r>
              <a:rPr lang="pt-BR" sz="2800" dirty="0" err="1" smtClean="0"/>
              <a:t>Mining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(6) Predição de links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(7) </a:t>
            </a:r>
            <a:r>
              <a:rPr lang="pt-BR" sz="2800" dirty="0" smtClean="0"/>
              <a:t>Detecção de </a:t>
            </a:r>
            <a:r>
              <a:rPr lang="pt-BR" sz="2800" dirty="0" smtClean="0"/>
              <a:t>comunidades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(8) Classificação coletiva</a:t>
            </a:r>
            <a:endParaRPr lang="pt-BR" sz="2800" dirty="0" smtClean="0"/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 (9) Resolução de entidades</a:t>
            </a:r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</a:t>
            </a:r>
            <a:r>
              <a:rPr lang="pt-BR" sz="2800" dirty="0" smtClean="0"/>
              <a:t>     (10) Aplicações</a:t>
            </a:r>
            <a:endParaRPr lang="pt-BR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pt-BR" dirty="0" smtClean="0"/>
              <a:t>Atividades </a:t>
            </a:r>
            <a:r>
              <a:rPr lang="pt-BR" dirty="0" smtClean="0"/>
              <a:t>da Disciplina</a:t>
            </a:r>
          </a:p>
        </p:txBody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825500" y="2233594"/>
            <a:ext cx="11353800" cy="6705600"/>
          </a:xfrm>
        </p:spPr>
        <p:txBody>
          <a:bodyPr/>
          <a:lstStyle/>
          <a:p>
            <a:pPr eaLnBrk="1">
              <a:spcBef>
                <a:spcPts val="600"/>
              </a:spcBef>
            </a:pPr>
            <a:r>
              <a:rPr lang="pt-BR" dirty="0" smtClean="0"/>
              <a:t>Leitura</a:t>
            </a:r>
          </a:p>
          <a:p>
            <a:pPr eaLnBrk="1">
              <a:spcBef>
                <a:spcPts val="600"/>
              </a:spcBef>
            </a:pPr>
            <a:endParaRPr lang="pt-BR" dirty="0" smtClean="0"/>
          </a:p>
          <a:p>
            <a:pPr eaLnBrk="1">
              <a:spcBef>
                <a:spcPts val="600"/>
              </a:spcBef>
            </a:pPr>
            <a:r>
              <a:rPr lang="pt-BR" dirty="0" smtClean="0"/>
              <a:t>Listas de Exercício</a:t>
            </a:r>
          </a:p>
          <a:p>
            <a:pPr eaLnBrk="1">
              <a:spcBef>
                <a:spcPts val="600"/>
              </a:spcBef>
            </a:pPr>
            <a:endParaRPr lang="pt-BR" dirty="0" smtClean="0"/>
          </a:p>
          <a:p>
            <a:pPr eaLnBrk="1">
              <a:spcBef>
                <a:spcPts val="600"/>
              </a:spcBef>
            </a:pPr>
            <a:r>
              <a:rPr lang="pt-BR" dirty="0" smtClean="0"/>
              <a:t>Projeto</a:t>
            </a:r>
          </a:p>
          <a:p>
            <a:pPr marL="742950" indent="-742950" eaLnBrk="1">
              <a:spcBef>
                <a:spcPts val="600"/>
              </a:spcBef>
              <a:buNone/>
            </a:pPr>
            <a:r>
              <a:rPr lang="pt-BR" sz="2800" dirty="0" smtClean="0"/>
              <a:t>     </a:t>
            </a:r>
            <a:endParaRPr lang="pt-BR" sz="2800" dirty="0" smtClean="0"/>
          </a:p>
        </p:txBody>
      </p:sp>
      <p:cxnSp>
        <p:nvCxnSpPr>
          <p:cNvPr id="11" name="Conector reto 10"/>
          <p:cNvCxnSpPr/>
          <p:nvPr/>
        </p:nvCxnSpPr>
        <p:spPr bwMode="auto">
          <a:xfrm rot="5400000">
            <a:off x="5637221" y="4583125"/>
            <a:ext cx="2087548" cy="101597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452438"/>
            <a:ext cx="9869487" cy="78644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9" name="Rectangle 2"/>
          <p:cNvSpPr>
            <a:spLocks/>
          </p:cNvSpPr>
          <p:nvPr/>
        </p:nvSpPr>
        <p:spPr bwMode="auto">
          <a:xfrm>
            <a:off x="3930650" y="8697913"/>
            <a:ext cx="7897813" cy="6572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r>
              <a:rPr lang="pt-BR"/>
              <a:t>Internet - K. C. Claffy (www.caida.org)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5" y="719138"/>
            <a:ext cx="8462963" cy="81232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946150"/>
            <a:ext cx="7710487" cy="76692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creativenicole.com/wp-content/uploads/2011/09/Backlink-web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019175"/>
            <a:ext cx="3940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small_net_colo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4733925"/>
            <a:ext cx="52149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aixaDeTexto 4"/>
          <p:cNvSpPr txBox="1">
            <a:spLocks noChangeArrowheads="1"/>
          </p:cNvSpPr>
          <p:nvPr/>
        </p:nvSpPr>
        <p:spPr bwMode="auto">
          <a:xfrm>
            <a:off x="7502525" y="2162175"/>
            <a:ext cx="3694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World Wide Web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1244600"/>
            <a:ext cx="8102600" cy="7264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066800"/>
            <a:ext cx="11430000" cy="762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2938" y="1109663"/>
            <a:ext cx="9177337" cy="69167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201</Words>
  <PresentationFormat>Personalizar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Georgia</vt:lpstr>
      <vt:lpstr>Arial</vt:lpstr>
      <vt:lpstr>Chalkboard SE</vt:lpstr>
      <vt:lpstr>Tema do Office</vt:lpstr>
      <vt:lpstr>1_Tema do Office</vt:lpstr>
      <vt:lpstr>Tópicos Avançados em Agentes Inteligentes</vt:lpstr>
      <vt:lpstr>O que são redes?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Porque estudar redes complexas?</vt:lpstr>
      <vt:lpstr>Conteúdo da Disciplina</vt:lpstr>
      <vt:lpstr>Atividades da Disciplina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Ricardo</cp:lastModifiedBy>
  <cp:revision>14</cp:revision>
  <dcterms:modified xsi:type="dcterms:W3CDTF">2012-08-21T17:03:53Z</dcterms:modified>
</cp:coreProperties>
</file>