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5"/>
  </p:notesMasterIdLst>
  <p:handoutMasterIdLst>
    <p:handoutMasterId r:id="rId36"/>
  </p:handoutMasterIdLst>
  <p:sldIdLst>
    <p:sldId id="397" r:id="rId2"/>
    <p:sldId id="466" r:id="rId3"/>
    <p:sldId id="403" r:id="rId4"/>
    <p:sldId id="494" r:id="rId5"/>
    <p:sldId id="434" r:id="rId6"/>
    <p:sldId id="411" r:id="rId7"/>
    <p:sldId id="479" r:id="rId8"/>
    <p:sldId id="495" r:id="rId9"/>
    <p:sldId id="485" r:id="rId10"/>
    <p:sldId id="473" r:id="rId11"/>
    <p:sldId id="476" r:id="rId12"/>
    <p:sldId id="484" r:id="rId13"/>
    <p:sldId id="474" r:id="rId14"/>
    <p:sldId id="475" r:id="rId15"/>
    <p:sldId id="478" r:id="rId16"/>
    <p:sldId id="486" r:id="rId17"/>
    <p:sldId id="481" r:id="rId18"/>
    <p:sldId id="482" r:id="rId19"/>
    <p:sldId id="490" r:id="rId20"/>
    <p:sldId id="489" r:id="rId21"/>
    <p:sldId id="439" r:id="rId22"/>
    <p:sldId id="391" r:id="rId23"/>
    <p:sldId id="401" r:id="rId24"/>
    <p:sldId id="393" r:id="rId25"/>
    <p:sldId id="496" r:id="rId26"/>
    <p:sldId id="405" r:id="rId27"/>
    <p:sldId id="441" r:id="rId28"/>
    <p:sldId id="395" r:id="rId29"/>
    <p:sldId id="492" r:id="rId30"/>
    <p:sldId id="444" r:id="rId31"/>
    <p:sldId id="430" r:id="rId32"/>
    <p:sldId id="423" r:id="rId33"/>
    <p:sldId id="493" r:id="rId34"/>
  </p:sldIdLst>
  <p:sldSz cx="9906000" cy="6858000" type="A4"/>
  <p:notesSz cx="6718300" cy="98552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00CC"/>
    <a:srgbClr val="0066CC"/>
    <a:srgbClr val="FFCC99"/>
    <a:srgbClr val="C80445"/>
    <a:srgbClr val="CA4002"/>
    <a:srgbClr val="08091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6" autoAdjust="0"/>
    <p:restoredTop sz="94660"/>
  </p:normalViewPr>
  <p:slideViewPr>
    <p:cSldViewPr>
      <p:cViewPr>
        <p:scale>
          <a:sx n="60" d="100"/>
          <a:sy n="60" d="100"/>
        </p:scale>
        <p:origin x="-3192" y="-13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0"/>
      </p:cViewPr>
      <p:guideLst>
        <p:guide orient="horz" pos="3103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1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A366A8D-1F74-44F4-9242-91BABBAD371D}" type="datetime1">
              <a:rPr lang="pt-BR"/>
              <a:pPr>
                <a:defRPr/>
              </a:pPr>
              <a:t>07/04/2011</a:t>
            </a:fld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52CA503-20FA-455A-8AB8-C7008B8D5F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6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CFC2B73-2E11-471D-84E5-BA83AEB3A06B}" type="datetime1">
              <a:rPr lang="pt-BR"/>
              <a:pPr>
                <a:defRPr/>
              </a:pPr>
              <a:t>07/04/2011</a:t>
            </a:fld>
            <a:endParaRPr lang="pt-BR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42950"/>
            <a:ext cx="5326062" cy="3689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81538"/>
            <a:ext cx="49276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1F62D44-651C-4BD6-80A1-B65D841B7B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8652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15C0676-8D85-4EE3-8F66-243B6BCC8374}" type="datetime1">
              <a:rPr lang="pt-BR" smtClean="0"/>
              <a:pPr/>
              <a:t>07/04/2011</a:t>
            </a:fld>
            <a:endParaRPr lang="pt-BR" smtClean="0"/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5DE3C0-DB0C-471C-AC20-F847FF0B6AF9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4096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0" y="86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53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161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161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6D84D6-941B-4F3B-806F-4F371509BA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08825" y="304800"/>
            <a:ext cx="214947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29602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2445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26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2053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0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15045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46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47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48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49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0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1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2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3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4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5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6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7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8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9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0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1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2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3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4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5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6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061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15068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9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0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1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2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3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4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5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6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7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8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9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0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1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2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3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4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5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6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7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8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9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0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1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2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3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4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5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6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215097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098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6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15100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101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102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2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71625"/>
            <a:ext cx="8420100" cy="1143000"/>
          </a:xfrm>
        </p:spPr>
        <p:txBody>
          <a:bodyPr/>
          <a:lstStyle/>
          <a:p>
            <a:pPr eaLnBrk="1" hangingPunct="1"/>
            <a:r>
              <a:rPr lang="pt-BR" smtClean="0"/>
              <a:t>Sistemas Inteligentes</a:t>
            </a:r>
          </a:p>
        </p:txBody>
      </p:sp>
      <p:sp>
        <p:nvSpPr>
          <p:cNvPr id="4099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7737475" cy="2047875"/>
          </a:xfrm>
        </p:spPr>
        <p:txBody>
          <a:bodyPr/>
          <a:lstStyle/>
          <a:p>
            <a:pPr eaLnBrk="1" hangingPunct="1"/>
            <a:r>
              <a:rPr lang="pt-BR" sz="2400" smtClean="0"/>
              <a:t>Aula: Sistemas Baseados em Conhecimento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</p:txBody>
      </p:sp>
      <p:sp>
        <p:nvSpPr>
          <p:cNvPr id="410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212730-A2C1-4FCF-B1A3-6554555515D3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“Tipos” de Conhecimento</a:t>
            </a:r>
            <a:endParaRPr lang="en-US" smtClean="0"/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20100" cy="4648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Estático x Dinâmico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Em intenção x Em extensão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Declarativo x Procedimental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Do problema x Meta-conhecimento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Diagnóstico x Causal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Dedutivo x Terminológico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Síncrono x Diacrônico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Certo x Incerto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Preciso x Vago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 senso comum x Especialista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Explicito x Implícito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711200"/>
          </a:xfrm>
        </p:spPr>
        <p:txBody>
          <a:bodyPr/>
          <a:lstStyle/>
          <a:p>
            <a:pPr eaLnBrk="1" hangingPunct="1"/>
            <a:r>
              <a:rPr lang="pt-BR" smtClean="0"/>
              <a:t>Conhecimento em Intenção </a:t>
            </a:r>
            <a:r>
              <a:rPr lang="pt-BR" i="1" smtClean="0"/>
              <a:t>x</a:t>
            </a:r>
            <a:r>
              <a:rPr lang="pt-BR" smtClean="0"/>
              <a:t> Extensão</a:t>
            </a:r>
            <a:endParaRPr lang="en-US" smtClean="0"/>
          </a:p>
        </p:txBody>
      </p:sp>
      <p:sp>
        <p:nvSpPr>
          <p:cNvPr id="16387" name="Rectangle 307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992688"/>
          </a:xfrm>
        </p:spPr>
        <p:txBody>
          <a:bodyPr/>
          <a:lstStyle/>
          <a:p>
            <a:pPr eaLnBrk="1" hangingPunct="1"/>
            <a:r>
              <a:rPr lang="pt-BR" smtClean="0"/>
              <a:t> Conhecimento em intenção</a:t>
            </a:r>
          </a:p>
          <a:p>
            <a:pPr lvl="1" eaLnBrk="1" hangingPunct="1"/>
            <a:r>
              <a:rPr lang="pt-BR" smtClean="0">
                <a:solidFill>
                  <a:srgbClr val="800080"/>
                </a:solidFill>
              </a:rPr>
              <a:t>Definição do conceito</a:t>
            </a:r>
            <a:r>
              <a:rPr lang="pt-BR" smtClean="0"/>
              <a:t> (ou ação), normalmente </a:t>
            </a:r>
            <a:r>
              <a:rPr lang="pt-BR" smtClean="0">
                <a:solidFill>
                  <a:srgbClr val="800080"/>
                </a:solidFill>
              </a:rPr>
              <a:t>usando regras</a:t>
            </a:r>
            <a:r>
              <a:rPr lang="pt-BR" smtClean="0"/>
              <a:t>, em termos de sua função, estrutura, etc.</a:t>
            </a:r>
          </a:p>
          <a:p>
            <a:pPr lvl="2" eaLnBrk="1" hangingPunct="1"/>
            <a:r>
              <a:rPr lang="pt-BR" smtClean="0"/>
              <a:t>ex. </a:t>
            </a:r>
            <a:r>
              <a:rPr lang="pt-BR" smtClean="0">
                <a:sym typeface="Symbol" pitchFamily="18" charset="2"/>
              </a:rPr>
              <a:t> X, cadeira(X)  assento(X).</a:t>
            </a:r>
            <a:endParaRPr lang="pt-BR" smtClean="0"/>
          </a:p>
          <a:p>
            <a:pPr lvl="3" eaLnBrk="1" hangingPunct="1"/>
            <a:r>
              <a:rPr lang="pt-BR" smtClean="0"/>
              <a:t>cadeira: serve para sentar, tem assento, ...</a:t>
            </a:r>
          </a:p>
          <a:p>
            <a:pPr lvl="2" eaLnBrk="1" hangingPunct="1"/>
            <a:r>
              <a:rPr lang="pt-BR" smtClean="0"/>
              <a:t>ex. </a:t>
            </a:r>
            <a:r>
              <a:rPr lang="pt-BR" smtClean="0">
                <a:sym typeface="Symbol" pitchFamily="18" charset="2"/>
              </a:rPr>
              <a:t> X, tem-dengue(X)  tem-dores(X)  tem-febre(X).</a:t>
            </a:r>
            <a:endParaRPr lang="pt-BR" smtClean="0"/>
          </a:p>
          <a:p>
            <a:pPr lvl="3" eaLnBrk="1" hangingPunct="1"/>
            <a:r>
              <a:rPr lang="pt-BR" smtClean="0"/>
              <a:t>quem tem dengue tem febre, dores, ...</a:t>
            </a:r>
          </a:p>
          <a:p>
            <a:pPr eaLnBrk="1" hangingPunct="1"/>
            <a:r>
              <a:rPr lang="pt-BR" smtClean="0"/>
              <a:t>Conhecimento em extensão </a:t>
            </a:r>
          </a:p>
          <a:p>
            <a:pPr lvl="1" eaLnBrk="1" hangingPunct="1"/>
            <a:r>
              <a:rPr lang="pt-BR" smtClean="0">
                <a:solidFill>
                  <a:srgbClr val="800080"/>
                </a:solidFill>
              </a:rPr>
              <a:t>Instâncias do conceito</a:t>
            </a:r>
          </a:p>
          <a:p>
            <a:pPr lvl="1" eaLnBrk="1" hangingPunct="1"/>
            <a:r>
              <a:rPr lang="pt-BR" smtClean="0"/>
              <a:t>ex. cadeira 1, cadeira 21, cadeira 613, .... </a:t>
            </a:r>
          </a:p>
          <a:p>
            <a:pPr lvl="1" eaLnBrk="1" hangingPunct="1"/>
            <a:r>
              <a:rPr lang="pt-BR" smtClean="0"/>
              <a:t>ex. os sintomas de dengue de João, de Zé, ...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536575" y="404813"/>
            <a:ext cx="8880475" cy="611187"/>
          </a:xfrm>
        </p:spPr>
        <p:txBody>
          <a:bodyPr/>
          <a:lstStyle/>
          <a:p>
            <a:pPr eaLnBrk="1" hangingPunct="1"/>
            <a:r>
              <a:rPr lang="pt-BR" sz="3200" smtClean="0"/>
              <a:t>Conhecimento Declarativo </a:t>
            </a:r>
            <a:r>
              <a:rPr lang="pt-BR" sz="3200" i="1" smtClean="0"/>
              <a:t>X</a:t>
            </a:r>
            <a:r>
              <a:rPr lang="pt-BR" sz="3200" smtClean="0"/>
              <a:t> Procedimental </a:t>
            </a:r>
          </a:p>
        </p:txBody>
      </p:sp>
      <p:sp>
        <p:nvSpPr>
          <p:cNvPr id="1741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/>
            <a:r>
              <a:rPr lang="pt-BR" sz="2400" smtClean="0"/>
              <a:t>Conhecimento representado de modo:</a:t>
            </a:r>
          </a:p>
          <a:p>
            <a:pPr lvl="1" eaLnBrk="1" hangingPunct="1"/>
            <a:r>
              <a:rPr lang="pt-BR" smtClean="0"/>
              <a:t>Procedimental</a:t>
            </a:r>
          </a:p>
          <a:p>
            <a:pPr lvl="2" eaLnBrk="1" hangingPunct="1"/>
            <a:r>
              <a:rPr lang="pt-BR" smtClean="0"/>
              <a:t>fatos e seqüências de instruções para manipular esses fatos</a:t>
            </a:r>
          </a:p>
          <a:p>
            <a:pPr lvl="3" eaLnBrk="1" hangingPunct="1"/>
            <a:r>
              <a:rPr lang="pt-BR" smtClean="0"/>
              <a:t>ex.: como desmontar uma bicicleta</a:t>
            </a:r>
          </a:p>
          <a:p>
            <a:pPr lvl="1" eaLnBrk="1" hangingPunct="1"/>
            <a:r>
              <a:rPr lang="pt-BR" smtClean="0"/>
              <a:t>Declarativo</a:t>
            </a:r>
          </a:p>
          <a:p>
            <a:pPr lvl="2" eaLnBrk="1" hangingPunct="1"/>
            <a:r>
              <a:rPr lang="pt-BR" smtClean="0"/>
              <a:t>representação descritiva dos fatos, relacionamentos e regras</a:t>
            </a:r>
          </a:p>
          <a:p>
            <a:pPr lvl="3" eaLnBrk="1" hangingPunct="1"/>
            <a:r>
              <a:rPr lang="pt-BR" smtClean="0"/>
              <a:t>as partes de uma bicicleta e seus relacionamentos </a:t>
            </a:r>
          </a:p>
          <a:p>
            <a:pPr lvl="3" eaLnBrk="1" hangingPunct="1"/>
            <a:r>
              <a:rPr lang="pt-BR" smtClean="0"/>
              <a:t>o pai do pai é o avô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742950"/>
          </a:xfrm>
        </p:spPr>
        <p:txBody>
          <a:bodyPr/>
          <a:lstStyle/>
          <a:p>
            <a:pPr eaLnBrk="1" hangingPunct="1"/>
            <a:r>
              <a:rPr lang="pt-BR" smtClean="0"/>
              <a:t>Conhecimento Estático </a:t>
            </a:r>
            <a:r>
              <a:rPr lang="pt-BR" i="1" smtClean="0"/>
              <a:t>x</a:t>
            </a:r>
            <a:r>
              <a:rPr lang="pt-BR" smtClean="0"/>
              <a:t> Dinâmico</a:t>
            </a:r>
            <a:endParaRPr lang="en-US" smtClean="0"/>
          </a:p>
        </p:txBody>
      </p:sp>
      <p:sp>
        <p:nvSpPr>
          <p:cNvPr id="1843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 Conhecimento estático: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Aquele que já existe na BC e não mudará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Hierarquia de conceitos (classes de fatos)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smtClean="0"/>
              <a:t> ex, </a:t>
            </a:r>
            <a:r>
              <a:rPr lang="pt-BR" smtClean="0">
                <a:sym typeface="Symbol" pitchFamily="18" charset="2"/>
              </a:rPr>
              <a:t> X, gato(X)  felino(X).</a:t>
            </a:r>
            <a:endParaRPr 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 Restrições de integridades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smtClean="0"/>
              <a:t> ex, </a:t>
            </a:r>
            <a:r>
              <a:rPr lang="pt-BR" smtClean="0">
                <a:sym typeface="Symbol" pitchFamily="18" charset="2"/>
              </a:rPr>
              <a:t> X,Y estrela-dalva(X)  vênus(Y)  X = Y.</a:t>
            </a:r>
            <a:endParaRPr 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 Regras de dedução sobre o domínio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smtClean="0"/>
              <a:t>  ex, </a:t>
            </a:r>
            <a:r>
              <a:rPr lang="pt-BR" smtClean="0">
                <a:sym typeface="Symbol" pitchFamily="18" charset="2"/>
              </a:rPr>
              <a:t> X,Y chefe(X,Y)  empregado(Y,X)</a:t>
            </a:r>
            <a:endParaRPr 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 Meta-regras para controle e explicação do raciocínio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smtClean="0"/>
              <a:t>ex. preferir </a:t>
            </a:r>
            <a:r>
              <a:rPr lang="pt-BR" smtClean="0">
                <a:solidFill>
                  <a:srgbClr val="800080"/>
                </a:solidFill>
              </a:rPr>
              <a:t>ir para direita</a:t>
            </a:r>
            <a:r>
              <a:rPr lang="pt-BR" smtClean="0"/>
              <a:t> caso tenha mais de uma escolha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838200"/>
          </a:xfrm>
        </p:spPr>
        <p:txBody>
          <a:bodyPr/>
          <a:lstStyle/>
          <a:p>
            <a:pPr eaLnBrk="1" hangingPunct="1"/>
            <a:r>
              <a:rPr lang="pt-BR" smtClean="0"/>
              <a:t>Conhecimento Estático x Dinâmico</a:t>
            </a:r>
            <a:endParaRPr lang="en-US" smtClean="0"/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20100" cy="2743200"/>
          </a:xfrm>
        </p:spPr>
        <p:txBody>
          <a:bodyPr/>
          <a:lstStyle/>
          <a:p>
            <a:pPr eaLnBrk="1" hangingPunct="1"/>
            <a:r>
              <a:rPr lang="pt-BR" sz="3200" smtClean="0"/>
              <a:t> </a:t>
            </a:r>
            <a:r>
              <a:rPr lang="pt-BR" sz="2400" smtClean="0"/>
              <a:t>Conhecimento dinâmico:</a:t>
            </a:r>
          </a:p>
          <a:p>
            <a:pPr lvl="1" eaLnBrk="1" hangingPunct="1"/>
            <a:r>
              <a:rPr lang="pt-BR" sz="2000" smtClean="0"/>
              <a:t>só existe durante a resolução de uma instância particular do problema</a:t>
            </a:r>
          </a:p>
          <a:p>
            <a:pPr lvl="1" eaLnBrk="1" hangingPunct="1"/>
            <a:r>
              <a:rPr lang="pt-BR" sz="2000" smtClean="0"/>
              <a:t>descrição da instância, hipóteses atuais, fatos novos,...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838200" y="4038600"/>
          <a:ext cx="85344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o" r:id="rId3" imgW="8542080" imgH="2286000" progId="Word.Document.8">
                  <p:embed/>
                </p:oleObj>
              </mc:Choice>
              <mc:Fallback>
                <p:oleObj name="Documento" r:id="rId3" imgW="8542080" imgH="2286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038600"/>
                        <a:ext cx="85344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Meta-conhecimento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Regras sobre “como” manipular as regras de conhecimento que estão em uma base</a:t>
            </a:r>
          </a:p>
          <a:p>
            <a:pPr lvl="1" eaLnBrk="1" hangingPunct="1"/>
            <a:r>
              <a:rPr lang="pt-BR" smtClean="0"/>
              <a:t>Exemplos:</a:t>
            </a:r>
          </a:p>
          <a:p>
            <a:pPr lvl="2" eaLnBrk="1" hangingPunct="1"/>
            <a:r>
              <a:rPr lang="pt-BR" sz="2000" smtClean="0"/>
              <a:t>Se </a:t>
            </a:r>
            <a:r>
              <a:rPr lang="pt-BR" sz="2000" smtClean="0">
                <a:solidFill>
                  <a:srgbClr val="800080"/>
                </a:solidFill>
              </a:rPr>
              <a:t>R1</a:t>
            </a:r>
            <a:r>
              <a:rPr lang="pt-BR" sz="2000" smtClean="0"/>
              <a:t> e </a:t>
            </a:r>
            <a:r>
              <a:rPr lang="pt-BR" sz="2000" smtClean="0">
                <a:solidFill>
                  <a:srgbClr val="800080"/>
                </a:solidFill>
              </a:rPr>
              <a:t>R2</a:t>
            </a:r>
            <a:r>
              <a:rPr lang="pt-BR" sz="2000" smtClean="0"/>
              <a:t> podem ser disparadas,  escolha sempre </a:t>
            </a:r>
            <a:r>
              <a:rPr lang="pt-BR" sz="2000" smtClean="0">
                <a:solidFill>
                  <a:srgbClr val="800080"/>
                </a:solidFill>
              </a:rPr>
              <a:t>R1</a:t>
            </a:r>
          </a:p>
          <a:p>
            <a:pPr lvl="3" eaLnBrk="1" hangingPunct="1"/>
            <a:r>
              <a:rPr lang="pt-BR" sz="1800" smtClean="0"/>
              <a:t>Ordem da regra na BC</a:t>
            </a:r>
          </a:p>
          <a:p>
            <a:pPr lvl="2" eaLnBrk="1" hangingPunct="1"/>
            <a:r>
              <a:rPr lang="pt-BR" sz="2000" smtClean="0"/>
              <a:t>Se </a:t>
            </a:r>
            <a:r>
              <a:rPr lang="pt-BR" sz="2000" smtClean="0">
                <a:solidFill>
                  <a:srgbClr val="800080"/>
                </a:solidFill>
              </a:rPr>
              <a:t>R1</a:t>
            </a:r>
            <a:r>
              <a:rPr lang="pt-BR" sz="2000" smtClean="0"/>
              <a:t> e </a:t>
            </a:r>
            <a:r>
              <a:rPr lang="pt-BR" sz="2000" smtClean="0">
                <a:solidFill>
                  <a:srgbClr val="800080"/>
                </a:solidFill>
              </a:rPr>
              <a:t>R2</a:t>
            </a:r>
            <a:r>
              <a:rPr lang="pt-BR" sz="2000" smtClean="0"/>
              <a:t> podem ser disparadas e </a:t>
            </a:r>
            <a:r>
              <a:rPr lang="pt-BR" sz="2000" smtClean="0">
                <a:solidFill>
                  <a:srgbClr val="800080"/>
                </a:solidFill>
              </a:rPr>
              <a:t>R1</a:t>
            </a:r>
            <a:r>
              <a:rPr lang="pt-BR" sz="2000" smtClean="0"/>
              <a:t> foi disparada mais recentemente que </a:t>
            </a:r>
            <a:r>
              <a:rPr lang="pt-BR" sz="2000" smtClean="0">
                <a:solidFill>
                  <a:srgbClr val="800080"/>
                </a:solidFill>
              </a:rPr>
              <a:t>R2</a:t>
            </a:r>
            <a:r>
              <a:rPr lang="pt-BR" sz="2000" smtClean="0"/>
              <a:t>, escolha </a:t>
            </a:r>
            <a:r>
              <a:rPr lang="pt-BR" sz="2000" smtClean="0">
                <a:solidFill>
                  <a:srgbClr val="800080"/>
                </a:solidFill>
              </a:rPr>
              <a:t>R2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79C81C-E495-442D-B3CE-2C084BFE3069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8950" y="1600200"/>
            <a:ext cx="8420100" cy="990600"/>
          </a:xfrm>
        </p:spPr>
        <p:txBody>
          <a:bodyPr/>
          <a:lstStyle/>
          <a:p>
            <a:pPr eaLnBrk="1" hangingPunct="1"/>
            <a:r>
              <a:rPr lang="pt-BR" smtClean="0"/>
              <a:t>Categorias de Raciocínio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Categorias de Raciocínio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1825" y="1716088"/>
            <a:ext cx="8875713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Dedução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>
                <a:solidFill>
                  <a:srgbClr val="800080"/>
                </a:solidFill>
              </a:rPr>
              <a:t>fatos + regras de inferência =&gt; novos fatos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causa -&gt; efeito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Se há </a:t>
            </a:r>
            <a:r>
              <a:rPr lang="pt-BR" sz="2000" smtClean="0">
                <a:solidFill>
                  <a:srgbClr val="800080"/>
                </a:solidFill>
              </a:rPr>
              <a:t>fogo (causa)</a:t>
            </a:r>
            <a:r>
              <a:rPr lang="pt-BR" sz="2000" smtClean="0"/>
              <a:t>, há </a:t>
            </a:r>
            <a:r>
              <a:rPr lang="pt-BR" sz="2000" smtClean="0">
                <a:solidFill>
                  <a:srgbClr val="800080"/>
                </a:solidFill>
              </a:rPr>
              <a:t>fumaça (efeito)</a:t>
            </a:r>
            <a:r>
              <a:rPr lang="pt-BR" sz="2000" smtClean="0"/>
              <a:t>. Aqui tem fogo, logo, </a:t>
            </a:r>
            <a:r>
              <a:rPr lang="pt-BR" sz="2000" smtClean="0">
                <a:solidFill>
                  <a:srgbClr val="800080"/>
                </a:solidFill>
              </a:rPr>
              <a:t>aqui tem fumaça (novo fato)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É o único tipo de inferência que preserva a verdade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i="1" smtClean="0"/>
              <a:t>truth-preserving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Abdução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>
                <a:solidFill>
                  <a:srgbClr val="800080"/>
                </a:solidFill>
              </a:rPr>
              <a:t>inverso da dedução: do efeito para a causa</a:t>
            </a:r>
            <a:r>
              <a:rPr lang="pt-BR" sz="200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Se há fumaça, há fogo. Eu vi </a:t>
            </a:r>
            <a:r>
              <a:rPr lang="pt-BR" sz="2000" smtClean="0">
                <a:solidFill>
                  <a:srgbClr val="800080"/>
                </a:solidFill>
              </a:rPr>
              <a:t>fumaça (efeito),</a:t>
            </a:r>
            <a:r>
              <a:rPr lang="pt-BR" sz="2000" smtClean="0"/>
              <a:t> logo aqui tem </a:t>
            </a:r>
            <a:r>
              <a:rPr lang="pt-BR" sz="2000" smtClean="0">
                <a:solidFill>
                  <a:srgbClr val="800080"/>
                </a:solidFill>
              </a:rPr>
              <a:t>fogo (causa)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Ex. </a:t>
            </a:r>
            <a:r>
              <a:rPr lang="pt-BR" sz="2000" smtClean="0"/>
              <a:t>Se há febre e dor, a doença é dengue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Este tipo de inferência preserva a </a:t>
            </a:r>
            <a:r>
              <a:rPr lang="pt-BR" sz="2200" smtClean="0">
                <a:solidFill>
                  <a:srgbClr val="800080"/>
                </a:solidFill>
              </a:rPr>
              <a:t>falsidade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Categorias de Raciocínio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8675" y="1816100"/>
            <a:ext cx="7796213" cy="4205288"/>
          </a:xfrm>
        </p:spPr>
        <p:txBody>
          <a:bodyPr/>
          <a:lstStyle/>
          <a:p>
            <a:pPr eaLnBrk="1" hangingPunct="1"/>
            <a:r>
              <a:rPr lang="pt-BR" smtClean="0"/>
              <a:t>Indução </a:t>
            </a:r>
          </a:p>
          <a:p>
            <a:pPr lvl="1" eaLnBrk="1" hangingPunct="1"/>
            <a:r>
              <a:rPr lang="pt-BR" smtClean="0">
                <a:solidFill>
                  <a:srgbClr val="800080"/>
                </a:solidFill>
              </a:rPr>
              <a:t>parte dos fatos para gerar regras</a:t>
            </a:r>
          </a:p>
          <a:p>
            <a:pPr lvl="2" eaLnBrk="1" hangingPunct="1"/>
            <a:r>
              <a:rPr lang="pt-BR" sz="2000" smtClean="0"/>
              <a:t>fato1 + fato2 + fato 3 =&gt; regra! </a:t>
            </a:r>
          </a:p>
          <a:p>
            <a:pPr lvl="2" eaLnBrk="1" hangingPunct="1"/>
            <a:r>
              <a:rPr lang="pt-BR" sz="2000" smtClean="0"/>
              <a:t>ex. Sr. Antônio, assim como D. Maria, tem dor de cabeça e dengue, então </a:t>
            </a:r>
            <a:r>
              <a:rPr lang="pt-BR" sz="2000" smtClean="0">
                <a:solidFill>
                  <a:srgbClr val="800080"/>
                </a:solidFill>
              </a:rPr>
              <a:t>todo mundo que tem dengue, tem dor de cabeça</a:t>
            </a:r>
          </a:p>
          <a:p>
            <a:pPr lvl="1" eaLnBrk="1" hangingPunct="1"/>
            <a:r>
              <a:rPr lang="pt-BR" smtClean="0"/>
              <a:t>Transforma conhecimento em </a:t>
            </a:r>
            <a:r>
              <a:rPr lang="pt-BR" smtClean="0">
                <a:solidFill>
                  <a:srgbClr val="800080"/>
                </a:solidFill>
              </a:rPr>
              <a:t>extensão</a:t>
            </a:r>
            <a:r>
              <a:rPr lang="pt-BR" smtClean="0"/>
              <a:t> em conhecimento em </a:t>
            </a:r>
            <a:r>
              <a:rPr lang="pt-BR" smtClean="0">
                <a:solidFill>
                  <a:srgbClr val="800080"/>
                </a:solidFill>
              </a:rPr>
              <a:t>intenção</a:t>
            </a:r>
            <a:r>
              <a:rPr lang="pt-BR" smtClean="0"/>
              <a:t>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Categorias de Raciocínio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43913" cy="3484563"/>
          </a:xfrm>
        </p:spPr>
        <p:txBody>
          <a:bodyPr/>
          <a:lstStyle/>
          <a:p>
            <a:pPr eaLnBrk="1" hangingPunct="1"/>
            <a:r>
              <a:rPr lang="pt-BR" sz="3600" smtClean="0"/>
              <a:t> </a:t>
            </a:r>
            <a:r>
              <a:rPr lang="pt-BR" smtClean="0"/>
              <a:t>Raciocínio Analógico</a:t>
            </a:r>
          </a:p>
          <a:p>
            <a:pPr lvl="1" eaLnBrk="1" hangingPunct="1"/>
            <a:r>
              <a:rPr lang="pt-BR" smtClean="0">
                <a:solidFill>
                  <a:srgbClr val="800080"/>
                </a:solidFill>
              </a:rPr>
              <a:t>fatos + similaridades + regras de adaptação +...</a:t>
            </a:r>
          </a:p>
          <a:p>
            <a:pPr lvl="1" eaLnBrk="1" hangingPunct="1"/>
            <a:r>
              <a:rPr lang="pt-BR" smtClean="0"/>
              <a:t>a partir de fatos (conhecimento em extensão), a da similaridade entre eles, resolve o problema </a:t>
            </a:r>
            <a:r>
              <a:rPr lang="pt-BR" smtClean="0">
                <a:solidFill>
                  <a:srgbClr val="800080"/>
                </a:solidFill>
              </a:rPr>
              <a:t>sem gerar regras</a:t>
            </a:r>
          </a:p>
          <a:p>
            <a:pPr lvl="2" eaLnBrk="1" hangingPunct="1"/>
            <a:r>
              <a:rPr lang="pt-BR" smtClean="0"/>
              <a:t>ex.: Naquele caso de dengue, eu passei aspirina e não deu certo, logo vou evitar receitar aspirina neste caso semelhante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827087"/>
          </a:xfrm>
        </p:spPr>
        <p:txBody>
          <a:bodyPr/>
          <a:lstStyle/>
          <a:p>
            <a:pPr eaLnBrk="1" hangingPunct="1"/>
            <a:r>
              <a:rPr lang="pt-BR" smtClean="0"/>
              <a:t>Plano de aula 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4201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Sistemas Baseados em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definição geral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“Tipos” de conhecimento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Como raciocinar?</a:t>
            </a:r>
          </a:p>
          <a:p>
            <a:pPr eaLnBrk="1" hangingPunct="1">
              <a:lnSpc>
                <a:spcPct val="110000"/>
              </a:lnSpc>
            </a:pPr>
            <a:r>
              <a:rPr lang="pt-BR" sz="2400" smtClean="0"/>
              <a:t>Linguagens de representação do conhecimento</a:t>
            </a:r>
          </a:p>
          <a:p>
            <a:pPr eaLnBrk="1" hangingPunct="1">
              <a:lnSpc>
                <a:spcPct val="110000"/>
              </a:lnSpc>
            </a:pPr>
            <a:r>
              <a:rPr lang="pt-BR" sz="2400" smtClean="0"/>
              <a:t>Engenharia do Conhecimento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000" smtClean="0"/>
              <a:t>muito de leve...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Raciocínio na Máquina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2488" y="1747838"/>
            <a:ext cx="7700962" cy="4633912"/>
          </a:xfrm>
        </p:spPr>
        <p:txBody>
          <a:bodyPr/>
          <a:lstStyle/>
          <a:p>
            <a:pPr eaLnBrk="1" hangingPunct="1"/>
            <a:r>
              <a:rPr lang="pt-BR" sz="2400" dirty="0" smtClean="0"/>
              <a:t>Dedução e Abdução (via dedução) </a:t>
            </a:r>
          </a:p>
          <a:p>
            <a:pPr lvl="1" eaLnBrk="1" hangingPunct="1"/>
            <a:r>
              <a:rPr lang="pt-BR" sz="2000" dirty="0" smtClean="0"/>
              <a:t>usadas nos </a:t>
            </a:r>
            <a:r>
              <a:rPr lang="pt-BR" sz="2000" dirty="0" smtClean="0"/>
              <a:t>sistemas baseados </a:t>
            </a:r>
            <a:r>
              <a:rPr lang="pt-BR" sz="2000" dirty="0" smtClean="0"/>
              <a:t>em </a:t>
            </a:r>
            <a:r>
              <a:rPr lang="pt-BR" sz="2000" dirty="0" smtClean="0">
                <a:solidFill>
                  <a:srgbClr val="800080"/>
                </a:solidFill>
              </a:rPr>
              <a:t>conhecimento declarativo</a:t>
            </a:r>
          </a:p>
          <a:p>
            <a:pPr eaLnBrk="1" hangingPunct="1"/>
            <a:r>
              <a:rPr lang="pt-BR" sz="2400" dirty="0" smtClean="0"/>
              <a:t>Indução e Analogia </a:t>
            </a:r>
          </a:p>
          <a:p>
            <a:pPr lvl="1" eaLnBrk="1" hangingPunct="1"/>
            <a:r>
              <a:rPr lang="pt-BR" sz="2000" dirty="0" smtClean="0"/>
              <a:t>usadas na </a:t>
            </a:r>
            <a:r>
              <a:rPr lang="pt-BR" sz="2000" dirty="0" smtClean="0">
                <a:solidFill>
                  <a:srgbClr val="800080"/>
                </a:solidFill>
              </a:rPr>
              <a:t>aprendizagem automática</a:t>
            </a:r>
          </a:p>
          <a:p>
            <a:pPr lvl="1" eaLnBrk="1" hangingPunct="1"/>
            <a:endParaRPr lang="pt-BR" sz="2000" dirty="0" smtClean="0">
              <a:solidFill>
                <a:srgbClr val="9900CC"/>
              </a:solidFill>
            </a:endParaRPr>
          </a:p>
          <a:p>
            <a:pPr eaLnBrk="1" hangingPunct="1"/>
            <a:r>
              <a:rPr lang="pt-BR" sz="2400" dirty="0" smtClean="0">
                <a:solidFill>
                  <a:srgbClr val="800080"/>
                </a:solidFill>
              </a:rPr>
              <a:t>Dedução: </a:t>
            </a:r>
            <a:r>
              <a:rPr lang="pt-BR" sz="2400" dirty="0" smtClean="0"/>
              <a:t>dois grandes grupos</a:t>
            </a:r>
          </a:p>
          <a:p>
            <a:pPr lvl="1" eaLnBrk="1" hangingPunct="1"/>
            <a:r>
              <a:rPr lang="pt-BR" sz="2200" dirty="0" smtClean="0"/>
              <a:t>Lógica e afins</a:t>
            </a:r>
          </a:p>
          <a:p>
            <a:pPr lvl="1" eaLnBrk="1" hangingPunct="1"/>
            <a:r>
              <a:rPr lang="pt-BR" sz="2200" dirty="0" smtClean="0"/>
              <a:t>Tratamento de incerteza</a:t>
            </a:r>
          </a:p>
          <a:p>
            <a:pPr lvl="2" eaLnBrk="1" hangingPunct="1"/>
            <a:r>
              <a:rPr lang="pt-BR" sz="2000" dirty="0" smtClean="0"/>
              <a:t>Probabilístico ou difuso (</a:t>
            </a:r>
            <a:r>
              <a:rPr lang="pt-BR" sz="2000" i="1" dirty="0" err="1" smtClean="0"/>
              <a:t>fuzzy</a:t>
            </a:r>
            <a:r>
              <a:rPr lang="pt-BR" sz="2000" dirty="0" smtClean="0"/>
              <a:t>)</a:t>
            </a:r>
          </a:p>
          <a:p>
            <a:pPr lvl="1" eaLnBrk="1" hangingPunct="1"/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B49BC1-7345-4DEC-AE6E-0A33C64E462E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pt-BR" sz="3200" smtClean="0"/>
              <a:t>Como Representar Conhecimento </a:t>
            </a:r>
            <a:br>
              <a:rPr lang="pt-BR" sz="3200" smtClean="0"/>
            </a:br>
            <a:r>
              <a:rPr lang="pt-BR" sz="3200" smtClean="0"/>
              <a:t>e Raciocinar?</a:t>
            </a:r>
          </a:p>
        </p:txBody>
      </p:sp>
      <p:sp>
        <p:nvSpPr>
          <p:cNvPr id="256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581400"/>
            <a:ext cx="6934200" cy="1752600"/>
          </a:xfrm>
        </p:spPr>
        <p:txBody>
          <a:bodyPr/>
          <a:lstStyle/>
          <a:p>
            <a:pPr algn="r" eaLnBrk="1" hangingPunct="1">
              <a:spcBef>
                <a:spcPct val="20000"/>
              </a:spcBef>
            </a:pPr>
            <a:r>
              <a:rPr lang="pt-BR" smtClean="0"/>
              <a:t>Linguagens de Representação </a:t>
            </a:r>
          </a:p>
          <a:p>
            <a:pPr algn="r" eaLnBrk="1" hangingPunct="1">
              <a:spcBef>
                <a:spcPct val="20000"/>
              </a:spcBef>
            </a:pPr>
            <a:r>
              <a:rPr lang="pt-BR" smtClean="0"/>
              <a:t>do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81000"/>
            <a:ext cx="8685212" cy="1066800"/>
          </a:xfrm>
        </p:spPr>
        <p:txBody>
          <a:bodyPr/>
          <a:lstStyle/>
          <a:p>
            <a:pPr eaLnBrk="1" hangingPunct="1"/>
            <a:r>
              <a:rPr lang="pt-BR" sz="3200" smtClean="0"/>
              <a:t>Linguagens de Representação </a:t>
            </a:r>
            <a:br>
              <a:rPr lang="pt-BR" sz="3200" smtClean="0"/>
            </a:br>
            <a:r>
              <a:rPr lang="pt-BR" sz="3200" smtClean="0"/>
              <a:t>do Conhecimento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pt-BR" sz="2400" smtClean="0"/>
              <a:t>Uma </a:t>
            </a:r>
            <a:r>
              <a:rPr lang="pt-BR" sz="2400" smtClean="0">
                <a:solidFill>
                  <a:srgbClr val="800080"/>
                </a:solidFill>
              </a:rPr>
              <a:t>Linguagem de Representação do Conhecimento (LRC)</a:t>
            </a:r>
            <a:r>
              <a:rPr lang="pt-BR" sz="2400" smtClean="0"/>
              <a:t> é definida por:</a:t>
            </a:r>
          </a:p>
          <a:p>
            <a:pPr lvl="1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pt-BR" sz="2000" smtClean="0"/>
              <a:t>1) uma </a:t>
            </a:r>
            <a:r>
              <a:rPr lang="pt-BR" sz="2000" smtClean="0">
                <a:solidFill>
                  <a:srgbClr val="800080"/>
                </a:solidFill>
              </a:rPr>
              <a:t>sintaxe</a:t>
            </a:r>
            <a:r>
              <a:rPr lang="pt-BR" sz="2000" smtClean="0"/>
              <a:t>, que descreve as configurações que podem constituir sentenças daquela linguagem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2) uma </a:t>
            </a:r>
            <a:r>
              <a:rPr lang="pt-BR" sz="2000" smtClean="0">
                <a:solidFill>
                  <a:srgbClr val="800080"/>
                </a:solidFill>
              </a:rPr>
              <a:t>semântica</a:t>
            </a:r>
            <a:r>
              <a:rPr lang="pt-BR" sz="2000" smtClean="0"/>
              <a:t>, que liga cada sentença aos fatos do mundo que ela representa</a:t>
            </a:r>
          </a:p>
          <a:p>
            <a:pPr lvl="2" eaLnBrk="1" hangingPunct="1"/>
            <a:r>
              <a:rPr lang="pt-BR" sz="2000" smtClean="0"/>
              <a:t>cada sentença faz uma </a:t>
            </a:r>
            <a:r>
              <a:rPr lang="pt-BR" sz="2000" smtClean="0">
                <a:solidFill>
                  <a:srgbClr val="800080"/>
                </a:solidFill>
              </a:rPr>
              <a:t>afirmação</a:t>
            </a:r>
            <a:r>
              <a:rPr lang="pt-BR" sz="2000" smtClean="0"/>
              <a:t> a respeito do mundo</a:t>
            </a:r>
          </a:p>
          <a:p>
            <a:pPr lvl="2" eaLnBrk="1" hangingPunct="1">
              <a:spcAft>
                <a:spcPct val="40000"/>
              </a:spcAft>
            </a:pPr>
            <a:r>
              <a:rPr lang="pt-BR" sz="2000" smtClean="0"/>
              <a:t>o Agente BC </a:t>
            </a:r>
            <a:r>
              <a:rPr lang="pt-BR" sz="2000" smtClean="0">
                <a:solidFill>
                  <a:srgbClr val="800080"/>
                </a:solidFill>
              </a:rPr>
              <a:t>acredita</a:t>
            </a:r>
            <a:r>
              <a:rPr lang="pt-BR" sz="2000" smtClean="0"/>
              <a:t> nas sentenças armazenadas na sua base de conhecimento</a:t>
            </a:r>
          </a:p>
          <a:p>
            <a:pPr eaLnBrk="1" hangingPunct="1"/>
            <a:r>
              <a:rPr lang="pt-BR" sz="2200" smtClean="0"/>
              <a:t>Toda LRC deve ter um mecanismo de inferência associado =&gt; raciocínio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55625"/>
            <a:ext cx="84201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Representação &amp; Raciocínio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7225" y="1600200"/>
            <a:ext cx="8972550" cy="2590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5000"/>
              </a:lnSpc>
            </a:pPr>
            <a:r>
              <a:rPr lang="pt-BR" sz="2000" smtClean="0">
                <a:solidFill>
                  <a:srgbClr val="800080"/>
                </a:solidFill>
              </a:rPr>
              <a:t>Raciocínio</a:t>
            </a:r>
            <a:r>
              <a:rPr lang="pt-BR" sz="2000" smtClean="0"/>
              <a:t> </a:t>
            </a:r>
          </a:p>
          <a:p>
            <a:pPr marL="819150" lvl="1" eaLnBrk="1" hangingPunct="1">
              <a:lnSpc>
                <a:spcPct val="90000"/>
              </a:lnSpc>
              <a:spcAft>
                <a:spcPct val="50000"/>
              </a:spcAft>
            </a:pPr>
            <a:r>
              <a:rPr lang="pt-BR" sz="1800" smtClean="0"/>
              <a:t>processo de construção de novas sentenças a partir de sentenças existentes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Raciocínio plausível</a:t>
            </a:r>
            <a:r>
              <a:rPr lang="pt-BR" sz="2000" b="1" smtClean="0"/>
              <a:t> </a:t>
            </a:r>
            <a:r>
              <a:rPr lang="pt-BR" sz="2000" smtClean="0"/>
              <a:t>(sound):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1800" smtClean="0"/>
              <a:t>garante que as novas sentenças representam fatos que se seguem dos fatos representados pelas sentenças existentes na BC.</a:t>
            </a:r>
          </a:p>
          <a:p>
            <a:pPr marL="819150" lvl="1" eaLnBrk="1" hangingPunct="1">
              <a:lnSpc>
                <a:spcPct val="90000"/>
              </a:lnSpc>
              <a:spcAft>
                <a:spcPct val="50000"/>
              </a:spcAft>
            </a:pPr>
            <a:r>
              <a:rPr lang="pt-BR" sz="1800" smtClean="0"/>
              <a:t>implementa a relação de “</a:t>
            </a:r>
            <a:r>
              <a:rPr lang="pt-BR" sz="1800" i="1" smtClean="0"/>
              <a:t>implicação</a:t>
            </a:r>
            <a:r>
              <a:rPr lang="pt-BR" sz="1800" smtClean="0"/>
              <a:t>” entre sentenças</a:t>
            </a:r>
          </a:p>
        </p:txBody>
      </p:sp>
      <p:grpSp>
        <p:nvGrpSpPr>
          <p:cNvPr id="27652" name="Group 24"/>
          <p:cNvGrpSpPr>
            <a:grpSpLocks/>
          </p:cNvGrpSpPr>
          <p:nvPr/>
        </p:nvGrpSpPr>
        <p:grpSpPr bwMode="auto">
          <a:xfrm>
            <a:off x="1649413" y="4341813"/>
            <a:ext cx="6808787" cy="2211387"/>
            <a:chOff x="1039" y="2735"/>
            <a:chExt cx="4289" cy="1393"/>
          </a:xfrm>
        </p:grpSpPr>
        <p:sp>
          <p:nvSpPr>
            <p:cNvPr id="27653" name="Line 4"/>
            <p:cNvSpPr>
              <a:spLocks noChangeShapeType="1"/>
            </p:cNvSpPr>
            <p:nvPr/>
          </p:nvSpPr>
          <p:spPr bwMode="auto">
            <a:xfrm>
              <a:off x="1050" y="3457"/>
              <a:ext cx="427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7654" name="Group 5"/>
            <p:cNvGrpSpPr>
              <a:grpSpLocks/>
            </p:cNvGrpSpPr>
            <p:nvPr/>
          </p:nvGrpSpPr>
          <p:grpSpPr bwMode="auto">
            <a:xfrm>
              <a:off x="3397" y="3791"/>
              <a:ext cx="1877" cy="337"/>
              <a:chOff x="3602" y="3398"/>
              <a:chExt cx="1957" cy="337"/>
            </a:xfrm>
          </p:grpSpPr>
          <p:sp>
            <p:nvSpPr>
              <p:cNvPr id="27670" name="Line 6"/>
              <p:cNvSpPr>
                <a:spLocks noChangeShapeType="1"/>
              </p:cNvSpPr>
              <p:nvPr/>
            </p:nvSpPr>
            <p:spPr bwMode="auto">
              <a:xfrm>
                <a:off x="3602" y="3640"/>
                <a:ext cx="10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71" name="Rectangle 7"/>
              <p:cNvSpPr>
                <a:spLocks noChangeArrowheads="1"/>
              </p:cNvSpPr>
              <p:nvPr/>
            </p:nvSpPr>
            <p:spPr bwMode="auto">
              <a:xfrm>
                <a:off x="3782" y="3398"/>
                <a:ext cx="588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i="1">
                    <a:latin typeface="Arial" charset="0"/>
                  </a:rPr>
                  <a:t>implica</a:t>
                </a:r>
              </a:p>
            </p:txBody>
          </p:sp>
          <p:sp>
            <p:nvSpPr>
              <p:cNvPr id="27672" name="Rectangle 8"/>
              <p:cNvSpPr>
                <a:spLocks noChangeArrowheads="1"/>
              </p:cNvSpPr>
              <p:nvPr/>
            </p:nvSpPr>
            <p:spPr bwMode="auto">
              <a:xfrm>
                <a:off x="4704" y="3504"/>
                <a:ext cx="855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sz="1800" b="1">
                    <a:latin typeface="Arial" charset="0"/>
                  </a:rPr>
                  <a:t>sentenças</a:t>
                </a:r>
              </a:p>
            </p:txBody>
          </p:sp>
        </p:grpSp>
        <p:grpSp>
          <p:nvGrpSpPr>
            <p:cNvPr id="27655" name="Group 9"/>
            <p:cNvGrpSpPr>
              <a:grpSpLocks/>
            </p:cNvGrpSpPr>
            <p:nvPr/>
          </p:nvGrpSpPr>
          <p:grpSpPr bwMode="auto">
            <a:xfrm>
              <a:off x="1039" y="3122"/>
              <a:ext cx="2256" cy="989"/>
              <a:chOff x="1142" y="2729"/>
              <a:chExt cx="2353" cy="989"/>
            </a:xfrm>
          </p:grpSpPr>
          <p:sp>
            <p:nvSpPr>
              <p:cNvPr id="27666" name="Rectangle 10"/>
              <p:cNvSpPr>
                <a:spLocks noChangeArrowheads="1"/>
              </p:cNvSpPr>
              <p:nvPr/>
            </p:nvSpPr>
            <p:spPr bwMode="auto">
              <a:xfrm>
                <a:off x="1142" y="3350"/>
                <a:ext cx="1197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b="1">
                    <a:latin typeface="Arial" charset="0"/>
                  </a:rPr>
                  <a:t>Representação</a:t>
                </a:r>
              </a:p>
            </p:txBody>
          </p:sp>
          <p:sp>
            <p:nvSpPr>
              <p:cNvPr id="27667" name="Line 11"/>
              <p:cNvSpPr>
                <a:spLocks noChangeShapeType="1"/>
              </p:cNvSpPr>
              <p:nvPr/>
            </p:nvSpPr>
            <p:spPr bwMode="auto">
              <a:xfrm flipV="1">
                <a:off x="3072" y="2729"/>
                <a:ext cx="0" cy="7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68" name="Rectangle 12"/>
              <p:cNvSpPr>
                <a:spLocks noChangeArrowheads="1"/>
              </p:cNvSpPr>
              <p:nvPr/>
            </p:nvSpPr>
            <p:spPr bwMode="auto">
              <a:xfrm rot="-5280000">
                <a:off x="2539" y="3007"/>
                <a:ext cx="772" cy="2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i="1">
                    <a:latin typeface="Arial" charset="0"/>
                  </a:rPr>
                  <a:t>semântica</a:t>
                </a:r>
              </a:p>
            </p:txBody>
          </p:sp>
          <p:sp>
            <p:nvSpPr>
              <p:cNvPr id="27669" name="Text Box 13"/>
              <p:cNvSpPr txBox="1">
                <a:spLocks noChangeArrowheads="1"/>
              </p:cNvSpPr>
              <p:nvPr/>
            </p:nvSpPr>
            <p:spPr bwMode="auto">
              <a:xfrm>
                <a:off x="2640" y="3504"/>
                <a:ext cx="855" cy="21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pt-BR" sz="1800" b="1">
                    <a:latin typeface="Arial" charset="0"/>
                  </a:rPr>
                  <a:t>sentenças</a:t>
                </a:r>
                <a:endParaRPr lang="pt-BR" sz="1400">
                  <a:latin typeface="Arial Black" pitchFamily="34" charset="0"/>
                </a:endParaRPr>
              </a:p>
            </p:txBody>
          </p:sp>
        </p:grpSp>
        <p:grpSp>
          <p:nvGrpSpPr>
            <p:cNvPr id="27656" name="Group 14"/>
            <p:cNvGrpSpPr>
              <a:grpSpLocks/>
            </p:cNvGrpSpPr>
            <p:nvPr/>
          </p:nvGrpSpPr>
          <p:grpSpPr bwMode="auto">
            <a:xfrm>
              <a:off x="1315" y="2841"/>
              <a:ext cx="1758" cy="396"/>
              <a:chOff x="1430" y="2448"/>
              <a:chExt cx="1834" cy="396"/>
            </a:xfrm>
          </p:grpSpPr>
          <p:sp>
            <p:nvSpPr>
              <p:cNvPr id="27664" name="Rectangle 15"/>
              <p:cNvSpPr>
                <a:spLocks noChangeArrowheads="1"/>
              </p:cNvSpPr>
              <p:nvPr/>
            </p:nvSpPr>
            <p:spPr bwMode="auto">
              <a:xfrm>
                <a:off x="1430" y="2630"/>
                <a:ext cx="613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b="1">
                    <a:latin typeface="Arial" charset="0"/>
                  </a:rPr>
                  <a:t>Mundo</a:t>
                </a:r>
              </a:p>
            </p:txBody>
          </p:sp>
          <p:sp>
            <p:nvSpPr>
              <p:cNvPr id="27665" name="Rectangle 16"/>
              <p:cNvSpPr>
                <a:spLocks noChangeArrowheads="1"/>
              </p:cNvSpPr>
              <p:nvPr/>
            </p:nvSpPr>
            <p:spPr bwMode="auto">
              <a:xfrm>
                <a:off x="2784" y="2448"/>
                <a:ext cx="48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sz="1800" b="1">
                    <a:latin typeface="Arial" charset="0"/>
                  </a:rPr>
                  <a:t>fatos</a:t>
                </a:r>
              </a:p>
            </p:txBody>
          </p:sp>
        </p:grpSp>
        <p:grpSp>
          <p:nvGrpSpPr>
            <p:cNvPr id="27657" name="Group 17"/>
            <p:cNvGrpSpPr>
              <a:grpSpLocks/>
            </p:cNvGrpSpPr>
            <p:nvPr/>
          </p:nvGrpSpPr>
          <p:grpSpPr bwMode="auto">
            <a:xfrm>
              <a:off x="3259" y="2735"/>
              <a:ext cx="1628" cy="1163"/>
              <a:chOff x="3458" y="2342"/>
              <a:chExt cx="1698" cy="1163"/>
            </a:xfrm>
          </p:grpSpPr>
          <p:sp>
            <p:nvSpPr>
              <p:cNvPr id="27658" name="Line 18"/>
              <p:cNvSpPr>
                <a:spLocks noChangeShapeType="1"/>
              </p:cNvSpPr>
              <p:nvPr/>
            </p:nvSpPr>
            <p:spPr bwMode="auto">
              <a:xfrm flipV="1">
                <a:off x="4944" y="2681"/>
                <a:ext cx="0" cy="8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59" name="Rectangle 19"/>
              <p:cNvSpPr>
                <a:spLocks noChangeArrowheads="1"/>
              </p:cNvSpPr>
              <p:nvPr/>
            </p:nvSpPr>
            <p:spPr bwMode="auto">
              <a:xfrm rot="-5280000">
                <a:off x="4408" y="3007"/>
                <a:ext cx="772" cy="22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i="1">
                    <a:latin typeface="Arial" charset="0"/>
                  </a:rPr>
                  <a:t>semântica</a:t>
                </a:r>
              </a:p>
            </p:txBody>
          </p:sp>
          <p:grpSp>
            <p:nvGrpSpPr>
              <p:cNvPr id="27660" name="Group 20"/>
              <p:cNvGrpSpPr>
                <a:grpSpLocks/>
              </p:cNvGrpSpPr>
              <p:nvPr/>
            </p:nvGrpSpPr>
            <p:grpSpPr bwMode="auto">
              <a:xfrm>
                <a:off x="3458" y="2342"/>
                <a:ext cx="1698" cy="298"/>
                <a:chOff x="3458" y="2342"/>
                <a:chExt cx="1698" cy="298"/>
              </a:xfrm>
            </p:grpSpPr>
            <p:sp>
              <p:nvSpPr>
                <p:cNvPr id="27661" name="Line 21"/>
                <p:cNvSpPr>
                  <a:spLocks noChangeShapeType="1"/>
                </p:cNvSpPr>
                <p:nvPr/>
              </p:nvSpPr>
              <p:spPr bwMode="auto">
                <a:xfrm>
                  <a:off x="3458" y="2536"/>
                  <a:ext cx="115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2" name="Rectangle 22"/>
                <p:cNvSpPr>
                  <a:spLocks noChangeArrowheads="1"/>
                </p:cNvSpPr>
                <p:nvPr/>
              </p:nvSpPr>
              <p:spPr bwMode="auto">
                <a:xfrm>
                  <a:off x="3734" y="2342"/>
                  <a:ext cx="739" cy="2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 eaLnBrk="0" hangingPunct="0">
                    <a:lnSpc>
                      <a:spcPct val="90000"/>
                    </a:lnSpc>
                  </a:pPr>
                  <a:r>
                    <a:rPr lang="pt-BR" sz="1800" i="1">
                      <a:latin typeface="Arial" charset="0"/>
                    </a:rPr>
                    <a:t>segue-se</a:t>
                  </a:r>
                </a:p>
              </p:txBody>
            </p:sp>
            <p:sp>
              <p:nvSpPr>
                <p:cNvPr id="27663" name="Rectangle 23"/>
                <p:cNvSpPr>
                  <a:spLocks noChangeArrowheads="1"/>
                </p:cNvSpPr>
                <p:nvPr/>
              </p:nvSpPr>
              <p:spPr bwMode="auto">
                <a:xfrm>
                  <a:off x="4676" y="2409"/>
                  <a:ext cx="480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 sz="1800" b="1">
                      <a:latin typeface="Arial" charset="0"/>
                    </a:rPr>
                    <a:t>fatos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836613" y="304800"/>
            <a:ext cx="8396287" cy="1066800"/>
          </a:xfrm>
        </p:spPr>
        <p:txBody>
          <a:bodyPr/>
          <a:lstStyle/>
          <a:p>
            <a:pPr eaLnBrk="1" hangingPunct="1"/>
            <a:r>
              <a:rPr lang="pt-BR" smtClean="0"/>
              <a:t>Linguagens de Representação </a:t>
            </a:r>
            <a:br>
              <a:rPr lang="pt-BR" smtClean="0"/>
            </a:br>
            <a:r>
              <a:rPr lang="pt-BR" smtClean="0"/>
              <a:t>do Conhecimento</a:t>
            </a:r>
          </a:p>
        </p:txBody>
      </p:sp>
      <p:sp>
        <p:nvSpPr>
          <p:cNvPr id="2867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7244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Linguagens de programação:</a:t>
            </a:r>
          </a:p>
          <a:p>
            <a:pPr lvl="1" eaLnBrk="1" hangingPunct="1"/>
            <a:r>
              <a:rPr lang="pt-BR" sz="2000" dirty="0" smtClean="0"/>
              <a:t>são precisas, porém não são suficientemente expressivas</a:t>
            </a:r>
          </a:p>
          <a:p>
            <a:pPr eaLnBrk="1" hangingPunct="1"/>
            <a:r>
              <a:rPr lang="pt-BR" sz="2400" dirty="0" smtClean="0"/>
              <a:t>Linguagens naturais:</a:t>
            </a:r>
          </a:p>
          <a:p>
            <a:pPr lvl="1" eaLnBrk="1" hangingPunct="1"/>
            <a:r>
              <a:rPr lang="pt-BR" sz="2000" dirty="0" smtClean="0"/>
              <a:t>são muito expressivas, porém são ambíguas</a:t>
            </a:r>
          </a:p>
          <a:p>
            <a:pPr eaLnBrk="1" hangingPunct="1"/>
            <a:r>
              <a:rPr lang="pt-BR" sz="2400" dirty="0" smtClean="0"/>
              <a:t>Linguagens de representação de conhecimento:</a:t>
            </a:r>
          </a:p>
          <a:p>
            <a:pPr lvl="1" eaLnBrk="1" hangingPunct="1"/>
            <a:r>
              <a:rPr lang="pt-BR" sz="2000" dirty="0" smtClean="0"/>
              <a:t>utilizadas para expressar as sentenças das BC</a:t>
            </a:r>
          </a:p>
          <a:p>
            <a:pPr lvl="1" eaLnBrk="1" hangingPunct="1"/>
            <a:r>
              <a:rPr lang="pt-BR" sz="2000" dirty="0" smtClean="0"/>
              <a:t>Suficientemente expressivas e não-ambíguas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19213" y="76200"/>
            <a:ext cx="7599362" cy="415925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r>
              <a:rPr lang="pt-BR" sz="2400" smtClean="0"/>
              <a:t>Solucionando o caso do cap. West (</a:t>
            </a:r>
            <a:r>
              <a:rPr lang="pt-BR" sz="2400" smtClean="0">
                <a:solidFill>
                  <a:schemeClr val="hlink"/>
                </a:solidFill>
              </a:rPr>
              <a:t>Linguagem Natural</a:t>
            </a:r>
            <a:r>
              <a:rPr lang="pt-BR" sz="2400" smtClean="0"/>
              <a:t>)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838200" y="685800"/>
            <a:ext cx="8077200" cy="29718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pt-BR" sz="1800" b="1">
                <a:latin typeface="Arial" charset="0"/>
              </a:rPr>
              <a:t>A) </a:t>
            </a:r>
            <a:r>
              <a:rPr lang="pt-BR" sz="1800" b="1">
                <a:latin typeface="Symbol" pitchFamily="18" charset="2"/>
              </a:rPr>
              <a:t>T</a:t>
            </a:r>
            <a:r>
              <a:rPr lang="pt-BR" sz="1800" b="1">
                <a:latin typeface="Arial" charset="0"/>
              </a:rPr>
              <a:t>odo americano que vende uma arma a uma nação hostil é criminoso</a:t>
            </a:r>
          </a:p>
          <a:p>
            <a:pPr eaLnBrk="0" hangingPunct="0"/>
            <a:r>
              <a:rPr lang="pt-BR" sz="1800" b="1">
                <a:latin typeface="Arial" charset="0"/>
              </a:rPr>
              <a:t>B) Todo país em guerra com uma nação X é hostil a X</a:t>
            </a:r>
          </a:p>
          <a:p>
            <a:pPr eaLnBrk="0" hangingPunct="0"/>
            <a:r>
              <a:rPr lang="pt-BR" sz="1800" b="1">
                <a:latin typeface="Arial" charset="0"/>
              </a:rPr>
              <a:t>C) Todo país inimigo político de uma nação X é hostil a X</a:t>
            </a:r>
          </a:p>
          <a:p>
            <a:pPr eaLnBrk="0" hangingPunct="0"/>
            <a:r>
              <a:rPr lang="pt-BR" sz="1800" b="1">
                <a:latin typeface="Arial" charset="0"/>
              </a:rPr>
              <a:t>D) Todo míssil é um arma</a:t>
            </a:r>
          </a:p>
          <a:p>
            <a:pPr eaLnBrk="0" hangingPunct="0"/>
            <a:r>
              <a:rPr lang="pt-BR" sz="1800" b="1">
                <a:latin typeface="Arial" charset="0"/>
              </a:rPr>
              <a:t>E) Toda bomba é um arma</a:t>
            </a:r>
          </a:p>
          <a:p>
            <a:pPr eaLnBrk="0" hangingPunct="0"/>
            <a:r>
              <a:rPr lang="pt-BR" sz="1800" b="1">
                <a:latin typeface="Arial" charset="0"/>
              </a:rPr>
              <a:t>F) Cuba é uma nação</a:t>
            </a:r>
          </a:p>
          <a:p>
            <a:pPr eaLnBrk="0" hangingPunct="0"/>
            <a:r>
              <a:rPr lang="pt-BR" sz="1800" b="1">
                <a:latin typeface="Arial" charset="0"/>
              </a:rPr>
              <a:t>G) USA é uma nação</a:t>
            </a:r>
          </a:p>
          <a:p>
            <a:pPr eaLnBrk="0" hangingPunct="0"/>
            <a:r>
              <a:rPr lang="pt-BR" sz="1800" b="1">
                <a:latin typeface="Arial" charset="0"/>
              </a:rPr>
              <a:t>H) Cuba é inimigo político dos USA</a:t>
            </a:r>
          </a:p>
          <a:p>
            <a:pPr eaLnBrk="0" hangingPunct="0"/>
            <a:r>
              <a:rPr lang="pt-BR" sz="1800" b="1">
                <a:latin typeface="Arial" charset="0"/>
              </a:rPr>
              <a:t>I) Irã é inimigo político dos USA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 rot="-5400000">
            <a:off x="-890588" y="1928813"/>
            <a:ext cx="3000375" cy="4572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CCECFF"/>
                </a:solidFill>
                <a:latin typeface="Arial" charset="0"/>
              </a:rPr>
              <a:t>conhecimento prévio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2555875"/>
            <a:ext cx="9144000" cy="2168525"/>
            <a:chOff x="432" y="1616"/>
            <a:chExt cx="5760" cy="1366"/>
          </a:xfrm>
        </p:grpSpPr>
        <p:sp>
          <p:nvSpPr>
            <p:cNvPr id="30729" name="Rectangle 8"/>
            <p:cNvSpPr>
              <a:spLocks noChangeArrowheads="1"/>
            </p:cNvSpPr>
            <p:nvPr/>
          </p:nvSpPr>
          <p:spPr bwMode="auto">
            <a:xfrm>
              <a:off x="432" y="235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J) West é americano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K) Existem mísseis em Cuba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L) Os mísseis de Cuba foram vendidos por West </a:t>
              </a:r>
            </a:p>
          </p:txBody>
        </p:sp>
        <p:sp>
          <p:nvSpPr>
            <p:cNvPr id="30730" name="Text Box 9"/>
            <p:cNvSpPr txBox="1">
              <a:spLocks noChangeArrowheads="1"/>
            </p:cNvSpPr>
            <p:nvPr/>
          </p:nvSpPr>
          <p:spPr bwMode="auto">
            <a:xfrm rot="-5400000">
              <a:off x="5250" y="2040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30727" name="Text Box 11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30728" name="Rectangle 12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M) Cuba possui um míssel M1		- de K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N) M1 é um míssil			- de K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O) M1 é uma arma			- de D e N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P) Cuba é hostil aos USA			- de F, G, H e C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Q) M1 foi vendido a Cuba por West	- de L, M e N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R) West é crimonoso			- de A, J, O, P e Q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63688" y="76200"/>
            <a:ext cx="7099300" cy="477838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r>
              <a:rPr lang="pt-BR" sz="2800" smtClean="0"/>
              <a:t>Solucionando o caso do cap. West (em LPO)</a:t>
            </a:r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381000" y="638175"/>
            <a:ext cx="8534400" cy="3019425"/>
            <a:chOff x="288" y="317"/>
            <a:chExt cx="5376" cy="1902"/>
          </a:xfrm>
        </p:grpSpPr>
        <p:sp>
          <p:nvSpPr>
            <p:cNvPr id="31754" name="Rectangle 1030"/>
            <p:cNvSpPr>
              <a:spLocks noChangeArrowheads="1"/>
            </p:cNvSpPr>
            <p:nvPr/>
          </p:nvSpPr>
          <p:spPr bwMode="auto">
            <a:xfrm>
              <a:off x="576" y="336"/>
              <a:ext cx="5088" cy="1872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5" name="Rectangle 1027"/>
            <p:cNvSpPr>
              <a:spLocks noChangeArrowheads="1"/>
            </p:cNvSpPr>
            <p:nvPr/>
          </p:nvSpPr>
          <p:spPr bwMode="auto">
            <a:xfrm>
              <a:off x="662" y="431"/>
              <a:ext cx="4967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pt-BR" sz="1800" b="1">
                  <a:latin typeface="Arial" charset="0"/>
                </a:rPr>
                <a:t>A)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x,y,z Americano(x)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Arma(y)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Nação(z)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Hostil(z)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Vende(x,z,y) </a:t>
              </a:r>
            </a:p>
            <a:p>
              <a:pPr defTabSz="762000" eaLnBrk="0" hangingPunct="0"/>
              <a:r>
                <a:rPr lang="pt-BR" sz="1800" b="1">
                  <a:latin typeface="Symbol" pitchFamily="18" charset="2"/>
                </a:rPr>
                <a:t>	Þ</a:t>
              </a:r>
              <a:r>
                <a:rPr lang="pt-BR" sz="1800" b="1">
                  <a:latin typeface="Arial" charset="0"/>
                </a:rPr>
                <a:t> Criminoso(x)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B)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Guerra(x,USA) </a:t>
              </a:r>
              <a:r>
                <a:rPr lang="pt-BR" sz="1800" b="1">
                  <a:latin typeface="Symbol" pitchFamily="18" charset="2"/>
                </a:rPr>
                <a:t>Þ </a:t>
              </a:r>
              <a:r>
                <a:rPr lang="pt-BR" sz="1800" b="1">
                  <a:latin typeface="Arial" charset="0"/>
                </a:rPr>
                <a:t>Hostil(x)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C)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InimigoPolítico(x,USA) </a:t>
              </a:r>
              <a:r>
                <a:rPr lang="pt-BR" sz="1800" b="1">
                  <a:latin typeface="Symbol" pitchFamily="18" charset="2"/>
                </a:rPr>
                <a:t>Þ </a:t>
              </a:r>
              <a:r>
                <a:rPr lang="pt-BR" sz="1800" b="1">
                  <a:latin typeface="Arial" charset="0"/>
                </a:rPr>
                <a:t>Hostil(x)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D)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Míssil(x)  </a:t>
              </a:r>
              <a:r>
                <a:rPr lang="pt-BR" sz="1800" b="1">
                  <a:latin typeface="Symbol" pitchFamily="18" charset="2"/>
                </a:rPr>
                <a:t>Þ </a:t>
              </a:r>
              <a:r>
                <a:rPr lang="pt-BR" sz="1800" b="1">
                  <a:latin typeface="Arial" charset="0"/>
                </a:rPr>
                <a:t>Arma(x)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E)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Bomba(x)  </a:t>
              </a:r>
              <a:r>
                <a:rPr lang="pt-BR" sz="1800" b="1">
                  <a:latin typeface="Symbol" pitchFamily="18" charset="2"/>
                </a:rPr>
                <a:t>Þ </a:t>
              </a:r>
              <a:r>
                <a:rPr lang="pt-BR" sz="1800" b="1">
                  <a:latin typeface="Arial" charset="0"/>
                </a:rPr>
                <a:t>Arma(x)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F) Nação(Cuba)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G) Nação(USA)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H) InimigoPolítico(Cuba,USA)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I) InimigoPolítico(Irã,USA)</a:t>
              </a:r>
            </a:p>
          </p:txBody>
        </p:sp>
        <p:sp>
          <p:nvSpPr>
            <p:cNvPr id="31756" name="Text Box 1031"/>
            <p:cNvSpPr txBox="1">
              <a:spLocks noChangeArrowheads="1"/>
            </p:cNvSpPr>
            <p:nvPr/>
          </p:nvSpPr>
          <p:spPr bwMode="auto">
            <a:xfrm rot="-5400000">
              <a:off x="-513" y="1118"/>
              <a:ext cx="1890" cy="28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ECFF"/>
                  </a:solidFill>
                  <a:latin typeface="Arial" charset="0"/>
                </a:rPr>
                <a:t>conhecimento prévio</a:t>
              </a:r>
            </a:p>
          </p:txBody>
        </p:sp>
      </p:grpSp>
      <p:grpSp>
        <p:nvGrpSpPr>
          <p:cNvPr id="3" name="Group 1038"/>
          <p:cNvGrpSpPr>
            <a:grpSpLocks/>
          </p:cNvGrpSpPr>
          <p:nvPr/>
        </p:nvGrpSpPr>
        <p:grpSpPr bwMode="auto">
          <a:xfrm>
            <a:off x="685800" y="2555875"/>
            <a:ext cx="9144000" cy="2168525"/>
            <a:chOff x="432" y="1625"/>
            <a:chExt cx="5760" cy="1366"/>
          </a:xfrm>
        </p:grpSpPr>
        <p:sp>
          <p:nvSpPr>
            <p:cNvPr id="31752" name="Rectangle 1032"/>
            <p:cNvSpPr>
              <a:spLocks noChangeArrowheads="1"/>
            </p:cNvSpPr>
            <p:nvPr/>
          </p:nvSpPr>
          <p:spPr bwMode="auto">
            <a:xfrm>
              <a:off x="432" y="235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J) Americano(West)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K) </a:t>
              </a:r>
              <a:r>
                <a:rPr lang="pt-BR" sz="1800" b="1">
                  <a:latin typeface="Symbol" pitchFamily="18" charset="2"/>
                </a:rPr>
                <a:t>$</a:t>
              </a:r>
              <a:r>
                <a:rPr lang="pt-BR" sz="1800" b="1">
                  <a:latin typeface="Arial" charset="0"/>
                </a:rPr>
                <a:t> x Possui(Cuba,x)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Míssil(x) 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L)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Possui(Cuba,x)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Míssil(x) </a:t>
              </a:r>
              <a:r>
                <a:rPr lang="pt-BR" sz="1800" b="1">
                  <a:latin typeface="Symbol" pitchFamily="18" charset="2"/>
                </a:rPr>
                <a:t>Þ</a:t>
              </a:r>
              <a:r>
                <a:rPr lang="pt-BR" sz="1800" b="1">
                  <a:latin typeface="Arial" charset="0"/>
                </a:rPr>
                <a:t> Vende(West, Cuba,x)</a:t>
              </a:r>
            </a:p>
          </p:txBody>
        </p:sp>
        <p:sp>
          <p:nvSpPr>
            <p:cNvPr id="31753" name="Text Box 1033"/>
            <p:cNvSpPr txBox="1">
              <a:spLocks noChangeArrowheads="1"/>
            </p:cNvSpPr>
            <p:nvPr/>
          </p:nvSpPr>
          <p:spPr bwMode="auto">
            <a:xfrm rot="-5400000">
              <a:off x="5250" y="2049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31750" name="Text Box 1035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31751" name="Rectangle 1036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M)  Possui(Cuba,M1)		- </a:t>
              </a:r>
              <a:r>
                <a:rPr lang="pt-BR" sz="1800" b="1" i="1">
                  <a:latin typeface="Arial" charset="0"/>
                </a:rPr>
                <a:t>Eliminação: quantificador existencial e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N)  Míssil(M1)			   </a:t>
              </a:r>
              <a:r>
                <a:rPr lang="pt-BR" sz="1800" b="1" i="1">
                  <a:latin typeface="Arial" charset="0"/>
                </a:rPr>
                <a:t>conjunção de K</a:t>
              </a:r>
              <a:endParaRPr lang="pt-BR" sz="1800" b="1">
                <a:latin typeface="Arial" charset="0"/>
              </a:endParaRPr>
            </a:p>
            <a:p>
              <a:pPr eaLnBrk="0" hangingPunct="0"/>
              <a:r>
                <a:rPr lang="pt-BR" sz="1800" b="1">
                  <a:latin typeface="Arial" charset="0"/>
                </a:rPr>
                <a:t>O)  Arma(M1)			- </a:t>
              </a:r>
              <a:r>
                <a:rPr lang="pt-BR" sz="1800" b="1" i="1">
                  <a:latin typeface="Arial" charset="0"/>
                </a:rPr>
                <a:t>Modus Ponens a partir de D e N</a:t>
              </a:r>
              <a:endParaRPr lang="pt-BR" sz="1800" b="1">
                <a:latin typeface="Arial" charset="0"/>
              </a:endParaRPr>
            </a:p>
            <a:p>
              <a:pPr eaLnBrk="0" hangingPunct="0"/>
              <a:r>
                <a:rPr lang="pt-BR" sz="1800" b="1">
                  <a:latin typeface="Arial" charset="0"/>
                </a:rPr>
                <a:t>P)  Hostil(Cuba)			- </a:t>
              </a:r>
              <a:r>
                <a:rPr lang="pt-BR" sz="1800" b="1" i="1">
                  <a:latin typeface="Arial" charset="0"/>
                </a:rPr>
                <a:t>Modus Ponens a partir de C e H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Q) Vende(West,Cuba,M1)		- </a:t>
              </a:r>
              <a:r>
                <a:rPr lang="pt-BR" sz="1800" b="1" i="1">
                  <a:latin typeface="Arial" charset="0"/>
                </a:rPr>
                <a:t>Modus Ponens a partir de L, M e N</a:t>
              </a:r>
              <a:endParaRPr lang="pt-BR" sz="1800" b="1">
                <a:latin typeface="Arial" charset="0"/>
              </a:endParaRPr>
            </a:p>
            <a:p>
              <a:pPr eaLnBrk="0" hangingPunct="0"/>
              <a:r>
                <a:rPr lang="pt-BR" sz="1800" b="1">
                  <a:latin typeface="Arial" charset="0"/>
                </a:rPr>
                <a:t>R)  Criminoso(West)		- </a:t>
              </a:r>
              <a:r>
                <a:rPr lang="pt-BR" sz="1800" b="1" i="1">
                  <a:latin typeface="Arial" charset="0"/>
                </a:rPr>
                <a:t>Modus Ponens a partir de A, J, O, F, P e Q</a:t>
              </a:r>
              <a:endParaRPr lang="pt-BR" sz="1800" b="1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Observações sobre </a:t>
            </a:r>
            <a:br>
              <a:rPr lang="pt-BR" smtClean="0"/>
            </a:br>
            <a:r>
              <a:rPr lang="pt-BR" smtClean="0"/>
              <a:t>Linguagem e Raciocínio</a:t>
            </a:r>
          </a:p>
        </p:txBody>
      </p:sp>
      <p:sp>
        <p:nvSpPr>
          <p:cNvPr id="32771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23313" cy="4800600"/>
          </a:xfrm>
        </p:spPr>
        <p:txBody>
          <a:bodyPr/>
          <a:lstStyle/>
          <a:p>
            <a:pPr eaLnBrk="1" hangingPunct="1"/>
            <a:r>
              <a:rPr lang="pt-BR" dirty="0" smtClean="0"/>
              <a:t>Separação entre </a:t>
            </a:r>
            <a:r>
              <a:rPr lang="pt-BR" dirty="0" smtClean="0">
                <a:solidFill>
                  <a:srgbClr val="800080"/>
                </a:solidFill>
              </a:rPr>
              <a:t>controle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800080"/>
                </a:solidFill>
              </a:rPr>
              <a:t>conhecimento</a:t>
            </a:r>
            <a:r>
              <a:rPr lang="pt-BR" dirty="0" smtClean="0"/>
              <a:t> </a:t>
            </a:r>
          </a:p>
          <a:p>
            <a:pPr lvl="1" eaLnBrk="1" hangingPunct="1"/>
            <a:r>
              <a:rPr lang="pt-BR" dirty="0" smtClean="0"/>
              <a:t>Seja lá qual for a </a:t>
            </a:r>
            <a:r>
              <a:rPr lang="pt-BR" dirty="0" smtClean="0">
                <a:solidFill>
                  <a:srgbClr val="800080"/>
                </a:solidFill>
              </a:rPr>
              <a:t>categoria do raciocínio</a:t>
            </a:r>
            <a:r>
              <a:rPr lang="pt-BR" dirty="0" smtClean="0"/>
              <a:t>, haverá sempre um motor geral que o implementará </a:t>
            </a:r>
          </a:p>
          <a:p>
            <a:pPr lvl="1" eaLnBrk="1" hangingPunct="1"/>
            <a:r>
              <a:rPr lang="pt-BR" dirty="0" smtClean="0"/>
              <a:t>A tarefa do engenheiro de conhecimento é “apenas” </a:t>
            </a:r>
            <a:r>
              <a:rPr lang="pt-BR" dirty="0" smtClean="0">
                <a:solidFill>
                  <a:srgbClr val="800080"/>
                </a:solidFill>
              </a:rPr>
              <a:t>codificar corretamente o conhecimento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Critérios para avaliação das LRC</a:t>
            </a:r>
          </a:p>
        </p:txBody>
      </p:sp>
      <p:sp>
        <p:nvSpPr>
          <p:cNvPr id="120841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Expressividade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o que é possível dizer facilmente na linguagem? 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Inferência disponível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que tipo de inferência é possível fazer na linguagem?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Corretude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 inferência é plausível? A semântica é bem definida?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Eficiência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 inferência se realiza em um tempo razoável?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Critérios para avaliação das LRC</a:t>
            </a:r>
          </a:p>
        </p:txBody>
      </p:sp>
      <p:sp>
        <p:nvSpPr>
          <p:cNvPr id="24883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Modularidade:</a:t>
            </a:r>
          </a:p>
          <a:p>
            <a:pPr lvl="1" eaLnBrk="1" hangingPunct="1"/>
            <a:r>
              <a:rPr lang="pt-BR" smtClean="0"/>
              <a:t>é fácil identificar e reutilizar partes do conhecimento? </a:t>
            </a:r>
          </a:p>
          <a:p>
            <a:pPr eaLnBrk="1" hangingPunct="1"/>
            <a:r>
              <a:rPr lang="pt-BR" smtClean="0"/>
              <a:t>Legibilidade: </a:t>
            </a:r>
          </a:p>
          <a:p>
            <a:pPr lvl="1" eaLnBrk="1" hangingPunct="1"/>
            <a:r>
              <a:rPr lang="pt-BR" smtClean="0"/>
              <a:t>é fácil de ler e entender o que está escrito?</a:t>
            </a:r>
          </a:p>
          <a:p>
            <a:pPr eaLnBrk="1" hangingPunct="1"/>
            <a:r>
              <a:rPr lang="pt-BR" smtClean="0"/>
              <a:t>Eficiência aquisicional: </a:t>
            </a:r>
          </a:p>
          <a:p>
            <a:pPr lvl="1" eaLnBrk="1" hangingPunct="1"/>
            <a:r>
              <a:rPr lang="pt-BR" smtClean="0"/>
              <a:t>é fácil adicionar conhecimento?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927100"/>
          </a:xfrm>
        </p:spPr>
        <p:txBody>
          <a:bodyPr/>
          <a:lstStyle/>
          <a:p>
            <a:pPr eaLnBrk="1" hangingPunct="1"/>
            <a:r>
              <a:rPr lang="pt-BR" smtClean="0"/>
              <a:t>O problema do capitão West...</a:t>
            </a:r>
          </a:p>
        </p:txBody>
      </p:sp>
      <p:sp>
        <p:nvSpPr>
          <p:cNvPr id="132104" name="Rectangle 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9900CC"/>
                </a:solidFill>
              </a:rPr>
              <a:t>West é criminoso ou não? 	</a:t>
            </a:r>
          </a:p>
          <a:p>
            <a:pPr lvl="1" eaLnBrk="1" hangingPunct="1"/>
            <a:r>
              <a:rPr lang="pt-BR" smtClean="0"/>
              <a:t>“A lei americana diz que é proibido vender armas a uma nação hostil. Cuba possui alguns mísseis, e todos eles foram vendidos pelo Capitão West, que é americano”</a:t>
            </a:r>
          </a:p>
          <a:p>
            <a:pPr lvl="1" eaLnBrk="1" hangingPunct="1"/>
            <a:endParaRPr lang="pt-BR" smtClean="0"/>
          </a:p>
          <a:p>
            <a:pPr eaLnBrk="1" hangingPunct="1"/>
            <a:r>
              <a:rPr lang="pt-BR" smtClean="0"/>
              <a:t>Como você resolveria este problema de classificação?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4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154423-EA6E-499A-AD7F-9C940753EC91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Muito de leve...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990600"/>
          </a:xfrm>
        </p:spPr>
        <p:txBody>
          <a:bodyPr/>
          <a:lstStyle/>
          <a:p>
            <a:pPr eaLnBrk="1" hangingPunct="1"/>
            <a:r>
              <a:rPr lang="pt-BR" smtClean="0"/>
              <a:t>Engenharia do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487363"/>
            <a:ext cx="8761412" cy="579437"/>
          </a:xfrm>
        </p:spPr>
        <p:txBody>
          <a:bodyPr/>
          <a:lstStyle/>
          <a:p>
            <a:pPr eaLnBrk="1" hangingPunct="1"/>
            <a:r>
              <a:rPr lang="pt-BR" smtClean="0"/>
              <a:t>Engenharia do Conhecimento</a:t>
            </a:r>
          </a:p>
        </p:txBody>
      </p:sp>
      <p:sp>
        <p:nvSpPr>
          <p:cNvPr id="36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38313"/>
            <a:ext cx="8420100" cy="45100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000" smtClean="0"/>
              <a:t>Engenharia do Conhecimento</a:t>
            </a:r>
            <a:endParaRPr lang="pt-BR" sz="2400" b="1" smtClean="0"/>
          </a:p>
          <a:p>
            <a:pPr lvl="1">
              <a:lnSpc>
                <a:spcPct val="90000"/>
              </a:lnSpc>
            </a:pPr>
            <a:r>
              <a:rPr lang="pt-BR" sz="1800" smtClean="0"/>
              <a:t>estuda </a:t>
            </a:r>
            <a:r>
              <a:rPr lang="pt-BR" sz="1800" b="1" smtClean="0">
                <a:solidFill>
                  <a:srgbClr val="800080"/>
                </a:solidFill>
              </a:rPr>
              <a:t>como</a:t>
            </a:r>
            <a:r>
              <a:rPr lang="pt-BR" sz="1800" smtClean="0"/>
              <a:t> construir uma boa </a:t>
            </a:r>
            <a:r>
              <a:rPr lang="pt-BR" sz="1800" b="1" smtClean="0"/>
              <a:t>Base de Conhecimento</a:t>
            </a:r>
            <a:r>
              <a:rPr lang="pt-BR" sz="1800" smtClean="0"/>
              <a:t> (BC)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000" smtClean="0"/>
              <a:t>1. Nível do </a:t>
            </a:r>
            <a:r>
              <a:rPr lang="pt-BR" sz="2000" u="sng" smtClean="0"/>
              <a:t>conhecimento</a:t>
            </a:r>
            <a:r>
              <a:rPr lang="pt-BR" sz="2000" smtClean="0"/>
              <a:t>: aquisição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conhecimento em “estado puro” - linguagem natural</a:t>
            </a:r>
            <a:endParaRPr lang="pt-BR" sz="1800" u="sng" smtClean="0"/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e.g., táxi automático: a ponte Princesa Isabel liga   a Rua da Imperatriz à Rua Nova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smtClean="0"/>
              <a:t>2. Nível </a:t>
            </a:r>
            <a:r>
              <a:rPr lang="pt-BR" sz="2000" u="sng" smtClean="0"/>
              <a:t>lógico</a:t>
            </a:r>
            <a:r>
              <a:rPr lang="pt-BR" sz="2000" smtClean="0"/>
              <a:t>: formalização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conhecimento codificado em sentenças - linguagem formal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e.g. sentença lógica:  liga(Ponte-PI,RI,RN)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smtClean="0"/>
              <a:t>3. Nível de </a:t>
            </a:r>
            <a:r>
              <a:rPr lang="pt-BR" sz="2000" u="sng" smtClean="0"/>
              <a:t>máquina</a:t>
            </a:r>
            <a:r>
              <a:rPr lang="pt-BR" sz="2000" smtClean="0"/>
              <a:t>: implementação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estrutura de dados representando as sentenças do nível lógico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e.g., listas, tabelas, objetos,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sz="3200" smtClean="0"/>
              <a:t>Ciclo de vida dos Sistemas Baseados em Conhecimento</a:t>
            </a:r>
          </a:p>
        </p:txBody>
      </p:sp>
      <p:sp>
        <p:nvSpPr>
          <p:cNvPr id="37891" name="Text Box 27"/>
          <p:cNvSpPr txBox="1">
            <a:spLocks noChangeArrowheads="1"/>
          </p:cNvSpPr>
          <p:nvPr/>
        </p:nvSpPr>
        <p:spPr bwMode="auto">
          <a:xfrm>
            <a:off x="7391400" y="2879725"/>
            <a:ext cx="2287588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>
                <a:latin typeface="Arial" charset="0"/>
              </a:rPr>
              <a:t>linguagem de </a:t>
            </a:r>
            <a:br>
              <a:rPr lang="pt-BR" sz="2000" b="1">
                <a:latin typeface="Arial" charset="0"/>
              </a:rPr>
            </a:br>
            <a:r>
              <a:rPr lang="pt-BR" sz="2000" b="1">
                <a:latin typeface="Arial" charset="0"/>
              </a:rPr>
              <a:t>representação de</a:t>
            </a:r>
          </a:p>
          <a:p>
            <a:r>
              <a:rPr lang="pt-BR" sz="2000" b="1">
                <a:latin typeface="Arial" charset="0"/>
              </a:rPr>
              <a:t>conhecimento</a:t>
            </a:r>
          </a:p>
        </p:txBody>
      </p:sp>
      <p:grpSp>
        <p:nvGrpSpPr>
          <p:cNvPr id="37892" name="Group 34"/>
          <p:cNvGrpSpPr>
            <a:grpSpLocks/>
          </p:cNvGrpSpPr>
          <p:nvPr/>
        </p:nvGrpSpPr>
        <p:grpSpPr bwMode="auto">
          <a:xfrm>
            <a:off x="533400" y="1676400"/>
            <a:ext cx="9228138" cy="4724400"/>
            <a:chOff x="384" y="864"/>
            <a:chExt cx="5813" cy="2976"/>
          </a:xfrm>
        </p:grpSpPr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384" y="864"/>
              <a:ext cx="14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2200" b="1">
                  <a:latin typeface="Arial" charset="0"/>
                </a:rPr>
                <a:t>Nível de Conhecimento</a:t>
              </a: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528" y="1872"/>
              <a:ext cx="116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200" b="1">
                  <a:latin typeface="Arial" charset="0"/>
                </a:rPr>
                <a:t>Nível Lógico</a:t>
              </a:r>
            </a:p>
          </p:txBody>
        </p:sp>
        <p:sp>
          <p:nvSpPr>
            <p:cNvPr id="37895" name="AutoShape 7"/>
            <p:cNvSpPr>
              <a:spLocks noChangeArrowheads="1"/>
            </p:cNvSpPr>
            <p:nvPr/>
          </p:nvSpPr>
          <p:spPr bwMode="auto">
            <a:xfrm>
              <a:off x="3120" y="1440"/>
              <a:ext cx="367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>
                <a:latin typeface="Times New Roman" pitchFamily="18" charset="0"/>
              </a:endParaRPr>
            </a:p>
          </p:txBody>
        </p:sp>
        <p:sp>
          <p:nvSpPr>
            <p:cNvPr id="37896" name="AutoShape 8"/>
            <p:cNvSpPr>
              <a:spLocks noChangeArrowheads="1"/>
            </p:cNvSpPr>
            <p:nvPr/>
          </p:nvSpPr>
          <p:spPr bwMode="auto">
            <a:xfrm>
              <a:off x="3168" y="2256"/>
              <a:ext cx="321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>
                <a:latin typeface="Times New Roman" pitchFamily="18" charset="0"/>
              </a:endParaRPr>
            </a:p>
          </p:txBody>
        </p:sp>
        <p:sp>
          <p:nvSpPr>
            <p:cNvPr id="37897" name="AutoShape 9"/>
            <p:cNvSpPr>
              <a:spLocks noChangeArrowheads="1"/>
            </p:cNvSpPr>
            <p:nvPr/>
          </p:nvSpPr>
          <p:spPr bwMode="auto">
            <a:xfrm>
              <a:off x="3168" y="3062"/>
              <a:ext cx="321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>
                <a:latin typeface="Times New Roman" pitchFamily="18" charset="0"/>
              </a:endParaRPr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432" y="2496"/>
              <a:ext cx="140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2200" b="1">
                  <a:latin typeface="Arial" charset="0"/>
                </a:rPr>
                <a:t>Nível de Implementação</a:t>
              </a:r>
            </a:p>
          </p:txBody>
        </p:sp>
        <p:sp>
          <p:nvSpPr>
            <p:cNvPr id="37899" name="Freeform 29"/>
            <p:cNvSpPr>
              <a:spLocks/>
            </p:cNvSpPr>
            <p:nvPr/>
          </p:nvSpPr>
          <p:spPr bwMode="auto">
            <a:xfrm>
              <a:off x="4469" y="3068"/>
              <a:ext cx="502" cy="497"/>
            </a:xfrm>
            <a:custGeom>
              <a:avLst/>
              <a:gdLst>
                <a:gd name="T0" fmla="*/ 251 w 502"/>
                <a:gd name="T1" fmla="*/ 0 h 993"/>
                <a:gd name="T2" fmla="*/ 201 w 502"/>
                <a:gd name="T3" fmla="*/ 1 h 993"/>
                <a:gd name="T4" fmla="*/ 153 w 502"/>
                <a:gd name="T5" fmla="*/ 1 h 993"/>
                <a:gd name="T6" fmla="*/ 131 w 502"/>
                <a:gd name="T7" fmla="*/ 1 h 993"/>
                <a:gd name="T8" fmla="*/ 110 w 502"/>
                <a:gd name="T9" fmla="*/ 1 h 993"/>
                <a:gd name="T10" fmla="*/ 92 w 502"/>
                <a:gd name="T11" fmla="*/ 1 h 993"/>
                <a:gd name="T12" fmla="*/ 73 w 502"/>
                <a:gd name="T13" fmla="*/ 1 h 993"/>
                <a:gd name="T14" fmla="*/ 57 w 502"/>
                <a:gd name="T15" fmla="*/ 1 h 993"/>
                <a:gd name="T16" fmla="*/ 43 w 502"/>
                <a:gd name="T17" fmla="*/ 1 h 993"/>
                <a:gd name="T18" fmla="*/ 30 w 502"/>
                <a:gd name="T19" fmla="*/ 2 h 993"/>
                <a:gd name="T20" fmla="*/ 19 w 502"/>
                <a:gd name="T21" fmla="*/ 2 h 993"/>
                <a:gd name="T22" fmla="*/ 11 w 502"/>
                <a:gd name="T23" fmla="*/ 2 h 993"/>
                <a:gd name="T24" fmla="*/ 4 w 502"/>
                <a:gd name="T25" fmla="*/ 2 h 993"/>
                <a:gd name="T26" fmla="*/ 1 w 502"/>
                <a:gd name="T27" fmla="*/ 2 h 993"/>
                <a:gd name="T28" fmla="*/ 0 w 502"/>
                <a:gd name="T29" fmla="*/ 2 h 993"/>
                <a:gd name="T30" fmla="*/ 0 w 502"/>
                <a:gd name="T31" fmla="*/ 14 h 993"/>
                <a:gd name="T32" fmla="*/ 1 w 502"/>
                <a:gd name="T33" fmla="*/ 14 h 993"/>
                <a:gd name="T34" fmla="*/ 4 w 502"/>
                <a:gd name="T35" fmla="*/ 14 h 993"/>
                <a:gd name="T36" fmla="*/ 11 w 502"/>
                <a:gd name="T37" fmla="*/ 15 h 993"/>
                <a:gd name="T38" fmla="*/ 19 w 502"/>
                <a:gd name="T39" fmla="*/ 15 h 993"/>
                <a:gd name="T40" fmla="*/ 30 w 502"/>
                <a:gd name="T41" fmla="*/ 15 h 993"/>
                <a:gd name="T42" fmla="*/ 43 w 502"/>
                <a:gd name="T43" fmla="*/ 15 h 993"/>
                <a:gd name="T44" fmla="*/ 57 w 502"/>
                <a:gd name="T45" fmla="*/ 15 h 993"/>
                <a:gd name="T46" fmla="*/ 73 w 502"/>
                <a:gd name="T47" fmla="*/ 15 h 993"/>
                <a:gd name="T48" fmla="*/ 92 w 502"/>
                <a:gd name="T49" fmla="*/ 16 h 993"/>
                <a:gd name="T50" fmla="*/ 110 w 502"/>
                <a:gd name="T51" fmla="*/ 16 h 993"/>
                <a:gd name="T52" fmla="*/ 131 w 502"/>
                <a:gd name="T53" fmla="*/ 16 h 993"/>
                <a:gd name="T54" fmla="*/ 153 w 502"/>
                <a:gd name="T55" fmla="*/ 16 h 993"/>
                <a:gd name="T56" fmla="*/ 201 w 502"/>
                <a:gd name="T57" fmla="*/ 16 h 993"/>
                <a:gd name="T58" fmla="*/ 251 w 502"/>
                <a:gd name="T59" fmla="*/ 16 h 993"/>
                <a:gd name="T60" fmla="*/ 301 w 502"/>
                <a:gd name="T61" fmla="*/ 16 h 993"/>
                <a:gd name="T62" fmla="*/ 349 w 502"/>
                <a:gd name="T63" fmla="*/ 16 h 993"/>
                <a:gd name="T64" fmla="*/ 371 w 502"/>
                <a:gd name="T65" fmla="*/ 16 h 993"/>
                <a:gd name="T66" fmla="*/ 392 w 502"/>
                <a:gd name="T67" fmla="*/ 16 h 993"/>
                <a:gd name="T68" fmla="*/ 410 w 502"/>
                <a:gd name="T69" fmla="*/ 16 h 993"/>
                <a:gd name="T70" fmla="*/ 429 w 502"/>
                <a:gd name="T71" fmla="*/ 15 h 993"/>
                <a:gd name="T72" fmla="*/ 445 w 502"/>
                <a:gd name="T73" fmla="*/ 15 h 993"/>
                <a:gd name="T74" fmla="*/ 459 w 502"/>
                <a:gd name="T75" fmla="*/ 15 h 993"/>
                <a:gd name="T76" fmla="*/ 472 w 502"/>
                <a:gd name="T77" fmla="*/ 15 h 993"/>
                <a:gd name="T78" fmla="*/ 482 w 502"/>
                <a:gd name="T79" fmla="*/ 15 h 993"/>
                <a:gd name="T80" fmla="*/ 490 w 502"/>
                <a:gd name="T81" fmla="*/ 15 h 993"/>
                <a:gd name="T82" fmla="*/ 497 w 502"/>
                <a:gd name="T83" fmla="*/ 14 h 993"/>
                <a:gd name="T84" fmla="*/ 501 w 502"/>
                <a:gd name="T85" fmla="*/ 14 h 993"/>
                <a:gd name="T86" fmla="*/ 502 w 502"/>
                <a:gd name="T87" fmla="*/ 14 h 993"/>
                <a:gd name="T88" fmla="*/ 502 w 502"/>
                <a:gd name="T89" fmla="*/ 2 h 993"/>
                <a:gd name="T90" fmla="*/ 501 w 502"/>
                <a:gd name="T91" fmla="*/ 2 h 993"/>
                <a:gd name="T92" fmla="*/ 497 w 502"/>
                <a:gd name="T93" fmla="*/ 2 h 993"/>
                <a:gd name="T94" fmla="*/ 490 w 502"/>
                <a:gd name="T95" fmla="*/ 2 h 993"/>
                <a:gd name="T96" fmla="*/ 482 w 502"/>
                <a:gd name="T97" fmla="*/ 2 h 993"/>
                <a:gd name="T98" fmla="*/ 472 w 502"/>
                <a:gd name="T99" fmla="*/ 2 h 993"/>
                <a:gd name="T100" fmla="*/ 459 w 502"/>
                <a:gd name="T101" fmla="*/ 1 h 993"/>
                <a:gd name="T102" fmla="*/ 445 w 502"/>
                <a:gd name="T103" fmla="*/ 1 h 993"/>
                <a:gd name="T104" fmla="*/ 429 w 502"/>
                <a:gd name="T105" fmla="*/ 1 h 993"/>
                <a:gd name="T106" fmla="*/ 410 w 502"/>
                <a:gd name="T107" fmla="*/ 1 h 993"/>
                <a:gd name="T108" fmla="*/ 392 w 502"/>
                <a:gd name="T109" fmla="*/ 1 h 993"/>
                <a:gd name="T110" fmla="*/ 371 w 502"/>
                <a:gd name="T111" fmla="*/ 1 h 993"/>
                <a:gd name="T112" fmla="*/ 349 w 502"/>
                <a:gd name="T113" fmla="*/ 1 h 993"/>
                <a:gd name="T114" fmla="*/ 301 w 502"/>
                <a:gd name="T115" fmla="*/ 1 h 993"/>
                <a:gd name="T116" fmla="*/ 251 w 502"/>
                <a:gd name="T117" fmla="*/ 0 h 99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993"/>
                <a:gd name="T179" fmla="*/ 502 w 502"/>
                <a:gd name="T180" fmla="*/ 993 h 99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993">
                  <a:moveTo>
                    <a:pt x="251" y="0"/>
                  </a:move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lnTo>
                    <a:pt x="0" y="869"/>
                  </a:lnTo>
                  <a:lnTo>
                    <a:pt x="1" y="882"/>
                  </a:lnTo>
                  <a:lnTo>
                    <a:pt x="4" y="894"/>
                  </a:lnTo>
                  <a:lnTo>
                    <a:pt x="11" y="905"/>
                  </a:lnTo>
                  <a:lnTo>
                    <a:pt x="19" y="918"/>
                  </a:lnTo>
                  <a:lnTo>
                    <a:pt x="30" y="928"/>
                  </a:lnTo>
                  <a:lnTo>
                    <a:pt x="43" y="939"/>
                  </a:lnTo>
                  <a:lnTo>
                    <a:pt x="57" y="948"/>
                  </a:lnTo>
                  <a:lnTo>
                    <a:pt x="73" y="958"/>
                  </a:lnTo>
                  <a:lnTo>
                    <a:pt x="92" y="965"/>
                  </a:lnTo>
                  <a:lnTo>
                    <a:pt x="110" y="973"/>
                  </a:lnTo>
                  <a:lnTo>
                    <a:pt x="131" y="978"/>
                  </a:lnTo>
                  <a:lnTo>
                    <a:pt x="153" y="984"/>
                  </a:lnTo>
                  <a:lnTo>
                    <a:pt x="201" y="992"/>
                  </a:lnTo>
                  <a:lnTo>
                    <a:pt x="251" y="993"/>
                  </a:lnTo>
                  <a:lnTo>
                    <a:pt x="301" y="992"/>
                  </a:lnTo>
                  <a:lnTo>
                    <a:pt x="349" y="984"/>
                  </a:lnTo>
                  <a:lnTo>
                    <a:pt x="371" y="978"/>
                  </a:lnTo>
                  <a:lnTo>
                    <a:pt x="392" y="973"/>
                  </a:lnTo>
                  <a:lnTo>
                    <a:pt x="410" y="965"/>
                  </a:lnTo>
                  <a:lnTo>
                    <a:pt x="429" y="958"/>
                  </a:lnTo>
                  <a:lnTo>
                    <a:pt x="445" y="948"/>
                  </a:lnTo>
                  <a:lnTo>
                    <a:pt x="459" y="939"/>
                  </a:lnTo>
                  <a:lnTo>
                    <a:pt x="472" y="928"/>
                  </a:lnTo>
                  <a:lnTo>
                    <a:pt x="482" y="918"/>
                  </a:lnTo>
                  <a:lnTo>
                    <a:pt x="490" y="905"/>
                  </a:lnTo>
                  <a:lnTo>
                    <a:pt x="497" y="894"/>
                  </a:lnTo>
                  <a:lnTo>
                    <a:pt x="501" y="882"/>
                  </a:lnTo>
                  <a:lnTo>
                    <a:pt x="502" y="869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900" name="Freeform 30"/>
            <p:cNvSpPr>
              <a:spLocks/>
            </p:cNvSpPr>
            <p:nvPr/>
          </p:nvSpPr>
          <p:spPr bwMode="auto">
            <a:xfrm>
              <a:off x="4469" y="3068"/>
              <a:ext cx="502" cy="124"/>
            </a:xfrm>
            <a:custGeom>
              <a:avLst/>
              <a:gdLst>
                <a:gd name="T0" fmla="*/ 0 w 502"/>
                <a:gd name="T1" fmla="*/ 2 h 248"/>
                <a:gd name="T2" fmla="*/ 1 w 502"/>
                <a:gd name="T3" fmla="*/ 3 h 248"/>
                <a:gd name="T4" fmla="*/ 4 w 502"/>
                <a:gd name="T5" fmla="*/ 3 h 248"/>
                <a:gd name="T6" fmla="*/ 11 w 502"/>
                <a:gd name="T7" fmla="*/ 3 h 248"/>
                <a:gd name="T8" fmla="*/ 19 w 502"/>
                <a:gd name="T9" fmla="*/ 3 h 248"/>
                <a:gd name="T10" fmla="*/ 30 w 502"/>
                <a:gd name="T11" fmla="*/ 3 h 248"/>
                <a:gd name="T12" fmla="*/ 43 w 502"/>
                <a:gd name="T13" fmla="*/ 4 h 248"/>
                <a:gd name="T14" fmla="*/ 57 w 502"/>
                <a:gd name="T15" fmla="*/ 4 h 248"/>
                <a:gd name="T16" fmla="*/ 73 w 502"/>
                <a:gd name="T17" fmla="*/ 4 h 248"/>
                <a:gd name="T18" fmla="*/ 92 w 502"/>
                <a:gd name="T19" fmla="*/ 4 h 248"/>
                <a:gd name="T20" fmla="*/ 110 w 502"/>
                <a:gd name="T21" fmla="*/ 4 h 248"/>
                <a:gd name="T22" fmla="*/ 131 w 502"/>
                <a:gd name="T23" fmla="*/ 4 h 248"/>
                <a:gd name="T24" fmla="*/ 153 w 502"/>
                <a:gd name="T25" fmla="*/ 4 h 248"/>
                <a:gd name="T26" fmla="*/ 201 w 502"/>
                <a:gd name="T27" fmla="*/ 4 h 248"/>
                <a:gd name="T28" fmla="*/ 251 w 502"/>
                <a:gd name="T29" fmla="*/ 4 h 248"/>
                <a:gd name="T30" fmla="*/ 301 w 502"/>
                <a:gd name="T31" fmla="*/ 4 h 248"/>
                <a:gd name="T32" fmla="*/ 349 w 502"/>
                <a:gd name="T33" fmla="*/ 4 h 248"/>
                <a:gd name="T34" fmla="*/ 371 w 502"/>
                <a:gd name="T35" fmla="*/ 4 h 248"/>
                <a:gd name="T36" fmla="*/ 392 w 502"/>
                <a:gd name="T37" fmla="*/ 4 h 248"/>
                <a:gd name="T38" fmla="*/ 410 w 502"/>
                <a:gd name="T39" fmla="*/ 4 h 248"/>
                <a:gd name="T40" fmla="*/ 429 w 502"/>
                <a:gd name="T41" fmla="*/ 4 h 248"/>
                <a:gd name="T42" fmla="*/ 445 w 502"/>
                <a:gd name="T43" fmla="*/ 4 h 248"/>
                <a:gd name="T44" fmla="*/ 459 w 502"/>
                <a:gd name="T45" fmla="*/ 4 h 248"/>
                <a:gd name="T46" fmla="*/ 472 w 502"/>
                <a:gd name="T47" fmla="*/ 3 h 248"/>
                <a:gd name="T48" fmla="*/ 482 w 502"/>
                <a:gd name="T49" fmla="*/ 3 h 248"/>
                <a:gd name="T50" fmla="*/ 490 w 502"/>
                <a:gd name="T51" fmla="*/ 3 h 248"/>
                <a:gd name="T52" fmla="*/ 497 w 502"/>
                <a:gd name="T53" fmla="*/ 3 h 248"/>
                <a:gd name="T54" fmla="*/ 501 w 502"/>
                <a:gd name="T55" fmla="*/ 3 h 248"/>
                <a:gd name="T56" fmla="*/ 502 w 502"/>
                <a:gd name="T57" fmla="*/ 2 h 248"/>
                <a:gd name="T58" fmla="*/ 501 w 502"/>
                <a:gd name="T59" fmla="*/ 2 h 248"/>
                <a:gd name="T60" fmla="*/ 497 w 502"/>
                <a:gd name="T61" fmla="*/ 2 h 248"/>
                <a:gd name="T62" fmla="*/ 490 w 502"/>
                <a:gd name="T63" fmla="*/ 2 h 248"/>
                <a:gd name="T64" fmla="*/ 482 w 502"/>
                <a:gd name="T65" fmla="*/ 2 h 248"/>
                <a:gd name="T66" fmla="*/ 472 w 502"/>
                <a:gd name="T67" fmla="*/ 2 h 248"/>
                <a:gd name="T68" fmla="*/ 459 w 502"/>
                <a:gd name="T69" fmla="*/ 1 h 248"/>
                <a:gd name="T70" fmla="*/ 445 w 502"/>
                <a:gd name="T71" fmla="*/ 1 h 248"/>
                <a:gd name="T72" fmla="*/ 429 w 502"/>
                <a:gd name="T73" fmla="*/ 1 h 248"/>
                <a:gd name="T74" fmla="*/ 410 w 502"/>
                <a:gd name="T75" fmla="*/ 1 h 248"/>
                <a:gd name="T76" fmla="*/ 392 w 502"/>
                <a:gd name="T77" fmla="*/ 1 h 248"/>
                <a:gd name="T78" fmla="*/ 371 w 502"/>
                <a:gd name="T79" fmla="*/ 1 h 248"/>
                <a:gd name="T80" fmla="*/ 349 w 502"/>
                <a:gd name="T81" fmla="*/ 1 h 248"/>
                <a:gd name="T82" fmla="*/ 301 w 502"/>
                <a:gd name="T83" fmla="*/ 1 h 248"/>
                <a:gd name="T84" fmla="*/ 251 w 502"/>
                <a:gd name="T85" fmla="*/ 0 h 248"/>
                <a:gd name="T86" fmla="*/ 201 w 502"/>
                <a:gd name="T87" fmla="*/ 1 h 248"/>
                <a:gd name="T88" fmla="*/ 153 w 502"/>
                <a:gd name="T89" fmla="*/ 1 h 248"/>
                <a:gd name="T90" fmla="*/ 131 w 502"/>
                <a:gd name="T91" fmla="*/ 1 h 248"/>
                <a:gd name="T92" fmla="*/ 110 w 502"/>
                <a:gd name="T93" fmla="*/ 1 h 248"/>
                <a:gd name="T94" fmla="*/ 92 w 502"/>
                <a:gd name="T95" fmla="*/ 1 h 248"/>
                <a:gd name="T96" fmla="*/ 73 w 502"/>
                <a:gd name="T97" fmla="*/ 1 h 248"/>
                <a:gd name="T98" fmla="*/ 57 w 502"/>
                <a:gd name="T99" fmla="*/ 1 h 248"/>
                <a:gd name="T100" fmla="*/ 43 w 502"/>
                <a:gd name="T101" fmla="*/ 1 h 248"/>
                <a:gd name="T102" fmla="*/ 30 w 502"/>
                <a:gd name="T103" fmla="*/ 2 h 248"/>
                <a:gd name="T104" fmla="*/ 19 w 502"/>
                <a:gd name="T105" fmla="*/ 2 h 248"/>
                <a:gd name="T106" fmla="*/ 11 w 502"/>
                <a:gd name="T107" fmla="*/ 2 h 248"/>
                <a:gd name="T108" fmla="*/ 4 w 502"/>
                <a:gd name="T109" fmla="*/ 2 h 248"/>
                <a:gd name="T110" fmla="*/ 1 w 502"/>
                <a:gd name="T111" fmla="*/ 2 h 248"/>
                <a:gd name="T112" fmla="*/ 0 w 502"/>
                <a:gd name="T113" fmla="*/ 2 h 24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02"/>
                <a:gd name="T172" fmla="*/ 0 h 248"/>
                <a:gd name="T173" fmla="*/ 502 w 502"/>
                <a:gd name="T174" fmla="*/ 248 h 24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02" h="248">
                  <a:moveTo>
                    <a:pt x="0" y="124"/>
                  </a:moveTo>
                  <a:lnTo>
                    <a:pt x="1" y="137"/>
                  </a:lnTo>
                  <a:lnTo>
                    <a:pt x="4" y="148"/>
                  </a:lnTo>
                  <a:lnTo>
                    <a:pt x="11" y="160"/>
                  </a:lnTo>
                  <a:lnTo>
                    <a:pt x="19" y="173"/>
                  </a:lnTo>
                  <a:lnTo>
                    <a:pt x="30" y="182"/>
                  </a:lnTo>
                  <a:lnTo>
                    <a:pt x="43" y="193"/>
                  </a:lnTo>
                  <a:lnTo>
                    <a:pt x="57" y="203"/>
                  </a:lnTo>
                  <a:lnTo>
                    <a:pt x="73" y="212"/>
                  </a:lnTo>
                  <a:lnTo>
                    <a:pt x="92" y="220"/>
                  </a:lnTo>
                  <a:lnTo>
                    <a:pt x="110" y="227"/>
                  </a:lnTo>
                  <a:lnTo>
                    <a:pt x="131" y="233"/>
                  </a:lnTo>
                  <a:lnTo>
                    <a:pt x="153" y="239"/>
                  </a:lnTo>
                  <a:lnTo>
                    <a:pt x="201" y="246"/>
                  </a:lnTo>
                  <a:lnTo>
                    <a:pt x="251" y="248"/>
                  </a:lnTo>
                  <a:lnTo>
                    <a:pt x="301" y="246"/>
                  </a:lnTo>
                  <a:lnTo>
                    <a:pt x="349" y="239"/>
                  </a:lnTo>
                  <a:lnTo>
                    <a:pt x="371" y="233"/>
                  </a:lnTo>
                  <a:lnTo>
                    <a:pt x="392" y="227"/>
                  </a:lnTo>
                  <a:lnTo>
                    <a:pt x="410" y="220"/>
                  </a:lnTo>
                  <a:lnTo>
                    <a:pt x="429" y="212"/>
                  </a:lnTo>
                  <a:lnTo>
                    <a:pt x="445" y="203"/>
                  </a:lnTo>
                  <a:lnTo>
                    <a:pt x="459" y="193"/>
                  </a:lnTo>
                  <a:lnTo>
                    <a:pt x="472" y="182"/>
                  </a:lnTo>
                  <a:lnTo>
                    <a:pt x="482" y="173"/>
                  </a:lnTo>
                  <a:lnTo>
                    <a:pt x="490" y="160"/>
                  </a:lnTo>
                  <a:lnTo>
                    <a:pt x="497" y="148"/>
                  </a:lnTo>
                  <a:lnTo>
                    <a:pt x="501" y="137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901" name="Freeform 31"/>
            <p:cNvSpPr>
              <a:spLocks/>
            </p:cNvSpPr>
            <p:nvPr/>
          </p:nvSpPr>
          <p:spPr bwMode="auto">
            <a:xfrm>
              <a:off x="4469" y="3024"/>
              <a:ext cx="502" cy="497"/>
            </a:xfrm>
            <a:custGeom>
              <a:avLst/>
              <a:gdLst>
                <a:gd name="T0" fmla="*/ 251 w 502"/>
                <a:gd name="T1" fmla="*/ 0 h 993"/>
                <a:gd name="T2" fmla="*/ 201 w 502"/>
                <a:gd name="T3" fmla="*/ 1 h 993"/>
                <a:gd name="T4" fmla="*/ 153 w 502"/>
                <a:gd name="T5" fmla="*/ 1 h 993"/>
                <a:gd name="T6" fmla="*/ 131 w 502"/>
                <a:gd name="T7" fmla="*/ 1 h 993"/>
                <a:gd name="T8" fmla="*/ 110 w 502"/>
                <a:gd name="T9" fmla="*/ 1 h 993"/>
                <a:gd name="T10" fmla="*/ 92 w 502"/>
                <a:gd name="T11" fmla="*/ 1 h 993"/>
                <a:gd name="T12" fmla="*/ 73 w 502"/>
                <a:gd name="T13" fmla="*/ 1 h 993"/>
                <a:gd name="T14" fmla="*/ 57 w 502"/>
                <a:gd name="T15" fmla="*/ 1 h 993"/>
                <a:gd name="T16" fmla="*/ 43 w 502"/>
                <a:gd name="T17" fmla="*/ 1 h 993"/>
                <a:gd name="T18" fmla="*/ 30 w 502"/>
                <a:gd name="T19" fmla="*/ 2 h 993"/>
                <a:gd name="T20" fmla="*/ 19 w 502"/>
                <a:gd name="T21" fmla="*/ 2 h 993"/>
                <a:gd name="T22" fmla="*/ 11 w 502"/>
                <a:gd name="T23" fmla="*/ 2 h 993"/>
                <a:gd name="T24" fmla="*/ 4 w 502"/>
                <a:gd name="T25" fmla="*/ 2 h 993"/>
                <a:gd name="T26" fmla="*/ 1 w 502"/>
                <a:gd name="T27" fmla="*/ 2 h 993"/>
                <a:gd name="T28" fmla="*/ 0 w 502"/>
                <a:gd name="T29" fmla="*/ 2 h 993"/>
                <a:gd name="T30" fmla="*/ 0 w 502"/>
                <a:gd name="T31" fmla="*/ 14 h 993"/>
                <a:gd name="T32" fmla="*/ 1 w 502"/>
                <a:gd name="T33" fmla="*/ 14 h 993"/>
                <a:gd name="T34" fmla="*/ 4 w 502"/>
                <a:gd name="T35" fmla="*/ 14 h 993"/>
                <a:gd name="T36" fmla="*/ 11 w 502"/>
                <a:gd name="T37" fmla="*/ 15 h 993"/>
                <a:gd name="T38" fmla="*/ 19 w 502"/>
                <a:gd name="T39" fmla="*/ 15 h 993"/>
                <a:gd name="T40" fmla="*/ 30 w 502"/>
                <a:gd name="T41" fmla="*/ 15 h 993"/>
                <a:gd name="T42" fmla="*/ 43 w 502"/>
                <a:gd name="T43" fmla="*/ 15 h 993"/>
                <a:gd name="T44" fmla="*/ 57 w 502"/>
                <a:gd name="T45" fmla="*/ 15 h 993"/>
                <a:gd name="T46" fmla="*/ 73 w 502"/>
                <a:gd name="T47" fmla="*/ 15 h 993"/>
                <a:gd name="T48" fmla="*/ 92 w 502"/>
                <a:gd name="T49" fmla="*/ 16 h 993"/>
                <a:gd name="T50" fmla="*/ 110 w 502"/>
                <a:gd name="T51" fmla="*/ 16 h 993"/>
                <a:gd name="T52" fmla="*/ 131 w 502"/>
                <a:gd name="T53" fmla="*/ 16 h 993"/>
                <a:gd name="T54" fmla="*/ 153 w 502"/>
                <a:gd name="T55" fmla="*/ 16 h 993"/>
                <a:gd name="T56" fmla="*/ 201 w 502"/>
                <a:gd name="T57" fmla="*/ 16 h 993"/>
                <a:gd name="T58" fmla="*/ 251 w 502"/>
                <a:gd name="T59" fmla="*/ 16 h 993"/>
                <a:gd name="T60" fmla="*/ 301 w 502"/>
                <a:gd name="T61" fmla="*/ 16 h 993"/>
                <a:gd name="T62" fmla="*/ 349 w 502"/>
                <a:gd name="T63" fmla="*/ 16 h 993"/>
                <a:gd name="T64" fmla="*/ 371 w 502"/>
                <a:gd name="T65" fmla="*/ 16 h 993"/>
                <a:gd name="T66" fmla="*/ 392 w 502"/>
                <a:gd name="T67" fmla="*/ 16 h 993"/>
                <a:gd name="T68" fmla="*/ 410 w 502"/>
                <a:gd name="T69" fmla="*/ 16 h 993"/>
                <a:gd name="T70" fmla="*/ 429 w 502"/>
                <a:gd name="T71" fmla="*/ 15 h 993"/>
                <a:gd name="T72" fmla="*/ 445 w 502"/>
                <a:gd name="T73" fmla="*/ 15 h 993"/>
                <a:gd name="T74" fmla="*/ 459 w 502"/>
                <a:gd name="T75" fmla="*/ 15 h 993"/>
                <a:gd name="T76" fmla="*/ 472 w 502"/>
                <a:gd name="T77" fmla="*/ 15 h 993"/>
                <a:gd name="T78" fmla="*/ 482 w 502"/>
                <a:gd name="T79" fmla="*/ 15 h 993"/>
                <a:gd name="T80" fmla="*/ 490 w 502"/>
                <a:gd name="T81" fmla="*/ 15 h 993"/>
                <a:gd name="T82" fmla="*/ 497 w 502"/>
                <a:gd name="T83" fmla="*/ 14 h 993"/>
                <a:gd name="T84" fmla="*/ 501 w 502"/>
                <a:gd name="T85" fmla="*/ 14 h 993"/>
                <a:gd name="T86" fmla="*/ 502 w 502"/>
                <a:gd name="T87" fmla="*/ 14 h 993"/>
                <a:gd name="T88" fmla="*/ 502 w 502"/>
                <a:gd name="T89" fmla="*/ 2 h 993"/>
                <a:gd name="T90" fmla="*/ 501 w 502"/>
                <a:gd name="T91" fmla="*/ 2 h 993"/>
                <a:gd name="T92" fmla="*/ 497 w 502"/>
                <a:gd name="T93" fmla="*/ 2 h 993"/>
                <a:gd name="T94" fmla="*/ 490 w 502"/>
                <a:gd name="T95" fmla="*/ 2 h 993"/>
                <a:gd name="T96" fmla="*/ 482 w 502"/>
                <a:gd name="T97" fmla="*/ 2 h 993"/>
                <a:gd name="T98" fmla="*/ 472 w 502"/>
                <a:gd name="T99" fmla="*/ 2 h 993"/>
                <a:gd name="T100" fmla="*/ 459 w 502"/>
                <a:gd name="T101" fmla="*/ 1 h 993"/>
                <a:gd name="T102" fmla="*/ 445 w 502"/>
                <a:gd name="T103" fmla="*/ 1 h 993"/>
                <a:gd name="T104" fmla="*/ 429 w 502"/>
                <a:gd name="T105" fmla="*/ 1 h 993"/>
                <a:gd name="T106" fmla="*/ 410 w 502"/>
                <a:gd name="T107" fmla="*/ 1 h 993"/>
                <a:gd name="T108" fmla="*/ 392 w 502"/>
                <a:gd name="T109" fmla="*/ 1 h 993"/>
                <a:gd name="T110" fmla="*/ 371 w 502"/>
                <a:gd name="T111" fmla="*/ 1 h 993"/>
                <a:gd name="T112" fmla="*/ 349 w 502"/>
                <a:gd name="T113" fmla="*/ 1 h 993"/>
                <a:gd name="T114" fmla="*/ 301 w 502"/>
                <a:gd name="T115" fmla="*/ 1 h 993"/>
                <a:gd name="T116" fmla="*/ 251 w 502"/>
                <a:gd name="T117" fmla="*/ 0 h 99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993"/>
                <a:gd name="T179" fmla="*/ 502 w 502"/>
                <a:gd name="T180" fmla="*/ 993 h 99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993">
                  <a:moveTo>
                    <a:pt x="251" y="0"/>
                  </a:move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lnTo>
                    <a:pt x="0" y="869"/>
                  </a:lnTo>
                  <a:lnTo>
                    <a:pt x="1" y="882"/>
                  </a:lnTo>
                  <a:lnTo>
                    <a:pt x="4" y="894"/>
                  </a:lnTo>
                  <a:lnTo>
                    <a:pt x="11" y="905"/>
                  </a:lnTo>
                  <a:lnTo>
                    <a:pt x="19" y="918"/>
                  </a:lnTo>
                  <a:lnTo>
                    <a:pt x="30" y="928"/>
                  </a:lnTo>
                  <a:lnTo>
                    <a:pt x="43" y="939"/>
                  </a:lnTo>
                  <a:lnTo>
                    <a:pt x="57" y="948"/>
                  </a:lnTo>
                  <a:lnTo>
                    <a:pt x="73" y="958"/>
                  </a:lnTo>
                  <a:lnTo>
                    <a:pt x="92" y="965"/>
                  </a:lnTo>
                  <a:lnTo>
                    <a:pt x="110" y="973"/>
                  </a:lnTo>
                  <a:lnTo>
                    <a:pt x="131" y="978"/>
                  </a:lnTo>
                  <a:lnTo>
                    <a:pt x="153" y="984"/>
                  </a:lnTo>
                  <a:lnTo>
                    <a:pt x="201" y="992"/>
                  </a:lnTo>
                  <a:lnTo>
                    <a:pt x="251" y="993"/>
                  </a:lnTo>
                  <a:lnTo>
                    <a:pt x="301" y="992"/>
                  </a:lnTo>
                  <a:lnTo>
                    <a:pt x="349" y="984"/>
                  </a:lnTo>
                  <a:lnTo>
                    <a:pt x="371" y="978"/>
                  </a:lnTo>
                  <a:lnTo>
                    <a:pt x="392" y="973"/>
                  </a:lnTo>
                  <a:lnTo>
                    <a:pt x="410" y="965"/>
                  </a:lnTo>
                  <a:lnTo>
                    <a:pt x="429" y="958"/>
                  </a:lnTo>
                  <a:lnTo>
                    <a:pt x="445" y="948"/>
                  </a:lnTo>
                  <a:lnTo>
                    <a:pt x="459" y="939"/>
                  </a:lnTo>
                  <a:lnTo>
                    <a:pt x="472" y="928"/>
                  </a:lnTo>
                  <a:lnTo>
                    <a:pt x="482" y="918"/>
                  </a:lnTo>
                  <a:lnTo>
                    <a:pt x="490" y="905"/>
                  </a:lnTo>
                  <a:lnTo>
                    <a:pt x="497" y="894"/>
                  </a:lnTo>
                  <a:lnTo>
                    <a:pt x="501" y="882"/>
                  </a:lnTo>
                  <a:lnTo>
                    <a:pt x="502" y="869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008000"/>
            </a:solidFill>
            <a:ln w="14351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902" name="Freeform 32"/>
            <p:cNvSpPr>
              <a:spLocks/>
            </p:cNvSpPr>
            <p:nvPr/>
          </p:nvSpPr>
          <p:spPr bwMode="auto">
            <a:xfrm>
              <a:off x="4469" y="3130"/>
              <a:ext cx="502" cy="62"/>
            </a:xfrm>
            <a:custGeom>
              <a:avLst/>
              <a:gdLst>
                <a:gd name="T0" fmla="*/ 0 w 502"/>
                <a:gd name="T1" fmla="*/ 0 h 124"/>
                <a:gd name="T2" fmla="*/ 1 w 502"/>
                <a:gd name="T3" fmla="*/ 1 h 124"/>
                <a:gd name="T4" fmla="*/ 4 w 502"/>
                <a:gd name="T5" fmla="*/ 1 h 124"/>
                <a:gd name="T6" fmla="*/ 11 w 502"/>
                <a:gd name="T7" fmla="*/ 1 h 124"/>
                <a:gd name="T8" fmla="*/ 19 w 502"/>
                <a:gd name="T9" fmla="*/ 1 h 124"/>
                <a:gd name="T10" fmla="*/ 30 w 502"/>
                <a:gd name="T11" fmla="*/ 1 h 124"/>
                <a:gd name="T12" fmla="*/ 43 w 502"/>
                <a:gd name="T13" fmla="*/ 2 h 124"/>
                <a:gd name="T14" fmla="*/ 57 w 502"/>
                <a:gd name="T15" fmla="*/ 2 h 124"/>
                <a:gd name="T16" fmla="*/ 73 w 502"/>
                <a:gd name="T17" fmla="*/ 2 h 124"/>
                <a:gd name="T18" fmla="*/ 92 w 502"/>
                <a:gd name="T19" fmla="*/ 2 h 124"/>
                <a:gd name="T20" fmla="*/ 110 w 502"/>
                <a:gd name="T21" fmla="*/ 2 h 124"/>
                <a:gd name="T22" fmla="*/ 131 w 502"/>
                <a:gd name="T23" fmla="*/ 2 h 124"/>
                <a:gd name="T24" fmla="*/ 153 w 502"/>
                <a:gd name="T25" fmla="*/ 2 h 124"/>
                <a:gd name="T26" fmla="*/ 201 w 502"/>
                <a:gd name="T27" fmla="*/ 2 h 124"/>
                <a:gd name="T28" fmla="*/ 251 w 502"/>
                <a:gd name="T29" fmla="*/ 2 h 124"/>
                <a:gd name="T30" fmla="*/ 301 w 502"/>
                <a:gd name="T31" fmla="*/ 2 h 124"/>
                <a:gd name="T32" fmla="*/ 349 w 502"/>
                <a:gd name="T33" fmla="*/ 2 h 124"/>
                <a:gd name="T34" fmla="*/ 371 w 502"/>
                <a:gd name="T35" fmla="*/ 2 h 124"/>
                <a:gd name="T36" fmla="*/ 392 w 502"/>
                <a:gd name="T37" fmla="*/ 2 h 124"/>
                <a:gd name="T38" fmla="*/ 410 w 502"/>
                <a:gd name="T39" fmla="*/ 2 h 124"/>
                <a:gd name="T40" fmla="*/ 429 w 502"/>
                <a:gd name="T41" fmla="*/ 2 h 124"/>
                <a:gd name="T42" fmla="*/ 445 w 502"/>
                <a:gd name="T43" fmla="*/ 2 h 124"/>
                <a:gd name="T44" fmla="*/ 459 w 502"/>
                <a:gd name="T45" fmla="*/ 2 h 124"/>
                <a:gd name="T46" fmla="*/ 472 w 502"/>
                <a:gd name="T47" fmla="*/ 1 h 124"/>
                <a:gd name="T48" fmla="*/ 482 w 502"/>
                <a:gd name="T49" fmla="*/ 1 h 124"/>
                <a:gd name="T50" fmla="*/ 490 w 502"/>
                <a:gd name="T51" fmla="*/ 1 h 124"/>
                <a:gd name="T52" fmla="*/ 497 w 502"/>
                <a:gd name="T53" fmla="*/ 1 h 124"/>
                <a:gd name="T54" fmla="*/ 501 w 502"/>
                <a:gd name="T55" fmla="*/ 1 h 124"/>
                <a:gd name="T56" fmla="*/ 502 w 502"/>
                <a:gd name="T57" fmla="*/ 0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02"/>
                <a:gd name="T88" fmla="*/ 0 h 124"/>
                <a:gd name="T89" fmla="*/ 502 w 502"/>
                <a:gd name="T90" fmla="*/ 124 h 12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02" h="124">
                  <a:moveTo>
                    <a:pt x="0" y="0"/>
                  </a:moveTo>
                  <a:lnTo>
                    <a:pt x="1" y="13"/>
                  </a:lnTo>
                  <a:lnTo>
                    <a:pt x="4" y="24"/>
                  </a:lnTo>
                  <a:lnTo>
                    <a:pt x="11" y="36"/>
                  </a:lnTo>
                  <a:lnTo>
                    <a:pt x="19" y="49"/>
                  </a:lnTo>
                  <a:lnTo>
                    <a:pt x="30" y="58"/>
                  </a:lnTo>
                  <a:lnTo>
                    <a:pt x="43" y="69"/>
                  </a:lnTo>
                  <a:lnTo>
                    <a:pt x="57" y="79"/>
                  </a:lnTo>
                  <a:lnTo>
                    <a:pt x="73" y="88"/>
                  </a:lnTo>
                  <a:lnTo>
                    <a:pt x="92" y="96"/>
                  </a:lnTo>
                  <a:lnTo>
                    <a:pt x="110" y="103"/>
                  </a:lnTo>
                  <a:lnTo>
                    <a:pt x="131" y="109"/>
                  </a:lnTo>
                  <a:lnTo>
                    <a:pt x="153" y="115"/>
                  </a:lnTo>
                  <a:lnTo>
                    <a:pt x="201" y="122"/>
                  </a:lnTo>
                  <a:lnTo>
                    <a:pt x="251" y="124"/>
                  </a:lnTo>
                  <a:lnTo>
                    <a:pt x="301" y="122"/>
                  </a:lnTo>
                  <a:lnTo>
                    <a:pt x="349" y="115"/>
                  </a:lnTo>
                  <a:lnTo>
                    <a:pt x="371" y="109"/>
                  </a:lnTo>
                  <a:lnTo>
                    <a:pt x="392" y="103"/>
                  </a:lnTo>
                  <a:lnTo>
                    <a:pt x="410" y="96"/>
                  </a:lnTo>
                  <a:lnTo>
                    <a:pt x="429" y="88"/>
                  </a:lnTo>
                  <a:lnTo>
                    <a:pt x="445" y="79"/>
                  </a:lnTo>
                  <a:lnTo>
                    <a:pt x="459" y="69"/>
                  </a:lnTo>
                  <a:lnTo>
                    <a:pt x="472" y="58"/>
                  </a:lnTo>
                  <a:lnTo>
                    <a:pt x="482" y="49"/>
                  </a:lnTo>
                  <a:lnTo>
                    <a:pt x="490" y="36"/>
                  </a:lnTo>
                  <a:lnTo>
                    <a:pt x="497" y="24"/>
                  </a:lnTo>
                  <a:lnTo>
                    <a:pt x="501" y="13"/>
                  </a:lnTo>
                  <a:lnTo>
                    <a:pt x="502" y="0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4541" y="3208"/>
              <a:ext cx="35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r>
                <a:rPr lang="pt-BR" sz="2000" b="1">
                  <a:solidFill>
                    <a:schemeClr val="bg1"/>
                  </a:solidFill>
                  <a:latin typeface="Arial" charset="0"/>
                </a:rPr>
                <a:t>BC</a:t>
              </a:r>
              <a:endParaRPr lang="pt-BR" sz="20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904" name="Freeform 16"/>
            <p:cNvSpPr>
              <a:spLocks/>
            </p:cNvSpPr>
            <p:nvPr/>
          </p:nvSpPr>
          <p:spPr bwMode="auto">
            <a:xfrm>
              <a:off x="4381" y="2737"/>
              <a:ext cx="325" cy="239"/>
            </a:xfrm>
            <a:custGeom>
              <a:avLst/>
              <a:gdLst>
                <a:gd name="T0" fmla="*/ 233 w 325"/>
                <a:gd name="T1" fmla="*/ 238 h 239"/>
                <a:gd name="T2" fmla="*/ 324 w 325"/>
                <a:gd name="T3" fmla="*/ 168 h 239"/>
                <a:gd name="T4" fmla="*/ 283 w 325"/>
                <a:gd name="T5" fmla="*/ 168 h 239"/>
                <a:gd name="T6" fmla="*/ 283 w 325"/>
                <a:gd name="T7" fmla="*/ 139 h 239"/>
                <a:gd name="T8" fmla="*/ 274 w 325"/>
                <a:gd name="T9" fmla="*/ 87 h 239"/>
                <a:gd name="T10" fmla="*/ 258 w 325"/>
                <a:gd name="T11" fmla="*/ 64 h 239"/>
                <a:gd name="T12" fmla="*/ 241 w 325"/>
                <a:gd name="T13" fmla="*/ 43 h 239"/>
                <a:gd name="T14" fmla="*/ 225 w 325"/>
                <a:gd name="T15" fmla="*/ 26 h 239"/>
                <a:gd name="T16" fmla="*/ 200 w 325"/>
                <a:gd name="T17" fmla="*/ 15 h 239"/>
                <a:gd name="T18" fmla="*/ 175 w 325"/>
                <a:gd name="T19" fmla="*/ 6 h 239"/>
                <a:gd name="T20" fmla="*/ 150 w 325"/>
                <a:gd name="T21" fmla="*/ 3 h 239"/>
                <a:gd name="T22" fmla="*/ 9 w 325"/>
                <a:gd name="T23" fmla="*/ 0 h 239"/>
                <a:gd name="T24" fmla="*/ 0 w 325"/>
                <a:gd name="T25" fmla="*/ 69 h 239"/>
                <a:gd name="T26" fmla="*/ 141 w 325"/>
                <a:gd name="T27" fmla="*/ 73 h 239"/>
                <a:gd name="T28" fmla="*/ 158 w 325"/>
                <a:gd name="T29" fmla="*/ 78 h 239"/>
                <a:gd name="T30" fmla="*/ 175 w 325"/>
                <a:gd name="T31" fmla="*/ 93 h 239"/>
                <a:gd name="T32" fmla="*/ 183 w 325"/>
                <a:gd name="T33" fmla="*/ 114 h 239"/>
                <a:gd name="T34" fmla="*/ 183 w 325"/>
                <a:gd name="T35" fmla="*/ 137 h 239"/>
                <a:gd name="T36" fmla="*/ 183 w 325"/>
                <a:gd name="T37" fmla="*/ 165 h 239"/>
                <a:gd name="T38" fmla="*/ 141 w 325"/>
                <a:gd name="T39" fmla="*/ 165 h 239"/>
                <a:gd name="T40" fmla="*/ 233 w 325"/>
                <a:gd name="T41" fmla="*/ 238 h 2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5"/>
                <a:gd name="T64" fmla="*/ 0 h 239"/>
                <a:gd name="T65" fmla="*/ 325 w 325"/>
                <a:gd name="T66" fmla="*/ 239 h 23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5" h="239">
                  <a:moveTo>
                    <a:pt x="233" y="238"/>
                  </a:moveTo>
                  <a:lnTo>
                    <a:pt x="324" y="168"/>
                  </a:lnTo>
                  <a:lnTo>
                    <a:pt x="283" y="168"/>
                  </a:lnTo>
                  <a:lnTo>
                    <a:pt x="283" y="139"/>
                  </a:lnTo>
                  <a:lnTo>
                    <a:pt x="274" y="87"/>
                  </a:lnTo>
                  <a:lnTo>
                    <a:pt x="258" y="64"/>
                  </a:lnTo>
                  <a:lnTo>
                    <a:pt x="241" y="43"/>
                  </a:lnTo>
                  <a:lnTo>
                    <a:pt x="225" y="26"/>
                  </a:lnTo>
                  <a:lnTo>
                    <a:pt x="200" y="15"/>
                  </a:lnTo>
                  <a:lnTo>
                    <a:pt x="175" y="6"/>
                  </a:lnTo>
                  <a:lnTo>
                    <a:pt x="150" y="3"/>
                  </a:lnTo>
                  <a:lnTo>
                    <a:pt x="9" y="0"/>
                  </a:lnTo>
                  <a:lnTo>
                    <a:pt x="0" y="69"/>
                  </a:lnTo>
                  <a:lnTo>
                    <a:pt x="141" y="73"/>
                  </a:lnTo>
                  <a:lnTo>
                    <a:pt x="158" y="78"/>
                  </a:lnTo>
                  <a:lnTo>
                    <a:pt x="175" y="93"/>
                  </a:lnTo>
                  <a:lnTo>
                    <a:pt x="183" y="114"/>
                  </a:lnTo>
                  <a:lnTo>
                    <a:pt x="183" y="137"/>
                  </a:lnTo>
                  <a:lnTo>
                    <a:pt x="183" y="165"/>
                  </a:lnTo>
                  <a:lnTo>
                    <a:pt x="141" y="165"/>
                  </a:lnTo>
                  <a:lnTo>
                    <a:pt x="233" y="238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37905" name="Group 33"/>
            <p:cNvGrpSpPr>
              <a:grpSpLocks/>
            </p:cNvGrpSpPr>
            <p:nvPr/>
          </p:nvGrpSpPr>
          <p:grpSpPr bwMode="auto">
            <a:xfrm>
              <a:off x="2075" y="1103"/>
              <a:ext cx="229" cy="2401"/>
              <a:chOff x="2075" y="1103"/>
              <a:chExt cx="229" cy="2401"/>
            </a:xfrm>
          </p:grpSpPr>
          <p:sp>
            <p:nvSpPr>
              <p:cNvPr id="37916" name="Line 11"/>
              <p:cNvSpPr>
                <a:spLocks noChangeShapeType="1"/>
              </p:cNvSpPr>
              <p:nvPr/>
            </p:nvSpPr>
            <p:spPr bwMode="auto">
              <a:xfrm>
                <a:off x="2076" y="3503"/>
                <a:ext cx="225" cy="1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7917" name="Line 12"/>
              <p:cNvSpPr>
                <a:spLocks noChangeShapeType="1"/>
              </p:cNvSpPr>
              <p:nvPr/>
            </p:nvSpPr>
            <p:spPr bwMode="auto">
              <a:xfrm>
                <a:off x="2079" y="1103"/>
                <a:ext cx="225" cy="1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7918" name="Line 17"/>
              <p:cNvSpPr>
                <a:spLocks noChangeShapeType="1"/>
              </p:cNvSpPr>
              <p:nvPr/>
            </p:nvSpPr>
            <p:spPr bwMode="auto">
              <a:xfrm>
                <a:off x="2075" y="1104"/>
                <a:ext cx="0" cy="2399"/>
              </a:xfrm>
              <a:prstGeom prst="line">
                <a:avLst/>
              </a:prstGeom>
              <a:noFill/>
              <a:ln w="508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2832" y="1008"/>
              <a:ext cx="1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b="1" i="1">
                  <a:latin typeface="Times New Roman" pitchFamily="18" charset="0"/>
                </a:rPr>
                <a:t>AQUISIÇÃO</a:t>
              </a:r>
            </a:p>
          </p:txBody>
        </p:sp>
        <p:sp>
          <p:nvSpPr>
            <p:cNvPr id="37907" name="Rectangle 19"/>
            <p:cNvSpPr>
              <a:spLocks noChangeArrowheads="1"/>
            </p:cNvSpPr>
            <p:nvPr/>
          </p:nvSpPr>
          <p:spPr bwMode="auto">
            <a:xfrm>
              <a:off x="2592" y="1776"/>
              <a:ext cx="16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b="1" i="1">
                  <a:latin typeface="Times New Roman" pitchFamily="18" charset="0"/>
                </a:rPr>
                <a:t>FORMALIZAÇÃO</a:t>
              </a:r>
            </a:p>
          </p:txBody>
        </p:sp>
        <p:sp>
          <p:nvSpPr>
            <p:cNvPr id="37908" name="Rectangle 20"/>
            <p:cNvSpPr>
              <a:spLocks noChangeArrowheads="1"/>
            </p:cNvSpPr>
            <p:nvPr/>
          </p:nvSpPr>
          <p:spPr bwMode="auto">
            <a:xfrm>
              <a:off x="2496" y="2592"/>
              <a:ext cx="18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b="1" i="1">
                  <a:latin typeface="Times New Roman" pitchFamily="18" charset="0"/>
                </a:rPr>
                <a:t>IMPLEMENTAÇÃO</a:t>
              </a:r>
            </a:p>
          </p:txBody>
        </p:sp>
        <p:sp>
          <p:nvSpPr>
            <p:cNvPr id="37909" name="Rectangle 21"/>
            <p:cNvSpPr>
              <a:spLocks noChangeArrowheads="1"/>
            </p:cNvSpPr>
            <p:nvPr/>
          </p:nvSpPr>
          <p:spPr bwMode="auto">
            <a:xfrm>
              <a:off x="2640" y="3408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b="1" i="1">
                  <a:latin typeface="Times New Roman" pitchFamily="18" charset="0"/>
                </a:rPr>
                <a:t>REFINAMENTO</a:t>
              </a:r>
            </a:p>
          </p:txBody>
        </p:sp>
        <p:sp>
          <p:nvSpPr>
            <p:cNvPr id="37910" name="Rectangle 22"/>
            <p:cNvSpPr>
              <a:spLocks noChangeArrowheads="1"/>
            </p:cNvSpPr>
            <p:nvPr/>
          </p:nvSpPr>
          <p:spPr bwMode="auto">
            <a:xfrm>
              <a:off x="2400" y="864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Rectangle 23"/>
            <p:cNvSpPr>
              <a:spLocks noChangeArrowheads="1"/>
            </p:cNvSpPr>
            <p:nvPr/>
          </p:nvSpPr>
          <p:spPr bwMode="auto">
            <a:xfrm>
              <a:off x="2400" y="1680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Rectangle 24"/>
            <p:cNvSpPr>
              <a:spLocks noChangeArrowheads="1"/>
            </p:cNvSpPr>
            <p:nvPr/>
          </p:nvSpPr>
          <p:spPr bwMode="auto">
            <a:xfrm>
              <a:off x="2400" y="2496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Rectangle 25"/>
            <p:cNvSpPr>
              <a:spLocks noChangeArrowheads="1"/>
            </p:cNvSpPr>
            <p:nvPr/>
          </p:nvSpPr>
          <p:spPr bwMode="auto">
            <a:xfrm>
              <a:off x="2400" y="3312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4" name="Text Box 26"/>
            <p:cNvSpPr txBox="1">
              <a:spLocks noChangeArrowheads="1"/>
            </p:cNvSpPr>
            <p:nvPr/>
          </p:nvSpPr>
          <p:spPr bwMode="auto">
            <a:xfrm>
              <a:off x="4704" y="1015"/>
              <a:ext cx="149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000" b="1">
                  <a:latin typeface="Arial" charset="0"/>
                </a:rPr>
                <a:t>linguagem natural</a:t>
              </a:r>
            </a:p>
          </p:txBody>
        </p:sp>
        <p:sp>
          <p:nvSpPr>
            <p:cNvPr id="37915" name="Text Box 28"/>
            <p:cNvSpPr txBox="1">
              <a:spLocks noChangeArrowheads="1"/>
            </p:cNvSpPr>
            <p:nvPr/>
          </p:nvSpPr>
          <p:spPr bwMode="auto">
            <a:xfrm>
              <a:off x="4848" y="2496"/>
              <a:ext cx="1236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000" b="1">
                  <a:latin typeface="Arial" charset="0"/>
                </a:rPr>
                <a:t>linguagens de </a:t>
              </a:r>
            </a:p>
            <a:p>
              <a:r>
                <a:rPr lang="pt-BR" sz="2000" b="1">
                  <a:latin typeface="Arial" charset="0"/>
                </a:rPr>
                <a:t>programação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49275"/>
            <a:ext cx="8420100" cy="611188"/>
          </a:xfrm>
        </p:spPr>
        <p:txBody>
          <a:bodyPr/>
          <a:lstStyle/>
          <a:p>
            <a:pPr eaLnBrk="1" hangingPunct="1"/>
            <a:r>
              <a:rPr lang="pt-BR" sz="3200" smtClean="0"/>
              <a:t>Próxima aula</a:t>
            </a: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Sistemas baseados em Regras de Produção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Limitações da resolução de </a:t>
            </a:r>
            <a:br>
              <a:rPr lang="pt-BR" smtClean="0"/>
            </a:br>
            <a:r>
              <a:rPr lang="pt-BR" smtClean="0"/>
              <a:t>problemas por Busca</a:t>
            </a:r>
          </a:p>
        </p:txBody>
      </p:sp>
      <p:sp>
        <p:nvSpPr>
          <p:cNvPr id="7171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04850" y="1747838"/>
            <a:ext cx="8867775" cy="470535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Agentes de Busca são muito eficientes na solução de problemas que podem ser formalizados por:</a:t>
            </a:r>
          </a:p>
          <a:p>
            <a:pPr lvl="1" eaLnBrk="1" hangingPunct="1"/>
            <a:r>
              <a:rPr lang="pt-BR" sz="2200" dirty="0" smtClean="0"/>
              <a:t>um estado inicial; ações; um conjunto de estados finais.</a:t>
            </a:r>
          </a:p>
          <a:p>
            <a:pPr eaLnBrk="1" hangingPunct="1"/>
            <a:r>
              <a:rPr lang="pt-BR" sz="2400" dirty="0" smtClean="0"/>
              <a:t>Porém, não são capazes de resolver problemas que exigem </a:t>
            </a:r>
            <a:r>
              <a:rPr lang="pt-BR" sz="2400" dirty="0" smtClean="0">
                <a:solidFill>
                  <a:srgbClr val="9900CC"/>
                </a:solidFill>
              </a:rPr>
              <a:t>raciocínio baseado em conhecimento</a:t>
            </a:r>
            <a:r>
              <a:rPr lang="pt-BR" sz="2400" dirty="0" smtClean="0"/>
              <a:t> sobre o mundo:</a:t>
            </a:r>
          </a:p>
          <a:p>
            <a:pPr lvl="1" eaLnBrk="1" hangingPunct="1"/>
            <a:r>
              <a:rPr lang="pt-BR" sz="2200" dirty="0" smtClean="0"/>
              <a:t>Porque seu modelo do mundo é pobre e o raciocínio é limitado</a:t>
            </a:r>
          </a:p>
          <a:p>
            <a:pPr lvl="2" eaLnBrk="1" hangingPunct="1"/>
            <a:r>
              <a:rPr lang="pt-BR" sz="2000" dirty="0" smtClean="0"/>
              <a:t>e.g., diagnóstico médico, controle aeroespacial, prova de teoremas, sistemas especialistas em geral,...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381000"/>
            <a:ext cx="8396287" cy="1066800"/>
          </a:xfrm>
        </p:spPr>
        <p:txBody>
          <a:bodyPr/>
          <a:lstStyle/>
          <a:p>
            <a:pPr eaLnBrk="1" hangingPunct="1"/>
            <a:r>
              <a:rPr lang="pt-BR" smtClean="0"/>
              <a:t>Como a máquina poderia resolver o caso do cap. West?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Segundo a IA simbólica, é necessário</a:t>
            </a:r>
          </a:p>
          <a:p>
            <a:pPr lvl="1" eaLnBrk="1" hangingPunct="1"/>
            <a:r>
              <a:rPr lang="pt-BR" sz="2000" dirty="0" smtClean="0"/>
              <a:t>Identificar o </a:t>
            </a:r>
            <a:r>
              <a:rPr lang="pt-BR" sz="2000" dirty="0" smtClean="0">
                <a:solidFill>
                  <a:srgbClr val="9900CC"/>
                </a:solidFill>
              </a:rPr>
              <a:t>conhecimento</a:t>
            </a:r>
            <a:r>
              <a:rPr lang="pt-BR" sz="2000" dirty="0" smtClean="0"/>
              <a:t> do domínio</a:t>
            </a:r>
          </a:p>
          <a:p>
            <a:pPr lvl="1" eaLnBrk="1" hangingPunct="1"/>
            <a:r>
              <a:rPr lang="pt-BR" sz="2000" dirty="0" smtClean="0"/>
              <a:t>Representá-lo em uma </a:t>
            </a:r>
            <a:r>
              <a:rPr lang="pt-BR" sz="2000" dirty="0" smtClean="0">
                <a:solidFill>
                  <a:srgbClr val="9900CC"/>
                </a:solidFill>
              </a:rPr>
              <a:t>linguagem</a:t>
            </a:r>
            <a:r>
              <a:rPr lang="pt-BR" sz="2000" dirty="0" smtClean="0"/>
              <a:t> formal</a:t>
            </a:r>
          </a:p>
          <a:p>
            <a:pPr lvl="1" eaLnBrk="1" hangingPunct="1"/>
            <a:r>
              <a:rPr lang="pt-BR" sz="2000" dirty="0" smtClean="0"/>
              <a:t>Implementar um mecanismo de </a:t>
            </a:r>
            <a:r>
              <a:rPr lang="pt-BR" sz="2000" dirty="0" smtClean="0">
                <a:solidFill>
                  <a:srgbClr val="9900CC"/>
                </a:solidFill>
              </a:rPr>
              <a:t>inferência</a:t>
            </a:r>
            <a:r>
              <a:rPr lang="pt-BR" sz="2000" dirty="0" smtClean="0"/>
              <a:t> para utilizá-lo</a:t>
            </a:r>
          </a:p>
          <a:p>
            <a:pPr eaLnBrk="1" hangingPunct="1">
              <a:spcBef>
                <a:spcPct val="65000"/>
              </a:spcBef>
            </a:pPr>
            <a:r>
              <a:rPr lang="pt-BR" sz="2400" dirty="0" smtClean="0"/>
              <a:t>Questões-chave</a:t>
            </a:r>
          </a:p>
          <a:p>
            <a:pPr lvl="1" eaLnBrk="1" hangingPunct="1"/>
            <a:r>
              <a:rPr lang="pt-BR" sz="2000" dirty="0" smtClean="0"/>
              <a:t>Como </a:t>
            </a:r>
            <a:r>
              <a:rPr lang="pt-BR" sz="2000" dirty="0" smtClean="0">
                <a:solidFill>
                  <a:srgbClr val="9900CC"/>
                </a:solidFill>
              </a:rPr>
              <a:t>adquirir</a:t>
            </a:r>
            <a:r>
              <a:rPr lang="pt-BR" sz="2000" dirty="0" smtClean="0"/>
              <a:t> esse conhecimento?</a:t>
            </a:r>
          </a:p>
          <a:p>
            <a:pPr lvl="1" eaLnBrk="1" hangingPunct="1"/>
            <a:r>
              <a:rPr lang="pt-BR" sz="2000" dirty="0" smtClean="0"/>
              <a:t>Como </a:t>
            </a:r>
            <a:r>
              <a:rPr lang="pt-BR" sz="2000" dirty="0" smtClean="0">
                <a:solidFill>
                  <a:srgbClr val="9900CC"/>
                </a:solidFill>
              </a:rPr>
              <a:t>representá-lo</a:t>
            </a:r>
            <a:r>
              <a:rPr lang="pt-BR" sz="2000" dirty="0" smtClean="0"/>
              <a:t> adequadamente?</a:t>
            </a:r>
          </a:p>
          <a:p>
            <a:pPr lvl="1" eaLnBrk="1" hangingPunct="1"/>
            <a:r>
              <a:rPr lang="pt-BR" sz="2000" dirty="0" smtClean="0"/>
              <a:t>Como </a:t>
            </a:r>
            <a:r>
              <a:rPr lang="pt-BR" sz="2000" dirty="0" smtClean="0">
                <a:solidFill>
                  <a:srgbClr val="9900CC"/>
                </a:solidFill>
              </a:rPr>
              <a:t>raciocinar</a:t>
            </a:r>
            <a:r>
              <a:rPr lang="pt-BR" sz="2000" dirty="0" smtClean="0"/>
              <a:t> com ele correta e eficientemente?</a:t>
            </a:r>
          </a:p>
          <a:p>
            <a:pPr lvl="1" eaLnBrk="1" hangingPunct="1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19213" y="76200"/>
            <a:ext cx="7599362" cy="415925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r>
              <a:rPr lang="pt-BR" sz="2400" smtClean="0"/>
              <a:t>Solucionando o caso do cap. West (</a:t>
            </a:r>
            <a:r>
              <a:rPr lang="pt-BR" sz="2400" smtClean="0">
                <a:solidFill>
                  <a:schemeClr val="hlink"/>
                </a:solidFill>
              </a:rPr>
              <a:t>Linguagem Natural</a:t>
            </a:r>
            <a:r>
              <a:rPr lang="pt-BR" sz="2400" smtClean="0"/>
              <a:t>)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838200" y="685800"/>
            <a:ext cx="8077200" cy="29718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pt-BR" sz="1800" b="1">
                <a:latin typeface="Arial" charset="0"/>
              </a:rPr>
              <a:t>A) </a:t>
            </a:r>
            <a:r>
              <a:rPr lang="pt-BR" sz="1800" b="1">
                <a:latin typeface="Symbol" pitchFamily="18" charset="2"/>
              </a:rPr>
              <a:t>T</a:t>
            </a:r>
            <a:r>
              <a:rPr lang="pt-BR" sz="1800" b="1">
                <a:latin typeface="Arial" charset="0"/>
              </a:rPr>
              <a:t>odo americano que vende uma arma a uma nação hostil é criminoso</a:t>
            </a:r>
          </a:p>
          <a:p>
            <a:pPr eaLnBrk="0" hangingPunct="0"/>
            <a:r>
              <a:rPr lang="pt-BR" sz="1800" b="1">
                <a:latin typeface="Arial" charset="0"/>
              </a:rPr>
              <a:t>B) Todo país em guerra com uma nação X é hostil a X</a:t>
            </a:r>
          </a:p>
          <a:p>
            <a:pPr eaLnBrk="0" hangingPunct="0"/>
            <a:r>
              <a:rPr lang="pt-BR" sz="1800" b="1">
                <a:latin typeface="Arial" charset="0"/>
              </a:rPr>
              <a:t>C) Todo país inimigo político de uma nação X é hostil a X</a:t>
            </a:r>
          </a:p>
          <a:p>
            <a:pPr eaLnBrk="0" hangingPunct="0"/>
            <a:r>
              <a:rPr lang="pt-BR" sz="1800" b="1">
                <a:latin typeface="Arial" charset="0"/>
              </a:rPr>
              <a:t>D) Todo míssil é um arma</a:t>
            </a:r>
          </a:p>
          <a:p>
            <a:pPr eaLnBrk="0" hangingPunct="0"/>
            <a:r>
              <a:rPr lang="pt-BR" sz="1800" b="1">
                <a:latin typeface="Arial" charset="0"/>
              </a:rPr>
              <a:t>E) Toda bomba é um arma</a:t>
            </a:r>
          </a:p>
          <a:p>
            <a:pPr eaLnBrk="0" hangingPunct="0"/>
            <a:r>
              <a:rPr lang="pt-BR" sz="1800" b="1">
                <a:latin typeface="Arial" charset="0"/>
              </a:rPr>
              <a:t>F) Cuba é uma nação</a:t>
            </a:r>
          </a:p>
          <a:p>
            <a:pPr eaLnBrk="0" hangingPunct="0"/>
            <a:r>
              <a:rPr lang="pt-BR" sz="1800" b="1">
                <a:latin typeface="Arial" charset="0"/>
              </a:rPr>
              <a:t>G) USA é uma nação</a:t>
            </a:r>
          </a:p>
          <a:p>
            <a:pPr eaLnBrk="0" hangingPunct="0"/>
            <a:r>
              <a:rPr lang="pt-BR" sz="1800" b="1">
                <a:latin typeface="Arial" charset="0"/>
              </a:rPr>
              <a:t>H) Cuba é inimigo político dos USA</a:t>
            </a:r>
          </a:p>
          <a:p>
            <a:pPr eaLnBrk="0" hangingPunct="0"/>
            <a:r>
              <a:rPr lang="pt-BR" sz="1800" b="1">
                <a:latin typeface="Arial" charset="0"/>
              </a:rPr>
              <a:t>I) Irã é inimigo político dos USA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 rot="-5400000">
            <a:off x="-890588" y="1928813"/>
            <a:ext cx="3000375" cy="4572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CCECFF"/>
                </a:solidFill>
                <a:latin typeface="Arial" charset="0"/>
              </a:rPr>
              <a:t>conhecimento prévio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2555875"/>
            <a:ext cx="9144000" cy="2168525"/>
            <a:chOff x="432" y="1616"/>
            <a:chExt cx="5760" cy="1366"/>
          </a:xfrm>
        </p:grpSpPr>
        <p:sp>
          <p:nvSpPr>
            <p:cNvPr id="9225" name="Rectangle 8"/>
            <p:cNvSpPr>
              <a:spLocks noChangeArrowheads="1"/>
            </p:cNvSpPr>
            <p:nvPr/>
          </p:nvSpPr>
          <p:spPr bwMode="auto">
            <a:xfrm>
              <a:off x="432" y="235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J) West é americano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K) Existem mísseis em Cuba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L) Os mísseis de Cuba foram vendidos por West </a:t>
              </a:r>
            </a:p>
          </p:txBody>
        </p:sp>
        <p:sp>
          <p:nvSpPr>
            <p:cNvPr id="9226" name="Text Box 9"/>
            <p:cNvSpPr txBox="1">
              <a:spLocks noChangeArrowheads="1"/>
            </p:cNvSpPr>
            <p:nvPr/>
          </p:nvSpPr>
          <p:spPr bwMode="auto">
            <a:xfrm rot="-5400000">
              <a:off x="5250" y="2040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9223" name="Text Box 11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9224" name="Rectangle 12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M) Cuba possui um míssel M1		- de K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N) M1 é um míssil			- de K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O) M1 é uma arma			- de D e N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P) Cuba é hostil aos USA			- de F, G, H e C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Q) M1 foi vendido a Cuba por West	- de L, M e N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R) West é crimonoso			- de A, J, O, P e Q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333375"/>
            <a:ext cx="8396287" cy="827088"/>
          </a:xfrm>
        </p:spPr>
        <p:txBody>
          <a:bodyPr/>
          <a:lstStyle/>
          <a:p>
            <a:pPr eaLnBrk="1" hangingPunct="1"/>
            <a:r>
              <a:rPr lang="pt-BR" smtClean="0"/>
              <a:t>Sistemas Baseados em Conhecimento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4850" y="1600200"/>
            <a:ext cx="859155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 smtClean="0"/>
              <a:t>Possuem dois componentes principais (separados):</a:t>
            </a:r>
          </a:p>
          <a:p>
            <a:pPr lvl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</a:rPr>
              <a:t>Base de Conhecimento</a:t>
            </a:r>
          </a:p>
          <a:p>
            <a:pPr lvl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</a:rPr>
              <a:t>Mecanismo de Inferência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Base de Conhecimento (BC):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Contém sentenças em uma </a:t>
            </a:r>
            <a:r>
              <a:rPr lang="pt-BR" sz="2000" smtClean="0">
                <a:solidFill>
                  <a:srgbClr val="800080"/>
                </a:solidFill>
              </a:rPr>
              <a:t>Linguagem de Representação de Conhecimento</a:t>
            </a:r>
            <a:r>
              <a:rPr lang="pt-BR" sz="2000" b="1" i="1" smtClean="0">
                <a:solidFill>
                  <a:schemeClr val="accent2"/>
                </a:solidFill>
              </a:rPr>
              <a:t> </a:t>
            </a:r>
            <a:r>
              <a:rPr lang="pt-BR" sz="2000" smtClean="0"/>
              <a:t>“tratável” pelo computador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representações de regras e fatos</a:t>
            </a:r>
          </a:p>
          <a:p>
            <a:pPr lvl="2">
              <a:lnSpc>
                <a:spcPct val="90000"/>
              </a:lnSpc>
            </a:pPr>
            <a:r>
              <a:rPr lang="pt-BR" sz="2000" smtClean="0"/>
              <a:t>ex., </a:t>
            </a:r>
            <a:r>
              <a:rPr lang="pt-BR" sz="2000" smtClean="0">
                <a:latin typeface="Symbol" pitchFamily="18" charset="2"/>
              </a:rPr>
              <a:t>"</a:t>
            </a:r>
            <a:r>
              <a:rPr lang="pt-BR" sz="2000" smtClean="0"/>
              <a:t> x Míssil(x) </a:t>
            </a:r>
            <a:r>
              <a:rPr lang="pt-BR" sz="2000" smtClean="0">
                <a:latin typeface="Symbol" pitchFamily="18" charset="2"/>
              </a:rPr>
              <a:t>Þ </a:t>
            </a:r>
            <a:r>
              <a:rPr lang="pt-BR" sz="2000" smtClean="0"/>
              <a:t>Arma(x) 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Mecanismo (máquina) de Inferência associado:</a:t>
            </a:r>
          </a:p>
          <a:p>
            <a:pPr lvl="1">
              <a:lnSpc>
                <a:spcPct val="90000"/>
              </a:lnSpc>
            </a:pPr>
            <a:r>
              <a:rPr lang="pt-BR" sz="2000" smtClean="0"/>
              <a:t>responsável por </a:t>
            </a:r>
            <a:r>
              <a:rPr lang="pt-BR" sz="2000" smtClean="0">
                <a:solidFill>
                  <a:srgbClr val="800080"/>
                </a:solidFill>
              </a:rPr>
              <a:t>inferir</a:t>
            </a:r>
            <a:r>
              <a:rPr lang="pt-BR" sz="2000" i="1" smtClean="0"/>
              <a:t>,</a:t>
            </a:r>
            <a:r>
              <a:rPr lang="pt-BR" sz="2000" smtClean="0"/>
              <a:t> a partir do conhecimento da BC, novos fatos ou hipóteses intermediárias/temporárias</a:t>
            </a:r>
          </a:p>
          <a:p>
            <a:pPr lvl="2">
              <a:lnSpc>
                <a:spcPct val="90000"/>
              </a:lnSpc>
            </a:pPr>
            <a:r>
              <a:rPr lang="pt-BR" sz="2000" smtClean="0"/>
              <a:t>ex., M1 é uma 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Arquitetura dos Sistemas BC</a:t>
            </a:r>
          </a:p>
        </p:txBody>
      </p:sp>
      <p:sp>
        <p:nvSpPr>
          <p:cNvPr id="11267" name="Rectangle 25"/>
          <p:cNvSpPr>
            <a:spLocks noChangeArrowheads="1"/>
          </p:cNvSpPr>
          <p:nvPr/>
        </p:nvSpPr>
        <p:spPr bwMode="auto">
          <a:xfrm>
            <a:off x="217488" y="2551113"/>
            <a:ext cx="3648075" cy="21526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190500" indent="-1905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Conhecimento Permanente</a:t>
            </a:r>
            <a:endParaRPr 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sz="1800">
                <a:latin typeface="Arial" charset="0"/>
              </a:rPr>
              <a:t> fatos</a:t>
            </a: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sz="1800">
                <a:latin typeface="Arial" charset="0"/>
              </a:rPr>
              <a:t> regras de produção</a:t>
            </a:r>
          </a:p>
          <a:p>
            <a:pPr marL="190500" indent="-190500" eaLnBrk="0" hangingPunct="0">
              <a:lnSpc>
                <a:spcPct val="90000"/>
              </a:lnSpc>
            </a:pPr>
            <a:endParaRPr 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</a:pPr>
            <a:endParaRPr 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Meta-conhecimento</a:t>
            </a:r>
            <a:endParaRPr 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sz="1800">
                <a:latin typeface="Arial" charset="0"/>
              </a:rPr>
              <a:t> estratégias para resolução de conflito</a:t>
            </a:r>
          </a:p>
        </p:txBody>
      </p:sp>
      <p:sp>
        <p:nvSpPr>
          <p:cNvPr id="11268" name="Rectangle 26"/>
          <p:cNvSpPr>
            <a:spLocks noChangeArrowheads="1"/>
          </p:cNvSpPr>
          <p:nvPr/>
        </p:nvSpPr>
        <p:spPr bwMode="auto">
          <a:xfrm>
            <a:off x="230188" y="1981200"/>
            <a:ext cx="247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b="1">
                <a:latin typeface="Arial" charset="0"/>
              </a:rPr>
              <a:t>Base de Regras</a:t>
            </a:r>
          </a:p>
        </p:txBody>
      </p:sp>
      <p:sp>
        <p:nvSpPr>
          <p:cNvPr id="11269" name="Rectangle 28"/>
          <p:cNvSpPr>
            <a:spLocks noChangeArrowheads="1"/>
          </p:cNvSpPr>
          <p:nvPr/>
        </p:nvSpPr>
        <p:spPr bwMode="auto">
          <a:xfrm>
            <a:off x="6659563" y="2457450"/>
            <a:ext cx="2984500" cy="2392066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pt-BR" sz="2000" b="1" dirty="0">
                <a:latin typeface="Arial" charset="0"/>
              </a:rPr>
              <a:t>Conhecimento volátil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sz="1800" dirty="0">
                <a:latin typeface="Arial" charset="0"/>
              </a:rPr>
              <a:t> descrição da instância do problema </a:t>
            </a:r>
            <a:r>
              <a:rPr lang="pt-BR" sz="1800" dirty="0" smtClean="0">
                <a:latin typeface="Arial" charset="0"/>
              </a:rPr>
              <a:t>atual</a:t>
            </a:r>
            <a:endParaRPr lang="pt-BR" sz="1800" dirty="0">
              <a:latin typeface="Arial" charset="0"/>
            </a:endParaRP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sz="1800" dirty="0">
                <a:latin typeface="Arial" charset="0"/>
              </a:rPr>
              <a:t> objetivos atuais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sz="1800" dirty="0">
                <a:latin typeface="Arial" charset="0"/>
              </a:rPr>
              <a:t> resultados intermediários </a:t>
            </a:r>
          </a:p>
          <a:p>
            <a:pPr eaLnBrk="0" hangingPunct="0">
              <a:lnSpc>
                <a:spcPct val="90000"/>
              </a:lnSpc>
            </a:pPr>
            <a:endParaRPr lang="pt-BR" sz="1800" dirty="0">
              <a:latin typeface="Arial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pt-BR" sz="2000" b="1" dirty="0">
                <a:latin typeface="Arial" charset="0"/>
              </a:rPr>
              <a:t>Conjunto de conflito</a:t>
            </a:r>
            <a:r>
              <a:rPr lang="pt-BR" sz="1800" dirty="0">
                <a:latin typeface="Arial" charset="0"/>
              </a:rPr>
              <a:t> conjunto de possíveis     regras a serem disparadas</a:t>
            </a:r>
          </a:p>
        </p:txBody>
      </p:sp>
      <p:sp>
        <p:nvSpPr>
          <p:cNvPr id="11270" name="Rectangle 29"/>
          <p:cNvSpPr>
            <a:spLocks noChangeArrowheads="1"/>
          </p:cNvSpPr>
          <p:nvPr/>
        </p:nvSpPr>
        <p:spPr bwMode="auto">
          <a:xfrm>
            <a:off x="6324600" y="1905000"/>
            <a:ext cx="341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pt-BR" b="1">
                <a:latin typeface="Arial" charset="0"/>
              </a:rPr>
              <a:t>Memória de Trabalho</a:t>
            </a:r>
          </a:p>
        </p:txBody>
      </p:sp>
      <p:grpSp>
        <p:nvGrpSpPr>
          <p:cNvPr id="11271" name="Group 31"/>
          <p:cNvGrpSpPr>
            <a:grpSpLocks/>
          </p:cNvGrpSpPr>
          <p:nvPr/>
        </p:nvGrpSpPr>
        <p:grpSpPr bwMode="auto">
          <a:xfrm>
            <a:off x="5715000" y="2951163"/>
            <a:ext cx="874713" cy="1371600"/>
            <a:chOff x="3600" y="1392"/>
            <a:chExt cx="551" cy="864"/>
          </a:xfrm>
        </p:grpSpPr>
        <p:sp>
          <p:nvSpPr>
            <p:cNvPr id="11277" name="Line 32"/>
            <p:cNvSpPr>
              <a:spLocks noChangeShapeType="1"/>
            </p:cNvSpPr>
            <p:nvPr/>
          </p:nvSpPr>
          <p:spPr bwMode="auto">
            <a:xfrm>
              <a:off x="3600" y="1392"/>
              <a:ext cx="5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8" name="Line 33"/>
            <p:cNvSpPr>
              <a:spLocks noChangeShapeType="1"/>
            </p:cNvSpPr>
            <p:nvPr/>
          </p:nvSpPr>
          <p:spPr bwMode="auto">
            <a:xfrm>
              <a:off x="3600" y="139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9" name="Line 34"/>
            <p:cNvSpPr>
              <a:spLocks noChangeShapeType="1"/>
            </p:cNvSpPr>
            <p:nvPr/>
          </p:nvSpPr>
          <p:spPr bwMode="auto">
            <a:xfrm>
              <a:off x="3600" y="2256"/>
              <a:ext cx="5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1272" name="Group 35"/>
          <p:cNvGrpSpPr>
            <a:grpSpLocks/>
          </p:cNvGrpSpPr>
          <p:nvPr/>
        </p:nvGrpSpPr>
        <p:grpSpPr bwMode="auto">
          <a:xfrm>
            <a:off x="3886200" y="2951163"/>
            <a:ext cx="762000" cy="1371600"/>
            <a:chOff x="2448" y="1392"/>
            <a:chExt cx="480" cy="864"/>
          </a:xfrm>
        </p:grpSpPr>
        <p:sp>
          <p:nvSpPr>
            <p:cNvPr id="11274" name="Line 36"/>
            <p:cNvSpPr>
              <a:spLocks noChangeShapeType="1"/>
            </p:cNvSpPr>
            <p:nvPr/>
          </p:nvSpPr>
          <p:spPr bwMode="auto">
            <a:xfrm>
              <a:off x="2928" y="139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5" name="Line 37"/>
            <p:cNvSpPr>
              <a:spLocks noChangeShapeType="1"/>
            </p:cNvSpPr>
            <p:nvPr/>
          </p:nvSpPr>
          <p:spPr bwMode="auto">
            <a:xfrm flipV="1">
              <a:off x="2448" y="1392"/>
              <a:ext cx="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6" name="Line 38"/>
            <p:cNvSpPr>
              <a:spLocks noChangeShapeType="1"/>
            </p:cNvSpPr>
            <p:nvPr/>
          </p:nvSpPr>
          <p:spPr bwMode="auto">
            <a:xfrm flipV="1">
              <a:off x="2448" y="2256"/>
              <a:ext cx="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1273" name="Rectangle 39"/>
          <p:cNvSpPr>
            <a:spLocks noChangeArrowheads="1"/>
          </p:cNvSpPr>
          <p:nvPr/>
        </p:nvSpPr>
        <p:spPr bwMode="auto">
          <a:xfrm>
            <a:off x="4325938" y="3103563"/>
            <a:ext cx="1693862" cy="103187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pt-BR" sz="2000" b="1">
                <a:solidFill>
                  <a:schemeClr val="tx2"/>
                </a:solidFill>
                <a:latin typeface="Arial" charset="0"/>
              </a:rPr>
              <a:t>Mecanismo de </a:t>
            </a:r>
          </a:p>
          <a:p>
            <a:pPr algn="ctr" eaLnBrk="0" hangingPunct="0"/>
            <a:r>
              <a:rPr lang="pt-BR" sz="2000" b="1">
                <a:solidFill>
                  <a:schemeClr val="tx2"/>
                </a:solidFill>
                <a:latin typeface="Arial" charset="0"/>
              </a:rPr>
              <a:t>Inferência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27F0AB-5252-4E04-86F4-1E600E9CB591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850" y="1717675"/>
            <a:ext cx="8420100" cy="990600"/>
          </a:xfrm>
        </p:spPr>
        <p:txBody>
          <a:bodyPr/>
          <a:lstStyle/>
          <a:p>
            <a:pPr eaLnBrk="1" hangingPunct="1"/>
            <a:r>
              <a:rPr lang="pt-BR" smtClean="0"/>
              <a:t>Tipos de Conhecimento na Máquina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5313</TotalTime>
  <Words>1735</Words>
  <Application>Microsoft Office PowerPoint</Application>
  <PresentationFormat>Papel A4 (210 x 297 mm)</PresentationFormat>
  <Paragraphs>311</Paragraphs>
  <Slides>33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5" baseType="lpstr">
      <vt:lpstr>Plano grafico</vt:lpstr>
      <vt:lpstr>Documento</vt:lpstr>
      <vt:lpstr>Sistemas Inteligentes</vt:lpstr>
      <vt:lpstr>Plano de aula </vt:lpstr>
      <vt:lpstr>O problema do capitão West...</vt:lpstr>
      <vt:lpstr>Limitações da resolução de  problemas por Busca</vt:lpstr>
      <vt:lpstr>Como a máquina poderia resolver o caso do cap. West?</vt:lpstr>
      <vt:lpstr>Solucionando o caso do cap. West (Linguagem Natural)</vt:lpstr>
      <vt:lpstr>Sistemas Baseados em Conhecimento</vt:lpstr>
      <vt:lpstr>Arquitetura dos Sistemas BC</vt:lpstr>
      <vt:lpstr>Tipos de Conhecimento na Máquina</vt:lpstr>
      <vt:lpstr>“Tipos” de Conhecimento</vt:lpstr>
      <vt:lpstr>Conhecimento em Intenção x Extensão</vt:lpstr>
      <vt:lpstr>Conhecimento Declarativo X Procedimental </vt:lpstr>
      <vt:lpstr>Conhecimento Estático x Dinâmico</vt:lpstr>
      <vt:lpstr>Conhecimento Estático x Dinâmico</vt:lpstr>
      <vt:lpstr>Meta-conhecimento</vt:lpstr>
      <vt:lpstr>Categorias de Raciocínio</vt:lpstr>
      <vt:lpstr>Categorias de Raciocínio</vt:lpstr>
      <vt:lpstr>Categorias de Raciocínio</vt:lpstr>
      <vt:lpstr>Categorias de Raciocínio</vt:lpstr>
      <vt:lpstr>Raciocínio na Máquina</vt:lpstr>
      <vt:lpstr>Como Representar Conhecimento  e Raciocinar?</vt:lpstr>
      <vt:lpstr>Linguagens de Representação  do Conhecimento</vt:lpstr>
      <vt:lpstr>Representação &amp; Raciocínio</vt:lpstr>
      <vt:lpstr>Linguagens de Representação  do Conhecimento</vt:lpstr>
      <vt:lpstr>Solucionando o caso do cap. West (Linguagem Natural)</vt:lpstr>
      <vt:lpstr>Solucionando o caso do cap. West (em LPO)</vt:lpstr>
      <vt:lpstr>Observações sobre  Linguagem e Raciocínio</vt:lpstr>
      <vt:lpstr>Critérios para avaliação das LRC</vt:lpstr>
      <vt:lpstr>Critérios para avaliação das LRC</vt:lpstr>
      <vt:lpstr>Engenharia do Conhecimento</vt:lpstr>
      <vt:lpstr>Engenharia do Conhecimento</vt:lpstr>
      <vt:lpstr>Ciclo de vida dos Sistemas Baseados em Conhecimento</vt:lpstr>
      <vt:lpstr>Próxima aula</vt:lpstr>
    </vt:vector>
  </TitlesOfParts>
  <Company>Teichrieb's Co.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sobre</dc:title>
  <dc:creator>Veronica Teichrieb</dc:creator>
  <cp:lastModifiedBy>Prof_Ricardo Bastos</cp:lastModifiedBy>
  <cp:revision>503</cp:revision>
  <cp:lastPrinted>1998-10-19T20:20:45Z</cp:lastPrinted>
  <dcterms:created xsi:type="dcterms:W3CDTF">1998-04-10T12:29:23Z</dcterms:created>
  <dcterms:modified xsi:type="dcterms:W3CDTF">2011-04-07T17:31:51Z</dcterms:modified>
</cp:coreProperties>
</file>