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2" r:id="rId3"/>
    <p:sldId id="263" r:id="rId4"/>
    <p:sldId id="264" r:id="rId5"/>
    <p:sldId id="268" r:id="rId6"/>
    <p:sldId id="265" r:id="rId7"/>
    <p:sldId id="266" r:id="rId8"/>
    <p:sldId id="269" r:id="rId9"/>
    <p:sldId id="267" r:id="rId10"/>
    <p:sldId id="257" r:id="rId11"/>
    <p:sldId id="270" r:id="rId12"/>
    <p:sldId id="274" r:id="rId13"/>
    <p:sldId id="275" r:id="rId14"/>
    <p:sldId id="271" r:id="rId15"/>
    <p:sldId id="272" r:id="rId16"/>
    <p:sldId id="277" r:id="rId17"/>
    <p:sldId id="273" r:id="rId18"/>
    <p:sldId id="278" r:id="rId19"/>
    <p:sldId id="279" r:id="rId20"/>
    <p:sldId id="258" r:id="rId21"/>
    <p:sldId id="280" r:id="rId22"/>
    <p:sldId id="281" r:id="rId23"/>
    <p:sldId id="259" r:id="rId24"/>
    <p:sldId id="260" r:id="rId25"/>
    <p:sldId id="276" r:id="rId26"/>
    <p:sldId id="261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92" autoAdjust="0"/>
  </p:normalViewPr>
  <p:slideViewPr>
    <p:cSldViewPr>
      <p:cViewPr varScale="1">
        <p:scale>
          <a:sx n="60" d="100"/>
          <a:sy n="6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FDE61-443C-46C1-8DE4-B7DD19629EA6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2279A-C2DD-4B0A-A3FC-D45C0A094D24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Especificação dos requisitos, a partir de</a:t>
            </a:r>
          </a:p>
          <a:p>
            <a:pPr lvl="1"/>
            <a:r>
              <a:rPr lang="pt-BR" dirty="0" smtClean="0"/>
              <a:t>Levantamento de demandas dos potenciais gestores e usuários do serviço</a:t>
            </a:r>
          </a:p>
          <a:p>
            <a:pPr lvl="1"/>
            <a:r>
              <a:rPr lang="pt-BR" dirty="0" smtClean="0"/>
              <a:t>Soluções disponíveis no mercado </a:t>
            </a:r>
          </a:p>
          <a:p>
            <a:pPr lvl="1"/>
            <a:r>
              <a:rPr lang="pt-BR" dirty="0" smtClean="0"/>
              <a:t>Análise de projetos similares realizados por outras instituições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Definição de um benchmark de métricas e escalas de aceitação para realização de avaliações de forma estagiada afim de obter um feedback mais rápido quanto ao real estado da qualidade de um sistema, mitigando o risco de aquisição de um produto defeituoso o que é importantíssimo num mercado com contratos de desenvolvimento e fábricas de software que perduram meses ou anos. 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 software que independem de arquitetura tecnológica</a:t>
            </a:r>
          </a:p>
          <a:p>
            <a:pPr lvl="1"/>
            <a:r>
              <a:rPr lang="pt-BR" dirty="0" smtClean="0"/>
              <a:t>Definem os aspectos funcionais do software</a:t>
            </a:r>
          </a:p>
          <a:p>
            <a:r>
              <a:rPr lang="pt-BR" dirty="0" smtClean="0"/>
              <a:t>de treinamento</a:t>
            </a:r>
          </a:p>
          <a:p>
            <a:pPr lvl="1"/>
            <a:r>
              <a:rPr lang="pt-BR" dirty="0" smtClean="0"/>
              <a:t>Definem a necessidade de treinamento presencial ou à distância, carga horária e entrega de materiais didáticos</a:t>
            </a:r>
          </a:p>
          <a:p>
            <a:r>
              <a:rPr lang="pt-BR" dirty="0" smtClean="0"/>
              <a:t>Legais</a:t>
            </a:r>
          </a:p>
          <a:p>
            <a:pPr lvl="1"/>
            <a:r>
              <a:rPr lang="pt-BR" dirty="0" smtClean="0"/>
              <a:t>Definem as normas às quais o software deve respeitar</a:t>
            </a:r>
          </a:p>
          <a:p>
            <a:r>
              <a:rPr lang="pt-BR" dirty="0" smtClean="0"/>
              <a:t>de manutenção que independem de configuração tecnológica</a:t>
            </a:r>
          </a:p>
          <a:p>
            <a:pPr lvl="1"/>
            <a:r>
              <a:rPr lang="pt-BR" dirty="0" smtClean="0"/>
              <a:t>Definem a necessidade de serviços de manutenção preventiva, corretiva, evolutiva e adaptativa</a:t>
            </a:r>
          </a:p>
          <a:p>
            <a:r>
              <a:rPr lang="pt-BR" dirty="0" smtClean="0"/>
              <a:t>de prazo</a:t>
            </a:r>
          </a:p>
          <a:p>
            <a:pPr lvl="1"/>
            <a:r>
              <a:rPr lang="pt-BR" dirty="0" smtClean="0"/>
              <a:t>Definem a prioridade da entrega do software contratado</a:t>
            </a:r>
          </a:p>
          <a:p>
            <a:r>
              <a:rPr lang="pt-BR" dirty="0" smtClean="0"/>
              <a:t>de segurança</a:t>
            </a:r>
          </a:p>
          <a:p>
            <a:r>
              <a:rPr lang="pt-BR" dirty="0" smtClean="0"/>
              <a:t>sociais, ambientais e culturais</a:t>
            </a:r>
          </a:p>
          <a:p>
            <a:pPr lvl="1"/>
            <a:r>
              <a:rPr lang="pt-BR" dirty="0" smtClean="0"/>
              <a:t>Definem requisitos que o software deve atender para respeitar necessidades específicas relacionadas a costumes, idiomas e ao meio-ambiente.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1600" dirty="0" smtClean="0"/>
              <a:t>de arquitetura tecnológica</a:t>
            </a:r>
          </a:p>
          <a:p>
            <a:pPr lvl="1"/>
            <a:r>
              <a:rPr lang="pt-BR" sz="1600" dirty="0" smtClean="0"/>
              <a:t>Hardware, softwares básicos, padrões de interoperabilidade, linguagem de programação e interface</a:t>
            </a:r>
          </a:p>
          <a:p>
            <a:r>
              <a:rPr lang="pt-BR" sz="1600" dirty="0" smtClean="0"/>
              <a:t>de projeto</a:t>
            </a:r>
          </a:p>
          <a:p>
            <a:pPr lvl="1"/>
            <a:r>
              <a:rPr lang="pt-BR" sz="1600" dirty="0" smtClean="0"/>
              <a:t>Processo de desenvolvimento de software, técnicas, métodos, forma de gestão e de documentação</a:t>
            </a:r>
          </a:p>
          <a:p>
            <a:r>
              <a:rPr lang="pt-BR" sz="1600" dirty="0" smtClean="0"/>
              <a:t>de implantação</a:t>
            </a:r>
          </a:p>
          <a:p>
            <a:pPr lvl="1"/>
            <a:r>
              <a:rPr lang="pt-BR" sz="1600" dirty="0" smtClean="0"/>
              <a:t>Definem o processo de disponibilização da solução em produção</a:t>
            </a:r>
          </a:p>
          <a:p>
            <a:r>
              <a:rPr lang="pt-BR" sz="1600" dirty="0" smtClean="0"/>
              <a:t>de garantia e manutenção</a:t>
            </a:r>
          </a:p>
          <a:p>
            <a:pPr lvl="1"/>
            <a:r>
              <a:rPr lang="pt-BR" sz="1600" dirty="0" smtClean="0"/>
              <a:t>Definem a forma como será conduzida a manutenção e a comunicação entre as partes envolvidas</a:t>
            </a:r>
          </a:p>
          <a:p>
            <a:r>
              <a:rPr lang="pt-BR" sz="1600" dirty="0" smtClean="0"/>
              <a:t>de treinamento</a:t>
            </a:r>
          </a:p>
          <a:p>
            <a:pPr lvl="1"/>
            <a:r>
              <a:rPr lang="pt-BR" sz="1600" dirty="0" smtClean="0"/>
              <a:t>Definem o ambiente tecnológico de treinamentos ministrados e perfil do instrutor</a:t>
            </a:r>
          </a:p>
          <a:p>
            <a:r>
              <a:rPr lang="pt-BR" sz="1600" dirty="0" smtClean="0"/>
              <a:t>de experiência profissional</a:t>
            </a:r>
          </a:p>
          <a:p>
            <a:r>
              <a:rPr lang="pt-BR" sz="1600" dirty="0" smtClean="0"/>
              <a:t>de formação</a:t>
            </a:r>
          </a:p>
          <a:p>
            <a:pPr lvl="1"/>
            <a:r>
              <a:rPr lang="pt-BR" sz="1600" dirty="0" smtClean="0"/>
              <a:t>Definem cursos acadêmicos e técnicos, certificação profissional e forma de comprovação</a:t>
            </a:r>
          </a:p>
          <a:p>
            <a:r>
              <a:rPr lang="pt-BR" sz="1600" dirty="0" smtClean="0"/>
              <a:t>de metodologia de trabalho</a:t>
            </a:r>
          </a:p>
          <a:p>
            <a:endParaRPr lang="pt-BR" sz="1600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Indicação do tipo de serviço considerando o mercado e as soluções existentes</a:t>
            </a:r>
          </a:p>
          <a:p>
            <a:r>
              <a:rPr lang="pt-BR" dirty="0" smtClean="0"/>
              <a:t>Indicação dos termos contratuais, entre outros, relativos a:</a:t>
            </a:r>
          </a:p>
          <a:p>
            <a:pPr lvl="1"/>
            <a:r>
              <a:rPr lang="pt-BR" dirty="0" smtClean="0"/>
              <a:t>Fixação de procedimentos e de critérios de mensuração dos serviços prestados, abrangendo métricas, indicadores e valores</a:t>
            </a:r>
          </a:p>
          <a:p>
            <a:pPr lvl="1"/>
            <a:r>
              <a:rPr lang="pt-BR" dirty="0" smtClean="0"/>
              <a:t>Metodologia de avaliação da adequação às especificações funcionais e da qualidade dos serviços</a:t>
            </a:r>
          </a:p>
          <a:p>
            <a:pPr lvl="1"/>
            <a:r>
              <a:rPr lang="pt-BR" dirty="0" smtClean="0"/>
              <a:t>Quantificação ou estimativa prévia do volume de serviços demandados, para comparação e controle</a:t>
            </a:r>
          </a:p>
          <a:p>
            <a:pPr lvl="1"/>
            <a:r>
              <a:rPr lang="pt-BR" dirty="0" smtClean="0"/>
              <a:t>Regras para aplicação de multas e demais sanções administrativas</a:t>
            </a:r>
          </a:p>
          <a:p>
            <a:pPr lvl="1"/>
            <a:r>
              <a:rPr lang="pt-BR" dirty="0" smtClean="0"/>
              <a:t>Garantia de inspeções e diligências, quando aplicável, e sua forma de exercício</a:t>
            </a:r>
          </a:p>
          <a:p>
            <a:pPr lvl="1"/>
            <a:r>
              <a:rPr lang="pt-BR" dirty="0" smtClean="0"/>
              <a:t>Definição de direitos autorais e de propriedade intelectual</a:t>
            </a:r>
          </a:p>
          <a:p>
            <a:r>
              <a:rPr lang="pt-BR" dirty="0" smtClean="0"/>
              <a:t>Definição da estratégia de independência do órgão ou entidade contratante com relação à contratada, que contemplará, entre outros, a forma de transferência de tecnologia e  direitos de propriedade intelectual e direitos autorais do software, documentação, modelo de dados e base de dados;</a:t>
            </a:r>
          </a:p>
          <a:p>
            <a:r>
              <a:rPr lang="pt-BR" dirty="0" smtClean="0"/>
              <a:t>Indicação do Gestor do Contrato</a:t>
            </a:r>
          </a:p>
          <a:p>
            <a:r>
              <a:rPr lang="pt-BR" dirty="0" smtClean="0"/>
              <a:t>Definição das responsabilidades da contratada, que não poderá se eximir do cumprimento integral do contrato no caso de subcontratação</a:t>
            </a:r>
          </a:p>
          <a:p>
            <a:r>
              <a:rPr lang="pt-BR" dirty="0" smtClean="0"/>
              <a:t>Elaboração do orçamento detalhado, fundamentado em pesquisa no mercado</a:t>
            </a:r>
          </a:p>
          <a:p>
            <a:r>
              <a:rPr lang="pt-BR" dirty="0" smtClean="0"/>
              <a:t>Indicação da fonte de recursos para a contratação e a estimativa do impacto econômico-financeiro no orçamento do órgão ou entidade</a:t>
            </a:r>
          </a:p>
          <a:p>
            <a:r>
              <a:rPr lang="pt-BR" dirty="0" smtClean="0"/>
              <a:t>Definição dos critérios técnicos de julgamento da proposta para a fase de Seleção do Fornecedor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Definição da estratégia de independência da entidade contratante com relação à contratada, que contemplará, entre outros:</a:t>
            </a:r>
          </a:p>
          <a:p>
            <a:pPr lvl="1"/>
            <a:r>
              <a:rPr lang="pt-BR" dirty="0" smtClean="0"/>
              <a:t>Forma de transferência de tecnologia</a:t>
            </a:r>
          </a:p>
          <a:p>
            <a:pPr lvl="1"/>
            <a:r>
              <a:rPr lang="pt-BR" dirty="0" smtClean="0"/>
              <a:t>Direitos de propriedade intelectual e direitos autorais do software</a:t>
            </a:r>
          </a:p>
          <a:p>
            <a:pPr lvl="1"/>
            <a:r>
              <a:rPr lang="pt-BR" dirty="0" smtClean="0"/>
              <a:t>Documentação, modelo de dados e base de dados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fase de Gerenciamento do Contrato visa acompanhar e garantir a adequada prestação dos serviços durante todo o período de execução do contrato </a:t>
            </a: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Reunião inicial cuja pauta conterá pelo menos a assinatura do termo de compromisso de manutenção de sigilo e ciência das normas de segurança vigentes no órgão ou entidade e os esclarecimentos relativos a questões operacionais e de gerenciamento do contrato;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Monitoramento da execução que consiste em: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Recebimento mediante análise da avaliação dos serviços, com base nos critérios previamente definidos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Ateste para fins de pagamento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Identificação de desvios e encaminhamento de demandas de correção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Encaminhamento de glosas e sanções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Verificação de aderência às normas do contrato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Verificação da manutenção da necessidade, economicidade e oportunidade da contratação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Verificação da manutenção das condições classificatórias, pontuadas e da habilitação técnica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Manutenção do Plano de Sustentação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Comunicação às autoridades competentes sobre a proximidade do término do contrato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Manutenção dos registros de aditivos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Encaminhamento às autoridades competentes de eventuais pedidos de modificação contratual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Manutenção de registros formais de todas as ocorrências da execução do contrato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Análise de Viabilidade (Avaliação da necessidade considerando os objetivos estratégicos e as necessidades corporativas da instituição):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Nesta etapa pode-se definir as métricas de funcionalidade do sistema. Tais métricas deverão ser revisitadas à medida que a concepção do objetivo do software fique melhor estruturada e mais madura</a:t>
            </a:r>
          </a:p>
          <a:p>
            <a:pPr lvl="0"/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Análise de Viabilidade (Requisitos Tecnológicos definidos pela área de TI):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Na definição da arquitetura tecnológica deve-se atentar para a infra-estrutura de hardware que será disponibilizada pela organização e softwares básicos que serão integrados ao sistema, além dos padrões de interoperabilidade e as restrições de linguagem de programação e interface. Ao obter essas informações pode-se definir a bancada de testes que será utilizada para realizar as avaliações intermediárias e final, além de métricas de portabilidade e usabilidade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Na definição dos requisitos de projeto deve-se aproveitar a seleção do processo de desenvolvimento de software, técnicas, métodos, forma de gestão e de documentação para definir as métricas relativas à documentação do sistema e estipular o que poderá ser analisado em cada avaliação intermediária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Gerenciamento do Contrato: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Na etapa de encaminhamento formal de demandas junto a especificação dos serviços a serem realizados deve-se explicitar para o fornecedor quais são os resultados esperados e as características/ métricas que serão avaliadas nesta ordem de serviço utilizando as informações obtidas na primeira etapa do processo de avaliação da ISO (Estabelecimento dos requisitos da avaliação)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Na etapa de monitoramento da execução deve-se seguir as orientações da quarta etapa do processo de avaliação da ISO (Execução da Avaliação) e retornar o Relatório de Avaliação Revisado que é resultado da etapa de Conclusão da Avaliação junto ao ateste (ou não) dos serviços recebidos. Deve-se usar o termo de reporte de avaliação de acordo com o modelo fornecido pela ISO.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2279A-C2DD-4B0A-A3FC-D45C0A094D24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35231-C21B-4348-A354-22008F457BEA}" type="datetimeFigureOut">
              <a:rPr lang="pt-BR" smtClean="0"/>
              <a:pPr/>
              <a:t>20/10/2010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D2572-CFA0-48E4-9F7C-8AACB38CA624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Qualidade de Produtos de Software e Instruções Normativas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Viviane Souza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de Contratação</a:t>
            </a:r>
            <a:endParaRPr lang="pt-BR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251520" y="2276872"/>
            <a:ext cx="3240360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Planejamento da Contratação </a:t>
            </a:r>
            <a:endParaRPr lang="pt-BR" b="1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1403648" y="4725144"/>
            <a:ext cx="3240360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Seleção do Fornecedor</a:t>
            </a:r>
            <a:endParaRPr lang="pt-BR" b="1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5076056" y="5517232"/>
            <a:ext cx="3240360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Gerenciamento do Contrato</a:t>
            </a:r>
            <a:endParaRPr lang="pt-BR" b="1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3995936" y="1340768"/>
            <a:ext cx="2016224" cy="612648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de Viabilidade</a:t>
            </a:r>
            <a:endParaRPr lang="pt-BR" dirty="0"/>
          </a:p>
        </p:txBody>
      </p:sp>
      <p:cxnSp>
        <p:nvCxnSpPr>
          <p:cNvPr id="9" name="Shape 8"/>
          <p:cNvCxnSpPr>
            <a:stCxn id="4" idx="2"/>
            <a:endCxn id="5" idx="0"/>
          </p:cNvCxnSpPr>
          <p:nvPr/>
        </p:nvCxnSpPr>
        <p:spPr>
          <a:xfrm rot="16200000" flipH="1">
            <a:off x="1619672" y="3320988"/>
            <a:ext cx="1656184" cy="11521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5" idx="2"/>
            <a:endCxn id="6" idx="1"/>
          </p:cNvCxnSpPr>
          <p:nvPr/>
        </p:nvCxnSpPr>
        <p:spPr>
          <a:xfrm rot="16200000" flipH="1">
            <a:off x="3851920" y="4689140"/>
            <a:ext cx="396044" cy="205222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Alternate Process 11"/>
          <p:cNvSpPr/>
          <p:nvPr/>
        </p:nvSpPr>
        <p:spPr>
          <a:xfrm>
            <a:off x="3995936" y="2096272"/>
            <a:ext cx="2016224" cy="612648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Plano de Sustentação</a:t>
            </a:r>
            <a:endParaRPr lang="pt-BR" dirty="0"/>
          </a:p>
        </p:txBody>
      </p:sp>
      <p:sp>
        <p:nvSpPr>
          <p:cNvPr id="14" name="Flowchart: Alternate Process 13"/>
          <p:cNvSpPr/>
          <p:nvPr/>
        </p:nvSpPr>
        <p:spPr>
          <a:xfrm>
            <a:off x="3995936" y="2888360"/>
            <a:ext cx="2016224" cy="612648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Estratégia de Contratação</a:t>
            </a:r>
            <a:endParaRPr lang="pt-BR" dirty="0"/>
          </a:p>
        </p:txBody>
      </p:sp>
      <p:sp>
        <p:nvSpPr>
          <p:cNvPr id="15" name="Flowchart: Alternate Process 14"/>
          <p:cNvSpPr/>
          <p:nvPr/>
        </p:nvSpPr>
        <p:spPr>
          <a:xfrm>
            <a:off x="3995936" y="3680448"/>
            <a:ext cx="2016224" cy="612648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Análise de Riscos</a:t>
            </a:r>
            <a:endParaRPr lang="pt-BR" dirty="0"/>
          </a:p>
        </p:txBody>
      </p:sp>
      <p:cxnSp>
        <p:nvCxnSpPr>
          <p:cNvPr id="17" name="Straight Connector 16"/>
          <p:cNvCxnSpPr>
            <a:stCxn id="4" idx="3"/>
            <a:endCxn id="7" idx="1"/>
          </p:cNvCxnSpPr>
          <p:nvPr/>
        </p:nvCxnSpPr>
        <p:spPr>
          <a:xfrm flipV="1">
            <a:off x="3491880" y="1647092"/>
            <a:ext cx="504056" cy="1025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  <a:endCxn id="12" idx="1"/>
          </p:cNvCxnSpPr>
          <p:nvPr/>
        </p:nvCxnSpPr>
        <p:spPr>
          <a:xfrm flipV="1">
            <a:off x="3491880" y="2402596"/>
            <a:ext cx="504056" cy="27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3"/>
            <a:endCxn id="14" idx="1"/>
          </p:cNvCxnSpPr>
          <p:nvPr/>
        </p:nvCxnSpPr>
        <p:spPr>
          <a:xfrm>
            <a:off x="3491880" y="2672916"/>
            <a:ext cx="504056" cy="52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3"/>
            <a:endCxn id="15" idx="1"/>
          </p:cNvCxnSpPr>
          <p:nvPr/>
        </p:nvCxnSpPr>
        <p:spPr>
          <a:xfrm>
            <a:off x="3491880" y="2672916"/>
            <a:ext cx="504056" cy="1313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Viabilidade (1/3)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Avaliação </a:t>
            </a:r>
            <a:r>
              <a:rPr lang="pt-BR" dirty="0"/>
              <a:t>da necessidade considerando os objetivos estratégicos e as necessidades corporativas da </a:t>
            </a:r>
            <a:r>
              <a:rPr lang="pt-BR" dirty="0" smtClean="0"/>
              <a:t>instituição</a:t>
            </a:r>
            <a:endParaRPr lang="pt-BR" dirty="0"/>
          </a:p>
          <a:p>
            <a:r>
              <a:rPr lang="pt-BR" dirty="0" smtClean="0"/>
              <a:t>Explicitação </a:t>
            </a:r>
            <a:r>
              <a:rPr lang="pt-BR" dirty="0"/>
              <a:t>da motivação da contratação </a:t>
            </a:r>
            <a:r>
              <a:rPr lang="pt-BR" dirty="0" smtClean="0"/>
              <a:t>do software</a:t>
            </a:r>
            <a:endParaRPr lang="pt-BR" dirty="0"/>
          </a:p>
          <a:p>
            <a:r>
              <a:rPr lang="pt-BR" dirty="0" smtClean="0"/>
              <a:t>Especificação </a:t>
            </a:r>
            <a:r>
              <a:rPr lang="pt-BR" dirty="0"/>
              <a:t>dos </a:t>
            </a:r>
            <a:r>
              <a:rPr lang="pt-BR" dirty="0" smtClean="0"/>
              <a:t>requisitos</a:t>
            </a:r>
            <a:endParaRPr lang="pt-BR" dirty="0"/>
          </a:p>
          <a:p>
            <a:r>
              <a:rPr lang="pt-BR" dirty="0" smtClean="0"/>
              <a:t>Identificação </a:t>
            </a:r>
            <a:r>
              <a:rPr lang="pt-BR" dirty="0"/>
              <a:t>das diferentes soluções que atendam às </a:t>
            </a:r>
            <a:r>
              <a:rPr lang="pt-BR" dirty="0" smtClean="0"/>
              <a:t>necessidades</a:t>
            </a:r>
            <a:endParaRPr lang="pt-BR" dirty="0"/>
          </a:p>
          <a:p>
            <a:r>
              <a:rPr lang="pt-BR" dirty="0" smtClean="0"/>
              <a:t>Justificativa </a:t>
            </a:r>
            <a:r>
              <a:rPr lang="pt-BR" dirty="0"/>
              <a:t>da solução </a:t>
            </a:r>
            <a:r>
              <a:rPr lang="pt-BR" dirty="0" smtClean="0"/>
              <a:t>escolhida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Análise de Viabilidade (2/3)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Requisitos tecnológicos definidos pelo Requisitante do Serviço</a:t>
            </a:r>
          </a:p>
          <a:p>
            <a:pPr lvl="1"/>
            <a:r>
              <a:rPr lang="pt-BR" dirty="0" smtClean="0"/>
              <a:t>de software que independem de arquitetura tecnológica</a:t>
            </a:r>
          </a:p>
          <a:p>
            <a:pPr lvl="1"/>
            <a:r>
              <a:rPr lang="pt-BR" dirty="0" smtClean="0"/>
              <a:t>de treinamento</a:t>
            </a:r>
          </a:p>
          <a:p>
            <a:pPr lvl="1"/>
            <a:r>
              <a:rPr lang="pt-BR" dirty="0" smtClean="0"/>
              <a:t>Legais</a:t>
            </a:r>
          </a:p>
          <a:p>
            <a:pPr lvl="1"/>
            <a:r>
              <a:rPr lang="pt-BR" dirty="0" smtClean="0"/>
              <a:t>de manutenção que independem de configuração tecnológica</a:t>
            </a:r>
          </a:p>
          <a:p>
            <a:pPr lvl="1"/>
            <a:r>
              <a:rPr lang="pt-BR" dirty="0" smtClean="0"/>
              <a:t>de prazo</a:t>
            </a:r>
          </a:p>
          <a:p>
            <a:pPr lvl="1"/>
            <a:r>
              <a:rPr lang="pt-BR" dirty="0" smtClean="0"/>
              <a:t>de segurança</a:t>
            </a:r>
          </a:p>
          <a:p>
            <a:pPr lvl="1"/>
            <a:r>
              <a:rPr lang="pt-BR" dirty="0" smtClean="0"/>
              <a:t>Sociais, ambientais e culturais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Análise de Viabilidade (3/3)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r>
              <a:rPr lang="pt-BR" sz="2800" dirty="0" smtClean="0"/>
              <a:t>Requisitos tecnológicos definidos pela área de TI</a:t>
            </a:r>
          </a:p>
          <a:p>
            <a:pPr lvl="1"/>
            <a:r>
              <a:rPr lang="pt-BR" sz="2400" dirty="0" smtClean="0"/>
              <a:t>de arquitetura tecnológica</a:t>
            </a:r>
          </a:p>
          <a:p>
            <a:pPr lvl="1"/>
            <a:r>
              <a:rPr lang="pt-BR" sz="2400" dirty="0" smtClean="0"/>
              <a:t>de projeto</a:t>
            </a:r>
          </a:p>
          <a:p>
            <a:pPr lvl="1"/>
            <a:r>
              <a:rPr lang="pt-BR" sz="2400" dirty="0" smtClean="0"/>
              <a:t>de implantação</a:t>
            </a:r>
          </a:p>
          <a:p>
            <a:pPr lvl="1"/>
            <a:r>
              <a:rPr lang="pt-BR" sz="2400" dirty="0" smtClean="0"/>
              <a:t>de garantia e manutenção</a:t>
            </a:r>
          </a:p>
          <a:p>
            <a:pPr lvl="1"/>
            <a:r>
              <a:rPr lang="pt-BR" sz="2400" dirty="0" smtClean="0"/>
              <a:t>de treinamento</a:t>
            </a:r>
          </a:p>
          <a:p>
            <a:pPr lvl="1"/>
            <a:r>
              <a:rPr lang="pt-BR" sz="2400" dirty="0" smtClean="0"/>
              <a:t>de experiência profissional</a:t>
            </a:r>
          </a:p>
          <a:p>
            <a:pPr lvl="1"/>
            <a:r>
              <a:rPr lang="pt-BR" sz="2400" dirty="0" smtClean="0"/>
              <a:t>de formação</a:t>
            </a:r>
          </a:p>
          <a:p>
            <a:pPr lvl="1"/>
            <a:r>
              <a:rPr lang="pt-BR" sz="2400" dirty="0" smtClean="0"/>
              <a:t>de metodologia de trabalho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de Sustentação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Segurança </a:t>
            </a:r>
            <a:r>
              <a:rPr lang="pt-BR" dirty="0"/>
              <a:t>da </a:t>
            </a:r>
            <a:r>
              <a:rPr lang="pt-BR" dirty="0" smtClean="0"/>
              <a:t>informação</a:t>
            </a:r>
            <a:endParaRPr lang="pt-BR" dirty="0"/>
          </a:p>
          <a:p>
            <a:r>
              <a:rPr lang="pt-BR" dirty="0" smtClean="0"/>
              <a:t>Recursos </a:t>
            </a:r>
            <a:r>
              <a:rPr lang="pt-BR" dirty="0"/>
              <a:t>materiais e </a:t>
            </a:r>
            <a:r>
              <a:rPr lang="pt-BR" dirty="0" smtClean="0"/>
              <a:t>humanos</a:t>
            </a:r>
            <a:endParaRPr lang="pt-BR" dirty="0"/>
          </a:p>
          <a:p>
            <a:r>
              <a:rPr lang="pt-BR" dirty="0" smtClean="0"/>
              <a:t>Transferência </a:t>
            </a:r>
            <a:r>
              <a:rPr lang="pt-BR" dirty="0"/>
              <a:t>de </a:t>
            </a:r>
            <a:r>
              <a:rPr lang="pt-BR" dirty="0" smtClean="0"/>
              <a:t>conhecimento</a:t>
            </a:r>
            <a:endParaRPr lang="pt-BR" dirty="0"/>
          </a:p>
          <a:p>
            <a:r>
              <a:rPr lang="pt-BR" dirty="0" smtClean="0"/>
              <a:t>Transição contratual</a:t>
            </a:r>
            <a:endParaRPr lang="pt-BR" dirty="0"/>
          </a:p>
          <a:p>
            <a:r>
              <a:rPr lang="pt-BR" dirty="0" smtClean="0"/>
              <a:t>Continuidade </a:t>
            </a:r>
            <a:r>
              <a:rPr lang="pt-BR" dirty="0"/>
              <a:t>dos serviços em eventual interrupção </a:t>
            </a:r>
            <a:r>
              <a:rPr lang="pt-BR" dirty="0" smtClean="0"/>
              <a:t>contratual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 de Contratação (1/2)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Indicação </a:t>
            </a:r>
            <a:r>
              <a:rPr lang="pt-BR" dirty="0"/>
              <a:t>do tipo de </a:t>
            </a:r>
            <a:r>
              <a:rPr lang="pt-BR" dirty="0" smtClean="0"/>
              <a:t>serviço </a:t>
            </a:r>
            <a:r>
              <a:rPr lang="pt-BR" dirty="0"/>
              <a:t>considerando o mercado e as soluções </a:t>
            </a:r>
            <a:r>
              <a:rPr lang="pt-BR" dirty="0" smtClean="0"/>
              <a:t>existentes</a:t>
            </a:r>
            <a:endParaRPr lang="pt-BR" dirty="0"/>
          </a:p>
          <a:p>
            <a:r>
              <a:rPr lang="pt-BR" dirty="0" smtClean="0"/>
              <a:t>Indicação </a:t>
            </a:r>
            <a:r>
              <a:rPr lang="pt-BR" dirty="0"/>
              <a:t>dos termos contratuais, entre outros, relativos a:</a:t>
            </a:r>
          </a:p>
          <a:p>
            <a:pPr lvl="1"/>
            <a:r>
              <a:rPr lang="pt-BR" dirty="0" smtClean="0"/>
              <a:t>Fixação de procedimentos </a:t>
            </a:r>
            <a:r>
              <a:rPr lang="pt-BR" dirty="0"/>
              <a:t>e de critérios de mensuração dos serviços </a:t>
            </a:r>
            <a:r>
              <a:rPr lang="pt-BR" dirty="0" smtClean="0"/>
              <a:t>prestados</a:t>
            </a:r>
            <a:endParaRPr lang="pt-BR" dirty="0"/>
          </a:p>
          <a:p>
            <a:pPr lvl="1"/>
            <a:r>
              <a:rPr lang="pt-BR" dirty="0" smtClean="0"/>
              <a:t>Metodologia </a:t>
            </a:r>
            <a:r>
              <a:rPr lang="pt-BR" dirty="0"/>
              <a:t>de avaliação da adequação às especificações funcionais e da qualidade dos </a:t>
            </a:r>
            <a:r>
              <a:rPr lang="pt-BR" dirty="0" smtClean="0"/>
              <a:t>serviços</a:t>
            </a:r>
            <a:endParaRPr lang="pt-BR" dirty="0"/>
          </a:p>
          <a:p>
            <a:pPr lvl="1"/>
            <a:r>
              <a:rPr lang="pt-BR" dirty="0" smtClean="0"/>
              <a:t>Quantificação </a:t>
            </a:r>
            <a:r>
              <a:rPr lang="pt-BR" dirty="0"/>
              <a:t>ou estimativa prévia do volume de serviços demandados, para comparação e </a:t>
            </a:r>
            <a:r>
              <a:rPr lang="pt-BR" dirty="0" smtClean="0"/>
              <a:t>controle</a:t>
            </a:r>
            <a:endParaRPr lang="pt-BR" dirty="0"/>
          </a:p>
          <a:p>
            <a:pPr lvl="1"/>
            <a:r>
              <a:rPr lang="pt-BR" dirty="0" smtClean="0"/>
              <a:t>Regras </a:t>
            </a:r>
            <a:r>
              <a:rPr lang="pt-BR" dirty="0"/>
              <a:t>para aplicação de multas e </a:t>
            </a:r>
            <a:r>
              <a:rPr lang="pt-BR" dirty="0" smtClean="0"/>
              <a:t>sanções administrativas</a:t>
            </a:r>
            <a:endParaRPr lang="pt-BR" dirty="0"/>
          </a:p>
          <a:p>
            <a:pPr lvl="1"/>
            <a:r>
              <a:rPr lang="pt-BR" dirty="0" smtClean="0"/>
              <a:t>Garantia </a:t>
            </a:r>
            <a:r>
              <a:rPr lang="pt-BR" dirty="0"/>
              <a:t>de inspeções </a:t>
            </a:r>
            <a:r>
              <a:rPr lang="pt-BR" dirty="0" smtClean="0"/>
              <a:t>e </a:t>
            </a:r>
            <a:r>
              <a:rPr lang="pt-BR" dirty="0"/>
              <a:t>sua forma de </a:t>
            </a:r>
            <a:r>
              <a:rPr lang="pt-BR" dirty="0" smtClean="0"/>
              <a:t>exercício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 de Contratação (2/2)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Definição da estratégia de independência da entidade contratante com relação à contratada</a:t>
            </a:r>
          </a:p>
          <a:p>
            <a:r>
              <a:rPr lang="pt-BR" dirty="0" smtClean="0"/>
              <a:t>Indicação do Gestor do Contrato</a:t>
            </a:r>
          </a:p>
          <a:p>
            <a:r>
              <a:rPr lang="pt-BR" dirty="0" smtClean="0"/>
              <a:t>Definição das responsabilidades da contratada</a:t>
            </a:r>
          </a:p>
          <a:p>
            <a:r>
              <a:rPr lang="pt-BR" dirty="0" smtClean="0"/>
              <a:t>Elaboração do orçamento detalhado</a:t>
            </a:r>
          </a:p>
          <a:p>
            <a:r>
              <a:rPr lang="pt-BR" dirty="0" smtClean="0"/>
              <a:t>Indicação da fonte de recursos para a contratação e a estimativa do impacto econômico-financeiro no orçamento da entidade</a:t>
            </a:r>
          </a:p>
          <a:p>
            <a:r>
              <a:rPr lang="pt-BR" dirty="0" smtClean="0"/>
              <a:t>Definição dos critérios técnicos de julgamento da proposta para a fase de Seleção do Fornecedor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Riscos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Identificação </a:t>
            </a:r>
            <a:r>
              <a:rPr lang="pt-BR" dirty="0"/>
              <a:t>dos principais riscos que possam comprometer o sucesso do processo de </a:t>
            </a:r>
            <a:r>
              <a:rPr lang="pt-BR" dirty="0" smtClean="0"/>
              <a:t>contratação</a:t>
            </a:r>
            <a:endParaRPr lang="pt-BR" dirty="0"/>
          </a:p>
          <a:p>
            <a:r>
              <a:rPr lang="pt-BR" dirty="0" smtClean="0"/>
              <a:t>Identificação </a:t>
            </a:r>
            <a:r>
              <a:rPr lang="pt-BR" dirty="0"/>
              <a:t>dos principais riscos que possam fazer com que os serviços prestados não atendam às necessidades do contratante, podendo resultar em nova </a:t>
            </a:r>
            <a:r>
              <a:rPr lang="pt-BR" dirty="0" smtClean="0"/>
              <a:t>contratação</a:t>
            </a:r>
            <a:endParaRPr lang="pt-BR" dirty="0"/>
          </a:p>
          <a:p>
            <a:r>
              <a:rPr lang="pt-BR" dirty="0" smtClean="0"/>
              <a:t>Identificação </a:t>
            </a:r>
            <a:r>
              <a:rPr lang="pt-BR" dirty="0"/>
              <a:t>das possibilidades de ocorrência e dos danos potenciais de cada risco </a:t>
            </a:r>
            <a:r>
              <a:rPr lang="pt-BR" dirty="0" smtClean="0"/>
              <a:t>identificado</a:t>
            </a:r>
            <a:endParaRPr lang="pt-BR" dirty="0"/>
          </a:p>
          <a:p>
            <a:r>
              <a:rPr lang="pt-BR" dirty="0" smtClean="0"/>
              <a:t>Definição </a:t>
            </a:r>
            <a:r>
              <a:rPr lang="pt-BR" dirty="0"/>
              <a:t>das ações a serem tomadas para amenizar ou eliminar as chances de ocorrência do </a:t>
            </a:r>
            <a:r>
              <a:rPr lang="pt-BR" dirty="0" smtClean="0"/>
              <a:t>risco</a:t>
            </a:r>
            <a:endParaRPr lang="pt-BR" dirty="0"/>
          </a:p>
          <a:p>
            <a:r>
              <a:rPr lang="pt-BR" dirty="0" smtClean="0"/>
              <a:t>Definição </a:t>
            </a:r>
            <a:r>
              <a:rPr lang="pt-BR" dirty="0"/>
              <a:t>das ações de contingência a serem tomadas caso o risco se </a:t>
            </a:r>
            <a:r>
              <a:rPr lang="pt-BR" dirty="0" smtClean="0"/>
              <a:t>concretize</a:t>
            </a:r>
            <a:endParaRPr lang="pt-BR" dirty="0"/>
          </a:p>
          <a:p>
            <a:r>
              <a:rPr lang="pt-BR" dirty="0" smtClean="0"/>
              <a:t>Definição </a:t>
            </a:r>
            <a:r>
              <a:rPr lang="pt-BR" dirty="0"/>
              <a:t>dos responsáveis pelas ações de prevenção dos riscos e dos procedimentos de </a:t>
            </a:r>
            <a:r>
              <a:rPr lang="pt-BR" dirty="0" smtClean="0"/>
              <a:t>contingência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Gerenciamento do Contrato (1/2)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Início </a:t>
            </a:r>
            <a:r>
              <a:rPr lang="pt-BR" dirty="0"/>
              <a:t>do contrato, que abrange:</a:t>
            </a:r>
          </a:p>
          <a:p>
            <a:pPr lvl="1"/>
            <a:r>
              <a:rPr lang="pt-BR" dirty="0" smtClean="0"/>
              <a:t>Elaboração </a:t>
            </a:r>
            <a:r>
              <a:rPr lang="pt-BR" dirty="0"/>
              <a:t>de um plano de inserção da contratada;</a:t>
            </a:r>
          </a:p>
          <a:p>
            <a:pPr lvl="1"/>
            <a:r>
              <a:rPr lang="pt-BR" dirty="0" smtClean="0"/>
              <a:t>Reunião inicial</a:t>
            </a:r>
          </a:p>
          <a:p>
            <a:r>
              <a:rPr lang="pt-BR" dirty="0" smtClean="0"/>
              <a:t>Encaminhamento formal de demandas por meio de Ordens de Serviço, que conterão, por exemplo:</a:t>
            </a:r>
          </a:p>
          <a:p>
            <a:pPr lvl="1"/>
            <a:r>
              <a:rPr lang="pt-BR" dirty="0" smtClean="0"/>
              <a:t>Definição e </a:t>
            </a:r>
            <a:r>
              <a:rPr lang="pt-BR" dirty="0"/>
              <a:t>especificação dos serviços a serem </a:t>
            </a:r>
            <a:r>
              <a:rPr lang="pt-BR" dirty="0" smtClean="0"/>
              <a:t>realizados</a:t>
            </a:r>
            <a:endParaRPr lang="pt-BR" dirty="0"/>
          </a:p>
          <a:p>
            <a:pPr lvl="1"/>
            <a:r>
              <a:rPr lang="pt-BR" dirty="0" smtClean="0"/>
              <a:t>Resultados esperados</a:t>
            </a:r>
            <a:endParaRPr lang="pt-BR" dirty="0"/>
          </a:p>
          <a:p>
            <a:pPr lvl="1"/>
            <a:r>
              <a:rPr lang="pt-BR" dirty="0" smtClean="0"/>
              <a:t>Cronograma </a:t>
            </a:r>
            <a:r>
              <a:rPr lang="pt-BR" dirty="0"/>
              <a:t>de realização dos </a:t>
            </a:r>
            <a:r>
              <a:rPr lang="pt-BR" dirty="0" smtClean="0"/>
              <a:t>serviços</a:t>
            </a:r>
            <a:endParaRPr lang="pt-BR" dirty="0"/>
          </a:p>
          <a:p>
            <a:pPr lvl="1"/>
            <a:r>
              <a:rPr lang="pt-BR" dirty="0" smtClean="0"/>
              <a:t>Avaliação </a:t>
            </a:r>
            <a:r>
              <a:rPr lang="pt-BR" dirty="0"/>
              <a:t>da qualidade dos serviços realizados e as justificativas do </a:t>
            </a:r>
            <a:r>
              <a:rPr lang="pt-BR" dirty="0" smtClean="0"/>
              <a:t>avaliador</a:t>
            </a:r>
            <a:endParaRPr lang="pt-BR" dirty="0"/>
          </a:p>
          <a:p>
            <a:pPr lvl="1"/>
            <a:r>
              <a:rPr lang="pt-BR" dirty="0" smtClean="0"/>
              <a:t>Identificação </a:t>
            </a:r>
            <a:r>
              <a:rPr lang="pt-BR" dirty="0"/>
              <a:t>dos responsáveis pela </a:t>
            </a:r>
            <a:r>
              <a:rPr lang="pt-BR" dirty="0" smtClean="0"/>
              <a:t>solicitação e </a:t>
            </a:r>
            <a:r>
              <a:rPr lang="pt-BR" dirty="0"/>
              <a:t>avaliação da qualidade e ateste dos serviços </a:t>
            </a:r>
            <a:r>
              <a:rPr lang="pt-BR" dirty="0" smtClean="0"/>
              <a:t>realizados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Gerenciamento de Contrato (2/2)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Monitoramento da execução que consiste, entre outras coisas, em:</a:t>
            </a:r>
          </a:p>
          <a:p>
            <a:pPr lvl="1"/>
            <a:r>
              <a:rPr lang="pt-BR" dirty="0" smtClean="0"/>
              <a:t>Recebimento mediante análise da avaliação dos serviços, com base nos critérios previamente definidos</a:t>
            </a:r>
          </a:p>
          <a:p>
            <a:pPr lvl="1"/>
            <a:r>
              <a:rPr lang="pt-BR" dirty="0" smtClean="0"/>
              <a:t>Ateste para fins de pagamento</a:t>
            </a:r>
          </a:p>
          <a:p>
            <a:pPr lvl="1"/>
            <a:r>
              <a:rPr lang="pt-BR" dirty="0" smtClean="0"/>
              <a:t>Identificação de desvios e encaminhamento de demandas de correção</a:t>
            </a:r>
          </a:p>
          <a:p>
            <a:pPr lvl="1"/>
            <a:r>
              <a:rPr lang="pt-BR" dirty="0" smtClean="0"/>
              <a:t>Encaminhamento de glosas e sanções</a:t>
            </a:r>
          </a:p>
          <a:p>
            <a:pPr lvl="1"/>
            <a:r>
              <a:rPr lang="pt-BR" dirty="0" smtClean="0"/>
              <a:t>Verificação de aderência às normas do contrato</a:t>
            </a:r>
          </a:p>
          <a:p>
            <a:pPr lvl="1"/>
            <a:r>
              <a:rPr lang="pt-BR" dirty="0" smtClean="0"/>
              <a:t>Manutenção do Plano de Sustentação</a:t>
            </a:r>
          </a:p>
          <a:p>
            <a:pPr lvl="1"/>
            <a:r>
              <a:rPr lang="pt-BR" dirty="0" smtClean="0"/>
              <a:t>Encaminhamento às autoridades competentes de eventuais pedidos de modificação contratual</a:t>
            </a:r>
          </a:p>
          <a:p>
            <a:r>
              <a:rPr lang="pt-BR" dirty="0" smtClean="0"/>
              <a:t>Encerramento e transição contratual</a:t>
            </a:r>
            <a:endParaRPr lang="pt-BR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Indústria de software é bastante incipiente</a:t>
            </a:r>
          </a:p>
          <a:p>
            <a:r>
              <a:rPr lang="pt-BR" dirty="0" smtClean="0"/>
              <a:t>Relacionamento entre fornecedores e governo é complicado</a:t>
            </a:r>
          </a:p>
          <a:p>
            <a:r>
              <a:rPr lang="pt-BR" dirty="0" smtClean="0"/>
              <a:t>Dificuldade em definir adequabilidade dos produtos adquiridos</a:t>
            </a:r>
          </a:p>
          <a:p>
            <a:pPr algn="ctr">
              <a:buNone/>
            </a:pP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Adaptar o sistema 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de controle da qualidade de produtos de software ao processo de aquisição e gestão da tecnologia da informação definido pelo governo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Qualidade de Produtos de Software e a IN 04/2008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processo de avaliação da qualidade de produtos de software estará inserido principalmente nas seguintes etapas:</a:t>
            </a:r>
          </a:p>
          <a:p>
            <a:pPr lvl="1"/>
            <a:r>
              <a:rPr lang="pt-BR" dirty="0" smtClean="0"/>
              <a:t>Planejamento do Avaliação</a:t>
            </a:r>
          </a:p>
          <a:p>
            <a:pPr lvl="2"/>
            <a:r>
              <a:rPr lang="pt-BR" dirty="0" smtClean="0"/>
              <a:t>Análise de Viabilidade</a:t>
            </a:r>
          </a:p>
          <a:p>
            <a:pPr lvl="2"/>
            <a:r>
              <a:rPr lang="pt-BR" dirty="0" smtClean="0"/>
              <a:t>Estratégia de Contratação</a:t>
            </a:r>
          </a:p>
          <a:p>
            <a:pPr lvl="1"/>
            <a:r>
              <a:rPr lang="pt-BR" dirty="0" smtClean="0"/>
              <a:t>Gerenciamento do Contrato</a:t>
            </a:r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Qualidade de Produtos de Software e a IN 04/2008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Análise de Viabilidade</a:t>
            </a:r>
          </a:p>
          <a:p>
            <a:pPr lvl="1"/>
            <a:r>
              <a:rPr lang="pt-BR" dirty="0" smtClean="0"/>
              <a:t>Avaliação da necessidade</a:t>
            </a:r>
          </a:p>
          <a:p>
            <a:pPr lvl="2"/>
            <a:r>
              <a:rPr lang="pt-BR" dirty="0" smtClean="0"/>
              <a:t>Métricas de Funcionalidade</a:t>
            </a:r>
          </a:p>
          <a:p>
            <a:pPr lvl="1"/>
            <a:r>
              <a:rPr lang="pt-BR" dirty="0" smtClean="0"/>
              <a:t>Requisitos Tecnológicos definidos pela área de TI</a:t>
            </a:r>
          </a:p>
          <a:p>
            <a:pPr lvl="2"/>
            <a:r>
              <a:rPr lang="pt-BR" dirty="0" smtClean="0"/>
              <a:t>Bancada de testes</a:t>
            </a:r>
          </a:p>
          <a:p>
            <a:pPr lvl="2"/>
            <a:r>
              <a:rPr lang="pt-BR" dirty="0" smtClean="0"/>
              <a:t>Métricas de Portabilidade</a:t>
            </a:r>
          </a:p>
          <a:p>
            <a:pPr lvl="2"/>
            <a:r>
              <a:rPr lang="pt-BR" dirty="0" smtClean="0"/>
              <a:t>Métricas de Usabilidade</a:t>
            </a:r>
          </a:p>
          <a:p>
            <a:pPr lvl="2"/>
            <a:r>
              <a:rPr lang="pt-BR" dirty="0" smtClean="0"/>
              <a:t>Métricas de Manutenibilidade</a:t>
            </a:r>
          </a:p>
          <a:p>
            <a:pPr lvl="2"/>
            <a:r>
              <a:rPr lang="pt-BR" dirty="0" smtClean="0"/>
              <a:t>Métricas relativas à documentação do sistema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Qualidade de Produtos de Software e a IN 04/2008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Estratégia de Contratação</a:t>
            </a:r>
          </a:p>
          <a:p>
            <a:pPr lvl="1"/>
            <a:r>
              <a:rPr lang="pt-BR" dirty="0" smtClean="0"/>
              <a:t>Indicação dos termos contratuais</a:t>
            </a:r>
          </a:p>
          <a:p>
            <a:pPr lvl="2"/>
            <a:r>
              <a:rPr lang="pt-BR" dirty="0" smtClean="0"/>
              <a:t>Métricas de Confiabilidade</a:t>
            </a:r>
          </a:p>
          <a:p>
            <a:pPr lvl="2"/>
            <a:r>
              <a:rPr lang="pt-BR" dirty="0" smtClean="0"/>
              <a:t>Métricas de Eficiência</a:t>
            </a:r>
          </a:p>
          <a:p>
            <a:pPr lvl="2"/>
            <a:r>
              <a:rPr lang="pt-BR" dirty="0" smtClean="0"/>
              <a:t>Definição de pesos das características de qualidade e ratificação da corretude das escalas de aceitação</a:t>
            </a:r>
          </a:p>
          <a:p>
            <a:pPr lvl="2"/>
            <a:r>
              <a:rPr lang="pt-BR" dirty="0" smtClean="0"/>
              <a:t>Projeto da Avaliação</a:t>
            </a:r>
          </a:p>
          <a:p>
            <a:r>
              <a:rPr lang="pt-BR" dirty="0" smtClean="0"/>
              <a:t>Gerenciamento do Contrato</a:t>
            </a:r>
          </a:p>
          <a:p>
            <a:pPr lvl="1"/>
            <a:r>
              <a:rPr lang="pt-BR" dirty="0" smtClean="0"/>
              <a:t>Transcrição das métricas para Ordem de Serviço</a:t>
            </a:r>
          </a:p>
          <a:p>
            <a:pPr lvl="1"/>
            <a:r>
              <a:rPr lang="pt-BR" dirty="0" smtClean="0"/>
              <a:t>Relatório de Avaliação revisado</a:t>
            </a:r>
          </a:p>
          <a:p>
            <a:pPr lvl="1"/>
            <a:r>
              <a:rPr lang="pt-BR" dirty="0" smtClean="0"/>
              <a:t>Ateste dos serviços recebidos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Montar um benchmark de métricas e escalas de aceitação para avaliações estagiadas de softwares</a:t>
            </a:r>
          </a:p>
          <a:p>
            <a:r>
              <a:rPr lang="pt-BR" dirty="0" smtClean="0"/>
              <a:t>Realizar estudo de caso em entidade governamental que seja regida pela IN04/2008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Aquisição 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de Software e Serviços é um processo complexo, principalmente no que diz respeito à caracterização dos requisitos necessários ao software e serviços e às condições de contratação, como a qualidade esperada, critérios de aceitação, artefatos esperados, entre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outros</a:t>
            </a:r>
          </a:p>
          <a:p>
            <a:pPr algn="ctr">
              <a:buNone/>
            </a:pP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A aquisição e contratação de software para atendimento às necessidades de uma entidade precisam ser realizadas e acompanhadas com o que há de mais efetivo em termos de qualidade de produto de software, sempre de forma objetiva e efetiva</a:t>
            </a:r>
          </a:p>
          <a:p>
            <a:pPr algn="ctr">
              <a:buNone/>
            </a:pPr>
            <a:endParaRPr lang="pt-B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Utilizar um processo que estabelece a priori como o software será avaliado e defina pontos de controle com métricas e escalas de aceitação de entregas intermediárias é essencial para reduzir o tempo de feedback e tratar possíveis não conformidades precocemente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Instituto Gartner</a:t>
            </a:r>
          </a:p>
          <a:p>
            <a:r>
              <a:rPr lang="pt-BR" dirty="0" smtClean="0"/>
              <a:t>Palestra do SLTI sobre Governança de TI</a:t>
            </a:r>
          </a:p>
          <a:p>
            <a:r>
              <a:rPr lang="pt-BR" dirty="0" smtClean="0"/>
              <a:t>Lei n° 8.666/93</a:t>
            </a:r>
          </a:p>
          <a:p>
            <a:r>
              <a:rPr lang="pt-BR" dirty="0" smtClean="0"/>
              <a:t>IN 04/2008</a:t>
            </a:r>
          </a:p>
          <a:p>
            <a:r>
              <a:rPr lang="pt-BR" dirty="0" smtClean="0"/>
              <a:t>ISO 14598</a:t>
            </a:r>
          </a:p>
          <a:p>
            <a:r>
              <a:rPr lang="pt-BR" smtClean="0"/>
              <a:t>ISO 9126</a:t>
            </a:r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Mercado de software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/>
              <a:t>mercado de software mundial representa um dos maiores setores produtivos da </a:t>
            </a:r>
            <a:r>
              <a:rPr lang="pt-BR" dirty="0" smtClean="0"/>
              <a:t>economia</a:t>
            </a:r>
          </a:p>
          <a:p>
            <a:r>
              <a:rPr lang="pt-BR" dirty="0" smtClean="0"/>
              <a:t>O </a:t>
            </a:r>
            <a:r>
              <a:rPr lang="pt-BR" dirty="0"/>
              <a:t>governo responde por cerca de 40% das compras de software na indústria </a:t>
            </a:r>
            <a:r>
              <a:rPr lang="pt-BR" dirty="0" smtClean="0"/>
              <a:t>nacional</a:t>
            </a:r>
          </a:p>
          <a:p>
            <a:r>
              <a:rPr lang="pt-BR" dirty="0" smtClean="0"/>
              <a:t>Estima-se </a:t>
            </a:r>
            <a:r>
              <a:rPr lang="pt-BR" dirty="0"/>
              <a:t>que o setor público gasta entre US$ 3,1 e 5,2 bilhões por ano na compra de softwares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Papéis em uma Aquisição Governamental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Adquirente</a:t>
            </a:r>
          </a:p>
          <a:p>
            <a:pPr lvl="1"/>
            <a:r>
              <a:rPr lang="pt-BR" dirty="0" smtClean="0"/>
              <a:t>Necessita </a:t>
            </a:r>
            <a:r>
              <a:rPr lang="pt-BR" dirty="0"/>
              <a:t>de uma visão precisa de se que aquilo que compra é exatamente aquilo de que </a:t>
            </a:r>
            <a:r>
              <a:rPr lang="pt-BR" dirty="0" smtClean="0"/>
              <a:t>necessita</a:t>
            </a:r>
            <a:endParaRPr lang="pt-BR" dirty="0"/>
          </a:p>
          <a:p>
            <a:r>
              <a:rPr lang="pt-BR" dirty="0" smtClean="0"/>
              <a:t>Fornecedor</a:t>
            </a:r>
          </a:p>
          <a:p>
            <a:pPr lvl="1"/>
            <a:r>
              <a:rPr lang="pt-BR" dirty="0" smtClean="0"/>
              <a:t>Responsável por desenvolver ou disponibilizar a solução de software que o adquirente necessita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Deficiências em Governança de TI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94" y="1484784"/>
            <a:ext cx="89132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Modelo de Aquisição Governamental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Processo </a:t>
            </a:r>
            <a:r>
              <a:rPr lang="pt-BR" dirty="0"/>
              <a:t>pelo qual uma agência de governo compra um produto ou serviço para seu próprio </a:t>
            </a:r>
            <a:r>
              <a:rPr lang="pt-BR" dirty="0" smtClean="0"/>
              <a:t>uso</a:t>
            </a:r>
          </a:p>
          <a:p>
            <a:r>
              <a:rPr lang="pt-BR" dirty="0"/>
              <a:t>Lei n.º </a:t>
            </a:r>
            <a:r>
              <a:rPr lang="pt-BR" dirty="0" smtClean="0"/>
              <a:t>8.666/93</a:t>
            </a:r>
          </a:p>
          <a:p>
            <a:pPr lvl="1"/>
            <a:r>
              <a:rPr lang="pt-BR" dirty="0" smtClean="0"/>
              <a:t>Rege </a:t>
            </a:r>
            <a:r>
              <a:rPr lang="pt-BR" dirty="0"/>
              <a:t>as relações entre adquirentes e </a:t>
            </a:r>
            <a:r>
              <a:rPr lang="pt-BR" dirty="0" smtClean="0"/>
              <a:t>fornecedores</a:t>
            </a:r>
          </a:p>
          <a:p>
            <a:r>
              <a:rPr lang="pt-BR" dirty="0"/>
              <a:t>As licitações podem ser dos seguintes tipos:</a:t>
            </a:r>
          </a:p>
          <a:p>
            <a:pPr lvl="1"/>
            <a:r>
              <a:rPr lang="pt-BR" dirty="0" smtClean="0"/>
              <a:t>Menor </a:t>
            </a:r>
            <a:r>
              <a:rPr lang="pt-BR" dirty="0"/>
              <a:t>preço</a:t>
            </a:r>
          </a:p>
          <a:p>
            <a:pPr lvl="1"/>
            <a:r>
              <a:rPr lang="pt-BR" dirty="0" smtClean="0"/>
              <a:t>Melhor </a:t>
            </a:r>
            <a:r>
              <a:rPr lang="pt-BR" dirty="0"/>
              <a:t>técnica</a:t>
            </a:r>
          </a:p>
          <a:p>
            <a:pPr lvl="1"/>
            <a:r>
              <a:rPr lang="pt-BR" dirty="0" smtClean="0"/>
              <a:t>Técnica </a:t>
            </a:r>
            <a:r>
              <a:rPr lang="pt-BR" dirty="0"/>
              <a:t>e preço</a:t>
            </a:r>
          </a:p>
          <a:p>
            <a:pPr lvl="1"/>
            <a:r>
              <a:rPr lang="pt-BR" dirty="0" smtClean="0"/>
              <a:t>Maior </a:t>
            </a:r>
            <a:r>
              <a:rPr lang="pt-BR" dirty="0"/>
              <a:t>lance ou </a:t>
            </a:r>
            <a:r>
              <a:rPr lang="pt-BR" dirty="0" smtClean="0"/>
              <a:t>oferta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2492896"/>
            <a:ext cx="7992888" cy="2246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Visto que o intuito do Governo é promover a igualdade de condições de concorrência para todas empresas, a intenção é que todas licitações, inclusive as de TI, passem a ser realizadas através de pregões eletrônicos baseados em menor preço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Avaliação de Produtos de </a:t>
            </a:r>
            <a:r>
              <a:rPr lang="pt-BR" dirty="0" smtClean="0"/>
              <a:t>Software</a:t>
            </a:r>
          </a:p>
          <a:p>
            <a:pPr lvl="1"/>
            <a:r>
              <a:rPr lang="pt-BR" dirty="0" smtClean="0"/>
              <a:t>Operação </a:t>
            </a:r>
            <a:r>
              <a:rPr lang="pt-BR" dirty="0"/>
              <a:t>técnica que consiste em elaborar um julgamento de uma ou mais características de um produto de software de acordo com um procedimento </a:t>
            </a:r>
            <a:r>
              <a:rPr lang="pt-BR" dirty="0" smtClean="0"/>
              <a:t>definido</a:t>
            </a:r>
          </a:p>
          <a:p>
            <a:pPr lvl="1"/>
            <a:r>
              <a:rPr lang="pt-BR" dirty="0" smtClean="0"/>
              <a:t>ISO 14598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Qualidade de Produtos de Software</a:t>
            </a:r>
            <a:endParaRPr lang="pt-BR" dirty="0"/>
          </a:p>
        </p:txBody>
      </p:sp>
      <p:pic>
        <p:nvPicPr>
          <p:cNvPr id="4" name="Picture 3" descr="1459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20891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Qualidade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ISO 9126</a:t>
            </a:r>
          </a:p>
          <a:p>
            <a:pPr lvl="1"/>
            <a:r>
              <a:rPr lang="pt-BR" dirty="0" smtClean="0"/>
              <a:t>Características </a:t>
            </a:r>
            <a:r>
              <a:rPr lang="pt-BR" dirty="0"/>
              <a:t>de </a:t>
            </a:r>
            <a:r>
              <a:rPr lang="pt-BR" dirty="0" smtClean="0"/>
              <a:t>qualidade</a:t>
            </a:r>
          </a:p>
          <a:p>
            <a:pPr lvl="2"/>
            <a:r>
              <a:rPr lang="pt-BR" dirty="0" smtClean="0"/>
              <a:t>Conjunto </a:t>
            </a:r>
            <a:r>
              <a:rPr lang="pt-BR" dirty="0"/>
              <a:t>de definições, métricas e artefatos dirigidos por um processo com a finalidade de avaliar um software de acordo com a característica em </a:t>
            </a:r>
            <a:r>
              <a:rPr lang="pt-BR" dirty="0" smtClean="0"/>
              <a:t>questão</a:t>
            </a:r>
          </a:p>
          <a:p>
            <a:pPr lvl="2"/>
            <a:r>
              <a:rPr lang="pt-BR" dirty="0"/>
              <a:t>O relacionamento entre características fornece a base para a especificação dos requisitos de </a:t>
            </a:r>
            <a:r>
              <a:rPr lang="pt-BR" dirty="0" smtClean="0"/>
              <a:t>qualidade</a:t>
            </a:r>
          </a:p>
          <a:p>
            <a:pPr lvl="1"/>
            <a:r>
              <a:rPr lang="pt-BR" dirty="0" smtClean="0"/>
              <a:t>Qualidade </a:t>
            </a:r>
            <a:r>
              <a:rPr lang="pt-BR" dirty="0"/>
              <a:t>do produto de </a:t>
            </a:r>
            <a:r>
              <a:rPr lang="pt-BR" dirty="0" smtClean="0"/>
              <a:t>software dividida em</a:t>
            </a:r>
          </a:p>
          <a:p>
            <a:pPr lvl="2"/>
            <a:r>
              <a:rPr lang="pt-BR" dirty="0" smtClean="0"/>
              <a:t>Qualidade interna</a:t>
            </a:r>
          </a:p>
          <a:p>
            <a:pPr lvl="2"/>
            <a:r>
              <a:rPr lang="pt-BR" dirty="0" smtClean="0"/>
              <a:t>Qualidade externa</a:t>
            </a:r>
          </a:p>
          <a:p>
            <a:pPr lvl="2"/>
            <a:r>
              <a:rPr lang="pt-BR" dirty="0" smtClean="0"/>
              <a:t>Qualidade em </a:t>
            </a:r>
            <a:r>
              <a:rPr lang="pt-BR" dirty="0"/>
              <a:t>uso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2204864"/>
            <a:ext cx="7848872" cy="3970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As sub-características são discretizadas através de propriedades mensuráveis, físicas ou abstratas, de uma entidade, conhecidas como atributos de qualidade. </a:t>
            </a:r>
            <a:endParaRPr lang="pt-BR" sz="2800" dirty="0" smtClean="0"/>
          </a:p>
          <a:p>
            <a:pPr algn="ctr"/>
            <a:endParaRPr lang="pt-BR" sz="2800" dirty="0"/>
          </a:p>
          <a:p>
            <a:pPr algn="ctr"/>
            <a:r>
              <a:rPr lang="pt-BR" sz="2800" dirty="0" smtClean="0"/>
              <a:t>Para </a:t>
            </a:r>
            <a:r>
              <a:rPr lang="pt-BR" sz="2800" dirty="0"/>
              <a:t>a avaliação de cada atributo são utilizadas métricas específicas e a medição destas deve retornar um valor dentro dos limites da escala de aceitação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Instrução Normativa 04/2008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Ministério do Orçamento, Planejamento e Gestão</a:t>
            </a:r>
          </a:p>
          <a:p>
            <a:pPr lvl="1"/>
            <a:r>
              <a:rPr lang="pt-BR" dirty="0" smtClean="0"/>
              <a:t>SLTI</a:t>
            </a:r>
          </a:p>
          <a:p>
            <a:r>
              <a:rPr lang="pt-BR" dirty="0" smtClean="0"/>
              <a:t>Disciplina as </a:t>
            </a:r>
            <a:r>
              <a:rPr lang="pt-BR" dirty="0"/>
              <a:t>contratações de serviços de Tecnologia da Informação pelos órgãos e entidades integrantes </a:t>
            </a:r>
            <a:r>
              <a:rPr lang="pt-BR" dirty="0" smtClean="0"/>
              <a:t>do SISP</a:t>
            </a:r>
          </a:p>
          <a:p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2348</Words>
  <Application>Microsoft Office PowerPoint</Application>
  <PresentationFormat>On-screen Show (4:3)</PresentationFormat>
  <Paragraphs>255</Paragraphs>
  <Slides>26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Qualidade de Produtos de Software e Instruções Normativas</vt:lpstr>
      <vt:lpstr>Introdução</vt:lpstr>
      <vt:lpstr>Mercado de software</vt:lpstr>
      <vt:lpstr>Papéis em uma Aquisição Governamental</vt:lpstr>
      <vt:lpstr>Deficiências em Governança de TI</vt:lpstr>
      <vt:lpstr>Modelo de Aquisição Governamental</vt:lpstr>
      <vt:lpstr>Qualidade de Produtos de Software</vt:lpstr>
      <vt:lpstr>Modelo de Qualidade</vt:lpstr>
      <vt:lpstr>Instrução Normativa 04/2008</vt:lpstr>
      <vt:lpstr>Processo de Contratação</vt:lpstr>
      <vt:lpstr>Análise de Viabilidade (1/3)</vt:lpstr>
      <vt:lpstr>Análise de Viabilidade (2/3)</vt:lpstr>
      <vt:lpstr>Análise de Viabilidade (3/3)</vt:lpstr>
      <vt:lpstr>Plano de Sustentação</vt:lpstr>
      <vt:lpstr>Estratégia de Contratação (1/2)</vt:lpstr>
      <vt:lpstr>Estratégia de Contratação (2/2)</vt:lpstr>
      <vt:lpstr>Análise de Riscos</vt:lpstr>
      <vt:lpstr>Gerenciamento do Contrato (1/2)</vt:lpstr>
      <vt:lpstr>Gerenciamento de Contrato (2/2)</vt:lpstr>
      <vt:lpstr>Qualidade de Produtos de Software e a IN 04/2008</vt:lpstr>
      <vt:lpstr>Qualidade de Produtos de Software e a IN 04/2008</vt:lpstr>
      <vt:lpstr>Qualidade de Produtos de Software e a IN 04/2008</vt:lpstr>
      <vt:lpstr>Trabalhos Futuros</vt:lpstr>
      <vt:lpstr>Conclusões</vt:lpstr>
      <vt:lpstr>Conclusões 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Vivi</dc:creator>
  <cp:lastModifiedBy>Vivi</cp:lastModifiedBy>
  <cp:revision>83</cp:revision>
  <dcterms:created xsi:type="dcterms:W3CDTF">2010-10-19T18:17:07Z</dcterms:created>
  <dcterms:modified xsi:type="dcterms:W3CDTF">2010-10-20T13:34:45Z</dcterms:modified>
</cp:coreProperties>
</file>