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6" r:id="rId2"/>
    <p:sldId id="260" r:id="rId3"/>
    <p:sldId id="257" r:id="rId4"/>
    <p:sldId id="261" r:id="rId5"/>
    <p:sldId id="262" r:id="rId6"/>
    <p:sldId id="271" r:id="rId7"/>
    <p:sldId id="272" r:id="rId8"/>
    <p:sldId id="263" r:id="rId9"/>
    <p:sldId id="264" r:id="rId10"/>
    <p:sldId id="265" r:id="rId11"/>
    <p:sldId id="270" r:id="rId12"/>
    <p:sldId id="266" r:id="rId13"/>
    <p:sldId id="267" r:id="rId14"/>
    <p:sldId id="269" r:id="rId15"/>
    <p:sldId id="268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565" autoAdjust="0"/>
    <p:restoredTop sz="86441" autoAdjust="0"/>
  </p:normalViewPr>
  <p:slideViewPr>
    <p:cSldViewPr>
      <p:cViewPr varScale="1">
        <p:scale>
          <a:sx n="66" d="100"/>
          <a:sy n="66" d="100"/>
        </p:scale>
        <p:origin x="-100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72D75-BF2A-4F2E-B076-AACF2F4C9959}" type="datetimeFigureOut">
              <a:rPr lang="pt-BR" smtClean="0"/>
              <a:pPr/>
              <a:t>25/10/2010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C77FC-F26F-4A2C-BBD0-363CA05F9B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3437ABE-1376-4922-8D34-56CCC21D22E1}" type="datetimeFigureOut">
              <a:rPr lang="pt-BR" smtClean="0"/>
              <a:pPr/>
              <a:t>25/10/2010</a:t>
            </a:fld>
            <a:endParaRPr lang="pt-BR" dirty="0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006451-AF26-4D24-A43F-B1F1A08FF72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37ABE-1376-4922-8D34-56CCC21D22E1}" type="datetimeFigureOut">
              <a:rPr lang="pt-BR" smtClean="0"/>
              <a:pPr/>
              <a:t>25/10/2010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6451-AF26-4D24-A43F-B1F1A08FF72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3437ABE-1376-4922-8D34-56CCC21D22E1}" type="datetimeFigureOut">
              <a:rPr lang="pt-BR" smtClean="0"/>
              <a:pPr/>
              <a:t>25/10/2010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3006451-AF26-4D24-A43F-B1F1A08FF72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37ABE-1376-4922-8D34-56CCC21D22E1}" type="datetimeFigureOut">
              <a:rPr lang="pt-BR" smtClean="0"/>
              <a:pPr/>
              <a:t>25/10/2010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006451-AF26-4D24-A43F-B1F1A08FF722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37ABE-1376-4922-8D34-56CCC21D22E1}" type="datetimeFigureOut">
              <a:rPr lang="pt-BR" smtClean="0"/>
              <a:pPr/>
              <a:t>25/10/2010</a:t>
            </a:fld>
            <a:endParaRPr lang="pt-BR" dirty="0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3006451-AF26-4D24-A43F-B1F1A08FF722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3437ABE-1376-4922-8D34-56CCC21D22E1}" type="datetimeFigureOut">
              <a:rPr lang="pt-BR" smtClean="0"/>
              <a:pPr/>
              <a:t>25/10/2010</a:t>
            </a:fld>
            <a:endParaRPr lang="pt-BR" dirty="0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3006451-AF26-4D24-A43F-B1F1A08FF722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3437ABE-1376-4922-8D34-56CCC21D22E1}" type="datetimeFigureOut">
              <a:rPr lang="pt-BR" smtClean="0"/>
              <a:pPr/>
              <a:t>25/10/2010</a:t>
            </a:fld>
            <a:endParaRPr lang="pt-BR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3006451-AF26-4D24-A43F-B1F1A08FF722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 dirty="0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37ABE-1376-4922-8D34-56CCC21D22E1}" type="datetimeFigureOut">
              <a:rPr lang="pt-BR" smtClean="0"/>
              <a:pPr/>
              <a:t>25/10/2010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006451-AF26-4D24-A43F-B1F1A08FF72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37ABE-1376-4922-8D34-56CCC21D22E1}" type="datetimeFigureOut">
              <a:rPr lang="pt-BR" smtClean="0"/>
              <a:pPr/>
              <a:t>25/10/2010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006451-AF26-4D24-A43F-B1F1A08FF72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37ABE-1376-4922-8D34-56CCC21D22E1}" type="datetimeFigureOut">
              <a:rPr lang="pt-BR" smtClean="0"/>
              <a:pPr/>
              <a:t>25/10/2010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006451-AF26-4D24-A43F-B1F1A08FF722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3437ABE-1376-4922-8D34-56CCC21D22E1}" type="datetimeFigureOut">
              <a:rPr lang="pt-BR" smtClean="0"/>
              <a:pPr/>
              <a:t>25/10/2010</a:t>
            </a:fld>
            <a:endParaRPr lang="pt-BR" dirty="0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3006451-AF26-4D24-A43F-B1F1A08FF722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3437ABE-1376-4922-8D34-56CCC21D22E1}" type="datetimeFigureOut">
              <a:rPr lang="pt-BR" smtClean="0"/>
              <a:pPr/>
              <a:t>25/10/2010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3006451-AF26-4D24-A43F-B1F1A08FF72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testes de regressão e testes baseados em riscos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Marília Oliveira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Proposta de método de seleção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Extensão do método de </a:t>
            </a:r>
            <a:r>
              <a:rPr lang="pt-BR" dirty="0" err="1" smtClean="0"/>
              <a:t>Armled</a:t>
            </a:r>
            <a:endParaRPr lang="pt-BR" dirty="0" smtClean="0"/>
          </a:p>
          <a:p>
            <a:r>
              <a:rPr lang="pt-BR" dirty="0" smtClean="0"/>
              <a:t>Calcular a </a:t>
            </a:r>
            <a:r>
              <a:rPr lang="pt-BR" b="1" dirty="0" smtClean="0"/>
              <a:t>capacidade</a:t>
            </a:r>
            <a:r>
              <a:rPr lang="pt-BR" dirty="0" smtClean="0"/>
              <a:t> de execução de testes da equipe</a:t>
            </a:r>
          </a:p>
          <a:p>
            <a:pPr lvl="1"/>
            <a:r>
              <a:rPr lang="pt-BR" dirty="0" smtClean="0"/>
              <a:t>Antes de cada novo ciclo de teste</a:t>
            </a:r>
          </a:p>
          <a:p>
            <a:pPr lvl="1"/>
            <a:r>
              <a:rPr lang="pt-BR" dirty="0" smtClean="0"/>
              <a:t>Dado o tempo disponível para execução do ciclo de testes, estimar o tamanho da </a:t>
            </a:r>
            <a:r>
              <a:rPr lang="pt-BR" i="1" dirty="0" smtClean="0"/>
              <a:t>suite</a:t>
            </a:r>
            <a:r>
              <a:rPr lang="pt-BR" dirty="0" smtClean="0"/>
              <a:t> factível</a:t>
            </a:r>
          </a:p>
          <a:p>
            <a:pPr lvl="1"/>
            <a:r>
              <a:rPr lang="pt-BR" dirty="0" smtClean="0"/>
              <a:t>Utilizar estimativa de tempo médio de execução de um caso de teste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Proposta de método de seleção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Priorizar os casos de testes, de acordo com o fator de exposição do risco</a:t>
            </a:r>
          </a:p>
          <a:p>
            <a:pPr lvl="1"/>
            <a:r>
              <a:rPr lang="pt-BR" dirty="0" smtClean="0"/>
              <a:t>Probabilidade:</a:t>
            </a:r>
          </a:p>
          <a:p>
            <a:pPr lvl="2"/>
            <a:r>
              <a:rPr lang="pt-BR" dirty="0" smtClean="0"/>
              <a:t>Complexidade de implementação</a:t>
            </a:r>
          </a:p>
          <a:p>
            <a:pPr lvl="2"/>
            <a:r>
              <a:rPr lang="pt-BR" dirty="0" smtClean="0"/>
              <a:t>Histórico de falha nos últimos </a:t>
            </a:r>
            <a:r>
              <a:rPr lang="pt-BR" b="1" dirty="0" smtClean="0"/>
              <a:t>5</a:t>
            </a:r>
            <a:r>
              <a:rPr lang="pt-BR" dirty="0" smtClean="0"/>
              <a:t> ciclos de testes</a:t>
            </a:r>
          </a:p>
          <a:p>
            <a:pPr lvl="2"/>
            <a:r>
              <a:rPr lang="pt-BR" dirty="0" smtClean="0"/>
              <a:t>Histórico de alteração nos últimos </a:t>
            </a:r>
            <a:r>
              <a:rPr lang="pt-BR" b="1" dirty="0" smtClean="0"/>
              <a:t>5</a:t>
            </a:r>
            <a:r>
              <a:rPr lang="pt-BR" dirty="0" smtClean="0"/>
              <a:t> ciclos de testes</a:t>
            </a:r>
          </a:p>
          <a:p>
            <a:pPr lvl="2"/>
            <a:r>
              <a:rPr lang="pt-BR" dirty="0" smtClean="0"/>
              <a:t>Histórico de execução nos últimos </a:t>
            </a:r>
            <a:r>
              <a:rPr lang="pt-BR" b="1" dirty="0" smtClean="0"/>
              <a:t>5</a:t>
            </a:r>
            <a:r>
              <a:rPr lang="pt-BR" dirty="0" smtClean="0"/>
              <a:t> ciclos de testes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Proposta de método de seleção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Selecionar na </a:t>
            </a:r>
            <a:r>
              <a:rPr lang="pt-BR" i="1" dirty="0" smtClean="0"/>
              <a:t>suite</a:t>
            </a:r>
            <a:r>
              <a:rPr lang="pt-BR" dirty="0" smtClean="0"/>
              <a:t> os casos de testes de maior prioridade</a:t>
            </a:r>
          </a:p>
          <a:p>
            <a:r>
              <a:rPr lang="pt-BR" dirty="0" smtClean="0"/>
              <a:t>Selecionar os casos de testes relacionados</a:t>
            </a:r>
          </a:p>
          <a:p>
            <a:r>
              <a:rPr lang="pt-BR" dirty="0" smtClean="0"/>
              <a:t>Ajustar o tamanho da </a:t>
            </a:r>
            <a:r>
              <a:rPr lang="pt-BR" i="1" dirty="0" smtClean="0"/>
              <a:t>suite</a:t>
            </a:r>
            <a:r>
              <a:rPr lang="pt-BR" dirty="0" smtClean="0"/>
              <a:t> resultante à capacidade de execução estimada para o ciclo</a:t>
            </a:r>
          </a:p>
          <a:p>
            <a:pPr lvl="1"/>
            <a:r>
              <a:rPr lang="pt-BR" dirty="0" smtClean="0"/>
              <a:t>Remover casos de teste de menor prioridade e demais casos de testes relacionados.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Estudo de caso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Executar um ciclo de regressão completo</a:t>
            </a:r>
          </a:p>
          <a:p>
            <a:r>
              <a:rPr lang="pt-BR" dirty="0" smtClean="0"/>
              <a:t>Aplicar o método de seleção</a:t>
            </a:r>
          </a:p>
          <a:p>
            <a:r>
              <a:rPr lang="pt-BR" dirty="0" smtClean="0"/>
              <a:t>Verificar a incidência de casos de testes que apresentaram falhas no ciclo executado que foram eliminados da suite de testes com o método de seleção.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Projetar casos de testes menos dependentes</a:t>
            </a:r>
          </a:p>
          <a:p>
            <a:pPr lvl="1"/>
            <a:r>
              <a:rPr lang="pt-BR" dirty="0" smtClean="0"/>
              <a:t>ordem de execução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Esforço de selecionar x esforço de executar testes</a:t>
            </a:r>
          </a:p>
          <a:p>
            <a:endParaRPr lang="pt-BR" dirty="0" smtClean="0"/>
          </a:p>
          <a:p>
            <a:r>
              <a:rPr lang="pt-BR" dirty="0" smtClean="0"/>
              <a:t>Utilização de ferramentas para cálculo do fator de exposição do risco antes de cada ciclo de testes</a:t>
            </a:r>
          </a:p>
          <a:p>
            <a:endParaRPr lang="pt-BR" dirty="0" smtClean="0"/>
          </a:p>
          <a:p>
            <a:r>
              <a:rPr lang="pt-BR" dirty="0" smtClean="0"/>
              <a:t>...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2000" dirty="0" smtClean="0"/>
              <a:t>Myers, G. J. 1979 </a:t>
            </a:r>
            <a:r>
              <a:rPr lang="en-US" sz="2000" i="1" dirty="0" smtClean="0"/>
              <a:t>Art of Software Testing</a:t>
            </a:r>
            <a:r>
              <a:rPr lang="en-US" sz="2000" dirty="0" smtClean="0"/>
              <a:t>. John Wiley &amp; Sons, Inc..</a:t>
            </a:r>
            <a:endParaRPr lang="pt-BR" sz="2000" dirty="0" smtClean="0"/>
          </a:p>
          <a:p>
            <a:pPr lvl="0"/>
            <a:r>
              <a:rPr lang="en-US" sz="2000" dirty="0" err="1" smtClean="0"/>
              <a:t>Redmill</a:t>
            </a:r>
            <a:r>
              <a:rPr lang="en-US" sz="2000" dirty="0" smtClean="0"/>
              <a:t>, F. (2004), </a:t>
            </a:r>
            <a:r>
              <a:rPr lang="en-US" sz="2000" i="1" dirty="0" smtClean="0"/>
              <a:t>Exploring risk-based testing and its implications. </a:t>
            </a:r>
            <a:r>
              <a:rPr lang="en-US" sz="2000" dirty="0" smtClean="0"/>
              <a:t>Software Testing, Verification and Reliability, 14: 3–15. </a:t>
            </a:r>
            <a:r>
              <a:rPr lang="en-US" sz="2000" dirty="0" err="1" smtClean="0"/>
              <a:t>doi</a:t>
            </a:r>
            <a:r>
              <a:rPr lang="en-US" sz="2000" dirty="0" smtClean="0"/>
              <a:t>: 10.1002/stvr.288</a:t>
            </a:r>
          </a:p>
          <a:p>
            <a:r>
              <a:rPr lang="en-US" sz="2000" dirty="0" smtClean="0"/>
              <a:t>James Bach, “</a:t>
            </a:r>
            <a:r>
              <a:rPr lang="en-US" sz="2000" i="1" dirty="0" smtClean="0"/>
              <a:t>Heuristic Risk-Based Testing</a:t>
            </a:r>
            <a:r>
              <a:rPr lang="en-US" sz="2000" dirty="0" smtClean="0"/>
              <a:t>”, Software Testing and Quality Engineering Magazine, November 1999, pp. 96 - 98. </a:t>
            </a:r>
          </a:p>
          <a:p>
            <a:r>
              <a:rPr lang="en-US" sz="2000" dirty="0" smtClean="0"/>
              <a:t>Stale </a:t>
            </a:r>
            <a:r>
              <a:rPr lang="en-US" sz="2000" dirty="0" err="1" smtClean="0"/>
              <a:t>Amland</a:t>
            </a:r>
            <a:r>
              <a:rPr lang="en-US" sz="2000" dirty="0" smtClean="0"/>
              <a:t>, “</a:t>
            </a:r>
            <a:r>
              <a:rPr lang="en-US" sz="2000" i="1" dirty="0" smtClean="0"/>
              <a:t>Risk Based Testing and Metrics: Risk analysis fundamentals and metrics for software testing including a financial application case study</a:t>
            </a:r>
            <a:r>
              <a:rPr lang="en-US" sz="2000" dirty="0" smtClean="0"/>
              <a:t>”, Journal of Systems and Software, Vol. 53, 2000, pp. 287 - 295 </a:t>
            </a:r>
          </a:p>
          <a:p>
            <a:r>
              <a:rPr lang="en-US" sz="2000" dirty="0" err="1" smtClean="0"/>
              <a:t>Yanping</a:t>
            </a:r>
            <a:r>
              <a:rPr lang="en-US" sz="2000" dirty="0" smtClean="0"/>
              <a:t> Chen, Robert L. Probert, D. Paul Sims, “</a:t>
            </a:r>
            <a:r>
              <a:rPr lang="en-US" sz="2000" i="1" dirty="0" smtClean="0"/>
              <a:t>Specification-based Regression Test Selection with Risk Analysis</a:t>
            </a:r>
            <a:r>
              <a:rPr lang="en-US" sz="2000" dirty="0" smtClean="0"/>
              <a:t>”, in the Proceeding of CASCON’02, September 2002, pp.</a:t>
            </a:r>
          </a:p>
          <a:p>
            <a:r>
              <a:rPr lang="en-US" sz="2000" dirty="0" err="1" smtClean="0"/>
              <a:t>Besson</a:t>
            </a:r>
            <a:r>
              <a:rPr lang="en-US" sz="2000" dirty="0" smtClean="0"/>
              <a:t>, S. 2004. A Strategy for Risk-Based Testing. </a:t>
            </a:r>
            <a:r>
              <a:rPr lang="pt-BR" sz="2000" dirty="0" smtClean="0"/>
              <a:t>DOI=http://www stickyminds.com. Acesso em outubro de 2010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</a:t>
            </a:r>
            <a:r>
              <a:rPr lang="pt-BR" dirty="0" smtClean="0"/>
              <a:t>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teste exaustivo, ou seja, executar todas as situações possíveis em um objeto de software, é uma tarefa inviável.  </a:t>
            </a:r>
            <a:r>
              <a:rPr lang="en-US" sz="2000" dirty="0" smtClean="0"/>
              <a:t>Myers, 1979</a:t>
            </a:r>
          </a:p>
          <a:p>
            <a:pPr>
              <a:buNone/>
            </a:pPr>
            <a:endParaRPr lang="en-US" sz="2000" dirty="0" smtClean="0"/>
          </a:p>
          <a:p>
            <a:r>
              <a:rPr lang="pt-BR" dirty="0" smtClean="0"/>
              <a:t>Executar testes é uma atividade </a:t>
            </a:r>
            <a:r>
              <a:rPr lang="pt-BR" b="1" dirty="0" smtClean="0"/>
              <a:t>seletiva</a:t>
            </a:r>
            <a:r>
              <a:rPr lang="pt-BR" dirty="0" smtClean="0"/>
              <a:t> – a </a:t>
            </a:r>
            <a:r>
              <a:rPr lang="pt-BR" b="1" dirty="0" smtClean="0"/>
              <a:t>eficiência</a:t>
            </a:r>
            <a:r>
              <a:rPr lang="pt-BR" dirty="0" smtClean="0"/>
              <a:t> dos testes está relacionada à </a:t>
            </a:r>
            <a:r>
              <a:rPr lang="pt-BR" b="1" dirty="0" smtClean="0"/>
              <a:t>cobertura</a:t>
            </a:r>
            <a:r>
              <a:rPr lang="pt-BR" dirty="0" smtClean="0"/>
              <a:t> das </a:t>
            </a:r>
            <a:r>
              <a:rPr lang="pt-BR" b="1" dirty="0" smtClean="0"/>
              <a:t>situações escolhidas</a:t>
            </a:r>
            <a:r>
              <a:rPr lang="pt-BR" dirty="0" smtClean="0"/>
              <a:t>. </a:t>
            </a:r>
            <a:r>
              <a:rPr lang="en-US" sz="2000" dirty="0" err="1" smtClean="0"/>
              <a:t>Redmill</a:t>
            </a:r>
            <a:r>
              <a:rPr lang="en-US" sz="2000" dirty="0" smtClean="0"/>
              <a:t>, 2004</a:t>
            </a:r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</a:p>
          <a:p>
            <a:r>
              <a:rPr lang="pt-BR" dirty="0" smtClean="0"/>
              <a:t>Testes de Regressão</a:t>
            </a:r>
          </a:p>
          <a:p>
            <a:pPr lvl="1"/>
            <a:r>
              <a:rPr lang="pt-BR" dirty="0" smtClean="0"/>
              <a:t>Custo e seleção</a:t>
            </a:r>
          </a:p>
          <a:p>
            <a:r>
              <a:rPr lang="pt-BR" dirty="0" smtClean="0"/>
              <a:t>Testes baseados em riscos</a:t>
            </a:r>
          </a:p>
          <a:p>
            <a:r>
              <a:rPr lang="pt-BR" dirty="0" smtClean="0"/>
              <a:t>Estudo de caso</a:t>
            </a:r>
          </a:p>
          <a:p>
            <a:r>
              <a:rPr lang="pt-BR" dirty="0" smtClean="0"/>
              <a:t>Conclusão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 de Regressão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4653136"/>
            <a:ext cx="8153400" cy="1972816"/>
          </a:xfrm>
        </p:spPr>
        <p:txBody>
          <a:bodyPr>
            <a:normAutofit/>
          </a:bodyPr>
          <a:lstStyle/>
          <a:p>
            <a:r>
              <a:rPr lang="pt-BR" sz="2400" dirty="0" smtClean="0"/>
              <a:t>Avaliar a qualidade de um objeto de software que tenha sofrido </a:t>
            </a:r>
            <a:r>
              <a:rPr lang="pt-BR" sz="2400" b="1" dirty="0" smtClean="0"/>
              <a:t>alterações incrementais </a:t>
            </a:r>
            <a:r>
              <a:rPr lang="pt-BR" sz="2400" dirty="0" smtClean="0"/>
              <a:t>ou </a:t>
            </a:r>
            <a:r>
              <a:rPr lang="pt-BR" sz="2400" b="1" dirty="0" smtClean="0"/>
              <a:t>manutenções corretivas</a:t>
            </a:r>
            <a:r>
              <a:rPr lang="pt-BR" sz="2400" dirty="0" smtClean="0"/>
              <a:t>, observando se novas </a:t>
            </a:r>
            <a:r>
              <a:rPr lang="pt-BR" sz="2400" b="1" dirty="0" smtClean="0"/>
              <a:t>falhas</a:t>
            </a:r>
            <a:r>
              <a:rPr lang="pt-BR" sz="2400" dirty="0" smtClean="0"/>
              <a:t> foram </a:t>
            </a:r>
            <a:r>
              <a:rPr lang="pt-BR" sz="2400" b="1" dirty="0" smtClean="0"/>
              <a:t>introduzidas</a:t>
            </a:r>
            <a:r>
              <a:rPr lang="pt-BR" sz="2400" dirty="0" smtClean="0"/>
              <a:t> por consequência das alterações. </a:t>
            </a:r>
            <a:r>
              <a:rPr lang="pt-BR" sz="1800" dirty="0" smtClean="0"/>
              <a:t>Chen e Probert, 2002</a:t>
            </a:r>
            <a:endParaRPr lang="pt-BR" sz="1800" dirty="0"/>
          </a:p>
        </p:txBody>
      </p:sp>
      <p:pic>
        <p:nvPicPr>
          <p:cNvPr id="4" name="Imagem 3" descr="regression te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1556792"/>
            <a:ext cx="4608512" cy="2808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 de Regressão - desafios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Re-executar todos os casos de testes existentes</a:t>
            </a:r>
          </a:p>
          <a:p>
            <a:pPr lvl="1"/>
            <a:r>
              <a:rPr lang="pt-BR" dirty="0" smtClean="0"/>
              <a:t>Custo</a:t>
            </a:r>
          </a:p>
          <a:p>
            <a:pPr lvl="1"/>
            <a:r>
              <a:rPr lang="pt-BR" dirty="0" err="1" smtClean="0"/>
              <a:t>Escalabilidade</a:t>
            </a:r>
            <a:endParaRPr lang="pt-BR" dirty="0" smtClean="0"/>
          </a:p>
          <a:p>
            <a:r>
              <a:rPr lang="pt-BR" dirty="0" smtClean="0"/>
              <a:t>Execução </a:t>
            </a:r>
            <a:r>
              <a:rPr lang="pt-BR" dirty="0" smtClean="0"/>
              <a:t>automática</a:t>
            </a:r>
          </a:p>
          <a:p>
            <a:pPr lvl="1"/>
            <a:r>
              <a:rPr lang="pt-BR" dirty="0" smtClean="0"/>
              <a:t>Custo de implementação e manutenção de </a:t>
            </a:r>
            <a:r>
              <a:rPr lang="pt-BR" i="1" dirty="0" smtClean="0"/>
              <a:t>scripts</a:t>
            </a:r>
          </a:p>
          <a:p>
            <a:pPr lvl="1"/>
            <a:r>
              <a:rPr lang="pt-BR" dirty="0" smtClean="0"/>
              <a:t>Lacunas do projeto de testes</a:t>
            </a:r>
          </a:p>
          <a:p>
            <a:pPr lvl="1"/>
            <a:r>
              <a:rPr lang="pt-BR" dirty="0" smtClean="0"/>
              <a:t>Gerenciamento dos dados de testes</a:t>
            </a:r>
          </a:p>
          <a:p>
            <a:pPr lvl="1"/>
            <a:r>
              <a:rPr lang="pt-BR" dirty="0" smtClean="0"/>
              <a:t>Recuperação à falha na execução automática</a:t>
            </a:r>
          </a:p>
          <a:p>
            <a:pPr lvl="1"/>
            <a:r>
              <a:rPr lang="pt-BR" dirty="0" smtClean="0"/>
              <a:t>Nem todos os testes devem ser automáticos</a:t>
            </a:r>
            <a:endParaRPr lang="pt-BR" dirty="0" smtClean="0"/>
          </a:p>
          <a:p>
            <a:endParaRPr lang="pt-BR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 de Regressão - desafios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Execução </a:t>
            </a:r>
            <a:r>
              <a:rPr lang="pt-BR" dirty="0" smtClean="0"/>
              <a:t>manual - Inevitável </a:t>
            </a:r>
            <a:r>
              <a:rPr lang="pt-BR" b="1" dirty="0" smtClean="0"/>
              <a:t>redução</a:t>
            </a:r>
            <a:r>
              <a:rPr lang="pt-BR" dirty="0" smtClean="0"/>
              <a:t> da </a:t>
            </a:r>
            <a:r>
              <a:rPr lang="pt-BR" i="1" dirty="0" smtClean="0"/>
              <a:t>suite</a:t>
            </a:r>
            <a:r>
              <a:rPr lang="pt-BR" dirty="0" smtClean="0"/>
              <a:t> de testes</a:t>
            </a:r>
          </a:p>
          <a:p>
            <a:pPr lvl="2"/>
            <a:r>
              <a:rPr lang="pt-BR" dirty="0" smtClean="0"/>
              <a:t>Quais casos de testes posso remover?</a:t>
            </a:r>
          </a:p>
          <a:p>
            <a:pPr lvl="2"/>
            <a:r>
              <a:rPr lang="pt-BR" dirty="0" smtClean="0"/>
              <a:t>Quais casos de testes não devo remover?</a:t>
            </a:r>
          </a:p>
          <a:p>
            <a:r>
              <a:rPr lang="pt-BR" dirty="0" smtClean="0"/>
              <a:t>Redução </a:t>
            </a:r>
            <a:r>
              <a:rPr lang="pt-BR" b="1" dirty="0" smtClean="0"/>
              <a:t>eficiente</a:t>
            </a:r>
          </a:p>
          <a:p>
            <a:pPr lvl="1"/>
            <a:r>
              <a:rPr lang="pt-BR" dirty="0" smtClean="0"/>
              <a:t>Aquela que não remove casos de testes que revelariam falhas </a:t>
            </a:r>
            <a:r>
              <a:rPr lang="pt-BR" dirty="0" smtClean="0"/>
              <a:t>existentes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Testes de regressão - desafios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Pesquisas – </a:t>
            </a:r>
            <a:r>
              <a:rPr lang="pt-BR" i="1" dirty="0" err="1" smtClean="0"/>
              <a:t>code</a:t>
            </a:r>
            <a:r>
              <a:rPr lang="pt-BR" i="1" dirty="0" smtClean="0"/>
              <a:t> </a:t>
            </a:r>
            <a:r>
              <a:rPr lang="pt-BR" i="1" dirty="0" err="1" smtClean="0"/>
              <a:t>coverage</a:t>
            </a:r>
            <a:r>
              <a:rPr lang="pt-BR" i="1" dirty="0" smtClean="0"/>
              <a:t> </a:t>
            </a:r>
            <a:r>
              <a:rPr lang="pt-BR" sz="2000" i="1" dirty="0" err="1" smtClean="0"/>
              <a:t>Harrold</a:t>
            </a:r>
            <a:endParaRPr lang="pt-BR" sz="2000" i="1" dirty="0" smtClean="0"/>
          </a:p>
          <a:p>
            <a:endParaRPr lang="pt-BR" sz="2000" i="1" dirty="0" smtClean="0"/>
          </a:p>
          <a:p>
            <a:r>
              <a:rPr lang="pt-BR" sz="2000" dirty="0" smtClean="0"/>
              <a:t>Abordagem – aplicar </a:t>
            </a:r>
            <a:r>
              <a:rPr lang="pt-BR" sz="2000" b="1" i="1" dirty="0" err="1" smtClean="0"/>
              <a:t>Risk-based</a:t>
            </a:r>
            <a:r>
              <a:rPr lang="pt-BR" sz="2000" b="1" i="1" dirty="0" smtClean="0"/>
              <a:t> </a:t>
            </a:r>
            <a:r>
              <a:rPr lang="pt-BR" sz="2000" b="1" i="1" dirty="0" err="1" smtClean="0"/>
              <a:t>testing</a:t>
            </a:r>
            <a:endParaRPr lang="pt-BR" sz="2000" i="1" dirty="0" smtClean="0"/>
          </a:p>
          <a:p>
            <a:endParaRPr lang="pt-BR" sz="2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Testes baseados em riscos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i="1" dirty="0" smtClean="0"/>
          </a:p>
          <a:p>
            <a:r>
              <a:rPr lang="pt-BR" i="1" dirty="0" err="1" smtClean="0"/>
              <a:t>Risk-based</a:t>
            </a:r>
            <a:r>
              <a:rPr lang="pt-BR" i="1" dirty="0" smtClean="0"/>
              <a:t> </a:t>
            </a:r>
            <a:r>
              <a:rPr lang="pt-BR" i="1" dirty="0" err="1" smtClean="0"/>
              <a:t>Testing</a:t>
            </a:r>
            <a:r>
              <a:rPr lang="pt-BR" dirty="0" smtClean="0"/>
              <a:t> é a abordagem de concentrar </a:t>
            </a:r>
            <a:r>
              <a:rPr lang="pt-BR" b="1" dirty="0" smtClean="0"/>
              <a:t>esforços</a:t>
            </a:r>
            <a:r>
              <a:rPr lang="pt-BR" dirty="0" smtClean="0"/>
              <a:t> nos cenários onde é maior o </a:t>
            </a:r>
            <a:r>
              <a:rPr lang="pt-BR" b="1" dirty="0" smtClean="0"/>
              <a:t>risco de</a:t>
            </a:r>
            <a:r>
              <a:rPr lang="pt-BR" dirty="0" smtClean="0"/>
              <a:t> </a:t>
            </a:r>
            <a:r>
              <a:rPr lang="pt-BR" b="1" dirty="0" smtClean="0"/>
              <a:t>falha</a:t>
            </a:r>
            <a:r>
              <a:rPr lang="pt-BR" dirty="0" smtClean="0"/>
              <a:t>, </a:t>
            </a:r>
            <a:r>
              <a:rPr lang="pt-BR" b="1" dirty="0" smtClean="0"/>
              <a:t>projetando</a:t>
            </a:r>
            <a:r>
              <a:rPr lang="pt-BR" dirty="0" smtClean="0"/>
              <a:t> e </a:t>
            </a:r>
            <a:r>
              <a:rPr lang="pt-BR" b="1" dirty="0" smtClean="0"/>
              <a:t>executando</a:t>
            </a:r>
            <a:r>
              <a:rPr lang="pt-BR" dirty="0" smtClean="0"/>
              <a:t> testes de acordo com os riscos relacionados às situações de uso do objeto de software</a:t>
            </a:r>
            <a:r>
              <a:rPr lang="pt-BR" dirty="0" smtClean="0"/>
              <a:t>. </a:t>
            </a:r>
            <a:r>
              <a:rPr lang="en-US" sz="2000" dirty="0" err="1" smtClean="0"/>
              <a:t>Redmill</a:t>
            </a:r>
            <a:r>
              <a:rPr lang="en-US" sz="2000" dirty="0" smtClean="0"/>
              <a:t>, 2004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Testes baseados em riscos- técnicas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Fator de Exposição do Risco, </a:t>
            </a:r>
            <a:r>
              <a:rPr lang="pt-BR" sz="2000" dirty="0" err="1" smtClean="0"/>
              <a:t>Amland</a:t>
            </a:r>
            <a:endParaRPr lang="pt-BR" sz="2000" dirty="0" smtClean="0"/>
          </a:p>
          <a:p>
            <a:pPr lvl="1"/>
            <a:r>
              <a:rPr lang="pt-BR" dirty="0" smtClean="0"/>
              <a:t>RE(ƒ) = P(ƒ) x C(ƒ)</a:t>
            </a:r>
          </a:p>
          <a:p>
            <a:pPr lvl="2"/>
            <a:r>
              <a:rPr lang="pt-BR" dirty="0" smtClean="0"/>
              <a:t>RE(ƒ) = Fator de exposição de risco de uma função</a:t>
            </a:r>
          </a:p>
          <a:p>
            <a:pPr lvl="2"/>
            <a:r>
              <a:rPr lang="pt-BR" dirty="0" smtClean="0"/>
              <a:t>P(ƒ) = Probabilidade de falha em uma função</a:t>
            </a:r>
          </a:p>
          <a:p>
            <a:pPr lvl="2"/>
            <a:r>
              <a:rPr lang="pt-BR" dirty="0" smtClean="0"/>
              <a:t>C(ƒ) = Média entre o custo de falha de uma função na visão do cliente e na visão do fornecedor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1456</TotalTime>
  <Words>720</Words>
  <Application>Microsoft Office PowerPoint</Application>
  <PresentationFormat>Apresentação na tela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Mediano</vt:lpstr>
      <vt:lpstr>testes de regressão e testes baseados em riscos</vt:lpstr>
      <vt:lpstr>Introdução</vt:lpstr>
      <vt:lpstr>Roteiro</vt:lpstr>
      <vt:lpstr>Teste de Regressão</vt:lpstr>
      <vt:lpstr>Teste de Regressão - desafios</vt:lpstr>
      <vt:lpstr>Teste de Regressão - desafios</vt:lpstr>
      <vt:lpstr>Testes de regressão - desafios</vt:lpstr>
      <vt:lpstr>Testes baseados em riscos</vt:lpstr>
      <vt:lpstr>Testes baseados em riscos- técnicas</vt:lpstr>
      <vt:lpstr>Proposta de método de seleção</vt:lpstr>
      <vt:lpstr>Proposta de método de seleção</vt:lpstr>
      <vt:lpstr>Proposta de método de seleção</vt:lpstr>
      <vt:lpstr>Estudo de caso</vt:lpstr>
      <vt:lpstr>Conclusões</vt:lpstr>
      <vt:lpstr>Referências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Qualidade de Produtos de Software</dc:title>
  <dc:subject>relação entre testes de software e inspeções relacionadas a qualidade do produto de software</dc:subject>
  <dc:creator>Marília Oliveira</dc:creator>
  <cp:keywords>Qualidade de Produto, Testes de Software, Inspeções</cp:keywords>
  <cp:lastModifiedBy>hp</cp:lastModifiedBy>
  <cp:revision>171</cp:revision>
  <dcterms:created xsi:type="dcterms:W3CDTF">2010-09-13T19:41:32Z</dcterms:created>
  <dcterms:modified xsi:type="dcterms:W3CDTF">2010-10-26T04:05:55Z</dcterms:modified>
</cp:coreProperties>
</file>