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8" r:id="rId1"/>
  </p:sldMasterIdLst>
  <p:handoutMasterIdLst>
    <p:handoutMasterId r:id="rId26"/>
  </p:handoutMasterIdLst>
  <p:sldIdLst>
    <p:sldId id="258" r:id="rId2"/>
    <p:sldId id="266" r:id="rId3"/>
    <p:sldId id="261" r:id="rId4"/>
    <p:sldId id="262" r:id="rId5"/>
    <p:sldId id="256" r:id="rId6"/>
    <p:sldId id="271" r:id="rId7"/>
    <p:sldId id="269" r:id="rId8"/>
    <p:sldId id="270" r:id="rId9"/>
    <p:sldId id="268" r:id="rId10"/>
    <p:sldId id="273" r:id="rId11"/>
    <p:sldId id="259" r:id="rId12"/>
    <p:sldId id="272" r:id="rId13"/>
    <p:sldId id="274" r:id="rId14"/>
    <p:sldId id="260" r:id="rId15"/>
    <p:sldId id="275" r:id="rId16"/>
    <p:sldId id="257" r:id="rId17"/>
    <p:sldId id="277" r:id="rId18"/>
    <p:sldId id="276" r:id="rId19"/>
    <p:sldId id="283" r:id="rId20"/>
    <p:sldId id="278" r:id="rId21"/>
    <p:sldId id="281" r:id="rId22"/>
    <p:sldId id="282" r:id="rId23"/>
    <p:sldId id="279" r:id="rId24"/>
    <p:sldId id="265" r:id="rId2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E3FDE45-AF77-4B5C-9715-49D594BDF05E}" styleName="Estilo Claro 1 - Ênfas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3294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9BAFFD-804A-4411-95F5-95E9D1B745A1}" type="datetimeFigureOut">
              <a:rPr lang="pt-BR" smtClean="0"/>
              <a:t>20/10/2010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86D13-B135-4AD4-9C9C-F6C0D07087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9179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32AD9-2A2F-482C-9A20-FAF13FB70A9E}" type="datetimeFigureOut">
              <a:rPr lang="pt-BR" smtClean="0"/>
              <a:t>20/10/2010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5BA9-CC63-4CF1-9D7D-2C158ECAD9FE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tângulo 6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21412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32AD9-2A2F-482C-9A20-FAF13FB70A9E}" type="datetimeFigureOut">
              <a:rPr lang="pt-BR" smtClean="0"/>
              <a:t>19/10/2010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5BA9-CC63-4CF1-9D7D-2C158ECAD9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8656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32AD9-2A2F-482C-9A20-FAF13FB70A9E}" type="datetimeFigureOut">
              <a:rPr lang="pt-BR" smtClean="0"/>
              <a:t>19/10/2010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5BA9-CC63-4CF1-9D7D-2C158ECAD9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3376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32AD9-2A2F-482C-9A20-FAF13FB70A9E}" type="datetimeFigureOut">
              <a:rPr lang="pt-BR" smtClean="0"/>
              <a:t>20/10/2010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5BA9-CC63-4CF1-9D7D-2C158ECAD9FE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tângulo 6"/>
          <p:cNvSpPr/>
          <p:nvPr userDrawn="1"/>
        </p:nvSpPr>
        <p:spPr>
          <a:xfrm>
            <a:off x="0" y="0"/>
            <a:ext cx="9144000" cy="5831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8" name="Picture 4" descr="http://encontrolivre.org/2010/wp-content/themes/default/images/logos/cin-ufp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7" y="6453336"/>
            <a:ext cx="763711" cy="292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96719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32AD9-2A2F-482C-9A20-FAF13FB70A9E}" type="datetimeFigureOut">
              <a:rPr lang="pt-BR" smtClean="0"/>
              <a:t>19/10/2010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5BA9-CC63-4CF1-9D7D-2C158ECAD9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9977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32AD9-2A2F-482C-9A20-FAF13FB70A9E}" type="datetimeFigureOut">
              <a:rPr lang="pt-BR" smtClean="0"/>
              <a:t>19/10/2010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5BA9-CC63-4CF1-9D7D-2C158ECAD9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2616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32AD9-2A2F-482C-9A20-FAF13FB70A9E}" type="datetimeFigureOut">
              <a:rPr lang="pt-BR" smtClean="0"/>
              <a:t>19/10/2010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5BA9-CC63-4CF1-9D7D-2C158ECAD9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7421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32AD9-2A2F-482C-9A20-FAF13FB70A9E}" type="datetimeFigureOut">
              <a:rPr lang="pt-BR" smtClean="0"/>
              <a:t>19/10/2010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5BA9-CC63-4CF1-9D7D-2C158ECAD9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461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32AD9-2A2F-482C-9A20-FAF13FB70A9E}" type="datetimeFigureOut">
              <a:rPr lang="pt-BR" smtClean="0"/>
              <a:t>19/10/2010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5BA9-CC63-4CF1-9D7D-2C158ECAD9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1424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32AD9-2A2F-482C-9A20-FAF13FB70A9E}" type="datetimeFigureOut">
              <a:rPr lang="pt-BR" smtClean="0"/>
              <a:t>19/10/2010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5BA9-CC63-4CF1-9D7D-2C158ECAD9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1372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32AD9-2A2F-482C-9A20-FAF13FB70A9E}" type="datetimeFigureOut">
              <a:rPr lang="pt-BR" smtClean="0"/>
              <a:t>19/10/2010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5BA9-CC63-4CF1-9D7D-2C158ECAD9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9079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B32AD9-2A2F-482C-9A20-FAF13FB70A9E}" type="datetimeFigureOut">
              <a:rPr lang="pt-BR" smtClean="0"/>
              <a:t>19/10/2010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B15BA9-CC63-4CF1-9D7D-2C158ECAD9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6233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9" r:id="rId1"/>
    <p:sldLayoutId id="2147484070" r:id="rId2"/>
    <p:sldLayoutId id="2147484071" r:id="rId3"/>
    <p:sldLayoutId id="2147484072" r:id="rId4"/>
    <p:sldLayoutId id="2147484073" r:id="rId5"/>
    <p:sldLayoutId id="2147484074" r:id="rId6"/>
    <p:sldLayoutId id="2147484075" r:id="rId7"/>
    <p:sldLayoutId id="2147484076" r:id="rId8"/>
    <p:sldLayoutId id="2147484077" r:id="rId9"/>
    <p:sldLayoutId id="2147484078" r:id="rId10"/>
    <p:sldLayoutId id="214748407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323528" y="2492896"/>
            <a:ext cx="8496944" cy="1524000"/>
          </a:xfrm>
        </p:spPr>
        <p:txBody>
          <a:bodyPr>
            <a:normAutofit fontScale="90000"/>
          </a:bodyPr>
          <a:lstStyle/>
          <a:p>
            <a:r>
              <a:rPr lang="pt-BR" sz="5300" b="1" dirty="0">
                <a:solidFill>
                  <a:schemeClr val="accent2">
                    <a:lumMod val="50000"/>
                  </a:schemeClr>
                </a:solidFill>
                <a:latin typeface="Helvetica" pitchFamily="34" charset="0"/>
                <a:cs typeface="Helvetica" pitchFamily="34" charset="0"/>
              </a:rPr>
              <a:t>Um estudo analítico entre as visões de Qualidade na </a:t>
            </a:r>
            <a:r>
              <a:rPr lang="pt-BR" sz="5300" b="1" dirty="0" smtClean="0">
                <a:solidFill>
                  <a:schemeClr val="accent2">
                    <a:lumMod val="50000"/>
                  </a:schemeClr>
                </a:solidFill>
                <a:latin typeface="Helvetica" pitchFamily="34" charset="0"/>
                <a:cs typeface="Helvetica" pitchFamily="34" charset="0"/>
              </a:rPr>
              <a:t/>
            </a:r>
            <a:br>
              <a:rPr lang="pt-BR" sz="5300" b="1" dirty="0" smtClean="0">
                <a:solidFill>
                  <a:schemeClr val="accent2">
                    <a:lumMod val="50000"/>
                  </a:schemeClr>
                </a:solidFill>
                <a:latin typeface="Helvetica" pitchFamily="34" charset="0"/>
                <a:cs typeface="Helvetica" pitchFamily="34" charset="0"/>
              </a:rPr>
            </a:br>
            <a:r>
              <a:rPr lang="pt-BR" sz="5300" b="1" dirty="0" smtClean="0">
                <a:solidFill>
                  <a:schemeClr val="accent2">
                    <a:lumMod val="50000"/>
                  </a:schemeClr>
                </a:solidFill>
                <a:latin typeface="Helvetica" pitchFamily="34" charset="0"/>
                <a:cs typeface="Helvetica" pitchFamily="34" charset="0"/>
              </a:rPr>
              <a:t>Engenharia </a:t>
            </a:r>
            <a:r>
              <a:rPr lang="pt-BR" sz="5300" b="1" dirty="0">
                <a:solidFill>
                  <a:schemeClr val="accent2">
                    <a:lumMod val="50000"/>
                  </a:schemeClr>
                </a:solidFill>
                <a:latin typeface="Helvetica" pitchFamily="34" charset="0"/>
                <a:cs typeface="Helvetica" pitchFamily="34" charset="0"/>
              </a:rPr>
              <a:t>de Produção</a:t>
            </a:r>
            <a:r>
              <a:rPr lang="pt-BR" b="1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pt-BR" b="1" dirty="0">
                <a:solidFill>
                  <a:schemeClr val="accent2">
                    <a:lumMod val="50000"/>
                  </a:schemeClr>
                </a:solidFill>
              </a:rPr>
            </a:br>
            <a:endParaRPr lang="pt-BR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1371600" y="4628728"/>
            <a:ext cx="6400800" cy="1752600"/>
          </a:xfrm>
        </p:spPr>
        <p:txBody>
          <a:bodyPr/>
          <a:lstStyle/>
          <a:p>
            <a:r>
              <a:rPr lang="pt-B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Hélio </a:t>
            </a:r>
            <a:r>
              <a:rPr lang="pt-BR" dirty="0" err="1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Bentzen</a:t>
            </a:r>
            <a:endParaRPr lang="pt-BR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r>
              <a:rPr lang="pt-B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Pós Graduação</a:t>
            </a:r>
          </a:p>
          <a:p>
            <a:r>
              <a:rPr lang="pt-B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UFPE</a:t>
            </a:r>
            <a:endParaRPr lang="pt-BR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8833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/>
              <a:t>Joseph </a:t>
            </a:r>
            <a:r>
              <a:rPr lang="pt-BR" dirty="0" err="1"/>
              <a:t>Juran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b="1" dirty="0" smtClean="0"/>
              <a:t>Trilogia</a:t>
            </a:r>
          </a:p>
          <a:p>
            <a:r>
              <a:rPr lang="pt-BR" u="sng" dirty="0" smtClean="0"/>
              <a:t>Planejamento</a:t>
            </a:r>
            <a:r>
              <a:rPr lang="pt-BR" u="sng" dirty="0"/>
              <a:t> da </a:t>
            </a:r>
            <a:r>
              <a:rPr lang="pt-BR" u="sng" dirty="0" smtClean="0"/>
              <a:t>Qualidade</a:t>
            </a:r>
            <a:endParaRPr lang="pt-BR" dirty="0" smtClean="0"/>
          </a:p>
          <a:p>
            <a:pPr lvl="1"/>
            <a:r>
              <a:rPr lang="pt-BR" dirty="0" smtClean="0"/>
              <a:t>Produtos que atendam as necessidades </a:t>
            </a:r>
            <a:r>
              <a:rPr lang="pt-BR" dirty="0"/>
              <a:t>do </a:t>
            </a:r>
            <a:r>
              <a:rPr lang="pt-BR" dirty="0" smtClean="0"/>
              <a:t>cliente</a:t>
            </a:r>
          </a:p>
        </p:txBody>
      </p:sp>
      <p:pic>
        <p:nvPicPr>
          <p:cNvPr id="4098" name="Picture 2" descr="http://www.excelincendio.com.br/Imagens/Internas/img_interna_quem_somo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3501008"/>
            <a:ext cx="2254309" cy="309211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3322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/>
              <a:t>Joseph </a:t>
            </a:r>
            <a:r>
              <a:rPr lang="pt-BR" dirty="0" err="1"/>
              <a:t>Juran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b="1" dirty="0" smtClean="0"/>
              <a:t>Trilogia</a:t>
            </a:r>
          </a:p>
          <a:p>
            <a:r>
              <a:rPr lang="pt-BR" u="sng" dirty="0" smtClean="0"/>
              <a:t>Controle</a:t>
            </a:r>
            <a:r>
              <a:rPr lang="pt-BR" u="sng" dirty="0"/>
              <a:t> da Qualidade</a:t>
            </a:r>
            <a:r>
              <a:rPr lang="pt-BR" dirty="0"/>
              <a:t>: </a:t>
            </a:r>
            <a:endParaRPr lang="pt-BR" dirty="0" smtClean="0"/>
          </a:p>
          <a:p>
            <a:pPr lvl="1"/>
            <a:r>
              <a:rPr lang="pt-BR" dirty="0" smtClean="0"/>
              <a:t>Implementa métricas/indicadores</a:t>
            </a:r>
          </a:p>
          <a:p>
            <a:pPr lvl="1"/>
            <a:r>
              <a:rPr lang="pt-BR" dirty="0" smtClean="0"/>
              <a:t>medir desempenho</a:t>
            </a:r>
          </a:p>
          <a:p>
            <a:pPr lvl="1"/>
            <a:r>
              <a:rPr lang="pt-BR" dirty="0" smtClean="0"/>
              <a:t>Ações..</a:t>
            </a:r>
            <a:endParaRPr lang="pt-BR" dirty="0"/>
          </a:p>
        </p:txBody>
      </p:sp>
      <p:pic>
        <p:nvPicPr>
          <p:cNvPr id="3076" name="Picture 4" descr="http://www.catalogosnt.cnptia.embrapa.br/Repositorio/controle_de_qualidade_de_alimentos_000f48npadq02wx5af007pfjhrd9uz3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4221088"/>
            <a:ext cx="3203848" cy="252970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3327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/>
              <a:t>Joseph </a:t>
            </a:r>
            <a:r>
              <a:rPr lang="pt-BR" dirty="0" err="1"/>
              <a:t>Juran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b="1" dirty="0" smtClean="0"/>
              <a:t>Trilogia</a:t>
            </a:r>
          </a:p>
          <a:p>
            <a:r>
              <a:rPr lang="pt-BR" u="sng" dirty="0" smtClean="0"/>
              <a:t>Aperfeiçoamento</a:t>
            </a:r>
            <a:r>
              <a:rPr lang="pt-BR" u="sng" dirty="0"/>
              <a:t> da Qualidade</a:t>
            </a:r>
            <a:r>
              <a:rPr lang="pt-BR" dirty="0"/>
              <a:t>: </a:t>
            </a:r>
            <a:endParaRPr lang="pt-BR" dirty="0" smtClean="0"/>
          </a:p>
          <a:p>
            <a:pPr lvl="1"/>
            <a:r>
              <a:rPr lang="pt-BR" dirty="0" smtClean="0"/>
              <a:t>Mostrar as necessidades</a:t>
            </a:r>
          </a:p>
          <a:p>
            <a:pPr lvl="1"/>
            <a:r>
              <a:rPr lang="pt-BR" dirty="0" smtClean="0"/>
              <a:t>Identificar as melhorias</a:t>
            </a:r>
          </a:p>
          <a:p>
            <a:pPr lvl="1"/>
            <a:r>
              <a:rPr lang="pt-BR" dirty="0" smtClean="0"/>
              <a:t>Treinar, motivar</a:t>
            </a:r>
            <a:endParaRPr lang="pt-BR" dirty="0"/>
          </a:p>
        </p:txBody>
      </p:sp>
      <p:pic>
        <p:nvPicPr>
          <p:cNvPr id="5122" name="Picture 2" descr="http://o2porminuto.uol.com.br/imagens/materia/treinocomtiros354_24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4293096"/>
            <a:ext cx="3371850" cy="233362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1786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7170" name="Picture 2" descr="http://qualidade.wikidot.com/local--files/movimento-pela-qualidade/trilogi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764704"/>
            <a:ext cx="7849411" cy="5263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3048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/>
              <a:t>Armand </a:t>
            </a:r>
            <a:r>
              <a:rPr lang="pt-BR" dirty="0" err="1"/>
              <a:t>Feigenbaum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pt-BR" b="1" dirty="0" smtClean="0"/>
              <a:t>Controle </a:t>
            </a:r>
            <a:r>
              <a:rPr lang="pt-BR" b="1" dirty="0"/>
              <a:t>de Qualidade Total (TQC</a:t>
            </a:r>
            <a:r>
              <a:rPr lang="pt-BR" b="1" dirty="0" smtClean="0"/>
              <a:t>)</a:t>
            </a:r>
          </a:p>
          <a:p>
            <a:pPr marL="0" indent="0" algn="just">
              <a:buNone/>
            </a:pPr>
            <a:r>
              <a:rPr lang="pt-BR" b="1" dirty="0" smtClean="0"/>
              <a:t>A qualidade quem estabelece são os clientes</a:t>
            </a:r>
            <a:r>
              <a:rPr lang="pt-BR" dirty="0" smtClean="0"/>
              <a:t> e não os profissionais de engenharia, </a:t>
            </a:r>
            <a:r>
              <a:rPr lang="pt-BR" i="1" dirty="0" smtClean="0"/>
              <a:t>marketing </a:t>
            </a:r>
            <a:r>
              <a:rPr lang="pt-BR" dirty="0" smtClean="0"/>
              <a:t>ou a alta administração.</a:t>
            </a:r>
          </a:p>
          <a:p>
            <a:pPr marL="0" indent="0" algn="ctr">
              <a:buNone/>
            </a:pPr>
            <a:endParaRPr lang="pt-BR" b="1" dirty="0" smtClean="0"/>
          </a:p>
          <a:p>
            <a:r>
              <a:rPr lang="pt-BR" dirty="0" smtClean="0"/>
              <a:t>A qualidade de um produto ou serviço pode ser definida como um conjunto total das características de </a:t>
            </a:r>
            <a:r>
              <a:rPr lang="pt-BR" b="1" i="1" dirty="0" smtClean="0"/>
              <a:t>marketing</a:t>
            </a:r>
            <a:r>
              <a:rPr lang="pt-BR" dirty="0" smtClean="0"/>
              <a:t>, </a:t>
            </a:r>
            <a:r>
              <a:rPr lang="pt-BR" b="1" dirty="0" smtClean="0"/>
              <a:t>engenharia</a:t>
            </a:r>
            <a:r>
              <a:rPr lang="pt-BR" dirty="0" smtClean="0"/>
              <a:t>, </a:t>
            </a:r>
            <a:r>
              <a:rPr lang="pt-BR" b="1" dirty="0" smtClean="0"/>
              <a:t>fabricação</a:t>
            </a:r>
            <a:r>
              <a:rPr lang="pt-BR" dirty="0" smtClean="0"/>
              <a:t> e </a:t>
            </a:r>
            <a:r>
              <a:rPr lang="pt-BR" b="1" dirty="0" smtClean="0"/>
              <a:t>manutenção</a:t>
            </a:r>
            <a:r>
              <a:rPr lang="pt-BR" dirty="0" smtClean="0"/>
              <a:t> que </a:t>
            </a:r>
            <a:r>
              <a:rPr lang="pt-BR" u="sng" dirty="0" smtClean="0"/>
              <a:t>satisfazem as expectativas dos clientes</a:t>
            </a:r>
          </a:p>
          <a:p>
            <a:endParaRPr lang="pt-BR" dirty="0" smtClean="0"/>
          </a:p>
        </p:txBody>
      </p:sp>
      <p:pic>
        <p:nvPicPr>
          <p:cNvPr id="4" name="Picture 2" descr="http://www.canadianqualitycongress.com/img/FeigenbaumBi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432"/>
          <a:stretch/>
        </p:blipFill>
        <p:spPr bwMode="auto">
          <a:xfrm>
            <a:off x="7728747" y="188641"/>
            <a:ext cx="1238108" cy="14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9080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Armand </a:t>
            </a:r>
            <a:r>
              <a:rPr lang="pt-BR" dirty="0" err="1" smtClean="0"/>
              <a:t>Feigenbaum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Programas de qualidade não devem ser aplicados como uma nova "moda", ou uma nova tentativa da alta gerência. </a:t>
            </a:r>
          </a:p>
          <a:p>
            <a:r>
              <a:rPr lang="pt-BR" dirty="0" smtClean="0"/>
              <a:t>Para uma efetiva qualidade é fundamental se ter o compromisso organizacional</a:t>
            </a:r>
          </a:p>
          <a:p>
            <a:r>
              <a:rPr lang="pt-BR" dirty="0" smtClean="0"/>
              <a:t>Melhoria </a:t>
            </a:r>
            <a:r>
              <a:rPr lang="pt-BR" dirty="0"/>
              <a:t>da comunicação entre d</a:t>
            </a:r>
            <a:r>
              <a:rPr lang="pt-BR" dirty="0" smtClean="0"/>
              <a:t>epartamentos </a:t>
            </a:r>
            <a:r>
              <a:rPr lang="pt-BR" dirty="0"/>
              <a:t>funcionais</a:t>
            </a:r>
            <a:r>
              <a:rPr lang="pt-BR" dirty="0" smtClean="0"/>
              <a:t> </a:t>
            </a:r>
          </a:p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43497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Philip Crosby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348880"/>
            <a:ext cx="8075240" cy="3777283"/>
          </a:xfrm>
        </p:spPr>
        <p:txBody>
          <a:bodyPr>
            <a:normAutofit/>
          </a:bodyPr>
          <a:lstStyle/>
          <a:p>
            <a:r>
              <a:rPr lang="pt-BR" i="1" dirty="0" smtClean="0"/>
              <a:t>“A </a:t>
            </a:r>
            <a:r>
              <a:rPr lang="pt-BR" i="1" dirty="0"/>
              <a:t>qualidade é </a:t>
            </a:r>
            <a:r>
              <a:rPr lang="pt-BR" i="1" dirty="0" smtClean="0"/>
              <a:t>grátis” </a:t>
            </a:r>
            <a:endParaRPr lang="pt-BR" i="1" dirty="0"/>
          </a:p>
          <a:p>
            <a:r>
              <a:rPr lang="pt-BR" dirty="0" smtClean="0"/>
              <a:t>“Fazer </a:t>
            </a:r>
            <a:r>
              <a:rPr lang="pt-BR" dirty="0"/>
              <a:t>bem à </a:t>
            </a:r>
            <a:r>
              <a:rPr lang="pt-BR" dirty="0" smtClean="0"/>
              <a:t>primeira”</a:t>
            </a:r>
          </a:p>
          <a:p>
            <a:r>
              <a:rPr lang="pt-BR" dirty="0" smtClean="0"/>
              <a:t>Filosofia </a:t>
            </a:r>
            <a:r>
              <a:rPr lang="pt-BR" dirty="0"/>
              <a:t>de </a:t>
            </a:r>
            <a:r>
              <a:rPr lang="pt-BR" dirty="0" smtClean="0"/>
              <a:t>“zero defeitos” </a:t>
            </a:r>
            <a:r>
              <a:rPr lang="pt-BR" dirty="0"/>
              <a:t>(pressupõe que a empresa não parte do princípio de que vai haver erros de fabrico</a:t>
            </a:r>
            <a:r>
              <a:rPr lang="pt-BR" dirty="0" smtClean="0"/>
              <a:t>)</a:t>
            </a:r>
            <a:endParaRPr lang="pt-BR" dirty="0" smtClean="0"/>
          </a:p>
        </p:txBody>
      </p:sp>
      <p:pic>
        <p:nvPicPr>
          <p:cNvPr id="4" name="Picture 4" descr="Philip Crosb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260648"/>
            <a:ext cx="1134671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0808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Philip Crosby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916832"/>
            <a:ext cx="8075240" cy="3705275"/>
          </a:xfrm>
        </p:spPr>
        <p:txBody>
          <a:bodyPr>
            <a:normAutofit fontScale="92500" lnSpcReduction="20000"/>
          </a:bodyPr>
          <a:lstStyle/>
          <a:p>
            <a:r>
              <a:rPr lang="pt-BR" i="1" dirty="0" smtClean="0"/>
              <a:t>Qualidade é conformidade aos requisitos (semelhante a Deming)</a:t>
            </a:r>
            <a:endParaRPr lang="en-US" dirty="0" smtClean="0"/>
          </a:p>
          <a:p>
            <a:r>
              <a:rPr lang="en-US" dirty="0" smtClean="0"/>
              <a:t>O </a:t>
            </a:r>
            <a:r>
              <a:rPr lang="en-US" dirty="0" err="1" smtClean="0"/>
              <a:t>sistema</a:t>
            </a:r>
            <a:r>
              <a:rPr lang="en-US" dirty="0" smtClean="0"/>
              <a:t> de </a:t>
            </a:r>
            <a:r>
              <a:rPr lang="en-US" dirty="0" err="1" smtClean="0"/>
              <a:t>qualidade</a:t>
            </a:r>
            <a:r>
              <a:rPr lang="en-US" dirty="0" smtClean="0"/>
              <a:t> é </a:t>
            </a:r>
            <a:r>
              <a:rPr lang="en-US" dirty="0" err="1" smtClean="0"/>
              <a:t>preventivo</a:t>
            </a:r>
            <a:endParaRPr lang="en-US" dirty="0" smtClean="0"/>
          </a:p>
          <a:p>
            <a:r>
              <a:rPr lang="en-US" dirty="0" smtClean="0"/>
              <a:t>O </a:t>
            </a:r>
            <a:r>
              <a:rPr lang="en-US" i="1" dirty="0" smtClean="0"/>
              <a:t>standard</a:t>
            </a:r>
            <a:r>
              <a:rPr lang="en-US" dirty="0" smtClean="0"/>
              <a:t> de </a:t>
            </a:r>
            <a:r>
              <a:rPr lang="en-US" dirty="0" err="1" smtClean="0"/>
              <a:t>desempenho</a:t>
            </a:r>
            <a:r>
              <a:rPr lang="en-US" dirty="0" smtClean="0"/>
              <a:t> é o </a:t>
            </a:r>
            <a:r>
              <a:rPr lang="en-US" b="1" dirty="0" smtClean="0"/>
              <a:t>zero </a:t>
            </a:r>
            <a:r>
              <a:rPr lang="en-US" b="1" dirty="0" err="1" smtClean="0"/>
              <a:t>defeito</a:t>
            </a:r>
            <a:endParaRPr lang="en-US" b="1" dirty="0" smtClean="0"/>
          </a:p>
          <a:p>
            <a:r>
              <a:rPr lang="en-US" dirty="0" err="1" smtClean="0"/>
              <a:t>Comunicação</a:t>
            </a:r>
            <a:r>
              <a:rPr lang="en-US" dirty="0" smtClean="0"/>
              <a:t> </a:t>
            </a:r>
            <a:r>
              <a:rPr lang="en-US" dirty="0" err="1" smtClean="0"/>
              <a:t>fluída</a:t>
            </a:r>
            <a:r>
              <a:rPr lang="en-US" dirty="0" smtClean="0"/>
              <a:t> e </a:t>
            </a:r>
            <a:r>
              <a:rPr lang="en-US" dirty="0" err="1" smtClean="0"/>
              <a:t>sem</a:t>
            </a:r>
            <a:r>
              <a:rPr lang="en-US" dirty="0" smtClean="0"/>
              <a:t> </a:t>
            </a:r>
            <a:r>
              <a:rPr lang="en-US" dirty="0" err="1" smtClean="0"/>
              <a:t>barreiras</a:t>
            </a:r>
            <a:r>
              <a:rPr lang="en-US" dirty="0" smtClean="0"/>
              <a:t> </a:t>
            </a:r>
            <a:r>
              <a:rPr lang="en-US" dirty="0" err="1" smtClean="0"/>
              <a:t>garante</a:t>
            </a:r>
            <a:r>
              <a:rPr lang="en-US" dirty="0" smtClean="0"/>
              <a:t> </a:t>
            </a:r>
            <a:r>
              <a:rPr lang="en-US" dirty="0" err="1" smtClean="0"/>
              <a:t>solução</a:t>
            </a:r>
            <a:r>
              <a:rPr lang="en-US" dirty="0" smtClean="0"/>
              <a:t> </a:t>
            </a:r>
            <a:r>
              <a:rPr lang="en-US" dirty="0" err="1" smtClean="0"/>
              <a:t>rápida</a:t>
            </a:r>
            <a:r>
              <a:rPr lang="en-US" dirty="0" smtClean="0"/>
              <a:t> de </a:t>
            </a:r>
            <a:r>
              <a:rPr lang="en-US" dirty="0" err="1" smtClean="0"/>
              <a:t>problemas</a:t>
            </a:r>
            <a:endParaRPr lang="pt-BR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medição</a:t>
            </a:r>
            <a:r>
              <a:rPr lang="en-US" dirty="0" smtClean="0"/>
              <a:t> de </a:t>
            </a:r>
            <a:r>
              <a:rPr lang="en-US" dirty="0" err="1" smtClean="0"/>
              <a:t>qualidade</a:t>
            </a:r>
            <a:r>
              <a:rPr lang="en-US" dirty="0" smtClean="0"/>
              <a:t> é o </a:t>
            </a:r>
            <a:r>
              <a:rPr lang="en-US" dirty="0" err="1" smtClean="0"/>
              <a:t>preço</a:t>
            </a:r>
            <a:r>
              <a:rPr lang="en-US" dirty="0" smtClean="0"/>
              <a:t> da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conformidade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37529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Philip Crosby</a:t>
            </a:r>
          </a:p>
        </p:txBody>
      </p:sp>
      <p:pic>
        <p:nvPicPr>
          <p:cNvPr id="11268" name="Picture 4" descr="[QualityCost2.gif]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779"/>
          <a:stretch/>
        </p:blipFill>
        <p:spPr bwMode="auto">
          <a:xfrm>
            <a:off x="1393776" y="1628800"/>
            <a:ext cx="6096000" cy="4033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9565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Philip Crosby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Desvantagens</a:t>
            </a:r>
          </a:p>
          <a:p>
            <a:pPr lvl="1"/>
            <a:r>
              <a:rPr lang="pt-BR" dirty="0" smtClean="0"/>
              <a:t>Publicidade excessiva que leva a saturação</a:t>
            </a:r>
          </a:p>
          <a:p>
            <a:pPr lvl="1"/>
            <a:r>
              <a:rPr lang="pt-BR" dirty="0" smtClean="0"/>
              <a:t>Colaboração artificial</a:t>
            </a:r>
          </a:p>
          <a:p>
            <a:pPr lvl="1"/>
            <a:r>
              <a:rPr lang="pt-BR" dirty="0" smtClean="0"/>
              <a:t>Participação induzida</a:t>
            </a:r>
          </a:p>
          <a:p>
            <a:pPr lvl="1"/>
            <a:r>
              <a:rPr lang="pt-BR" dirty="0" smtClean="0"/>
              <a:t>Empenho baseado em recompensa</a:t>
            </a:r>
          </a:p>
          <a:p>
            <a:pPr lvl="1"/>
            <a:r>
              <a:rPr lang="pt-BR" dirty="0" smtClean="0"/>
              <a:t>Incentivo “massacrante”</a:t>
            </a:r>
          </a:p>
          <a:p>
            <a:pPr lvl="1"/>
            <a:r>
              <a:rPr lang="pt-BR" dirty="0" smtClean="0"/>
              <a:t>Fazer o que é pedido = pensar, agir</a:t>
            </a:r>
          </a:p>
        </p:txBody>
      </p:sp>
    </p:spTree>
    <p:extLst>
      <p:ext uri="{BB962C8B-B14F-4D97-AF65-F5344CB8AC3E}">
        <p14:creationId xmlns:p14="http://schemas.microsoft.com/office/powerpoint/2010/main" val="2114970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Histórico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>
            <a:normAutofit fontScale="62500" lnSpcReduction="20000"/>
          </a:bodyPr>
          <a:lstStyle/>
          <a:p>
            <a:r>
              <a:rPr lang="pt-BR" sz="3800" b="1" dirty="0" smtClean="0">
                <a:solidFill>
                  <a:schemeClr val="accent1">
                    <a:lumMod val="50000"/>
                  </a:schemeClr>
                </a:solidFill>
              </a:rPr>
              <a:t>20’s</a:t>
            </a:r>
            <a:r>
              <a:rPr lang="pt-BR" sz="3800" dirty="0" smtClean="0"/>
              <a:t> </a:t>
            </a:r>
            <a:r>
              <a:rPr lang="pt-BR" b="1" dirty="0" smtClean="0"/>
              <a:t>administração </a:t>
            </a:r>
            <a:r>
              <a:rPr lang="pt-BR" b="1" dirty="0"/>
              <a:t>científica </a:t>
            </a:r>
            <a:r>
              <a:rPr lang="pt-BR" dirty="0"/>
              <a:t>com Taylor e Henry Ford </a:t>
            </a:r>
            <a:endParaRPr lang="pt-BR" dirty="0" smtClean="0"/>
          </a:p>
          <a:p>
            <a:pPr lvl="1"/>
            <a:r>
              <a:rPr lang="pt-BR" dirty="0" smtClean="0"/>
              <a:t>Linhas </a:t>
            </a:r>
            <a:r>
              <a:rPr lang="pt-BR" dirty="0"/>
              <a:t>de </a:t>
            </a:r>
            <a:r>
              <a:rPr lang="pt-BR" dirty="0" smtClean="0"/>
              <a:t>montagem </a:t>
            </a:r>
            <a:r>
              <a:rPr lang="pt-BR" dirty="0" smtClean="0">
                <a:sym typeface="Wingdings" pitchFamily="2" charset="2"/>
              </a:rPr>
              <a:t></a:t>
            </a:r>
            <a:r>
              <a:rPr lang="pt-BR" dirty="0" smtClean="0"/>
              <a:t> Carro Popular</a:t>
            </a:r>
          </a:p>
          <a:p>
            <a:pPr lvl="2"/>
            <a:r>
              <a:rPr lang="pt-BR" dirty="0" smtClean="0"/>
              <a:t>Divisão </a:t>
            </a:r>
            <a:r>
              <a:rPr lang="pt-BR" dirty="0"/>
              <a:t>de tarefas </a:t>
            </a:r>
            <a:r>
              <a:rPr lang="pt-BR" dirty="0" smtClean="0">
                <a:sym typeface="Wingdings" pitchFamily="2" charset="2"/>
              </a:rPr>
              <a:t></a:t>
            </a:r>
            <a:r>
              <a:rPr lang="pt-BR" dirty="0" smtClean="0"/>
              <a:t> controle </a:t>
            </a:r>
            <a:r>
              <a:rPr lang="pt-BR" dirty="0"/>
              <a:t>da </a:t>
            </a:r>
            <a:r>
              <a:rPr lang="pt-BR" dirty="0" smtClean="0"/>
              <a:t>qualidade</a:t>
            </a:r>
          </a:p>
          <a:p>
            <a:pPr lvl="2"/>
            <a:r>
              <a:rPr lang="pt-BR" dirty="0" smtClean="0"/>
              <a:t>Verificação 100%</a:t>
            </a:r>
            <a:endParaRPr lang="pt-BR" dirty="0"/>
          </a:p>
          <a:p>
            <a:r>
              <a:rPr lang="pt-BR" sz="3800" b="1" dirty="0" smtClean="0">
                <a:solidFill>
                  <a:schemeClr val="accent1">
                    <a:lumMod val="50000"/>
                  </a:schemeClr>
                </a:solidFill>
              </a:rPr>
              <a:t>30’s</a:t>
            </a:r>
            <a:r>
              <a:rPr lang="pt-BR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b="1" dirty="0" smtClean="0"/>
              <a:t>controle </a:t>
            </a:r>
            <a:r>
              <a:rPr lang="pt-BR" b="1" dirty="0"/>
              <a:t>estatístico da qualidade </a:t>
            </a:r>
            <a:r>
              <a:rPr lang="pt-BR" dirty="0"/>
              <a:t>(CPQ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Especialistas do </a:t>
            </a:r>
            <a:r>
              <a:rPr lang="pt-BR" dirty="0"/>
              <a:t>meio </a:t>
            </a:r>
            <a:r>
              <a:rPr lang="pt-BR" dirty="0" smtClean="0"/>
              <a:t>militar </a:t>
            </a:r>
          </a:p>
          <a:p>
            <a:pPr lvl="1"/>
            <a:r>
              <a:rPr lang="pt-BR" dirty="0" smtClean="0"/>
              <a:t>Amostragem </a:t>
            </a:r>
            <a:r>
              <a:rPr lang="pt-BR" dirty="0" smtClean="0">
                <a:sym typeface="Wingdings" pitchFamily="2" charset="2"/>
              </a:rPr>
              <a:t></a:t>
            </a:r>
            <a:r>
              <a:rPr lang="pt-BR" dirty="0" smtClean="0"/>
              <a:t> lotes </a:t>
            </a:r>
            <a:r>
              <a:rPr lang="pt-BR" dirty="0" smtClean="0">
                <a:sym typeface="Wingdings" pitchFamily="2" charset="2"/>
              </a:rPr>
              <a:t></a:t>
            </a:r>
            <a:r>
              <a:rPr lang="pt-BR" dirty="0" smtClean="0"/>
              <a:t> certeza estatística</a:t>
            </a:r>
            <a:endParaRPr lang="pt-BR" dirty="0"/>
          </a:p>
          <a:p>
            <a:r>
              <a:rPr lang="pt-BR" sz="3800" b="1" dirty="0" smtClean="0">
                <a:solidFill>
                  <a:schemeClr val="accent1">
                    <a:lumMod val="50000"/>
                  </a:schemeClr>
                </a:solidFill>
              </a:rPr>
              <a:t>50’s</a:t>
            </a:r>
            <a:r>
              <a:rPr lang="pt-BR" dirty="0" smtClean="0"/>
              <a:t> </a:t>
            </a:r>
            <a:r>
              <a:rPr lang="pt-BR" dirty="0"/>
              <a:t>Deming entra no Japão e o conceito de </a:t>
            </a:r>
            <a:r>
              <a:rPr lang="pt-BR" b="1" dirty="0"/>
              <a:t>controle de qualidade </a:t>
            </a:r>
            <a:r>
              <a:rPr lang="pt-BR" b="1" dirty="0" smtClean="0"/>
              <a:t>reforçado</a:t>
            </a:r>
          </a:p>
          <a:p>
            <a:r>
              <a:rPr lang="pt-BR" sz="3800" b="1" dirty="0" smtClean="0">
                <a:solidFill>
                  <a:schemeClr val="accent1">
                    <a:lumMod val="50000"/>
                  </a:schemeClr>
                </a:solidFill>
              </a:rPr>
              <a:t>60-70’s</a:t>
            </a:r>
            <a:r>
              <a:rPr lang="pt-BR" sz="3800" dirty="0" smtClean="0"/>
              <a:t> </a:t>
            </a:r>
            <a:r>
              <a:rPr lang="pt-BR" dirty="0" err="1" smtClean="0"/>
              <a:t>Feingbaund</a:t>
            </a:r>
            <a:r>
              <a:rPr lang="pt-BR" dirty="0" smtClean="0"/>
              <a:t> </a:t>
            </a:r>
            <a:r>
              <a:rPr lang="pt-BR" dirty="0"/>
              <a:t>apresenta o conceito de </a:t>
            </a:r>
            <a:r>
              <a:rPr lang="pt-BR" b="1" dirty="0"/>
              <a:t>qualidade </a:t>
            </a:r>
            <a:r>
              <a:rPr lang="pt-BR" b="1" dirty="0" smtClean="0"/>
              <a:t>total</a:t>
            </a:r>
          </a:p>
          <a:p>
            <a:pPr lvl="1"/>
            <a:r>
              <a:rPr lang="pt-BR" dirty="0" smtClean="0"/>
              <a:t>Sentido </a:t>
            </a:r>
            <a:r>
              <a:rPr lang="pt-BR" dirty="0"/>
              <a:t>mais amplo não somente de </a:t>
            </a:r>
            <a:r>
              <a:rPr lang="pt-BR" dirty="0" smtClean="0"/>
              <a:t>produção.</a:t>
            </a:r>
            <a:endParaRPr lang="pt-BR" dirty="0"/>
          </a:p>
          <a:p>
            <a:r>
              <a:rPr lang="pt-BR" sz="3800" b="1" dirty="0" smtClean="0">
                <a:solidFill>
                  <a:schemeClr val="accent1">
                    <a:lumMod val="50000"/>
                  </a:schemeClr>
                </a:solidFill>
              </a:rPr>
              <a:t>80’s</a:t>
            </a:r>
            <a:r>
              <a:rPr lang="pt-BR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dirty="0" smtClean="0"/>
              <a:t>surgimento </a:t>
            </a:r>
            <a:r>
              <a:rPr lang="pt-BR" dirty="0"/>
              <a:t>das </a:t>
            </a:r>
            <a:r>
              <a:rPr lang="pt-BR" b="1" dirty="0" smtClean="0"/>
              <a:t>ISO</a:t>
            </a:r>
          </a:p>
          <a:p>
            <a:pPr lvl="1"/>
            <a:r>
              <a:rPr lang="pt-BR" dirty="0" smtClean="0"/>
              <a:t>Montadoras </a:t>
            </a:r>
            <a:r>
              <a:rPr lang="pt-BR" dirty="0"/>
              <a:t>de </a:t>
            </a:r>
            <a:r>
              <a:rPr lang="pt-BR" dirty="0" smtClean="0"/>
              <a:t>automóveis </a:t>
            </a:r>
          </a:p>
          <a:p>
            <a:pPr lvl="2"/>
            <a:r>
              <a:rPr lang="pt-BR" dirty="0" smtClean="0"/>
              <a:t>Não </a:t>
            </a:r>
            <a:r>
              <a:rPr lang="pt-BR" dirty="0"/>
              <a:t>se fabricavam as </a:t>
            </a:r>
            <a:r>
              <a:rPr lang="pt-BR" dirty="0" smtClean="0"/>
              <a:t>peças!</a:t>
            </a:r>
          </a:p>
          <a:p>
            <a:r>
              <a:rPr lang="pt-BR" sz="3800" b="1" dirty="0" smtClean="0">
                <a:solidFill>
                  <a:schemeClr val="accent1">
                    <a:lumMod val="50000"/>
                  </a:schemeClr>
                </a:solidFill>
              </a:rPr>
              <a:t>90’s</a:t>
            </a:r>
            <a:r>
              <a:rPr lang="pt-BR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dirty="0" smtClean="0"/>
              <a:t>“</a:t>
            </a:r>
            <a:r>
              <a:rPr lang="pt-BR" i="1" dirty="0" smtClean="0"/>
              <a:t>boom</a:t>
            </a:r>
            <a:r>
              <a:rPr lang="pt-BR" dirty="0" smtClean="0"/>
              <a:t>” de </a:t>
            </a:r>
            <a:r>
              <a:rPr lang="pt-BR" dirty="0"/>
              <a:t>certificações </a:t>
            </a:r>
            <a:r>
              <a:rPr lang="pt-BR" dirty="0" smtClean="0"/>
              <a:t>ISO</a:t>
            </a:r>
          </a:p>
          <a:p>
            <a:r>
              <a:rPr lang="pt-BR" sz="3800" b="1" dirty="0" smtClean="0">
                <a:solidFill>
                  <a:schemeClr val="accent1">
                    <a:lumMod val="50000"/>
                  </a:schemeClr>
                </a:solidFill>
              </a:rPr>
              <a:t>HOJE</a:t>
            </a:r>
            <a:r>
              <a:rPr lang="pt-BR" sz="3800" dirty="0" smtClean="0"/>
              <a:t> </a:t>
            </a:r>
            <a:r>
              <a:rPr lang="pt-BR" dirty="0" smtClean="0"/>
              <a:t>qualidade como </a:t>
            </a:r>
            <a:r>
              <a:rPr lang="pt-BR" b="1" dirty="0" smtClean="0"/>
              <a:t>estratégia</a:t>
            </a:r>
          </a:p>
          <a:p>
            <a:pPr lvl="1"/>
            <a:r>
              <a:rPr lang="pt-BR" dirty="0" smtClean="0"/>
              <a:t>Foco nas </a:t>
            </a:r>
            <a:r>
              <a:rPr lang="pt-BR" dirty="0"/>
              <a:t>relações </a:t>
            </a:r>
            <a:r>
              <a:rPr lang="pt-BR" dirty="0" smtClean="0"/>
              <a:t>humanas, inovação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25618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Deming </a:t>
            </a:r>
            <a:r>
              <a:rPr lang="pt-BR" dirty="0" err="1" smtClean="0"/>
              <a:t>vs</a:t>
            </a:r>
            <a:r>
              <a:rPr lang="pt-BR" dirty="0" smtClean="0"/>
              <a:t> </a:t>
            </a:r>
            <a:r>
              <a:rPr lang="pt-BR" dirty="0" smtClean="0"/>
              <a:t>Taylor</a:t>
            </a:r>
            <a:endParaRPr lang="pt-BR" dirty="0"/>
          </a:p>
        </p:txBody>
      </p:sp>
      <p:graphicFrame>
        <p:nvGraphicFramePr>
          <p:cNvPr id="7" name="Espaço Reservado para Conteú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637703"/>
              </p:ext>
            </p:extLst>
          </p:nvPr>
        </p:nvGraphicFramePr>
        <p:xfrm>
          <a:off x="18120" y="1556792"/>
          <a:ext cx="9125879" cy="3773016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2566681"/>
                <a:gridCol w="3517238"/>
                <a:gridCol w="3041960"/>
              </a:tblGrid>
              <a:tr h="492719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Administração Geral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Deming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Taylor</a:t>
                      </a:r>
                      <a:endParaRPr lang="pt-BR" dirty="0"/>
                    </a:p>
                  </a:txBody>
                  <a:tcPr/>
                </a:tc>
              </a:tr>
              <a:tr h="1214925">
                <a:tc rowSpan="3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Prover os</a:t>
                      </a:r>
                      <a:r>
                        <a:rPr lang="pt-BR" baseline="0" dirty="0" smtClean="0"/>
                        <a:t> melhores produtos e serviços continuamente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Desenvolver todas ramos do negócio</a:t>
                      </a:r>
                      <a:r>
                        <a:rPr lang="pt-BR" baseline="0" dirty="0" smtClean="0"/>
                        <a:t> ao estado de excelência</a:t>
                      </a:r>
                      <a:endParaRPr lang="pt-BR" dirty="0"/>
                    </a:p>
                  </a:txBody>
                  <a:tcPr/>
                </a:tc>
              </a:tr>
              <a:tr h="1214925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Prover</a:t>
                      </a:r>
                      <a:r>
                        <a:rPr lang="pt-BR" baseline="0" dirty="0" smtClean="0"/>
                        <a:t> m</a:t>
                      </a:r>
                      <a:r>
                        <a:rPr lang="pt-BR" dirty="0" smtClean="0"/>
                        <a:t>elhoria constantes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Foca na melhoria do desempenho sem dividir lucros</a:t>
                      </a:r>
                      <a:endParaRPr lang="pt-BR" dirty="0"/>
                    </a:p>
                  </a:txBody>
                  <a:tcPr/>
                </a:tc>
              </a:tr>
              <a:tr h="850447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Qualidade</a:t>
                      </a:r>
                      <a:r>
                        <a:rPr lang="pt-BR" baseline="0" dirty="0" smtClean="0"/>
                        <a:t> em primeiro lugar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Entender requisitos de qualidade e treinar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735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Deming </a:t>
            </a:r>
            <a:r>
              <a:rPr lang="pt-BR" dirty="0" err="1" smtClean="0"/>
              <a:t>vs</a:t>
            </a:r>
            <a:r>
              <a:rPr lang="pt-BR" dirty="0" smtClean="0"/>
              <a:t> </a:t>
            </a:r>
            <a:r>
              <a:rPr lang="pt-BR" dirty="0" smtClean="0"/>
              <a:t>Taylor</a:t>
            </a:r>
            <a:endParaRPr lang="pt-BR" dirty="0"/>
          </a:p>
        </p:txBody>
      </p:sp>
      <p:graphicFrame>
        <p:nvGraphicFramePr>
          <p:cNvPr id="7" name="Espaço Reservado para Conteú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8978406"/>
              </p:ext>
            </p:extLst>
          </p:nvPr>
        </p:nvGraphicFramePr>
        <p:xfrm>
          <a:off x="-1" y="1628800"/>
          <a:ext cx="9144001" cy="4085084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2091725"/>
                <a:gridCol w="4004276"/>
                <a:gridCol w="3048000"/>
              </a:tblGrid>
              <a:tr h="492719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Operacional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Deming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Taylor</a:t>
                      </a:r>
                      <a:endParaRPr lang="pt-BR" dirty="0"/>
                    </a:p>
                  </a:txBody>
                  <a:tcPr/>
                </a:tc>
              </a:tr>
              <a:tr h="1214925">
                <a:tc rowSpan="3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Envolver todos na melhoria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Distribuir</a:t>
                      </a:r>
                      <a:r>
                        <a:rPr lang="pt-BR" baseline="0" dirty="0" smtClean="0"/>
                        <a:t> responsabilidades para um trabalho de sucesso</a:t>
                      </a:r>
                      <a:endParaRPr lang="pt-BR" dirty="0"/>
                    </a:p>
                  </a:txBody>
                  <a:tcPr/>
                </a:tc>
              </a:tr>
              <a:tr h="1214925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Entender</a:t>
                      </a:r>
                      <a:r>
                        <a:rPr lang="pt-BR" baseline="0" dirty="0" smtClean="0"/>
                        <a:t> o significado do desempenho da variabilidade (da própria qualidade)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aseline="0" dirty="0" smtClean="0"/>
                        <a:t>Estudar o trabalho e determinar de que modo é afetado</a:t>
                      </a:r>
                    </a:p>
                    <a:p>
                      <a:r>
                        <a:rPr lang="pt-BR" baseline="0" dirty="0" smtClean="0"/>
                        <a:t>Variabilidade focada na produção dos indivíduos</a:t>
                      </a:r>
                      <a:endParaRPr lang="pt-BR" dirty="0"/>
                    </a:p>
                  </a:txBody>
                  <a:tcPr/>
                </a:tc>
              </a:tr>
              <a:tr h="850447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Trabalhar</a:t>
                      </a:r>
                      <a:r>
                        <a:rPr lang="pt-BR" baseline="0" dirty="0" smtClean="0"/>
                        <a:t> para diminuir variabilidade e custo total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Continuamente procurar as</a:t>
                      </a:r>
                      <a:r>
                        <a:rPr lang="pt-BR" baseline="0" dirty="0" smtClean="0"/>
                        <a:t> melhores e mais confiáveis métodos e práticas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3030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Deming </a:t>
            </a:r>
            <a:r>
              <a:rPr lang="pt-BR" dirty="0" err="1" smtClean="0"/>
              <a:t>vs</a:t>
            </a:r>
            <a:r>
              <a:rPr lang="pt-BR" dirty="0" smtClean="0"/>
              <a:t> </a:t>
            </a:r>
            <a:r>
              <a:rPr lang="pt-BR" dirty="0" smtClean="0"/>
              <a:t>Taylor</a:t>
            </a:r>
            <a:endParaRPr lang="pt-BR" dirty="0"/>
          </a:p>
        </p:txBody>
      </p:sp>
      <p:graphicFrame>
        <p:nvGraphicFramePr>
          <p:cNvPr id="7" name="Espaço Reservado para Conteú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7520230"/>
              </p:ext>
            </p:extLst>
          </p:nvPr>
        </p:nvGraphicFramePr>
        <p:xfrm>
          <a:off x="0" y="1231322"/>
          <a:ext cx="9144000" cy="5150006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201753"/>
                <a:gridCol w="3570368"/>
                <a:gridCol w="4371879"/>
              </a:tblGrid>
              <a:tr h="492719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Pessoas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Deming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Taylor</a:t>
                      </a:r>
                      <a:endParaRPr lang="pt-BR" dirty="0"/>
                    </a:p>
                  </a:txBody>
                  <a:tcPr/>
                </a:tc>
              </a:tr>
              <a:tr h="671850">
                <a:tc rowSpan="4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Quebrar</a:t>
                      </a:r>
                      <a:r>
                        <a:rPr lang="pt-BR" baseline="0" dirty="0" smtClean="0"/>
                        <a:t> barreira entre áreas</a:t>
                      </a:r>
                      <a:br>
                        <a:rPr lang="pt-BR" baseline="0" dirty="0" smtClean="0"/>
                      </a:b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Cooperação mútua</a:t>
                      </a:r>
                      <a:endParaRPr lang="pt-BR" dirty="0"/>
                    </a:p>
                  </a:txBody>
                  <a:tcPr/>
                </a:tc>
              </a:tr>
              <a:tr h="64807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aseline="0" dirty="0" smtClean="0"/>
                        <a:t>Eliminação de padrões numéricos e objetivos</a:t>
                      </a:r>
                      <a:endParaRPr lang="pt-B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Eliminar</a:t>
                      </a:r>
                      <a:r>
                        <a:rPr lang="pt-BR" baseline="0" dirty="0" smtClean="0"/>
                        <a:t> a administração </a:t>
                      </a:r>
                      <a:r>
                        <a:rPr lang="pt-BR" baseline="0" dirty="0" smtClean="0"/>
                        <a:t>arbitrária </a:t>
                      </a:r>
                      <a:r>
                        <a:rPr lang="pt-BR" baseline="0" dirty="0" smtClean="0"/>
                        <a:t>e prover as melhores ferramentas e métodos</a:t>
                      </a:r>
                      <a:endParaRPr lang="pt-BR" dirty="0"/>
                    </a:p>
                  </a:txBody>
                  <a:tcPr/>
                </a:tc>
              </a:tr>
              <a:tr h="537045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Educar,</a:t>
                      </a:r>
                      <a:r>
                        <a:rPr lang="pt-BR" baseline="0" dirty="0" smtClean="0"/>
                        <a:t> treinar e desenvolver pessoas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Gerir cientificamente</a:t>
                      </a:r>
                      <a:endParaRPr lang="pt-BR" dirty="0"/>
                    </a:p>
                  </a:txBody>
                  <a:tcPr/>
                </a:tc>
              </a:tr>
              <a:tr h="687091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Trabalhar</a:t>
                      </a:r>
                      <a:r>
                        <a:rPr lang="pt-BR" baseline="0" dirty="0" smtClean="0"/>
                        <a:t> para diminuir variabilidade e custo total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Eliminação deliberada de trabalho improdutivo</a:t>
                      </a:r>
                      <a:r>
                        <a:rPr lang="pt-BR" baseline="0" dirty="0" smtClean="0"/>
                        <a:t> pelo medo do registro de performance</a:t>
                      </a:r>
                      <a:endParaRPr lang="pt-BR" dirty="0"/>
                    </a:p>
                  </a:txBody>
                  <a:tcPr/>
                </a:tc>
              </a:tr>
              <a:tr h="676239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pt-BR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Remover barreiras que tirem das pessoas o orgulho no seu trabalho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661721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pt-BR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Liderar</a:t>
                      </a:r>
                      <a:r>
                        <a:rPr lang="pt-BR" sz="18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 gerenciar com conhecimento e não com slogans</a:t>
                      </a:r>
                      <a:endParaRPr lang="pt-BR" sz="18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444925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pt-BR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Afastar o medo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6492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pt-BR" dirty="0" smtClean="0"/>
              <a:t>Visões de Qualidade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908720"/>
            <a:ext cx="8640960" cy="49294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2200" b="1" dirty="0" smtClean="0"/>
              <a:t>Taylor</a:t>
            </a:r>
          </a:p>
          <a:p>
            <a:pPr marL="914400" lvl="2" indent="0">
              <a:buNone/>
            </a:pPr>
            <a:r>
              <a:rPr lang="pt-BR" sz="2200" dirty="0"/>
              <a:t>Administração </a:t>
            </a:r>
            <a:r>
              <a:rPr lang="pt-BR" sz="2200" dirty="0" smtClean="0"/>
              <a:t>científica / Instruções</a:t>
            </a:r>
            <a:endParaRPr lang="pt-BR" sz="2200" dirty="0"/>
          </a:p>
          <a:p>
            <a:pPr marL="0" indent="0">
              <a:buNone/>
            </a:pPr>
            <a:r>
              <a:rPr lang="pt-BR" sz="2200" b="1" dirty="0" smtClean="0"/>
              <a:t>Deming</a:t>
            </a:r>
          </a:p>
          <a:p>
            <a:pPr marL="457200" lvl="1" indent="0">
              <a:buNone/>
            </a:pPr>
            <a:r>
              <a:rPr lang="pt-BR" sz="2200" dirty="0" smtClean="0"/>
              <a:t>	Necessidade atuais e futuras / </a:t>
            </a:r>
            <a:r>
              <a:rPr lang="pt-BR" sz="2200" dirty="0" smtClean="0"/>
              <a:t>Ferramentas e controle de processo</a:t>
            </a:r>
          </a:p>
          <a:p>
            <a:pPr marL="0" indent="0">
              <a:buNone/>
            </a:pPr>
            <a:r>
              <a:rPr lang="pt-BR" sz="2200" b="1" dirty="0" err="1" smtClean="0"/>
              <a:t>Juran</a:t>
            </a:r>
            <a:endParaRPr lang="pt-BR" sz="2200" b="1" dirty="0" smtClean="0"/>
          </a:p>
          <a:p>
            <a:pPr marL="457200" lvl="1" indent="0">
              <a:buNone/>
            </a:pPr>
            <a:r>
              <a:rPr lang="pt-BR" sz="2200" dirty="0" smtClean="0"/>
              <a:t>	Adequação ao uso</a:t>
            </a:r>
          </a:p>
          <a:p>
            <a:pPr marL="457200" lvl="1" indent="0">
              <a:buNone/>
            </a:pPr>
            <a:r>
              <a:rPr lang="pt-BR" sz="2200" dirty="0"/>
              <a:t>	</a:t>
            </a:r>
            <a:r>
              <a:rPr lang="pt-BR" sz="2200" dirty="0" smtClean="0"/>
              <a:t>Planeja </a:t>
            </a:r>
            <a:r>
              <a:rPr lang="pt-BR" sz="2200" dirty="0" smtClean="0">
                <a:sym typeface="Wingdings" pitchFamily="2" charset="2"/>
              </a:rPr>
              <a:t> Controla  Aperfeiçoa (trilogia)</a:t>
            </a:r>
          </a:p>
          <a:p>
            <a:pPr marL="0" indent="0">
              <a:buNone/>
            </a:pPr>
            <a:r>
              <a:rPr lang="pt-BR" sz="2200" b="1" dirty="0" err="1" smtClean="0">
                <a:sym typeface="Wingdings" pitchFamily="2" charset="2"/>
              </a:rPr>
              <a:t>Feigenbaum</a:t>
            </a:r>
            <a:endParaRPr lang="pt-BR" sz="2200" b="1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pt-BR" sz="2200" b="1" dirty="0">
                <a:sym typeface="Wingdings" pitchFamily="2" charset="2"/>
              </a:rPr>
              <a:t>	</a:t>
            </a:r>
            <a:r>
              <a:rPr lang="pt-BR" sz="2200" dirty="0" smtClean="0"/>
              <a:t>CQT</a:t>
            </a:r>
          </a:p>
          <a:p>
            <a:pPr marL="914400" lvl="2" indent="0">
              <a:buNone/>
            </a:pPr>
            <a:r>
              <a:rPr lang="pt-BR" sz="2200" dirty="0" smtClean="0"/>
              <a:t>Satisfação do cliente</a:t>
            </a:r>
            <a:endParaRPr lang="pt-BR" sz="2200" dirty="0"/>
          </a:p>
          <a:p>
            <a:pPr marL="0" indent="0">
              <a:buNone/>
            </a:pPr>
            <a:r>
              <a:rPr lang="pt-BR" sz="2200" b="1" dirty="0" smtClean="0"/>
              <a:t>Crosby</a:t>
            </a:r>
          </a:p>
          <a:p>
            <a:pPr marL="0" indent="0">
              <a:buNone/>
            </a:pPr>
            <a:r>
              <a:rPr lang="pt-BR" sz="2200" dirty="0" smtClean="0"/>
              <a:t>	Educação </a:t>
            </a:r>
            <a:r>
              <a:rPr lang="pt-BR" sz="2200" dirty="0" smtClean="0">
                <a:sym typeface="Wingdings" pitchFamily="2" charset="2"/>
              </a:rPr>
              <a:t>Mudar Cultura  Motivar  Solucionar 	Problemas  Reconhecimento</a:t>
            </a: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1165018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type="body" idx="4294967295"/>
          </p:nvPr>
        </p:nvSpPr>
        <p:spPr>
          <a:xfrm>
            <a:off x="683568" y="1268760"/>
            <a:ext cx="7772400" cy="150018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pt-BR" sz="3600" i="1" dirty="0" smtClean="0"/>
          </a:p>
          <a:p>
            <a:pPr marL="0" indent="0" algn="ctr">
              <a:buNone/>
            </a:pPr>
            <a:endParaRPr lang="pt-BR" sz="3600" i="1" dirty="0">
              <a:solidFill>
                <a:srgbClr val="00B0F0"/>
              </a:solidFill>
            </a:endParaRPr>
          </a:p>
          <a:p>
            <a:pPr marL="0" indent="0" algn="ctr">
              <a:buNone/>
            </a:pPr>
            <a:r>
              <a:rPr lang="pt-BR" sz="3600" i="1" dirty="0" smtClean="0">
                <a:solidFill>
                  <a:srgbClr val="00B0F0"/>
                </a:solidFill>
              </a:rPr>
              <a:t>“O </a:t>
            </a:r>
            <a:r>
              <a:rPr lang="pt-BR" sz="3600" i="1" dirty="0">
                <a:solidFill>
                  <a:srgbClr val="00B0F0"/>
                </a:solidFill>
              </a:rPr>
              <a:t>maior problema do mundo poderia ter </a:t>
            </a:r>
            <a:r>
              <a:rPr lang="pt-BR" sz="3600" i="1" dirty="0" smtClean="0">
                <a:solidFill>
                  <a:srgbClr val="00B0F0"/>
                </a:solidFill>
              </a:rPr>
              <a:t>sido resolvido </a:t>
            </a:r>
            <a:r>
              <a:rPr lang="pt-BR" sz="3600" i="1" dirty="0">
                <a:solidFill>
                  <a:srgbClr val="00B0F0"/>
                </a:solidFill>
              </a:rPr>
              <a:t>quando era pequeno</a:t>
            </a:r>
            <a:r>
              <a:rPr lang="pt-BR" sz="3600" i="1" dirty="0" smtClean="0">
                <a:solidFill>
                  <a:srgbClr val="00B0F0"/>
                </a:solidFill>
              </a:rPr>
              <a:t>.”</a:t>
            </a:r>
          </a:p>
          <a:p>
            <a:pPr marL="0" indent="0" algn="ctr">
              <a:buNone/>
            </a:pPr>
            <a:r>
              <a:rPr lang="pt-BR" sz="3600" i="1" dirty="0" err="1" smtClean="0">
                <a:solidFill>
                  <a:srgbClr val="00B0F0"/>
                </a:solidFill>
              </a:rPr>
              <a:t>Witteu</a:t>
            </a:r>
            <a:r>
              <a:rPr lang="pt-BR" sz="3600" i="1" dirty="0" smtClean="0">
                <a:solidFill>
                  <a:srgbClr val="00B0F0"/>
                </a:solidFill>
              </a:rPr>
              <a:t> </a:t>
            </a:r>
            <a:r>
              <a:rPr lang="pt-BR" sz="3600" i="1" dirty="0" err="1">
                <a:solidFill>
                  <a:srgbClr val="00B0F0"/>
                </a:solidFill>
              </a:rPr>
              <a:t>Bynner</a:t>
            </a:r>
            <a:endParaRPr lang="pt-BR" sz="3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87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/>
              <a:t>Frederick Winslow Taylor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2060848"/>
            <a:ext cx="8424936" cy="4680520"/>
          </a:xfrm>
        </p:spPr>
        <p:txBody>
          <a:bodyPr>
            <a:noAutofit/>
          </a:bodyPr>
          <a:lstStyle/>
          <a:p>
            <a:r>
              <a:rPr lang="pt-BR" sz="2400" b="1" dirty="0" smtClean="0"/>
              <a:t>Instruções</a:t>
            </a:r>
            <a:r>
              <a:rPr lang="pt-BR" sz="2400" dirty="0" smtClean="0"/>
              <a:t> </a:t>
            </a:r>
            <a:r>
              <a:rPr lang="pt-BR" sz="2400" b="1" dirty="0"/>
              <a:t>sistemáticas</a:t>
            </a:r>
            <a:r>
              <a:rPr lang="pt-BR" sz="2400" dirty="0"/>
              <a:t> e adequadas </a:t>
            </a:r>
            <a:r>
              <a:rPr lang="pt-BR" sz="2400" dirty="0" smtClean="0">
                <a:sym typeface="Wingdings" pitchFamily="2" charset="2"/>
              </a:rPr>
              <a:t> </a:t>
            </a:r>
            <a:r>
              <a:rPr lang="pt-BR" sz="2400" dirty="0" smtClean="0"/>
              <a:t>produzir </a:t>
            </a:r>
            <a:r>
              <a:rPr lang="pt-BR" sz="2400" dirty="0"/>
              <a:t>mais </a:t>
            </a:r>
            <a:r>
              <a:rPr lang="pt-BR" sz="2400" dirty="0" smtClean="0"/>
              <a:t>e melhor</a:t>
            </a:r>
            <a:endParaRPr lang="pt-BR" sz="2400" dirty="0"/>
          </a:p>
          <a:p>
            <a:r>
              <a:rPr lang="pt-BR" sz="2400" b="1" dirty="0" smtClean="0"/>
              <a:t>Trabalhos</a:t>
            </a:r>
            <a:r>
              <a:rPr lang="pt-BR" sz="2400" dirty="0" smtClean="0"/>
              <a:t> necessitam de </a:t>
            </a:r>
            <a:r>
              <a:rPr lang="pt-BR" sz="2400" b="1" dirty="0" smtClean="0"/>
              <a:t>metodologia</a:t>
            </a:r>
            <a:r>
              <a:rPr lang="pt-BR" sz="2400" dirty="0" smtClean="0"/>
              <a:t> visando otimização</a:t>
            </a:r>
            <a:endParaRPr lang="pt-BR" sz="2400" dirty="0"/>
          </a:p>
          <a:p>
            <a:r>
              <a:rPr lang="pt-BR" sz="2400" dirty="0" smtClean="0"/>
              <a:t>Trabalho executado </a:t>
            </a:r>
            <a:r>
              <a:rPr lang="pt-BR" sz="2400" b="1" dirty="0" smtClean="0"/>
              <a:t>sequencialmente</a:t>
            </a:r>
            <a:r>
              <a:rPr lang="pt-BR" sz="2400" dirty="0" smtClean="0"/>
              <a:t> e tempo </a:t>
            </a:r>
            <a:r>
              <a:rPr lang="pt-BR" sz="2400" b="1" dirty="0"/>
              <a:t>pré-programados</a:t>
            </a:r>
            <a:r>
              <a:rPr lang="pt-BR" sz="2400" dirty="0"/>
              <a:t>, </a:t>
            </a:r>
            <a:r>
              <a:rPr lang="pt-BR" sz="2400" dirty="0" smtClean="0"/>
              <a:t> </a:t>
            </a:r>
            <a:r>
              <a:rPr lang="pt-BR" sz="2400" b="1" dirty="0" smtClean="0"/>
              <a:t>sem </a:t>
            </a:r>
            <a:r>
              <a:rPr lang="pt-BR" sz="2400" b="1" dirty="0"/>
              <a:t>desperdício </a:t>
            </a:r>
            <a:r>
              <a:rPr lang="pt-BR" sz="2400" dirty="0" smtClean="0"/>
              <a:t>operacional</a:t>
            </a:r>
            <a:endParaRPr lang="pt-BR" sz="2400" dirty="0"/>
          </a:p>
          <a:p>
            <a:r>
              <a:rPr lang="pt-BR" sz="2400" b="1" dirty="0" smtClean="0"/>
              <a:t>Supervisão </a:t>
            </a:r>
            <a:r>
              <a:rPr lang="pt-BR" sz="2400" b="1" dirty="0"/>
              <a:t>funcional, </a:t>
            </a:r>
            <a:r>
              <a:rPr lang="pt-BR" sz="2400" dirty="0" smtClean="0"/>
              <a:t>todas </a:t>
            </a:r>
            <a:r>
              <a:rPr lang="pt-BR" sz="2400" dirty="0"/>
              <a:t>as fases de um trabalho devem ser acompanhadas </a:t>
            </a:r>
            <a:r>
              <a:rPr lang="pt-BR" sz="2400" dirty="0" smtClean="0"/>
              <a:t>e verificado </a:t>
            </a:r>
            <a:r>
              <a:rPr lang="pt-BR" sz="2400" dirty="0"/>
              <a:t>se as operações estão </a:t>
            </a:r>
            <a:r>
              <a:rPr lang="pt-BR" sz="2400" dirty="0" smtClean="0"/>
              <a:t>em conformidade </a:t>
            </a:r>
            <a:r>
              <a:rPr lang="pt-BR" sz="2400" dirty="0"/>
              <a:t>com as instruções </a:t>
            </a:r>
            <a:r>
              <a:rPr lang="pt-BR" sz="2400" dirty="0" smtClean="0"/>
              <a:t>programadas</a:t>
            </a:r>
          </a:p>
          <a:p>
            <a:r>
              <a:rPr lang="pt-BR" sz="2400" b="1" dirty="0" smtClean="0"/>
              <a:t>Instruções </a:t>
            </a:r>
            <a:r>
              <a:rPr lang="pt-BR" sz="2400" b="1" dirty="0"/>
              <a:t>programadas </a:t>
            </a:r>
            <a:r>
              <a:rPr lang="pt-BR" sz="2400" dirty="0"/>
              <a:t>devem, sistematicamente, ser transmitidas a todos os </a:t>
            </a:r>
            <a:r>
              <a:rPr lang="pt-BR" sz="2400" dirty="0" smtClean="0"/>
              <a:t>empregados</a:t>
            </a:r>
            <a:endParaRPr lang="pt-BR" sz="2400" dirty="0"/>
          </a:p>
          <a:p>
            <a:pPr marL="0" indent="0">
              <a:buNone/>
            </a:pPr>
            <a:r>
              <a:rPr lang="pt-BR" sz="2400" dirty="0" smtClean="0"/>
              <a:t/>
            </a:r>
            <a:br>
              <a:rPr lang="pt-BR" sz="2400" dirty="0" smtClean="0"/>
            </a:br>
            <a:endParaRPr lang="pt-BR" sz="2400" dirty="0"/>
          </a:p>
        </p:txBody>
      </p:sp>
      <p:pic>
        <p:nvPicPr>
          <p:cNvPr id="1026" name="Picture 2" descr="http://www.ocoruja.com/img/gurus/frederick-taylo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2859"/>
            <a:ext cx="1211349" cy="17281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449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://4.bp.blogspot.com/_kugtWQPERNc/TA2_efMf_UI/AAAAAAAAADY/jQgQlkK8Zb0/s1600/LINHA+PRODU%C3%87%C3%83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9663" y="836712"/>
            <a:ext cx="5715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99592" y="5157192"/>
            <a:ext cx="7543800" cy="914400"/>
          </a:xfrm>
        </p:spPr>
        <p:txBody>
          <a:bodyPr/>
          <a:lstStyle/>
          <a:p>
            <a:pPr algn="ctr"/>
            <a:r>
              <a:rPr lang="pt-B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Linha de Produção</a:t>
            </a:r>
            <a:endParaRPr lang="pt-BR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050" name="Picture 2" descr="Making the Modern Worl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65" y="836712"/>
            <a:ext cx="3631384" cy="3822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1418472" y="467380"/>
            <a:ext cx="841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>
                <a:solidFill>
                  <a:schemeClr val="accent2">
                    <a:lumMod val="50000"/>
                  </a:schemeClr>
                </a:solidFill>
              </a:rPr>
              <a:t>Ontem</a:t>
            </a:r>
            <a:endParaRPr lang="pt-BR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5956821" y="467380"/>
            <a:ext cx="628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>
                <a:solidFill>
                  <a:schemeClr val="accent2">
                    <a:lumMod val="50000"/>
                  </a:schemeClr>
                </a:solidFill>
              </a:rPr>
              <a:t>Hoje</a:t>
            </a:r>
            <a:endParaRPr lang="pt-BR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2413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/>
              <a:t>W. Edward Deming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323528" y="2071389"/>
            <a:ext cx="8363272" cy="4525963"/>
          </a:xfrm>
        </p:spPr>
        <p:txBody>
          <a:bodyPr>
            <a:normAutofit/>
          </a:bodyPr>
          <a:lstStyle/>
          <a:p>
            <a:r>
              <a:rPr lang="pt-BR" dirty="0" smtClean="0"/>
              <a:t>Atenção </a:t>
            </a:r>
            <a:r>
              <a:rPr lang="pt-BR" dirty="0"/>
              <a:t>dispensada por parte da gestão </a:t>
            </a:r>
            <a:r>
              <a:rPr lang="pt-BR" dirty="0" smtClean="0"/>
              <a:t>ao empregado</a:t>
            </a:r>
          </a:p>
          <a:p>
            <a:r>
              <a:rPr lang="pt-BR" dirty="0" smtClean="0"/>
              <a:t>Qualidade objetiva </a:t>
            </a:r>
            <a:r>
              <a:rPr lang="pt-BR" b="1" dirty="0"/>
              <a:t>necessidades dos </a:t>
            </a:r>
            <a:r>
              <a:rPr lang="pt-BR" b="1" dirty="0" smtClean="0"/>
              <a:t>usuários </a:t>
            </a:r>
            <a:r>
              <a:rPr lang="pt-BR" b="1" dirty="0"/>
              <a:t>presentes e futuras</a:t>
            </a:r>
          </a:p>
          <a:p>
            <a:r>
              <a:rPr lang="pt-BR" dirty="0" smtClean="0"/>
              <a:t>Implementações técnicas devem envolver a gestão</a:t>
            </a:r>
            <a:endParaRPr lang="pt-BR" dirty="0"/>
          </a:p>
          <a:p>
            <a:r>
              <a:rPr lang="pt-BR" dirty="0" smtClean="0"/>
              <a:t>PDCA</a:t>
            </a:r>
            <a:endParaRPr lang="pt-BR" dirty="0"/>
          </a:p>
          <a:p>
            <a:endParaRPr lang="pt-BR" dirty="0" smtClean="0"/>
          </a:p>
        </p:txBody>
      </p:sp>
      <p:pic>
        <p:nvPicPr>
          <p:cNvPr id="1026" name="Picture 2" descr="http://3.bp.blogspot.com/_dd19rRzWhuE/S4lFtnNFWvI/AAAAAAAAAOs/pQqPXQZ6Dyo/s400/demin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260647"/>
            <a:ext cx="1262063" cy="1552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7005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/>
              <a:t>W. Edward Deming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pt-BR" b="1" dirty="0"/>
              <a:t>14 </a:t>
            </a:r>
            <a:r>
              <a:rPr lang="pt-BR" b="1" dirty="0" smtClean="0"/>
              <a:t>pontos</a:t>
            </a:r>
          </a:p>
          <a:p>
            <a:pPr lvl="0"/>
            <a:r>
              <a:rPr lang="pt-BR" dirty="0" smtClean="0"/>
              <a:t>Estabelecer um propósito </a:t>
            </a:r>
            <a:r>
              <a:rPr lang="pt-BR" dirty="0"/>
              <a:t>constante direcionado à melhoria de produtos e </a:t>
            </a:r>
            <a:r>
              <a:rPr lang="pt-BR" dirty="0" smtClean="0"/>
              <a:t>serviços</a:t>
            </a:r>
            <a:endParaRPr lang="pt-BR" dirty="0"/>
          </a:p>
          <a:p>
            <a:pPr lvl="0"/>
            <a:r>
              <a:rPr lang="pt-BR" dirty="0"/>
              <a:t>Criar </a:t>
            </a:r>
            <a:r>
              <a:rPr lang="pt-BR" dirty="0" smtClean="0"/>
              <a:t>nova filosofa onde </a:t>
            </a:r>
            <a:r>
              <a:rPr lang="pt-BR" dirty="0"/>
              <a:t>falhas e negativismo não são aceitos, mas </a:t>
            </a:r>
            <a:r>
              <a:rPr lang="pt-BR" dirty="0" smtClean="0"/>
              <a:t>oportunidades </a:t>
            </a:r>
            <a:r>
              <a:rPr lang="pt-BR" dirty="0"/>
              <a:t>de melhoria</a:t>
            </a:r>
          </a:p>
          <a:p>
            <a:pPr lvl="0"/>
            <a:r>
              <a:rPr lang="pt-BR" dirty="0" smtClean="0"/>
              <a:t>Eliminar a dependência </a:t>
            </a:r>
            <a:r>
              <a:rPr lang="pt-BR" dirty="0"/>
              <a:t>da inspeção em massa </a:t>
            </a:r>
            <a:br>
              <a:rPr lang="pt-BR" dirty="0"/>
            </a:br>
            <a:r>
              <a:rPr lang="pt-BR" dirty="0" smtClean="0"/>
              <a:t>	Qualidade = f(processo) ñ f(inspeção)</a:t>
            </a:r>
            <a:endParaRPr lang="pt-BR" dirty="0"/>
          </a:p>
          <a:p>
            <a:pPr lvl="0"/>
            <a:r>
              <a:rPr lang="pt-BR" dirty="0" smtClean="0"/>
              <a:t>Eliminar </a:t>
            </a:r>
            <a:r>
              <a:rPr lang="pt-BR" dirty="0"/>
              <a:t>a </a:t>
            </a:r>
            <a:r>
              <a:rPr lang="pt-BR" dirty="0" smtClean="0"/>
              <a:t>decisão de </a:t>
            </a:r>
            <a:r>
              <a:rPr lang="pt-BR" dirty="0"/>
              <a:t>contrato com base no preço mais baixo, em alternativa a </a:t>
            </a:r>
            <a:r>
              <a:rPr lang="pt-BR" dirty="0" smtClean="0"/>
              <a:t>minimizar </a:t>
            </a:r>
            <a:r>
              <a:rPr lang="pt-BR" dirty="0"/>
              <a:t>o custo total no ciclo de vida do </a:t>
            </a:r>
            <a:r>
              <a:rPr lang="pt-BR" dirty="0" smtClean="0"/>
              <a:t>produto</a:t>
            </a:r>
          </a:p>
        </p:txBody>
      </p:sp>
    </p:spTree>
    <p:extLst>
      <p:ext uri="{BB962C8B-B14F-4D97-AF65-F5344CB8AC3E}">
        <p14:creationId xmlns:p14="http://schemas.microsoft.com/office/powerpoint/2010/main" val="99916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/>
              <a:t>W. Edward Deming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3300" b="1" dirty="0"/>
              <a:t>14 </a:t>
            </a:r>
            <a:r>
              <a:rPr lang="pt-BR" sz="3300" b="1" dirty="0" smtClean="0"/>
              <a:t>pontos</a:t>
            </a:r>
          </a:p>
          <a:p>
            <a:pPr lvl="0"/>
            <a:r>
              <a:rPr lang="pt-BR" dirty="0" smtClean="0"/>
              <a:t>Melhoria constante do processo produtivo, melhorando a qualidade e reduzindo custos</a:t>
            </a:r>
          </a:p>
          <a:p>
            <a:pPr lvl="0"/>
            <a:r>
              <a:rPr lang="pt-BR" dirty="0" smtClean="0"/>
              <a:t>Treino e formar</a:t>
            </a:r>
          </a:p>
          <a:p>
            <a:pPr lvl="0"/>
            <a:r>
              <a:rPr lang="pt-BR" dirty="0" smtClean="0"/>
              <a:t>Substituir a supervisão pela liderança em todos os níveis hierárquicos</a:t>
            </a:r>
          </a:p>
          <a:p>
            <a:pPr lvl="0"/>
            <a:r>
              <a:rPr lang="pt-BR" dirty="0" smtClean="0"/>
              <a:t>Eliminar medo; criar um clima de confiança</a:t>
            </a:r>
          </a:p>
          <a:p>
            <a:pPr lvl="0"/>
            <a:r>
              <a:rPr lang="pt-BR" dirty="0" smtClean="0"/>
              <a:t>Eliminar barreiras entre áreas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790268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/>
              <a:t>W. Edward Deming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pt-BR" b="1" dirty="0" smtClean="0"/>
              <a:t>14 pontos</a:t>
            </a:r>
          </a:p>
          <a:p>
            <a:pPr lvl="0"/>
            <a:r>
              <a:rPr lang="pt-BR" dirty="0" smtClean="0"/>
              <a:t>Eliminar </a:t>
            </a:r>
            <a:r>
              <a:rPr lang="pt-BR" i="1" dirty="0" smtClean="0"/>
              <a:t>slogans</a:t>
            </a:r>
            <a:endParaRPr lang="pt-BR" dirty="0" smtClean="0"/>
          </a:p>
          <a:p>
            <a:pPr lvl="0"/>
            <a:r>
              <a:rPr lang="pt-BR" dirty="0" smtClean="0"/>
              <a:t>Eliminar gestão por objetivos e quotas de trabalho</a:t>
            </a:r>
          </a:p>
          <a:p>
            <a:pPr lvl="0"/>
            <a:r>
              <a:rPr lang="pt-BR" dirty="0" smtClean="0"/>
              <a:t>Eliminar barreiras que ao orgulho pelo trabalho</a:t>
            </a:r>
          </a:p>
          <a:p>
            <a:pPr lvl="0"/>
            <a:r>
              <a:rPr lang="pt-BR" dirty="0" err="1" smtClean="0"/>
              <a:t>Re-treinamento</a:t>
            </a:r>
            <a:r>
              <a:rPr lang="pt-BR" dirty="0" smtClean="0"/>
              <a:t> contínuo</a:t>
            </a:r>
          </a:p>
          <a:p>
            <a:pPr lvl="0"/>
            <a:r>
              <a:rPr lang="pt-BR" dirty="0" smtClean="0"/>
              <a:t>Envolver todos os colaboradores no processo de transformação da organização</a:t>
            </a:r>
          </a:p>
          <a:p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634394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/>
              <a:t>Joseph </a:t>
            </a:r>
            <a:r>
              <a:rPr lang="pt-BR" dirty="0" err="1"/>
              <a:t>Juran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pt-BR" dirty="0" smtClean="0"/>
              <a:t>Qualidade </a:t>
            </a:r>
            <a:r>
              <a:rPr lang="pt-BR" dirty="0"/>
              <a:t>em termos adequação de um produto à sua necessidade de </a:t>
            </a:r>
            <a:r>
              <a:rPr lang="pt-BR" dirty="0" smtClean="0"/>
              <a:t>utilização </a:t>
            </a:r>
            <a:endParaRPr lang="pt-BR" dirty="0"/>
          </a:p>
          <a:p>
            <a:r>
              <a:rPr lang="pt-BR" dirty="0" smtClean="0"/>
              <a:t>Custos </a:t>
            </a:r>
            <a:r>
              <a:rPr lang="pt-BR" dirty="0"/>
              <a:t>de </a:t>
            </a:r>
            <a:r>
              <a:rPr lang="pt-BR" dirty="0" smtClean="0"/>
              <a:t>qualidade</a:t>
            </a:r>
          </a:p>
          <a:p>
            <a:pPr lvl="1"/>
            <a:r>
              <a:rPr lang="pt-BR" dirty="0" smtClean="0"/>
              <a:t>Falhas </a:t>
            </a:r>
            <a:r>
              <a:rPr lang="pt-BR" dirty="0"/>
              <a:t>internas (custos de produção defeituosa antes de chegar ao cliente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Falhas </a:t>
            </a:r>
            <a:r>
              <a:rPr lang="pt-BR" dirty="0"/>
              <a:t>externas (custos quando o cliente recebe o produto com defeito</a:t>
            </a:r>
            <a:r>
              <a:rPr lang="pt-BR" dirty="0" smtClean="0"/>
              <a:t>)</a:t>
            </a:r>
          </a:p>
          <a:p>
            <a:r>
              <a:rPr lang="pt-BR" dirty="0" smtClean="0"/>
              <a:t>Forte influência pelo pensamento japonês, assim como Deming</a:t>
            </a:r>
            <a:endParaRPr lang="pt-BR" dirty="0"/>
          </a:p>
        </p:txBody>
      </p:sp>
      <p:pic>
        <p:nvPicPr>
          <p:cNvPr id="3074" name="Picture 2" descr="http://1.bp.blogspot.com/_7zmVVmHtIxs/S9AZlQJlBHI/AAAAAAAAAEc/6ZIa5fciPe4/s320/gurues_interior_juran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147"/>
          <a:stretch/>
        </p:blipFill>
        <p:spPr bwMode="auto">
          <a:xfrm>
            <a:off x="7668344" y="136037"/>
            <a:ext cx="1306160" cy="1581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722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315</TotalTime>
  <Words>773</Words>
  <Application>Microsoft Office PowerPoint</Application>
  <PresentationFormat>Apresentação na tela (4:3)</PresentationFormat>
  <Paragraphs>159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24</vt:i4>
      </vt:variant>
    </vt:vector>
  </HeadingPairs>
  <TitlesOfParts>
    <vt:vector size="25" baseType="lpstr">
      <vt:lpstr>Tema do Office</vt:lpstr>
      <vt:lpstr>Um estudo analítico entre as visões de Qualidade na  Engenharia de Produção </vt:lpstr>
      <vt:lpstr>Histórico</vt:lpstr>
      <vt:lpstr>Frederick Winslow Taylor</vt:lpstr>
      <vt:lpstr>Linha de Produção</vt:lpstr>
      <vt:lpstr>W. Edward Deming</vt:lpstr>
      <vt:lpstr>W. Edward Deming</vt:lpstr>
      <vt:lpstr>W. Edward Deming</vt:lpstr>
      <vt:lpstr>W. Edward Deming</vt:lpstr>
      <vt:lpstr>Joseph Juran</vt:lpstr>
      <vt:lpstr>Joseph Juran</vt:lpstr>
      <vt:lpstr>Joseph Juran</vt:lpstr>
      <vt:lpstr>Joseph Juran</vt:lpstr>
      <vt:lpstr>Apresentação do PowerPoint</vt:lpstr>
      <vt:lpstr>Armand Feigenbaum</vt:lpstr>
      <vt:lpstr>Armand Feigenbaum</vt:lpstr>
      <vt:lpstr>Philip Crosby</vt:lpstr>
      <vt:lpstr>Philip Crosby</vt:lpstr>
      <vt:lpstr>Philip Crosby</vt:lpstr>
      <vt:lpstr>Philip Crosby</vt:lpstr>
      <vt:lpstr>Deming vs Taylor</vt:lpstr>
      <vt:lpstr>Deming vs Taylor</vt:lpstr>
      <vt:lpstr>Deming vs Taylor</vt:lpstr>
      <vt:lpstr>Visões de Qualidade</vt:lpstr>
      <vt:lpstr>Apresentação do PowerPoint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Helio</dc:creator>
  <cp:lastModifiedBy>Helio</cp:lastModifiedBy>
  <cp:revision>26</cp:revision>
  <dcterms:created xsi:type="dcterms:W3CDTF">2010-10-14T20:34:47Z</dcterms:created>
  <dcterms:modified xsi:type="dcterms:W3CDTF">2010-10-20T05:29:47Z</dcterms:modified>
</cp:coreProperties>
</file>