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heme/themeOverride3.xml" ContentType="application/vnd.openxmlformats-officedocument.themeOverrid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83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D330"/>
    <a:srgbClr val="00CC00"/>
    <a:srgbClr val="0C7CD2"/>
    <a:srgbClr val="1F7EE7"/>
    <a:srgbClr val="AE1517"/>
    <a:srgbClr val="CC0000"/>
    <a:srgbClr val="486DA2"/>
    <a:srgbClr val="4F77B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Estilo Médio 1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2070FCB-0CFB-4404-A429-03DE0005B6DA}" type="datetime1">
              <a:rPr lang="pt-BR"/>
              <a:pPr>
                <a:defRPr/>
              </a:pPr>
              <a:t>20/10/2010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B72FC13-5208-4D56-B91F-C807E65508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E30448D-4831-4414-A490-992DCC860908}" type="datetime1">
              <a:rPr lang="pt-BR"/>
              <a:pPr>
                <a:defRPr/>
              </a:pPr>
              <a:t>20/10/2010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t-BR" noProof="0" smtClean="0"/>
              <a:t>Click to edit Master text styles</a:t>
            </a:r>
          </a:p>
          <a:p>
            <a:pPr lvl="1"/>
            <a:r>
              <a:rPr lang="pt-BR" noProof="0" smtClean="0"/>
              <a:t>Second level</a:t>
            </a:r>
          </a:p>
          <a:p>
            <a:pPr lvl="2"/>
            <a:r>
              <a:rPr lang="pt-BR" noProof="0" smtClean="0"/>
              <a:t>Third level</a:t>
            </a:r>
          </a:p>
          <a:p>
            <a:pPr lvl="3"/>
            <a:r>
              <a:rPr lang="pt-BR" noProof="0" smtClean="0"/>
              <a:t>Fourth level</a:t>
            </a:r>
          </a:p>
          <a:p>
            <a:pPr lvl="4"/>
            <a:r>
              <a:rPr lang="pt-BR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262D797-7CF9-4BA8-91C9-0FBCF421E50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nutes_marca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0" y="6015038"/>
            <a:ext cx="150018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logoCIn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26088" y="5942013"/>
            <a:ext cx="1474787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88" y="5643563"/>
            <a:ext cx="2928937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1" descr="Untitled.pn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0" y="5791200"/>
            <a:ext cx="1584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14480" y="2387603"/>
            <a:ext cx="6743720" cy="1470025"/>
          </a:xfrm>
          <a:prstGeom prst="rect">
            <a:avLst/>
          </a:prstGeom>
        </p:spPr>
        <p:txBody>
          <a:bodyPr/>
          <a:lstStyle>
            <a:lvl1pPr algn="l">
              <a:defRPr sz="48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18747" y="4357694"/>
            <a:ext cx="5553652" cy="14287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Calibri" pitchFamily="34" charset="0"/>
                <a:cs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dirty="0" smtClean="0"/>
              <a:t>Clique para editar o estilo do subtítulo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1604" y="274638"/>
            <a:ext cx="7115196" cy="1143000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2060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71604" y="1600200"/>
            <a:ext cx="7115196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4" name="Espaço Reservado para Rodapé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6B10F-7B72-4CE4-BB70-15756FD8155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8727" y="4406900"/>
            <a:ext cx="7065985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28727" y="2906713"/>
            <a:ext cx="7065985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Rodapé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645FE-D030-4625-97CD-AF1B6CBA938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1604" y="274638"/>
            <a:ext cx="7115196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571604" y="1600200"/>
            <a:ext cx="3714776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05414" y="1600200"/>
            <a:ext cx="3281386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Rodapé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1F766-40E8-40C0-B539-FAB5AA7F401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3"/>
          <p:cNvSpPr>
            <a:spLocks noGrp="1"/>
          </p:cNvSpPr>
          <p:nvPr>
            <p:ph type="title"/>
          </p:nvPr>
        </p:nvSpPr>
        <p:spPr bwMode="auto">
          <a:xfrm>
            <a:off x="1571625" y="274638"/>
            <a:ext cx="7115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27" name="Espaço Reservado para Texto 4"/>
          <p:cNvSpPr>
            <a:spLocks noGrp="1"/>
          </p:cNvSpPr>
          <p:nvPr>
            <p:ph type="body" idx="1"/>
          </p:nvPr>
        </p:nvSpPr>
        <p:spPr bwMode="auto">
          <a:xfrm>
            <a:off x="1571625" y="1600200"/>
            <a:ext cx="71151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3"/>
          </p:nvPr>
        </p:nvSpPr>
        <p:spPr>
          <a:xfrm>
            <a:off x="1571625" y="6356350"/>
            <a:ext cx="44481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="1" smtClean="0">
                <a:solidFill>
                  <a:srgbClr val="222268"/>
                </a:solidFill>
                <a:latin typeface="Calibri" charset="0"/>
                <a:cs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 smtClean="0">
                <a:solidFill>
                  <a:srgbClr val="222268"/>
                </a:solidFill>
                <a:latin typeface="Calibri" charset="0"/>
                <a:cs typeface="Calibri" charset="0"/>
              </a:defRPr>
            </a:lvl1pPr>
          </a:lstStyle>
          <a:p>
            <a:pPr>
              <a:defRPr/>
            </a:pPr>
            <a:fld id="{8051D775-DEF2-4DC1-B39A-5760455EEB0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pic>
        <p:nvPicPr>
          <p:cNvPr id="1030" name="Picture 7" descr="nutes_marca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500938" y="6105525"/>
            <a:ext cx="1214437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8" descr="logoCIn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286500" y="6067425"/>
            <a:ext cx="11430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5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143500" y="6132513"/>
            <a:ext cx="10715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3" r:id="rId2"/>
    <p:sldLayoutId id="2147483804" r:id="rId3"/>
    <p:sldLayoutId id="2147483805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" pitchFamily="34" charset="0"/>
          <a:ea typeface="Calibri" charset="0"/>
          <a:cs typeface="Calibri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" pitchFamily="34" charset="0"/>
          <a:ea typeface="Calibri" charset="0"/>
          <a:cs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" pitchFamily="34" charset="0"/>
          <a:ea typeface="Calibri" charset="0"/>
          <a:cs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" pitchFamily="34" charset="0"/>
          <a:ea typeface="Calibri" charset="0"/>
          <a:cs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" pitchFamily="34" charset="0"/>
          <a:ea typeface="Calibri" charset="0"/>
          <a:cs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D2D8A"/>
        </a:buClr>
        <a:buFont typeface="Courier New" pitchFamily="49" charset="0"/>
        <a:buChar char="o"/>
        <a:defRPr sz="3200">
          <a:solidFill>
            <a:schemeClr val="tx1"/>
          </a:solidFill>
          <a:latin typeface="Calibri" pitchFamily="34" charset="0"/>
          <a:ea typeface="Calibri" charset="0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E4649"/>
        </a:buClr>
        <a:buChar char="–"/>
        <a:defRPr sz="2800">
          <a:solidFill>
            <a:schemeClr val="tx1"/>
          </a:solidFill>
          <a:latin typeface="Calibri" pitchFamily="34" charset="0"/>
          <a:ea typeface="Calibri" charset="0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Calibri" pitchFamily="34" charset="0"/>
          <a:ea typeface="Calibri" charset="0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Calibri" charset="0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Calibri" charset="0"/>
          <a:cs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jpsj@cin.ufpe.b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njpsj@cin.ufpe.br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ítulo 9"/>
          <p:cNvSpPr>
            <a:spLocks noGrp="1"/>
          </p:cNvSpPr>
          <p:nvPr>
            <p:ph type="ctrTitle"/>
          </p:nvPr>
        </p:nvSpPr>
        <p:spPr>
          <a:xfrm>
            <a:off x="1043608" y="1844824"/>
            <a:ext cx="7632848" cy="22288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Testes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Baseados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Riscos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: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Uma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revisão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 do Estado-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da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-Arte</a:t>
            </a:r>
          </a:p>
        </p:txBody>
      </p:sp>
      <p:sp>
        <p:nvSpPr>
          <p:cNvPr id="10243" name="Subtítulo 10"/>
          <p:cNvSpPr>
            <a:spLocks noGrp="1"/>
          </p:cNvSpPr>
          <p:nvPr>
            <p:ph type="subTitle" idx="1"/>
          </p:nvPr>
        </p:nvSpPr>
        <p:spPr>
          <a:xfrm>
            <a:off x="2267744" y="4293096"/>
            <a:ext cx="5553075" cy="1428750"/>
          </a:xfrm>
        </p:spPr>
        <p:txBody>
          <a:bodyPr/>
          <a:lstStyle/>
          <a:p>
            <a:r>
              <a:rPr lang="en-US" sz="2800" dirty="0" smtClean="0"/>
              <a:t>Nielson Pontes (</a:t>
            </a:r>
            <a:r>
              <a:rPr lang="en-US" sz="2800" dirty="0" smtClean="0">
                <a:hlinkClick r:id="rId2"/>
              </a:rPr>
              <a:t>njpsj@cin.ufpe.br</a:t>
            </a:r>
            <a:r>
              <a:rPr lang="en-US" sz="2800" dirty="0" smtClean="0"/>
              <a:t>)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Outubro</a:t>
            </a:r>
            <a:r>
              <a:rPr lang="en-US" sz="2800" dirty="0" smtClean="0"/>
              <a:t>, 2010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Abordagens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0" y="2518485"/>
          <a:ext cx="9144000" cy="435761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739667"/>
                <a:gridCol w="7404333"/>
              </a:tblGrid>
              <a:tr h="379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Capacidade</a:t>
                      </a:r>
                      <a:endParaRPr lang="pt-BR" sz="20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O requisito realiza a função requerida?</a:t>
                      </a:r>
                      <a:endParaRPr lang="pt-BR" sz="20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/>
                        <a:t>Confiabilidade</a:t>
                      </a:r>
                      <a:endParaRPr lang="pt-BR" sz="2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A funcionalidade resiste a falhas em todas as situações?</a:t>
                      </a:r>
                      <a:endParaRPr lang="pt-BR" sz="20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/>
                        <a:t>Usabilidade</a:t>
                      </a:r>
                      <a:endParaRPr lang="pt-BR" sz="2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Quão fácil é a utilização da funcionalidade pelo usuário?</a:t>
                      </a:r>
                      <a:endParaRPr lang="pt-BR" sz="20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/>
                        <a:t>Performance</a:t>
                      </a:r>
                      <a:endParaRPr lang="pt-BR" sz="2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Quão rápido é o tempo de resposta da funcionalidade?</a:t>
                      </a:r>
                      <a:endParaRPr lang="pt-BR" sz="20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/>
                        <a:t>Instalabilidade</a:t>
                      </a:r>
                      <a:endParaRPr lang="pt-BR" sz="2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Quão fácil é a instalação do software?</a:t>
                      </a:r>
                      <a:endParaRPr lang="pt-BR" sz="20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/>
                        <a:t>Compatibilidade</a:t>
                      </a:r>
                      <a:endParaRPr lang="pt-BR" sz="2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Quão bem a funcionalidade trabalha com componentes externos e outras configurações?</a:t>
                      </a:r>
                      <a:endParaRPr lang="pt-BR" sz="20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/>
                        <a:t>Suportabilidade</a:t>
                      </a:r>
                      <a:endParaRPr lang="pt-BR" sz="2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Quão a econômica é a funcionalidade para fornecer suporte ao usuário?</a:t>
                      </a:r>
                      <a:endParaRPr lang="pt-BR" sz="20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/>
                        <a:t>Testabilidade</a:t>
                      </a:r>
                      <a:endParaRPr lang="pt-BR" sz="2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Como o produto pode ser testado efetivamente?</a:t>
                      </a:r>
                      <a:endParaRPr lang="pt-BR" sz="20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/>
                        <a:t>Manutenibilidade</a:t>
                      </a:r>
                      <a:endParaRPr lang="pt-BR" sz="2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Quão econômicas são as manutenções corretivas e evolutivas?</a:t>
                      </a:r>
                      <a:endParaRPr lang="pt-BR" sz="20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/>
                        <a:t>Portabilidade</a:t>
                      </a:r>
                      <a:endParaRPr lang="pt-BR" sz="2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Quão econômica é a portabilidade para outra plataforma?</a:t>
                      </a:r>
                      <a:endParaRPr lang="pt-BR" sz="20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/>
                        <a:t>Localizabilidade</a:t>
                      </a:r>
                      <a:endParaRPr lang="pt-BR" sz="2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Quão econômica é a disponibilização da funcionalidade em outra língua?</a:t>
                      </a:r>
                      <a:endParaRPr lang="pt-BR" sz="20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27584" y="1484784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buFont typeface="Courier New" pitchFamily="49" charset="0"/>
              <a:buChar char="o"/>
            </a:pPr>
            <a:r>
              <a:rPr lang="pt-BR" sz="3200" dirty="0">
                <a:latin typeface="Calibri" pitchFamily="34" charset="0"/>
                <a:ea typeface="Calibri" charset="0"/>
                <a:cs typeface="Calibri" pitchFamily="34" charset="0"/>
              </a:rPr>
              <a:t>Lista de Critérios de Qualidade: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Abordagens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47664" y="1412776"/>
            <a:ext cx="7115196" cy="4525963"/>
          </a:xfrm>
        </p:spPr>
        <p:txBody>
          <a:bodyPr/>
          <a:lstStyle/>
          <a:p>
            <a:r>
              <a:rPr lang="pt-BR" dirty="0" smtClean="0"/>
              <a:t>Abordagem baseada em Métricas</a:t>
            </a:r>
          </a:p>
          <a:p>
            <a:pPr lvl="2"/>
            <a:r>
              <a:rPr lang="pt-BR" dirty="0" err="1" smtClean="0"/>
              <a:t>Amland</a:t>
            </a:r>
            <a:r>
              <a:rPr lang="pt-BR" dirty="0" smtClean="0"/>
              <a:t> (1999) propõe uma abordagem baseada em métricas com o intuito de identificar a probabilidade de uma determinada falha ocorrer e a conseqüência que terá, tanto para o cliente quanto para o provedor do serviço;</a:t>
            </a:r>
          </a:p>
          <a:p>
            <a:pPr lvl="2"/>
            <a:endParaRPr lang="pt-BR" dirty="0" smtClean="0"/>
          </a:p>
          <a:p>
            <a:pPr lvl="2"/>
            <a:endParaRPr lang="pt-BR" dirty="0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45066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4581128"/>
            <a:ext cx="3945495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Abordagens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47664" y="1412776"/>
            <a:ext cx="7115196" cy="4525963"/>
          </a:xfrm>
        </p:spPr>
        <p:txBody>
          <a:bodyPr/>
          <a:lstStyle/>
          <a:p>
            <a:r>
              <a:rPr lang="pt-BR" dirty="0" smtClean="0"/>
              <a:t>Abordagem baseada em Métricas</a:t>
            </a:r>
          </a:p>
          <a:p>
            <a:pPr lvl="2"/>
            <a:r>
              <a:rPr lang="pt-BR" dirty="0" smtClean="0"/>
              <a:t>Valores dos indicadores de custos e probabilidade devem ser entre 1 (baixo custo ou baixa probabilidade de falhas) e 3 (alto custo ou alta probabilidade de falhas);</a:t>
            </a:r>
          </a:p>
          <a:p>
            <a:pPr lvl="2"/>
            <a:r>
              <a:rPr lang="pt-BR" dirty="0" smtClean="0"/>
              <a:t>Indicadores de qualidade são utilizados para o cálculo da probabilidade: Mudança/Nova Funcionalidade, Qualidade do projeto, Tamanho e Complexidade;</a:t>
            </a:r>
          </a:p>
          <a:p>
            <a:pPr lvl="2"/>
            <a:r>
              <a:rPr lang="pt-BR" dirty="0" smtClean="0"/>
              <a:t>A cada um é atribuído um peso variando de 1 a 5;</a:t>
            </a:r>
          </a:p>
          <a:p>
            <a:pPr lvl="2"/>
            <a:endParaRPr lang="pt-BR" dirty="0" smtClean="0"/>
          </a:p>
          <a:p>
            <a:pPr lvl="2"/>
            <a:endParaRPr lang="pt-BR" dirty="0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Abordagens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47664" y="1412776"/>
            <a:ext cx="7115196" cy="4525963"/>
          </a:xfrm>
        </p:spPr>
        <p:txBody>
          <a:bodyPr/>
          <a:lstStyle/>
          <a:p>
            <a:r>
              <a:rPr lang="pt-BR" dirty="0" smtClean="0"/>
              <a:t>Abordagem baseada em Métricas</a:t>
            </a:r>
          </a:p>
          <a:p>
            <a:pPr lvl="2"/>
            <a:r>
              <a:rPr lang="pt-BR" dirty="0" smtClean="0"/>
              <a:t>As funcionalidades com maior grau de exposição ao risco devem, então, ter prioridade para serem testadas;</a:t>
            </a:r>
          </a:p>
          <a:p>
            <a:pPr lvl="2"/>
            <a:endParaRPr lang="pt-BR" dirty="0" smtClean="0"/>
          </a:p>
          <a:p>
            <a:pPr lvl="2"/>
            <a:endParaRPr lang="pt-BR" dirty="0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0" y="3429000"/>
          <a:ext cx="9144000" cy="3146769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85281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pt-B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2000" dirty="0"/>
                        <a:t>CUSTO</a:t>
                      </a:r>
                      <a:endParaRPr lang="pt-B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2000"/>
                        <a:t>PROBABILIDADE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pt-BR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26887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/>
                        <a:t>Função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/>
                        <a:t>C(v)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 dirty="0"/>
                        <a:t>C(c)</a:t>
                      </a:r>
                      <a:endParaRPr lang="pt-B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 dirty="0"/>
                        <a:t>Média</a:t>
                      </a:r>
                      <a:endParaRPr lang="pt-B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 dirty="0"/>
                        <a:t>Nova Função</a:t>
                      </a:r>
                      <a:endParaRPr lang="pt-BR" sz="3200" dirty="0"/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 dirty="0"/>
                        <a:t>(5)</a:t>
                      </a:r>
                      <a:endParaRPr lang="pt-B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/>
                        <a:t>Nova</a:t>
                      </a:r>
                      <a:endParaRPr lang="pt-BR" sz="3200"/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/>
                        <a:t>Func.</a:t>
                      </a:r>
                      <a:endParaRPr lang="pt-BR" sz="3200"/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/>
                        <a:t>(5)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/>
                        <a:t>Quali-</a:t>
                      </a:r>
                      <a:endParaRPr lang="pt-BR" sz="3200"/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/>
                        <a:t>dade</a:t>
                      </a:r>
                      <a:endParaRPr lang="pt-BR" sz="3200"/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/>
                        <a:t>(5)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 dirty="0" smtClean="0"/>
                        <a:t>Tamanho</a:t>
                      </a:r>
                      <a:endParaRPr lang="pt-BR" sz="3200" dirty="0"/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 dirty="0"/>
                        <a:t>(1)</a:t>
                      </a:r>
                      <a:endParaRPr lang="pt-B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 dirty="0" err="1" smtClean="0"/>
                        <a:t>Compplexi</a:t>
                      </a:r>
                      <a:r>
                        <a:rPr lang="pt-BR" sz="1800" dirty="0" smtClean="0"/>
                        <a:t>-</a:t>
                      </a:r>
                      <a:endParaRPr lang="pt-BR" sz="3200" dirty="0"/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 dirty="0" err="1"/>
                        <a:t>dade</a:t>
                      </a:r>
                      <a:endParaRPr lang="pt-BR" sz="3200" dirty="0"/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 dirty="0"/>
                        <a:t>(3)</a:t>
                      </a:r>
                      <a:endParaRPr lang="pt-B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 dirty="0"/>
                        <a:t>Média</a:t>
                      </a:r>
                      <a:endParaRPr lang="pt-BR" sz="3200" dirty="0"/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 dirty="0" smtClean="0"/>
                        <a:t>Ponderada</a:t>
                      </a:r>
                      <a:endParaRPr lang="pt-B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 dirty="0" smtClean="0"/>
                        <a:t>Probabilidade</a:t>
                      </a:r>
                      <a:endParaRPr lang="pt-B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/>
                        <a:t>Expo-</a:t>
                      </a:r>
                      <a:endParaRPr lang="pt-BR" sz="3200"/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/>
                        <a:t>sição</a:t>
                      </a:r>
                      <a:endParaRPr lang="pt-BR" sz="3200"/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/>
                        <a:t>ao</a:t>
                      </a:r>
                      <a:endParaRPr lang="pt-BR" sz="3200"/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/>
                        <a:t>Risco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34306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/>
                        <a:t>Fechar</a:t>
                      </a:r>
                      <a:endParaRPr lang="pt-BR" sz="3200"/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/>
                        <a:t>Conta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/>
                        <a:t>1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/>
                        <a:t>3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/>
                        <a:t>2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/>
                        <a:t>2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 dirty="0"/>
                        <a:t>2</a:t>
                      </a:r>
                      <a:endParaRPr lang="pt-B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 dirty="0"/>
                        <a:t>2</a:t>
                      </a:r>
                      <a:endParaRPr lang="pt-B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 dirty="0"/>
                        <a:t>2</a:t>
                      </a:r>
                      <a:endParaRPr lang="pt-B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 dirty="0"/>
                        <a:t>3</a:t>
                      </a:r>
                      <a:endParaRPr lang="pt-B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 dirty="0"/>
                        <a:t>7,75</a:t>
                      </a:r>
                      <a:endParaRPr lang="pt-B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 dirty="0"/>
                        <a:t>0,74</a:t>
                      </a:r>
                      <a:endParaRPr lang="pt-B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pt-BR" sz="1800" dirty="0"/>
                        <a:t>1,48</a:t>
                      </a:r>
                      <a:endParaRPr lang="pt-B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Abordagens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47664" y="1412776"/>
            <a:ext cx="7115196" cy="4525963"/>
          </a:xfrm>
        </p:spPr>
        <p:txBody>
          <a:bodyPr/>
          <a:lstStyle/>
          <a:p>
            <a:r>
              <a:rPr lang="pt-BR" dirty="0" smtClean="0"/>
              <a:t>Abordagem baseada em Uso</a:t>
            </a:r>
          </a:p>
          <a:p>
            <a:pPr lvl="2"/>
            <a:r>
              <a:rPr lang="pt-BR" dirty="0" smtClean="0"/>
              <a:t>Proposta por Besson (2004) baseada na teoria de </a:t>
            </a:r>
            <a:r>
              <a:rPr lang="pt-BR" dirty="0" err="1" smtClean="0"/>
              <a:t>Pareto</a:t>
            </a:r>
            <a:r>
              <a:rPr lang="pt-BR" dirty="0" smtClean="0"/>
              <a:t>;</a:t>
            </a:r>
          </a:p>
          <a:p>
            <a:pPr lvl="2"/>
            <a:r>
              <a:rPr lang="pt-BR" dirty="0" smtClean="0"/>
              <a:t>“20% das funcionalidades permitem ao usuário realizar 80% do seu trabalho”;</a:t>
            </a:r>
          </a:p>
          <a:p>
            <a:pPr lvl="2"/>
            <a:r>
              <a:rPr lang="pt-BR" dirty="0" smtClean="0"/>
              <a:t>Entrevista com o usuário final afim de identificar as funcionalidades vitais;</a:t>
            </a:r>
          </a:p>
          <a:p>
            <a:pPr lvl="2"/>
            <a:r>
              <a:rPr lang="pt-BR" dirty="0" smtClean="0"/>
              <a:t>Estima esforços em tempo para a execução dos casos de testes;</a:t>
            </a:r>
          </a:p>
          <a:p>
            <a:pPr lvl="2"/>
            <a:r>
              <a:rPr lang="pt-BR" dirty="0" smtClean="0"/>
              <a:t>Testes com menos tempo são executados primeiro.</a:t>
            </a:r>
          </a:p>
          <a:p>
            <a:pPr lvl="2"/>
            <a:endParaRPr lang="pt-BR" dirty="0" smtClean="0"/>
          </a:p>
          <a:p>
            <a:pPr lvl="2"/>
            <a:endParaRPr lang="pt-BR" dirty="0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Abordagens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47664" y="1412776"/>
            <a:ext cx="7115196" cy="4525963"/>
          </a:xfrm>
        </p:spPr>
        <p:txBody>
          <a:bodyPr/>
          <a:lstStyle/>
          <a:p>
            <a:r>
              <a:rPr lang="pt-BR" dirty="0" smtClean="0"/>
              <a:t>Há outras abordagens disponíveis na literatura:</a:t>
            </a:r>
          </a:p>
          <a:p>
            <a:pPr lvl="1"/>
            <a:r>
              <a:rPr lang="pt-BR" dirty="0" smtClean="0"/>
              <a:t>Abordagem baseada em teste de regressão. [Chen 2002]</a:t>
            </a:r>
          </a:p>
          <a:p>
            <a:pPr lvl="1"/>
            <a:r>
              <a:rPr lang="pt-BR" dirty="0" smtClean="0"/>
              <a:t>Abordagem Baseada em Modelos. [</a:t>
            </a:r>
            <a:r>
              <a:rPr lang="pt-BR" dirty="0" err="1" smtClean="0"/>
              <a:t>Stallbaum</a:t>
            </a:r>
            <a:r>
              <a:rPr lang="pt-BR" dirty="0" smtClean="0"/>
              <a:t> et. </a:t>
            </a:r>
            <a:r>
              <a:rPr lang="pt-BR" dirty="0" err="1" smtClean="0"/>
              <a:t>al</a:t>
            </a:r>
            <a:r>
              <a:rPr lang="pt-BR" dirty="0" smtClean="0"/>
              <a:t> 2008]</a:t>
            </a:r>
          </a:p>
          <a:p>
            <a:pPr lvl="1"/>
            <a:r>
              <a:rPr lang="pt-BR" dirty="0" smtClean="0"/>
              <a:t>Abordagem para métricas de software OO [Rosenberg et. </a:t>
            </a:r>
            <a:r>
              <a:rPr lang="pt-BR" dirty="0" err="1" smtClean="0"/>
              <a:t>al</a:t>
            </a:r>
            <a:r>
              <a:rPr lang="pt-BR" dirty="0" smtClean="0"/>
              <a:t> 1999]</a:t>
            </a:r>
          </a:p>
          <a:p>
            <a:pPr lvl="2"/>
            <a:endParaRPr lang="pt-BR" dirty="0" smtClean="0"/>
          </a:p>
          <a:p>
            <a:pPr lvl="2"/>
            <a:endParaRPr lang="pt-BR" dirty="0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47664" y="1412776"/>
            <a:ext cx="7115196" cy="4525963"/>
          </a:xfrm>
        </p:spPr>
        <p:txBody>
          <a:bodyPr/>
          <a:lstStyle/>
          <a:p>
            <a:r>
              <a:rPr lang="pt-BR" dirty="0" err="1" smtClean="0"/>
              <a:t>RBT</a:t>
            </a:r>
            <a:r>
              <a:rPr lang="pt-BR" i="1" dirty="0" err="1" smtClean="0"/>
              <a:t>Process</a:t>
            </a:r>
            <a:endParaRPr lang="pt-BR" dirty="0" smtClean="0"/>
          </a:p>
          <a:p>
            <a:pPr lvl="1"/>
            <a:r>
              <a:rPr lang="pt-BR" sz="2000" dirty="0" smtClean="0"/>
              <a:t>Definido por Ellen Souza em 2008;</a:t>
            </a:r>
          </a:p>
          <a:p>
            <a:pPr lvl="1"/>
            <a:r>
              <a:rPr lang="pt-BR" sz="2000" dirty="0" smtClean="0"/>
              <a:t>É baseado no RUP e no TMM;</a:t>
            </a:r>
          </a:p>
          <a:p>
            <a:pPr lvl="1"/>
            <a:r>
              <a:rPr lang="pt-BR" sz="2000" dirty="0" smtClean="0"/>
              <a:t>É iterativo, orientado a riscos e possui quatro fases distintas: Planejamento, Projeto, Execução e Controle</a:t>
            </a:r>
          </a:p>
          <a:p>
            <a:pPr lvl="2"/>
            <a:endParaRPr lang="pt-BR" dirty="0" smtClean="0"/>
          </a:p>
          <a:p>
            <a:pPr lvl="2"/>
            <a:endParaRPr lang="pt-BR" dirty="0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0177" name="Object 1"/>
          <p:cNvGraphicFramePr>
            <a:graphicFrameLocks noChangeAspect="1"/>
          </p:cNvGraphicFramePr>
          <p:nvPr/>
        </p:nvGraphicFramePr>
        <p:xfrm>
          <a:off x="2843808" y="3358196"/>
          <a:ext cx="3928095" cy="2614351"/>
        </p:xfrm>
        <a:graphic>
          <a:graphicData uri="http://schemas.openxmlformats.org/presentationml/2006/ole">
            <p:oleObj spid="_x0000_s50177" r:id="rId3" imgW="3659886" imgH="243139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47664" y="1412776"/>
            <a:ext cx="7115196" cy="4525963"/>
          </a:xfrm>
        </p:spPr>
        <p:txBody>
          <a:bodyPr/>
          <a:lstStyle/>
          <a:p>
            <a:r>
              <a:rPr lang="pt-BR" dirty="0" err="1" smtClean="0"/>
              <a:t>RBT</a:t>
            </a:r>
            <a:r>
              <a:rPr lang="pt-BR" i="1" dirty="0" err="1" smtClean="0"/>
              <a:t>Process</a:t>
            </a:r>
            <a:endParaRPr lang="pt-BR" dirty="0" smtClean="0"/>
          </a:p>
          <a:p>
            <a:pPr lvl="1"/>
            <a:r>
              <a:rPr lang="pt-BR" sz="2000" dirty="0" smtClean="0"/>
              <a:t>Planejamento: testes são planejados com base na análise e identificação de riscos. No planejamento também é feita a priorização dos requisitos que serão testados;</a:t>
            </a:r>
          </a:p>
          <a:p>
            <a:pPr lvl="1"/>
            <a:r>
              <a:rPr lang="pt-BR" sz="2000" dirty="0" smtClean="0"/>
              <a:t>Projeto: casos de testes são projetados a partir da análise dos riscos;</a:t>
            </a:r>
          </a:p>
          <a:p>
            <a:pPr lvl="1"/>
            <a:r>
              <a:rPr lang="pt-BR" sz="2000" dirty="0" smtClean="0"/>
              <a:t>Execução: os testes projetados na fase anterior são executados. Fase na qual os riscos são mitigados;</a:t>
            </a:r>
          </a:p>
          <a:p>
            <a:pPr lvl="1"/>
            <a:r>
              <a:rPr lang="pt-BR" sz="2000" dirty="0" smtClean="0"/>
              <a:t> Controle: controle e acompanhamento dos riscos. Os riscos que foram mitigados a partir da execução são então eliminados da lista de riscos identificados .</a:t>
            </a:r>
          </a:p>
          <a:p>
            <a:pPr lvl="2"/>
            <a:endParaRPr lang="pt-BR" dirty="0" smtClean="0"/>
          </a:p>
          <a:p>
            <a:pPr lvl="2"/>
            <a:endParaRPr lang="pt-BR" dirty="0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47664" y="1412776"/>
            <a:ext cx="7115196" cy="4525963"/>
          </a:xfrm>
        </p:spPr>
        <p:txBody>
          <a:bodyPr/>
          <a:lstStyle/>
          <a:p>
            <a:r>
              <a:rPr lang="pt-BR" dirty="0" err="1" smtClean="0"/>
              <a:t>RBT</a:t>
            </a:r>
            <a:r>
              <a:rPr lang="pt-BR" i="1" dirty="0" err="1" smtClean="0"/>
              <a:t>Process</a:t>
            </a:r>
            <a:endParaRPr lang="pt-BR" i="1" dirty="0" smtClean="0"/>
          </a:p>
          <a:p>
            <a:endParaRPr lang="pt-BR" dirty="0" smtClean="0"/>
          </a:p>
          <a:p>
            <a:pPr lvl="2"/>
            <a:endParaRPr lang="pt-BR" dirty="0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88840"/>
            <a:ext cx="8136904" cy="486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Ferramentas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47664" y="1412776"/>
            <a:ext cx="7115196" cy="4525963"/>
          </a:xfrm>
        </p:spPr>
        <p:txBody>
          <a:bodyPr/>
          <a:lstStyle/>
          <a:p>
            <a:r>
              <a:rPr lang="pt-BR" dirty="0" err="1" smtClean="0"/>
              <a:t>RBT</a:t>
            </a:r>
            <a:r>
              <a:rPr lang="pt-BR" i="1" dirty="0" err="1" smtClean="0"/>
              <a:t>Tool</a:t>
            </a:r>
            <a:endParaRPr lang="pt-BR" dirty="0" smtClean="0"/>
          </a:p>
          <a:p>
            <a:pPr lvl="1" algn="just" eaLnBrk="1" hangingPunct="1">
              <a:lnSpc>
                <a:spcPct val="90000"/>
              </a:lnSpc>
            </a:pPr>
            <a:r>
              <a:rPr lang="pt-BR" sz="2200" dirty="0" smtClean="0"/>
              <a:t>Ferramenta de suporte às principais abordagens RBT de modo a auxiliar os engenheiros de teste principalmente nas atividades de gerenciamento de riscos;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pt-BR" sz="2200" dirty="0" smtClean="0"/>
              <a:t>Auxilia os engenheiros de teste nas atividades  relacionadas ao gerenciamento de riscos, envolvendo as etapas de identificação, análise e controle de riscos técnicos associados aos requisitos de software;</a:t>
            </a:r>
          </a:p>
          <a:p>
            <a:pPr lvl="1"/>
            <a:r>
              <a:rPr lang="pt-BR" sz="2200" dirty="0" smtClean="0"/>
              <a:t>Aplicação desktop e open-source;</a:t>
            </a:r>
          </a:p>
          <a:p>
            <a:pPr lvl="1"/>
            <a:r>
              <a:rPr lang="pt-BR" sz="2200" dirty="0" smtClean="0"/>
              <a:t>Atualmente sendo desenvolvida uma versão Web;</a:t>
            </a:r>
          </a:p>
          <a:p>
            <a:pPr lvl="1"/>
            <a:r>
              <a:rPr lang="pt-BR" sz="2200" dirty="0" smtClean="0"/>
              <a:t>Fortemente inspirada no </a:t>
            </a:r>
            <a:r>
              <a:rPr lang="pt-BR" sz="2200" dirty="0" err="1" smtClean="0"/>
              <a:t>RBT</a:t>
            </a:r>
            <a:r>
              <a:rPr lang="pt-BR" sz="2200" i="1" dirty="0" err="1" smtClean="0"/>
              <a:t>Process</a:t>
            </a:r>
            <a:r>
              <a:rPr lang="pt-BR" sz="2200" i="1" dirty="0" smtClean="0"/>
              <a:t>.</a:t>
            </a:r>
            <a:endParaRPr lang="pt-BR" sz="2200" dirty="0" smtClean="0"/>
          </a:p>
          <a:p>
            <a:pPr lvl="2"/>
            <a:endParaRPr lang="pt-BR" dirty="0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5"/>
          <p:cNvSpPr>
            <a:spLocks noGrp="1"/>
          </p:cNvSpPr>
          <p:nvPr>
            <p:ph type="title"/>
          </p:nvPr>
        </p:nvSpPr>
        <p:spPr>
          <a:xfrm>
            <a:off x="1571625" y="274638"/>
            <a:ext cx="7115175" cy="1143000"/>
          </a:xfrm>
        </p:spPr>
        <p:txBody>
          <a:bodyPr/>
          <a:lstStyle/>
          <a:p>
            <a:r>
              <a:rPr lang="en-US" dirty="0" err="1" smtClean="0"/>
              <a:t>Introdução</a:t>
            </a:r>
            <a:endParaRPr lang="en-US" dirty="0" smtClean="0"/>
          </a:p>
        </p:txBody>
      </p:sp>
      <p:sp>
        <p:nvSpPr>
          <p:cNvPr id="11267" name="Espaço Reservado para Conteúdo 6"/>
          <p:cNvSpPr>
            <a:spLocks noGrp="1"/>
          </p:cNvSpPr>
          <p:nvPr>
            <p:ph idx="1"/>
          </p:nvPr>
        </p:nvSpPr>
        <p:spPr>
          <a:xfrm>
            <a:off x="1571625" y="1600200"/>
            <a:ext cx="7115175" cy="4525963"/>
          </a:xfrm>
        </p:spPr>
        <p:txBody>
          <a:bodyPr/>
          <a:lstStyle/>
          <a:p>
            <a:r>
              <a:rPr lang="en-US" dirty="0" err="1" smtClean="0"/>
              <a:t>Levantamento</a:t>
            </a:r>
            <a:r>
              <a:rPr lang="en-US" dirty="0" smtClean="0"/>
              <a:t> das </a:t>
            </a:r>
            <a:r>
              <a:rPr lang="en-US" dirty="0" err="1" smtClean="0"/>
              <a:t>publicações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teste</a:t>
            </a:r>
            <a:r>
              <a:rPr lang="en-US" dirty="0" smtClean="0"/>
              <a:t> </a:t>
            </a:r>
            <a:r>
              <a:rPr lang="en-US" dirty="0" err="1" smtClean="0"/>
              <a:t>baseados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riscos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err="1" smtClean="0"/>
              <a:t>Abordagens</a:t>
            </a:r>
            <a:r>
              <a:rPr lang="en-US" dirty="0" smtClean="0"/>
              <a:t>, </a:t>
            </a:r>
            <a:r>
              <a:rPr lang="en-US" dirty="0" err="1" smtClean="0"/>
              <a:t>processos</a:t>
            </a:r>
            <a:r>
              <a:rPr lang="en-US" dirty="0" smtClean="0"/>
              <a:t> e </a:t>
            </a:r>
            <a:r>
              <a:rPr lang="en-US" dirty="0" err="1" smtClean="0"/>
              <a:t>ferramentas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utilizam</a:t>
            </a:r>
            <a:r>
              <a:rPr lang="en-US" dirty="0" smtClean="0"/>
              <a:t> RBT;</a:t>
            </a:r>
          </a:p>
          <a:p>
            <a:endParaRPr lang="en-US" dirty="0" smtClean="0"/>
          </a:p>
          <a:p>
            <a:r>
              <a:rPr lang="en-US" dirty="0" err="1" smtClean="0"/>
              <a:t>Definição</a:t>
            </a:r>
            <a:r>
              <a:rPr lang="en-US" dirty="0" smtClean="0"/>
              <a:t> </a:t>
            </a:r>
            <a:r>
              <a:rPr lang="en-US" dirty="0" err="1" smtClean="0"/>
              <a:t>segundo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principais</a:t>
            </a:r>
            <a:r>
              <a:rPr lang="en-US" dirty="0" smtClean="0"/>
              <a:t> </a:t>
            </a:r>
            <a:r>
              <a:rPr lang="en-US" dirty="0" err="1" smtClean="0"/>
              <a:t>autores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área</a:t>
            </a:r>
            <a:r>
              <a:rPr lang="en-US" dirty="0" smtClean="0"/>
              <a:t>;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25" y="274638"/>
            <a:ext cx="7115175" cy="1143000"/>
          </a:xfrm>
        </p:spPr>
        <p:txBody>
          <a:bodyPr/>
          <a:lstStyle/>
          <a:p>
            <a:pPr eaLnBrk="1" hangingPunct="1">
              <a:defRPr/>
            </a:pPr>
            <a:r>
              <a:rPr lang="pt-BR" sz="4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RBT</a:t>
            </a:r>
            <a:r>
              <a:rPr lang="pt-BR" sz="40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Tool</a:t>
            </a:r>
            <a:r>
              <a:rPr lang="pt-BR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 – Principais Funcionalidades(1/5)</a:t>
            </a:r>
          </a:p>
        </p:txBody>
      </p:sp>
      <p:pic>
        <p:nvPicPr>
          <p:cNvPr id="3072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175" y="1557338"/>
            <a:ext cx="5076825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3538538" cy="4525963"/>
          </a:xfrm>
        </p:spPr>
        <p:txBody>
          <a:bodyPr/>
          <a:lstStyle/>
          <a:p>
            <a:pPr eaLnBrk="1" hangingPunct="1"/>
            <a:r>
              <a:rPr lang="pt-BR" sz="2000" smtClean="0"/>
              <a:t>Identificação de Riscos</a:t>
            </a:r>
          </a:p>
          <a:p>
            <a:pPr lvl="1" eaLnBrk="1" hangingPunct="1"/>
            <a:r>
              <a:rPr lang="pt-BR" sz="1800" smtClean="0"/>
              <a:t>Riscos de requisitos</a:t>
            </a:r>
          </a:p>
          <a:p>
            <a:pPr lvl="2" eaLnBrk="1" hangingPunct="1"/>
            <a:r>
              <a:rPr lang="pt-BR" sz="1600" smtClean="0"/>
              <a:t>Questionário baseado em Taxonomia de Riscos</a:t>
            </a:r>
          </a:p>
          <a:p>
            <a:pPr lvl="2" eaLnBrk="1" hangingPunct="1">
              <a:buFontTx/>
              <a:buNone/>
            </a:pPr>
            <a:endParaRPr lang="pt-BR" sz="1600" smtClean="0"/>
          </a:p>
          <a:p>
            <a:pPr lvl="2" eaLnBrk="1" hangingPunct="1">
              <a:buFontTx/>
              <a:buNone/>
            </a:pPr>
            <a:endParaRPr lang="pt-BR" sz="1600" i="1" smtClean="0"/>
          </a:p>
          <a:p>
            <a:pPr lvl="2" eaLnBrk="1" hangingPunct="1"/>
            <a:endParaRPr lang="pt-BR" sz="1600" i="1" smtClean="0"/>
          </a:p>
        </p:txBody>
      </p:sp>
      <p:sp>
        <p:nvSpPr>
          <p:cNvPr id="30725" name="Espaço Reservado para Número de Slide 6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14BA7F7-5DB9-465E-A30D-B7FA39025362}" type="slidenum">
              <a:rPr lang="en-US">
                <a:latin typeface="Calibri" pitchFamily="34" charset="0"/>
                <a:cs typeface="Calibri" pitchFamily="34" charset="0"/>
              </a:rPr>
              <a:pPr/>
              <a:t>20</a:t>
            </a:fld>
            <a:endParaRPr lang="en-US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25" y="274638"/>
            <a:ext cx="7115175" cy="1143000"/>
          </a:xfrm>
        </p:spPr>
        <p:txBody>
          <a:bodyPr/>
          <a:lstStyle/>
          <a:p>
            <a:pPr eaLnBrk="1" hangingPunct="1">
              <a:defRPr/>
            </a:pPr>
            <a:r>
              <a:rPr lang="pt-BR" sz="4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RBT</a:t>
            </a:r>
            <a:r>
              <a:rPr lang="pt-BR" sz="40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Tool</a:t>
            </a:r>
            <a:r>
              <a:rPr lang="pt-BR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 – Principais Funcionalidades (2/5)</a:t>
            </a:r>
          </a:p>
        </p:txBody>
      </p:sp>
      <p:sp>
        <p:nvSpPr>
          <p:cNvPr id="31747" name="Rectangle 7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216123"/>
              </a:buClr>
              <a:buFont typeface="Wingdings" charset="2"/>
              <a:buChar char="§"/>
            </a:pPr>
            <a:r>
              <a:rPr lang="pt-BR" sz="3200"/>
              <a:t>Análise de Riscos</a:t>
            </a:r>
          </a:p>
          <a:p>
            <a:pPr marL="742950" lvl="1" indent="-285750">
              <a:spcBef>
                <a:spcPct val="20000"/>
              </a:spcBef>
              <a:buClr>
                <a:srgbClr val="2B7D2D"/>
              </a:buClr>
              <a:buFont typeface="Wingdings" charset="2"/>
              <a:buChar char="§"/>
            </a:pPr>
            <a:r>
              <a:rPr lang="pt-BR" sz="2800"/>
              <a:t>Baseada em Métricas</a:t>
            </a:r>
          </a:p>
          <a:p>
            <a:pPr marL="742950" lvl="1" indent="-285750">
              <a:spcBef>
                <a:spcPct val="20000"/>
              </a:spcBef>
              <a:buClr>
                <a:srgbClr val="2B7D2D"/>
              </a:buClr>
              <a:buFont typeface="Wingdings" charset="2"/>
              <a:buChar char="§"/>
            </a:pPr>
            <a:endParaRPr lang="pt-BR" sz="2800"/>
          </a:p>
        </p:txBody>
      </p:sp>
      <p:pic>
        <p:nvPicPr>
          <p:cNvPr id="3174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1341438"/>
            <a:ext cx="2663825" cy="1135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1749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2708275"/>
            <a:ext cx="8353425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Espaço Reservado para Número de Slide 6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6855309-F0C1-450C-9498-43AF3B87D32C}" type="slidenum">
              <a:rPr lang="en-US">
                <a:latin typeface="Calibri" pitchFamily="34" charset="0"/>
                <a:cs typeface="Calibri" pitchFamily="34" charset="0"/>
              </a:rPr>
              <a:pPr/>
              <a:t>21</a:t>
            </a:fld>
            <a:endParaRPr lang="en-US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25" y="274638"/>
            <a:ext cx="7115175" cy="1143000"/>
          </a:xfrm>
        </p:spPr>
        <p:txBody>
          <a:bodyPr/>
          <a:lstStyle/>
          <a:p>
            <a:pPr eaLnBrk="1" hangingPunct="1">
              <a:defRPr/>
            </a:pPr>
            <a:r>
              <a:rPr lang="pt-BR" sz="4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RBT</a:t>
            </a:r>
            <a:r>
              <a:rPr lang="pt-BR" sz="40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Tool</a:t>
            </a:r>
            <a:r>
              <a:rPr lang="pt-BR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 – Principais Funcionalidades (3/5)</a:t>
            </a:r>
          </a:p>
        </p:txBody>
      </p:sp>
      <p:pic>
        <p:nvPicPr>
          <p:cNvPr id="3277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0" y="4149725"/>
            <a:ext cx="648176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571625" y="1600200"/>
            <a:ext cx="7115175" cy="4525963"/>
          </a:xfrm>
        </p:spPr>
        <p:txBody>
          <a:bodyPr/>
          <a:lstStyle/>
          <a:p>
            <a:pPr eaLnBrk="1" hangingPunct="1"/>
            <a:r>
              <a:rPr lang="pt-BR" smtClean="0"/>
              <a:t>Planejar Testes</a:t>
            </a:r>
          </a:p>
          <a:p>
            <a:pPr lvl="1" eaLnBrk="1" hangingPunct="1"/>
            <a:r>
              <a:rPr lang="pt-BR" smtClean="0"/>
              <a:t>São definidas as iterações de teste, com base no valor da exposição ao risco de cada requisito, calculado na fase de análise de riscos.</a:t>
            </a:r>
            <a:r>
              <a:rPr lang="pt-BR" sz="3200" smtClean="0"/>
              <a:t> </a:t>
            </a:r>
          </a:p>
        </p:txBody>
      </p:sp>
      <p:sp>
        <p:nvSpPr>
          <p:cNvPr id="32773" name="Espaço Reservado para Número de Slide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84564C5-A46E-4266-BF6C-9849D79AF454}" type="slidenum">
              <a:rPr lang="en-US">
                <a:latin typeface="Calibri" pitchFamily="34" charset="0"/>
                <a:cs typeface="Calibri" pitchFamily="34" charset="0"/>
              </a:rPr>
              <a:pPr/>
              <a:t>22</a:t>
            </a:fld>
            <a:endParaRPr lang="en-US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25" y="274638"/>
            <a:ext cx="7115175" cy="1143000"/>
          </a:xfrm>
        </p:spPr>
        <p:txBody>
          <a:bodyPr/>
          <a:lstStyle/>
          <a:p>
            <a:pPr eaLnBrk="1" hangingPunct="1">
              <a:defRPr/>
            </a:pPr>
            <a:r>
              <a:rPr lang="pt-BR" sz="4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RBT</a:t>
            </a:r>
            <a:r>
              <a:rPr lang="pt-BR" sz="40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Tool</a:t>
            </a:r>
            <a:r>
              <a:rPr lang="pt-BR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 – Principais Funcionalidades (4/5)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1625" y="1600200"/>
            <a:ext cx="7115175" cy="4525963"/>
          </a:xfrm>
        </p:spPr>
        <p:txBody>
          <a:bodyPr/>
          <a:lstStyle/>
          <a:p>
            <a:pPr eaLnBrk="1" hangingPunct="1"/>
            <a:r>
              <a:rPr lang="pt-BR" smtClean="0"/>
              <a:t>Projetar Casos de Teste</a:t>
            </a:r>
          </a:p>
        </p:txBody>
      </p:sp>
      <p:sp>
        <p:nvSpPr>
          <p:cNvPr id="73734" name="Oval 6"/>
          <p:cNvSpPr>
            <a:spLocks noChangeArrowheads="1"/>
          </p:cNvSpPr>
          <p:nvPr/>
        </p:nvSpPr>
        <p:spPr bwMode="auto">
          <a:xfrm>
            <a:off x="179388" y="3644900"/>
            <a:ext cx="1152525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Projeto</a:t>
            </a:r>
          </a:p>
        </p:txBody>
      </p:sp>
      <p:sp>
        <p:nvSpPr>
          <p:cNvPr id="73735" name="Oval 7"/>
          <p:cNvSpPr>
            <a:spLocks noChangeArrowheads="1"/>
          </p:cNvSpPr>
          <p:nvPr/>
        </p:nvSpPr>
        <p:spPr bwMode="auto">
          <a:xfrm>
            <a:off x="3924300" y="3644900"/>
            <a:ext cx="1657350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400"/>
              <a:t>Risco 2.1</a:t>
            </a:r>
          </a:p>
        </p:txBody>
      </p:sp>
      <p:sp>
        <p:nvSpPr>
          <p:cNvPr id="73736" name="Oval 8"/>
          <p:cNvSpPr>
            <a:spLocks noChangeArrowheads="1"/>
          </p:cNvSpPr>
          <p:nvPr/>
        </p:nvSpPr>
        <p:spPr bwMode="auto">
          <a:xfrm>
            <a:off x="1908175" y="3789363"/>
            <a:ext cx="1657350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400"/>
              <a:t>Requisito 2</a:t>
            </a:r>
          </a:p>
          <a:p>
            <a:pPr algn="ctr"/>
            <a:r>
              <a:rPr lang="pt-BR" sz="1400"/>
              <a:t>RE = 1.9</a:t>
            </a:r>
          </a:p>
        </p:txBody>
      </p:sp>
      <p:sp>
        <p:nvSpPr>
          <p:cNvPr id="73737" name="Oval 9"/>
          <p:cNvSpPr>
            <a:spLocks noChangeArrowheads="1"/>
          </p:cNvSpPr>
          <p:nvPr/>
        </p:nvSpPr>
        <p:spPr bwMode="auto">
          <a:xfrm>
            <a:off x="1908175" y="5229225"/>
            <a:ext cx="1657350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400"/>
              <a:t>Requisito n</a:t>
            </a:r>
          </a:p>
          <a:p>
            <a:pPr algn="ctr"/>
            <a:r>
              <a:rPr lang="pt-BR" sz="1400"/>
              <a:t>RE = 0.3</a:t>
            </a:r>
          </a:p>
        </p:txBody>
      </p:sp>
      <p:sp>
        <p:nvSpPr>
          <p:cNvPr id="73738" name="Oval 10"/>
          <p:cNvSpPr>
            <a:spLocks noChangeArrowheads="1"/>
          </p:cNvSpPr>
          <p:nvPr/>
        </p:nvSpPr>
        <p:spPr bwMode="auto">
          <a:xfrm>
            <a:off x="3924300" y="2276475"/>
            <a:ext cx="1657350" cy="5746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400"/>
              <a:t>Risco 1.1</a:t>
            </a:r>
          </a:p>
        </p:txBody>
      </p:sp>
      <p:sp>
        <p:nvSpPr>
          <p:cNvPr id="73739" name="Oval 11"/>
          <p:cNvSpPr>
            <a:spLocks noChangeArrowheads="1"/>
          </p:cNvSpPr>
          <p:nvPr/>
        </p:nvSpPr>
        <p:spPr bwMode="auto">
          <a:xfrm>
            <a:off x="3924300" y="2997200"/>
            <a:ext cx="165735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400"/>
              <a:t>Risco 1.2</a:t>
            </a:r>
          </a:p>
        </p:txBody>
      </p:sp>
      <p:sp>
        <p:nvSpPr>
          <p:cNvPr id="73740" name="Oval 12"/>
          <p:cNvSpPr>
            <a:spLocks noChangeArrowheads="1"/>
          </p:cNvSpPr>
          <p:nvPr/>
        </p:nvSpPr>
        <p:spPr bwMode="auto">
          <a:xfrm>
            <a:off x="1908175" y="2565400"/>
            <a:ext cx="1657350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400"/>
              <a:t>Requisito 1</a:t>
            </a:r>
          </a:p>
          <a:p>
            <a:pPr algn="ctr"/>
            <a:r>
              <a:rPr lang="pt-BR" sz="1400"/>
              <a:t>RE = 2.3</a:t>
            </a:r>
          </a:p>
        </p:txBody>
      </p:sp>
      <p:sp>
        <p:nvSpPr>
          <p:cNvPr id="73741" name="Oval 13"/>
          <p:cNvSpPr>
            <a:spLocks noChangeArrowheads="1"/>
          </p:cNvSpPr>
          <p:nvPr/>
        </p:nvSpPr>
        <p:spPr bwMode="auto">
          <a:xfrm>
            <a:off x="3924300" y="4365625"/>
            <a:ext cx="165735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400"/>
              <a:t>Risco 2.2</a:t>
            </a:r>
          </a:p>
        </p:txBody>
      </p:sp>
      <p:sp>
        <p:nvSpPr>
          <p:cNvPr id="73742" name="Oval 14"/>
          <p:cNvSpPr>
            <a:spLocks noChangeArrowheads="1"/>
          </p:cNvSpPr>
          <p:nvPr/>
        </p:nvSpPr>
        <p:spPr bwMode="auto">
          <a:xfrm>
            <a:off x="3924300" y="5229225"/>
            <a:ext cx="1657350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400"/>
              <a:t>Risco n.1</a:t>
            </a:r>
          </a:p>
        </p:txBody>
      </p:sp>
      <p:sp>
        <p:nvSpPr>
          <p:cNvPr id="73743" name="Line 15"/>
          <p:cNvSpPr>
            <a:spLocks noChangeShapeType="1"/>
          </p:cNvSpPr>
          <p:nvPr/>
        </p:nvSpPr>
        <p:spPr bwMode="auto">
          <a:xfrm flipV="1">
            <a:off x="1331913" y="3068638"/>
            <a:ext cx="6477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3744" name="Line 16"/>
          <p:cNvSpPr>
            <a:spLocks noChangeShapeType="1"/>
          </p:cNvSpPr>
          <p:nvPr/>
        </p:nvSpPr>
        <p:spPr bwMode="auto">
          <a:xfrm>
            <a:off x="1331913" y="3933825"/>
            <a:ext cx="57467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3745" name="Line 17"/>
          <p:cNvSpPr>
            <a:spLocks noChangeShapeType="1"/>
          </p:cNvSpPr>
          <p:nvPr/>
        </p:nvSpPr>
        <p:spPr bwMode="auto">
          <a:xfrm>
            <a:off x="1331913" y="3933825"/>
            <a:ext cx="64770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3746" name="Line 18"/>
          <p:cNvSpPr>
            <a:spLocks noChangeShapeType="1"/>
          </p:cNvSpPr>
          <p:nvPr/>
        </p:nvSpPr>
        <p:spPr bwMode="auto">
          <a:xfrm flipV="1">
            <a:off x="3563938" y="2565400"/>
            <a:ext cx="360362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3747" name="Line 19"/>
          <p:cNvSpPr>
            <a:spLocks noChangeShapeType="1"/>
          </p:cNvSpPr>
          <p:nvPr/>
        </p:nvSpPr>
        <p:spPr bwMode="auto">
          <a:xfrm>
            <a:off x="3563938" y="2852738"/>
            <a:ext cx="3603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3748" name="Line 20"/>
          <p:cNvSpPr>
            <a:spLocks noChangeShapeType="1"/>
          </p:cNvSpPr>
          <p:nvPr/>
        </p:nvSpPr>
        <p:spPr bwMode="auto">
          <a:xfrm flipV="1">
            <a:off x="3563938" y="3933825"/>
            <a:ext cx="360362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3749" name="Line 21"/>
          <p:cNvSpPr>
            <a:spLocks noChangeShapeType="1"/>
          </p:cNvSpPr>
          <p:nvPr/>
        </p:nvSpPr>
        <p:spPr bwMode="auto">
          <a:xfrm>
            <a:off x="3492500" y="4005263"/>
            <a:ext cx="503238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3750" name="Line 22"/>
          <p:cNvSpPr>
            <a:spLocks noChangeShapeType="1"/>
          </p:cNvSpPr>
          <p:nvPr/>
        </p:nvSpPr>
        <p:spPr bwMode="auto">
          <a:xfrm>
            <a:off x="3563938" y="551656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3751" name="Text Box 23"/>
          <p:cNvSpPr txBox="1">
            <a:spLocks noChangeArrowheads="1"/>
          </p:cNvSpPr>
          <p:nvPr/>
        </p:nvSpPr>
        <p:spPr bwMode="auto">
          <a:xfrm>
            <a:off x="2555875" y="4508500"/>
            <a:ext cx="7921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000"/>
              <a:t>.</a:t>
            </a:r>
          </a:p>
          <a:p>
            <a:pPr>
              <a:spcBef>
                <a:spcPct val="50000"/>
              </a:spcBef>
            </a:pPr>
            <a:r>
              <a:rPr lang="pt-BR" sz="1000"/>
              <a:t>.</a:t>
            </a:r>
          </a:p>
          <a:p>
            <a:pPr>
              <a:spcBef>
                <a:spcPct val="50000"/>
              </a:spcBef>
            </a:pPr>
            <a:r>
              <a:rPr lang="pt-BR" sz="1000"/>
              <a:t>.</a:t>
            </a:r>
          </a:p>
        </p:txBody>
      </p:sp>
      <p:sp>
        <p:nvSpPr>
          <p:cNvPr id="73752" name="Line 24"/>
          <p:cNvSpPr>
            <a:spLocks noChangeShapeType="1"/>
          </p:cNvSpPr>
          <p:nvPr/>
        </p:nvSpPr>
        <p:spPr bwMode="auto">
          <a:xfrm>
            <a:off x="1908175" y="5084763"/>
            <a:ext cx="72358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3753" name="Text Box 25"/>
          <p:cNvSpPr txBox="1">
            <a:spLocks noChangeArrowheads="1"/>
          </p:cNvSpPr>
          <p:nvPr/>
        </p:nvSpPr>
        <p:spPr bwMode="auto">
          <a:xfrm>
            <a:off x="7885113" y="4797425"/>
            <a:ext cx="1079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/>
              <a:t>Iteração 1</a:t>
            </a:r>
          </a:p>
        </p:txBody>
      </p:sp>
      <p:sp>
        <p:nvSpPr>
          <p:cNvPr id="73754" name="Text Box 26"/>
          <p:cNvSpPr txBox="1">
            <a:spLocks noChangeArrowheads="1"/>
          </p:cNvSpPr>
          <p:nvPr/>
        </p:nvSpPr>
        <p:spPr bwMode="auto">
          <a:xfrm>
            <a:off x="7885113" y="5157788"/>
            <a:ext cx="1079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/>
              <a:t>Iteração n</a:t>
            </a:r>
          </a:p>
        </p:txBody>
      </p:sp>
      <p:sp>
        <p:nvSpPr>
          <p:cNvPr id="73755" name="Oval 27"/>
          <p:cNvSpPr>
            <a:spLocks noChangeArrowheads="1"/>
          </p:cNvSpPr>
          <p:nvPr/>
        </p:nvSpPr>
        <p:spPr bwMode="auto">
          <a:xfrm>
            <a:off x="6443663" y="2276475"/>
            <a:ext cx="1657350" cy="5746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400"/>
              <a:t>Caso de teste 1.1</a:t>
            </a:r>
          </a:p>
        </p:txBody>
      </p:sp>
      <p:sp>
        <p:nvSpPr>
          <p:cNvPr id="73756" name="Oval 28"/>
          <p:cNvSpPr>
            <a:spLocks noChangeArrowheads="1"/>
          </p:cNvSpPr>
          <p:nvPr/>
        </p:nvSpPr>
        <p:spPr bwMode="auto">
          <a:xfrm>
            <a:off x="6443663" y="2997200"/>
            <a:ext cx="165735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400"/>
              <a:t>Caso de teste 1.2</a:t>
            </a:r>
          </a:p>
        </p:txBody>
      </p:sp>
      <p:sp>
        <p:nvSpPr>
          <p:cNvPr id="73757" name="Oval 29"/>
          <p:cNvSpPr>
            <a:spLocks noChangeArrowheads="1"/>
          </p:cNvSpPr>
          <p:nvPr/>
        </p:nvSpPr>
        <p:spPr bwMode="auto">
          <a:xfrm>
            <a:off x="6443663" y="3716338"/>
            <a:ext cx="1657350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400"/>
              <a:t>Caso de teste  2.1</a:t>
            </a:r>
          </a:p>
        </p:txBody>
      </p:sp>
      <p:sp>
        <p:nvSpPr>
          <p:cNvPr id="73758" name="Oval 30"/>
          <p:cNvSpPr>
            <a:spLocks noChangeArrowheads="1"/>
          </p:cNvSpPr>
          <p:nvPr/>
        </p:nvSpPr>
        <p:spPr bwMode="auto">
          <a:xfrm>
            <a:off x="6443663" y="4365625"/>
            <a:ext cx="165735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400"/>
              <a:t>Caso de teste 2.2</a:t>
            </a:r>
          </a:p>
        </p:txBody>
      </p:sp>
      <p:sp>
        <p:nvSpPr>
          <p:cNvPr id="73759" name="Oval 31"/>
          <p:cNvSpPr>
            <a:spLocks noChangeArrowheads="1"/>
          </p:cNvSpPr>
          <p:nvPr/>
        </p:nvSpPr>
        <p:spPr bwMode="auto">
          <a:xfrm>
            <a:off x="6372225" y="5300663"/>
            <a:ext cx="165735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400"/>
              <a:t>Caso de teste 2.2</a:t>
            </a:r>
          </a:p>
        </p:txBody>
      </p:sp>
      <p:sp>
        <p:nvSpPr>
          <p:cNvPr id="73760" name="AutoShape 32"/>
          <p:cNvSpPr>
            <a:spLocks noChangeArrowheads="1"/>
          </p:cNvSpPr>
          <p:nvPr/>
        </p:nvSpPr>
        <p:spPr bwMode="auto">
          <a:xfrm>
            <a:off x="5795963" y="2492375"/>
            <a:ext cx="431800" cy="144463"/>
          </a:xfrm>
          <a:prstGeom prst="rightArrow">
            <a:avLst>
              <a:gd name="adj1" fmla="val 50000"/>
              <a:gd name="adj2" fmla="val 74725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3761" name="AutoShape 33"/>
          <p:cNvSpPr>
            <a:spLocks noChangeArrowheads="1"/>
          </p:cNvSpPr>
          <p:nvPr/>
        </p:nvSpPr>
        <p:spPr bwMode="auto">
          <a:xfrm>
            <a:off x="5795963" y="3141663"/>
            <a:ext cx="431800" cy="144462"/>
          </a:xfrm>
          <a:prstGeom prst="rightArrow">
            <a:avLst>
              <a:gd name="adj1" fmla="val 50000"/>
              <a:gd name="adj2" fmla="val 74726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3762" name="AutoShape 34"/>
          <p:cNvSpPr>
            <a:spLocks noChangeArrowheads="1"/>
          </p:cNvSpPr>
          <p:nvPr/>
        </p:nvSpPr>
        <p:spPr bwMode="auto">
          <a:xfrm>
            <a:off x="5795963" y="3860800"/>
            <a:ext cx="431800" cy="144463"/>
          </a:xfrm>
          <a:prstGeom prst="rightArrow">
            <a:avLst>
              <a:gd name="adj1" fmla="val 50000"/>
              <a:gd name="adj2" fmla="val 74725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3763" name="AutoShape 35"/>
          <p:cNvSpPr>
            <a:spLocks noChangeArrowheads="1"/>
          </p:cNvSpPr>
          <p:nvPr/>
        </p:nvSpPr>
        <p:spPr bwMode="auto">
          <a:xfrm>
            <a:off x="5795963" y="4508500"/>
            <a:ext cx="431800" cy="144463"/>
          </a:xfrm>
          <a:prstGeom prst="rightArrow">
            <a:avLst>
              <a:gd name="adj1" fmla="val 50000"/>
              <a:gd name="adj2" fmla="val 74725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3764" name="AutoShape 36"/>
          <p:cNvSpPr>
            <a:spLocks noChangeArrowheads="1"/>
          </p:cNvSpPr>
          <p:nvPr/>
        </p:nvSpPr>
        <p:spPr bwMode="auto">
          <a:xfrm>
            <a:off x="5795963" y="5445125"/>
            <a:ext cx="431800" cy="144463"/>
          </a:xfrm>
          <a:prstGeom prst="rightArrow">
            <a:avLst>
              <a:gd name="adj1" fmla="val 50000"/>
              <a:gd name="adj2" fmla="val 74725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3827" name="Espaço Reservado para Número de Slide 3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DCF3C8E-7625-4A82-877A-4CD84BB9C425}" type="slidenum">
              <a:rPr lang="en-US">
                <a:latin typeface="Calibri" pitchFamily="34" charset="0"/>
                <a:cs typeface="Calibri" pitchFamily="34" charset="0"/>
              </a:rPr>
              <a:pPr/>
              <a:t>23</a:t>
            </a:fld>
            <a:endParaRPr lang="en-US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3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3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3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73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3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3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73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73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73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73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73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73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73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73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73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73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73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73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73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4" grpId="0" animBg="1"/>
      <p:bldP spid="73735" grpId="0" animBg="1"/>
      <p:bldP spid="73736" grpId="0" animBg="1"/>
      <p:bldP spid="73737" grpId="0" animBg="1"/>
      <p:bldP spid="73738" grpId="0" animBg="1"/>
      <p:bldP spid="73739" grpId="0" animBg="1"/>
      <p:bldP spid="73740" grpId="0" animBg="1"/>
      <p:bldP spid="73741" grpId="0" animBg="1"/>
      <p:bldP spid="73742" grpId="0" animBg="1"/>
      <p:bldP spid="73743" grpId="0" animBg="1"/>
      <p:bldP spid="73744" grpId="0" animBg="1"/>
      <p:bldP spid="73745" grpId="0" animBg="1"/>
      <p:bldP spid="73746" grpId="0" animBg="1"/>
      <p:bldP spid="73747" grpId="0" animBg="1"/>
      <p:bldP spid="73748" grpId="0" animBg="1"/>
      <p:bldP spid="73749" grpId="0" animBg="1"/>
      <p:bldP spid="73750" grpId="0" animBg="1"/>
      <p:bldP spid="73751" grpId="0"/>
      <p:bldP spid="73752" grpId="0" animBg="1"/>
      <p:bldP spid="73755" grpId="0" animBg="1"/>
      <p:bldP spid="73756" grpId="0" animBg="1"/>
      <p:bldP spid="73757" grpId="0" animBg="1"/>
      <p:bldP spid="73758" grpId="0" animBg="1"/>
      <p:bldP spid="73759" grpId="0" animBg="1"/>
      <p:bldP spid="73760" grpId="0" animBg="1"/>
      <p:bldP spid="73761" grpId="0" animBg="1"/>
      <p:bldP spid="73762" grpId="0" animBg="1"/>
      <p:bldP spid="73763" grpId="0" animBg="1"/>
      <p:bldP spid="7376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25" y="274638"/>
            <a:ext cx="71151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RBT</a:t>
            </a:r>
            <a:r>
              <a:rPr lang="en-US" sz="40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Tool</a:t>
            </a:r>
            <a: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 – </a:t>
            </a:r>
            <a:r>
              <a:rPr lang="en-US" sz="4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Principais</a:t>
            </a:r>
            <a: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 </a:t>
            </a:r>
            <a:r>
              <a:rPr lang="en-US" sz="4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Funcionalidades</a:t>
            </a:r>
            <a: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 (5/5)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1625" y="1600200"/>
            <a:ext cx="7115175" cy="4525963"/>
          </a:xfrm>
        </p:spPr>
        <p:txBody>
          <a:bodyPr/>
          <a:lstStyle/>
          <a:p>
            <a:pPr eaLnBrk="1" hangingPunct="1"/>
            <a:r>
              <a:rPr lang="en-US" smtClean="0"/>
              <a:t>Executar Teste</a:t>
            </a:r>
          </a:p>
        </p:txBody>
      </p:sp>
      <p:pic>
        <p:nvPicPr>
          <p:cNvPr id="34820" name="Picture 5" descr="Sem títul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2133600"/>
            <a:ext cx="7596187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Espaço Reservado para Número de Slide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AEF56C-D054-4C03-8155-5AF632A24B2E}" type="slidenum">
              <a:rPr lang="en-US">
                <a:latin typeface="Calibri" pitchFamily="34" charset="0"/>
                <a:cs typeface="Calibri" pitchFamily="34" charset="0"/>
              </a:rPr>
              <a:pPr/>
              <a:t>24</a:t>
            </a:fld>
            <a:endParaRPr lang="en-US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Finais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abordagem RBT se mostrou eficiente nos estudos de casos realizados por </a:t>
            </a:r>
            <a:r>
              <a:rPr lang="pt-BR" dirty="0" err="1" smtClean="0"/>
              <a:t>Amland</a:t>
            </a:r>
            <a:r>
              <a:rPr lang="pt-BR" dirty="0" smtClean="0"/>
              <a:t> e Souza;</a:t>
            </a:r>
          </a:p>
          <a:p>
            <a:endParaRPr lang="pt-BR" dirty="0" smtClean="0"/>
          </a:p>
          <a:p>
            <a:r>
              <a:rPr lang="pt-BR" dirty="0" smtClean="0"/>
              <a:t>Ainda carece de pesquisas;</a:t>
            </a:r>
          </a:p>
          <a:p>
            <a:endParaRPr lang="pt-BR" dirty="0" smtClean="0"/>
          </a:p>
          <a:p>
            <a:r>
              <a:rPr lang="pt-BR" dirty="0" smtClean="0"/>
              <a:t>Atualmente há trabalhos sendo desenvolvidos na área;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ítulo 9"/>
          <p:cNvSpPr>
            <a:spLocks noGrp="1"/>
          </p:cNvSpPr>
          <p:nvPr>
            <p:ph type="ctrTitle"/>
          </p:nvPr>
        </p:nvSpPr>
        <p:spPr>
          <a:xfrm>
            <a:off x="1043608" y="1844824"/>
            <a:ext cx="7632848" cy="22288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Testes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Baseados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Riscos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: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Uma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revisão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 do Estado-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da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cs typeface="Calibri" charset="0"/>
              </a:rPr>
              <a:t>-Arte</a:t>
            </a:r>
          </a:p>
        </p:txBody>
      </p:sp>
      <p:sp>
        <p:nvSpPr>
          <p:cNvPr id="10243" name="Subtítulo 10"/>
          <p:cNvSpPr>
            <a:spLocks noGrp="1"/>
          </p:cNvSpPr>
          <p:nvPr>
            <p:ph type="subTitle" idx="1"/>
          </p:nvPr>
        </p:nvSpPr>
        <p:spPr>
          <a:xfrm>
            <a:off x="2267744" y="4293096"/>
            <a:ext cx="5553075" cy="1428750"/>
          </a:xfrm>
        </p:spPr>
        <p:txBody>
          <a:bodyPr/>
          <a:lstStyle/>
          <a:p>
            <a:r>
              <a:rPr lang="en-US" sz="2800" dirty="0" smtClean="0"/>
              <a:t>Nielson Pontes (</a:t>
            </a:r>
            <a:r>
              <a:rPr lang="en-US" sz="2800" dirty="0" smtClean="0">
                <a:hlinkClick r:id="rId2"/>
              </a:rPr>
              <a:t>njpsj@cin.ufpe.br</a:t>
            </a:r>
            <a:r>
              <a:rPr lang="en-US" sz="2800" dirty="0" smtClean="0"/>
              <a:t>)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Outubro</a:t>
            </a:r>
            <a:r>
              <a:rPr lang="en-US" sz="2800" dirty="0" smtClean="0"/>
              <a:t>, 2010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Seleção</a:t>
            </a:r>
            <a:r>
              <a:rPr lang="en-US" dirty="0" smtClean="0"/>
              <a:t> de </a:t>
            </a:r>
            <a:r>
              <a:rPr lang="en-US" dirty="0" err="1" smtClean="0"/>
              <a:t>Estudos</a:t>
            </a:r>
            <a:endParaRPr lang="en-US" dirty="0" smtClean="0"/>
          </a:p>
        </p:txBody>
      </p:sp>
      <p:sp>
        <p:nvSpPr>
          <p:cNvPr id="1126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smtClean="0"/>
              <a:t>Realizada de maneira </a:t>
            </a:r>
            <a:r>
              <a:rPr lang="pt-BR" sz="2800" dirty="0" err="1" smtClean="0"/>
              <a:t>ad-hoc</a:t>
            </a:r>
            <a:r>
              <a:rPr lang="pt-BR" sz="2800" dirty="0" smtClean="0"/>
              <a:t>;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Não</a:t>
            </a:r>
            <a:r>
              <a:rPr lang="en-US" sz="2800" dirty="0" smtClean="0"/>
              <a:t> </a:t>
            </a:r>
            <a:r>
              <a:rPr lang="en-US" sz="2800" dirty="0" err="1" smtClean="0"/>
              <a:t>sistemática</a:t>
            </a:r>
            <a:r>
              <a:rPr lang="en-US" sz="2800" dirty="0" smtClean="0"/>
              <a:t>;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Conjunto</a:t>
            </a:r>
            <a:r>
              <a:rPr lang="en-US" sz="2800" dirty="0" smtClean="0"/>
              <a:t> de </a:t>
            </a:r>
            <a:r>
              <a:rPr lang="en-US" sz="2800" dirty="0" err="1" smtClean="0"/>
              <a:t>estudos</a:t>
            </a:r>
            <a:r>
              <a:rPr lang="en-US" sz="2800" dirty="0" smtClean="0"/>
              <a:t> </a:t>
            </a:r>
            <a:r>
              <a:rPr lang="en-US" sz="2800" dirty="0" err="1" smtClean="0"/>
              <a:t>indicados</a:t>
            </a:r>
            <a:r>
              <a:rPr lang="en-US" sz="2800" dirty="0" smtClean="0"/>
              <a:t> </a:t>
            </a:r>
            <a:r>
              <a:rPr lang="en-US" sz="2800" dirty="0" err="1" smtClean="0"/>
              <a:t>por</a:t>
            </a:r>
            <a:r>
              <a:rPr lang="en-US" sz="2800" dirty="0" smtClean="0"/>
              <a:t> </a:t>
            </a:r>
            <a:r>
              <a:rPr lang="en-US" sz="2800" dirty="0" err="1" smtClean="0"/>
              <a:t>especialistas</a:t>
            </a:r>
            <a:r>
              <a:rPr lang="en-US" sz="2800" dirty="0" smtClean="0"/>
              <a:t>;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Inclusão</a:t>
            </a:r>
            <a:r>
              <a:rPr lang="en-US" sz="2800" dirty="0" smtClean="0"/>
              <a:t> a </a:t>
            </a:r>
            <a:r>
              <a:rPr lang="en-US" sz="2800" dirty="0" err="1" smtClean="0"/>
              <a:t>partir</a:t>
            </a:r>
            <a:r>
              <a:rPr lang="en-US" sz="2800" dirty="0" smtClean="0"/>
              <a:t> das </a:t>
            </a:r>
            <a:r>
              <a:rPr lang="en-US" sz="2800" dirty="0" err="1" smtClean="0"/>
              <a:t>referências</a:t>
            </a:r>
            <a:r>
              <a:rPr lang="en-US" sz="2800" dirty="0" smtClean="0"/>
              <a:t> dos </a:t>
            </a:r>
            <a:r>
              <a:rPr lang="en-US" sz="2800" dirty="0" err="1" smtClean="0"/>
              <a:t>principais</a:t>
            </a:r>
            <a:r>
              <a:rPr lang="en-US" sz="2800" dirty="0" smtClean="0"/>
              <a:t> </a:t>
            </a:r>
            <a:r>
              <a:rPr lang="en-US" sz="2800" dirty="0" err="1" smtClean="0"/>
              <a:t>estudos</a:t>
            </a:r>
            <a:r>
              <a:rPr lang="en-US" sz="2800" dirty="0" smtClean="0"/>
              <a:t>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5"/>
          <p:cNvSpPr>
            <a:spLocks noGrp="1"/>
          </p:cNvSpPr>
          <p:nvPr>
            <p:ph type="title"/>
          </p:nvPr>
        </p:nvSpPr>
        <p:spPr>
          <a:xfrm>
            <a:off x="1571625" y="274638"/>
            <a:ext cx="7115175" cy="1143000"/>
          </a:xfrm>
        </p:spPr>
        <p:txBody>
          <a:bodyPr/>
          <a:lstStyle/>
          <a:p>
            <a:r>
              <a:rPr lang="en-US" dirty="0" err="1" smtClean="0"/>
              <a:t>Seleção</a:t>
            </a:r>
            <a:r>
              <a:rPr lang="en-US" dirty="0" smtClean="0"/>
              <a:t> de </a:t>
            </a:r>
            <a:r>
              <a:rPr lang="en-US" dirty="0" err="1" smtClean="0"/>
              <a:t>Estudos</a:t>
            </a:r>
            <a:endParaRPr lang="en-US" dirty="0" smtClean="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539552" y="2780928"/>
          <a:ext cx="8352928" cy="1656184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670586"/>
                <a:gridCol w="1964397"/>
                <a:gridCol w="2028827"/>
                <a:gridCol w="1018532"/>
                <a:gridCol w="1670586"/>
              </a:tblGrid>
              <a:tr h="828092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Artigos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Monografias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Dissertações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Teses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Total</a:t>
                      </a:r>
                      <a:endParaRPr lang="pt-BR" dirty="0"/>
                    </a:p>
                  </a:txBody>
                  <a:tcPr anchor="ctr"/>
                </a:tc>
              </a:tr>
              <a:tr h="828092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907704" y="1772816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Clr>
                <a:srgbClr val="2D2D8A"/>
              </a:buClr>
              <a:buFont typeface="Courier New" pitchFamily="49" charset="0"/>
              <a:buChar char="o"/>
            </a:pPr>
            <a:r>
              <a:rPr lang="pt-BR" sz="2800" dirty="0" smtClean="0">
                <a:latin typeface="Calibri" pitchFamily="34" charset="0"/>
                <a:ea typeface="Calibri" charset="0"/>
                <a:cs typeface="Calibri" pitchFamily="34" charset="0"/>
              </a:rPr>
              <a:t>Quantidade de estudos coletados:</a:t>
            </a:r>
            <a:endParaRPr lang="en-US" sz="2800" dirty="0">
              <a:latin typeface="Calibri" pitchFamily="34" charset="0"/>
              <a:ea typeface="Calibri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Testes </a:t>
            </a:r>
            <a:r>
              <a:rPr lang="en-US" dirty="0" err="1" smtClean="0"/>
              <a:t>Baseados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Riscos</a:t>
            </a:r>
            <a:endParaRPr lang="en-US" dirty="0" smtClean="0"/>
          </a:p>
        </p:txBody>
      </p:sp>
      <p:sp>
        <p:nvSpPr>
          <p:cNvPr id="1126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Série de atividades que favorecem a identificação de fatores de riscos associados aos requisitos de software;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pt-BR" sz="2400" dirty="0" smtClean="0"/>
              <a:t>Riscos priorizados através da sua probabilidade de tornar-se um problema e do impacto que os mesmos trarão ao projeto.</a:t>
            </a:r>
          </a:p>
          <a:p>
            <a:endParaRPr lang="en-US" sz="2400" dirty="0" smtClean="0"/>
          </a:p>
          <a:p>
            <a:r>
              <a:rPr lang="pt-BR" sz="2400" dirty="0" smtClean="0"/>
              <a:t>Casos de testes, então, são projetados com base nas estratégias para tratamento dos fatores de riscos que foram identificados.</a:t>
            </a:r>
            <a:endParaRPr lang="en-US" sz="28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Testes </a:t>
            </a:r>
            <a:r>
              <a:rPr lang="en-US" dirty="0" err="1" smtClean="0"/>
              <a:t>Baseados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Riscos</a:t>
            </a:r>
            <a:endParaRPr lang="en-US" dirty="0" smtClean="0"/>
          </a:p>
        </p:txBody>
      </p:sp>
      <p:sp>
        <p:nvSpPr>
          <p:cNvPr id="1126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Motivação</a:t>
            </a:r>
            <a:endParaRPr lang="en-US" sz="2400" dirty="0" smtClean="0"/>
          </a:p>
          <a:p>
            <a:pPr lvl="1"/>
            <a:r>
              <a:rPr lang="pt-BR" sz="2000" dirty="0" smtClean="0"/>
              <a:t>Permite reduzir tempo e esforço para verificar o software;</a:t>
            </a:r>
            <a:endParaRPr lang="en-US" sz="2000" dirty="0" smtClean="0"/>
          </a:p>
          <a:p>
            <a:pPr lvl="1"/>
            <a:r>
              <a:rPr lang="en-US" sz="2000" dirty="0" err="1" smtClean="0"/>
              <a:t>Diminuição</a:t>
            </a:r>
            <a:r>
              <a:rPr lang="en-US" sz="2000" dirty="0" smtClean="0"/>
              <a:t> de </a:t>
            </a:r>
            <a:r>
              <a:rPr lang="en-US" sz="2000" dirty="0" err="1" smtClean="0"/>
              <a:t>custos</a:t>
            </a:r>
            <a:r>
              <a:rPr lang="en-US" sz="2000" dirty="0" smtClean="0"/>
              <a:t>;</a:t>
            </a:r>
          </a:p>
          <a:p>
            <a:pPr lvl="1"/>
            <a:r>
              <a:rPr lang="en-US" sz="2000" dirty="0" err="1" smtClean="0"/>
              <a:t>Priorização</a:t>
            </a:r>
            <a:r>
              <a:rPr lang="en-US" sz="2000" dirty="0" smtClean="0"/>
              <a:t> dos </a:t>
            </a:r>
            <a:r>
              <a:rPr lang="en-US" sz="2000" dirty="0" err="1" smtClean="0"/>
              <a:t>requisitos</a:t>
            </a:r>
            <a:r>
              <a:rPr lang="en-US" sz="2000" dirty="0" smtClean="0"/>
              <a:t> </a:t>
            </a:r>
            <a:r>
              <a:rPr lang="en-US" sz="2000" dirty="0" err="1" smtClean="0"/>
              <a:t>mais</a:t>
            </a:r>
            <a:r>
              <a:rPr lang="en-US" sz="2000" dirty="0" smtClean="0"/>
              <a:t> </a:t>
            </a:r>
            <a:r>
              <a:rPr lang="en-US" sz="2000" dirty="0" err="1" smtClean="0"/>
              <a:t>importantes</a:t>
            </a:r>
            <a:r>
              <a:rPr lang="en-US" sz="2000" dirty="0" smtClean="0"/>
              <a:t> a </a:t>
            </a:r>
            <a:r>
              <a:rPr lang="en-US" sz="2000" dirty="0" err="1" smtClean="0"/>
              <a:t>serem</a:t>
            </a:r>
            <a:r>
              <a:rPr lang="en-US" sz="2000" dirty="0" smtClean="0"/>
              <a:t> </a:t>
            </a:r>
            <a:r>
              <a:rPr lang="en-US" sz="2000" dirty="0" err="1" smtClean="0"/>
              <a:t>testados</a:t>
            </a:r>
            <a:r>
              <a:rPr lang="en-US" sz="2000" dirty="0" smtClean="0"/>
              <a:t>;</a:t>
            </a:r>
          </a:p>
          <a:p>
            <a:endParaRPr lang="en-US" sz="2400" dirty="0" smtClean="0"/>
          </a:p>
        </p:txBody>
      </p: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-828600" y="3573016"/>
            <a:ext cx="9504363" cy="1041400"/>
            <a:chOff x="-832" y="1120"/>
            <a:chExt cx="5987" cy="656"/>
          </a:xfrm>
        </p:grpSpPr>
        <p:grpSp>
          <p:nvGrpSpPr>
            <p:cNvPr id="5" name="Group 32"/>
            <p:cNvGrpSpPr>
              <a:grpSpLocks/>
            </p:cNvGrpSpPr>
            <p:nvPr/>
          </p:nvGrpSpPr>
          <p:grpSpPr bwMode="auto">
            <a:xfrm>
              <a:off x="590" y="1456"/>
              <a:ext cx="4565" cy="320"/>
              <a:chOff x="590" y="1456"/>
              <a:chExt cx="4565" cy="320"/>
            </a:xfrm>
          </p:grpSpPr>
          <p:sp>
            <p:nvSpPr>
              <p:cNvPr id="7" name="Line 33"/>
              <p:cNvSpPr>
                <a:spLocks noChangeShapeType="1"/>
              </p:cNvSpPr>
              <p:nvPr/>
            </p:nvSpPr>
            <p:spPr bwMode="auto">
              <a:xfrm>
                <a:off x="643" y="1728"/>
                <a:ext cx="45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8" name="Line 34"/>
              <p:cNvSpPr>
                <a:spLocks noChangeShapeType="1"/>
              </p:cNvSpPr>
              <p:nvPr/>
            </p:nvSpPr>
            <p:spPr bwMode="auto">
              <a:xfrm>
                <a:off x="643" y="168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" name="Line 35"/>
              <p:cNvSpPr>
                <a:spLocks noChangeShapeType="1"/>
              </p:cNvSpPr>
              <p:nvPr/>
            </p:nvSpPr>
            <p:spPr bwMode="auto">
              <a:xfrm>
                <a:off x="1603" y="168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" name="Line 36"/>
              <p:cNvSpPr>
                <a:spLocks noChangeShapeType="1"/>
              </p:cNvSpPr>
              <p:nvPr/>
            </p:nvSpPr>
            <p:spPr bwMode="auto">
              <a:xfrm>
                <a:off x="2563" y="168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1" name="Line 37"/>
              <p:cNvSpPr>
                <a:spLocks noChangeShapeType="1"/>
              </p:cNvSpPr>
              <p:nvPr/>
            </p:nvSpPr>
            <p:spPr bwMode="auto">
              <a:xfrm>
                <a:off x="3907" y="168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" name="Text Box 38"/>
              <p:cNvSpPr txBox="1">
                <a:spLocks noChangeArrowheads="1"/>
              </p:cNvSpPr>
              <p:nvPr/>
            </p:nvSpPr>
            <p:spPr bwMode="auto">
              <a:xfrm>
                <a:off x="590" y="1456"/>
                <a:ext cx="10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 defTabSz="762000"/>
                <a:r>
                  <a:rPr lang="en-GB">
                    <a:latin typeface="Gill Sans MT" pitchFamily="34" charset="0"/>
                  </a:rPr>
                  <a:t>Especificação</a:t>
                </a:r>
              </a:p>
            </p:txBody>
          </p:sp>
          <p:sp>
            <p:nvSpPr>
              <p:cNvPr id="13" name="Text Box 39"/>
              <p:cNvSpPr txBox="1">
                <a:spLocks noChangeArrowheads="1"/>
              </p:cNvSpPr>
              <p:nvPr/>
            </p:nvSpPr>
            <p:spPr bwMode="auto">
              <a:xfrm>
                <a:off x="1782" y="1456"/>
                <a:ext cx="61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 defTabSz="762000"/>
                <a:r>
                  <a:rPr lang="en-GB">
                    <a:latin typeface="Gill Sans MT" pitchFamily="34" charset="0"/>
                  </a:rPr>
                  <a:t>Projeto</a:t>
                </a:r>
              </a:p>
            </p:txBody>
          </p:sp>
          <p:sp>
            <p:nvSpPr>
              <p:cNvPr id="14" name="Text Box 40"/>
              <p:cNvSpPr txBox="1">
                <a:spLocks noChangeArrowheads="1"/>
              </p:cNvSpPr>
              <p:nvPr/>
            </p:nvSpPr>
            <p:spPr bwMode="auto">
              <a:xfrm>
                <a:off x="2774" y="1456"/>
                <a:ext cx="93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 defTabSz="762000"/>
                <a:r>
                  <a:rPr lang="en-GB">
                    <a:latin typeface="Gill Sans MT" pitchFamily="34" charset="0"/>
                  </a:rPr>
                  <a:t>Codificação</a:t>
                </a:r>
              </a:p>
            </p:txBody>
          </p:sp>
          <p:sp>
            <p:nvSpPr>
              <p:cNvPr id="15" name="Text Box 41"/>
              <p:cNvSpPr txBox="1">
                <a:spLocks noChangeArrowheads="1"/>
              </p:cNvSpPr>
              <p:nvPr/>
            </p:nvSpPr>
            <p:spPr bwMode="auto">
              <a:xfrm>
                <a:off x="4289" y="1456"/>
                <a:ext cx="4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 defTabSz="762000"/>
                <a:r>
                  <a:rPr lang="en-GB">
                    <a:latin typeface="Gill Sans MT" pitchFamily="34" charset="0"/>
                  </a:rPr>
                  <a:t>Teste</a:t>
                </a:r>
              </a:p>
            </p:txBody>
          </p:sp>
          <p:sp>
            <p:nvSpPr>
              <p:cNvPr id="16" name="Line 42"/>
              <p:cNvSpPr>
                <a:spLocks noChangeShapeType="1"/>
              </p:cNvSpPr>
              <p:nvPr/>
            </p:nvSpPr>
            <p:spPr bwMode="auto">
              <a:xfrm>
                <a:off x="5155" y="168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6" name="Text Box 43"/>
            <p:cNvSpPr txBox="1">
              <a:spLocks noChangeArrowheads="1"/>
            </p:cNvSpPr>
            <p:nvPr/>
          </p:nvSpPr>
          <p:spPr bwMode="auto">
            <a:xfrm>
              <a:off x="-832" y="1120"/>
              <a:ext cx="2676" cy="231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 defTabSz="762000"/>
              <a:r>
                <a:rPr lang="en-GB" i="1">
                  <a:latin typeface="Gill Sans MT" pitchFamily="34" charset="0"/>
                </a:rPr>
                <a:t>		Inicialmente Planejado:</a:t>
              </a:r>
            </a:p>
          </p:txBody>
        </p:sp>
      </p:grpSp>
      <p:grpSp>
        <p:nvGrpSpPr>
          <p:cNvPr id="17" name="Group 44"/>
          <p:cNvGrpSpPr>
            <a:grpSpLocks/>
          </p:cNvGrpSpPr>
          <p:nvPr/>
        </p:nvGrpSpPr>
        <p:grpSpPr bwMode="auto">
          <a:xfrm>
            <a:off x="755576" y="4725144"/>
            <a:ext cx="7908925" cy="1384300"/>
            <a:chOff x="204" y="2448"/>
            <a:chExt cx="4982" cy="872"/>
          </a:xfrm>
        </p:grpSpPr>
        <p:grpSp>
          <p:nvGrpSpPr>
            <p:cNvPr id="18" name="Group 45"/>
            <p:cNvGrpSpPr>
              <a:grpSpLocks/>
            </p:cNvGrpSpPr>
            <p:nvPr/>
          </p:nvGrpSpPr>
          <p:grpSpPr bwMode="auto">
            <a:xfrm>
              <a:off x="608" y="2880"/>
              <a:ext cx="4578" cy="440"/>
              <a:chOff x="606" y="2544"/>
              <a:chExt cx="4578" cy="440"/>
            </a:xfrm>
          </p:grpSpPr>
          <p:sp>
            <p:nvSpPr>
              <p:cNvPr id="20" name="Line 46"/>
              <p:cNvSpPr>
                <a:spLocks noChangeShapeType="1"/>
              </p:cNvSpPr>
              <p:nvPr/>
            </p:nvSpPr>
            <p:spPr bwMode="auto">
              <a:xfrm>
                <a:off x="660" y="2832"/>
                <a:ext cx="39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1" name="Line 47"/>
              <p:cNvSpPr>
                <a:spLocks noChangeShapeType="1"/>
              </p:cNvSpPr>
              <p:nvPr/>
            </p:nvSpPr>
            <p:spPr bwMode="auto">
              <a:xfrm>
                <a:off x="660" y="278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2" name="Line 48"/>
              <p:cNvSpPr>
                <a:spLocks noChangeShapeType="1"/>
              </p:cNvSpPr>
              <p:nvPr/>
            </p:nvSpPr>
            <p:spPr bwMode="auto">
              <a:xfrm>
                <a:off x="1620" y="278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3" name="Line 49"/>
              <p:cNvSpPr>
                <a:spLocks noChangeShapeType="1"/>
              </p:cNvSpPr>
              <p:nvPr/>
            </p:nvSpPr>
            <p:spPr bwMode="auto">
              <a:xfrm>
                <a:off x="2580" y="278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4" name="Line 50"/>
              <p:cNvSpPr>
                <a:spLocks noChangeShapeType="1"/>
              </p:cNvSpPr>
              <p:nvPr/>
            </p:nvSpPr>
            <p:spPr bwMode="auto">
              <a:xfrm>
                <a:off x="4608" y="278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5" name="Text Box 51"/>
              <p:cNvSpPr txBox="1">
                <a:spLocks noChangeArrowheads="1"/>
              </p:cNvSpPr>
              <p:nvPr/>
            </p:nvSpPr>
            <p:spPr bwMode="auto">
              <a:xfrm>
                <a:off x="606" y="2560"/>
                <a:ext cx="10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 defTabSz="762000"/>
                <a:r>
                  <a:rPr lang="en-GB">
                    <a:latin typeface="Gill Sans MT" pitchFamily="34" charset="0"/>
                  </a:rPr>
                  <a:t>Especificação</a:t>
                </a:r>
              </a:p>
            </p:txBody>
          </p:sp>
          <p:sp>
            <p:nvSpPr>
              <p:cNvPr id="26" name="Text Box 52"/>
              <p:cNvSpPr txBox="1">
                <a:spLocks noChangeArrowheads="1"/>
              </p:cNvSpPr>
              <p:nvPr/>
            </p:nvSpPr>
            <p:spPr bwMode="auto">
              <a:xfrm>
                <a:off x="1799" y="2560"/>
                <a:ext cx="61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 defTabSz="762000"/>
                <a:r>
                  <a:rPr lang="en-GB" dirty="0" err="1">
                    <a:latin typeface="Gill Sans MT" pitchFamily="34" charset="0"/>
                  </a:rPr>
                  <a:t>Projeto</a:t>
                </a:r>
                <a:endParaRPr lang="en-GB" dirty="0">
                  <a:latin typeface="Gill Sans MT" pitchFamily="34" charset="0"/>
                </a:endParaRPr>
              </a:p>
            </p:txBody>
          </p:sp>
          <p:sp>
            <p:nvSpPr>
              <p:cNvPr id="27" name="Text Box 53"/>
              <p:cNvSpPr txBox="1">
                <a:spLocks noChangeArrowheads="1"/>
              </p:cNvSpPr>
              <p:nvPr/>
            </p:nvSpPr>
            <p:spPr bwMode="auto">
              <a:xfrm>
                <a:off x="2791" y="2560"/>
                <a:ext cx="93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 defTabSz="762000"/>
                <a:r>
                  <a:rPr lang="en-GB">
                    <a:latin typeface="Gill Sans MT" pitchFamily="34" charset="0"/>
                  </a:rPr>
                  <a:t>Codificação</a:t>
                </a:r>
              </a:p>
            </p:txBody>
          </p:sp>
          <p:sp>
            <p:nvSpPr>
              <p:cNvPr id="28" name="Text Box 54"/>
              <p:cNvSpPr txBox="1">
                <a:spLocks noChangeArrowheads="1"/>
              </p:cNvSpPr>
              <p:nvPr/>
            </p:nvSpPr>
            <p:spPr bwMode="auto">
              <a:xfrm>
                <a:off x="4616" y="2544"/>
                <a:ext cx="4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 defTabSz="762000"/>
                <a:r>
                  <a:rPr lang="en-GB">
                    <a:latin typeface="Gill Sans MT" pitchFamily="34" charset="0"/>
                  </a:rPr>
                  <a:t>Teste</a:t>
                </a:r>
              </a:p>
            </p:txBody>
          </p:sp>
          <p:sp>
            <p:nvSpPr>
              <p:cNvPr id="29" name="Line 55"/>
              <p:cNvSpPr>
                <a:spLocks noChangeShapeType="1"/>
              </p:cNvSpPr>
              <p:nvPr/>
            </p:nvSpPr>
            <p:spPr bwMode="auto">
              <a:xfrm>
                <a:off x="5172" y="278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0" name="Freeform 56"/>
              <p:cNvSpPr>
                <a:spLocks/>
              </p:cNvSpPr>
              <p:nvPr/>
            </p:nvSpPr>
            <p:spPr bwMode="auto">
              <a:xfrm>
                <a:off x="4608" y="2664"/>
                <a:ext cx="576" cy="320"/>
              </a:xfrm>
              <a:custGeom>
                <a:avLst/>
                <a:gdLst>
                  <a:gd name="T0" fmla="*/ 0 w 1248"/>
                  <a:gd name="T1" fmla="*/ 168 h 320"/>
                  <a:gd name="T2" fmla="*/ 192 w 1248"/>
                  <a:gd name="T3" fmla="*/ 24 h 320"/>
                  <a:gd name="T4" fmla="*/ 432 w 1248"/>
                  <a:gd name="T5" fmla="*/ 312 h 320"/>
                  <a:gd name="T6" fmla="*/ 720 w 1248"/>
                  <a:gd name="T7" fmla="*/ 72 h 320"/>
                  <a:gd name="T8" fmla="*/ 960 w 1248"/>
                  <a:gd name="T9" fmla="*/ 264 h 320"/>
                  <a:gd name="T10" fmla="*/ 1104 w 1248"/>
                  <a:gd name="T11" fmla="*/ 72 h 320"/>
                  <a:gd name="T12" fmla="*/ 1248 w 1248"/>
                  <a:gd name="T13" fmla="*/ 168 h 3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8"/>
                  <a:gd name="T22" fmla="*/ 0 h 320"/>
                  <a:gd name="T23" fmla="*/ 1248 w 1248"/>
                  <a:gd name="T24" fmla="*/ 320 h 32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8" h="320">
                    <a:moveTo>
                      <a:pt x="0" y="168"/>
                    </a:moveTo>
                    <a:cubicBezTo>
                      <a:pt x="60" y="84"/>
                      <a:pt x="120" y="0"/>
                      <a:pt x="192" y="24"/>
                    </a:cubicBezTo>
                    <a:cubicBezTo>
                      <a:pt x="264" y="48"/>
                      <a:pt x="344" y="304"/>
                      <a:pt x="432" y="312"/>
                    </a:cubicBezTo>
                    <a:cubicBezTo>
                      <a:pt x="520" y="320"/>
                      <a:pt x="632" y="80"/>
                      <a:pt x="720" y="72"/>
                    </a:cubicBezTo>
                    <a:cubicBezTo>
                      <a:pt x="808" y="64"/>
                      <a:pt x="896" y="264"/>
                      <a:pt x="960" y="264"/>
                    </a:cubicBezTo>
                    <a:cubicBezTo>
                      <a:pt x="1024" y="264"/>
                      <a:pt x="1056" y="88"/>
                      <a:pt x="1104" y="72"/>
                    </a:cubicBezTo>
                    <a:cubicBezTo>
                      <a:pt x="1152" y="56"/>
                      <a:pt x="1200" y="112"/>
                      <a:pt x="1248" y="16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>
                  <a:latin typeface="Gill Sans MT" pitchFamily="34" charset="0"/>
                </a:endParaRPr>
              </a:p>
            </p:txBody>
          </p:sp>
        </p:grpSp>
        <p:sp>
          <p:nvSpPr>
            <p:cNvPr id="19" name="Text Box 57"/>
            <p:cNvSpPr txBox="1">
              <a:spLocks noChangeArrowheads="1"/>
            </p:cNvSpPr>
            <p:nvPr/>
          </p:nvSpPr>
          <p:spPr bwMode="auto">
            <a:xfrm>
              <a:off x="204" y="2448"/>
              <a:ext cx="1236" cy="231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 defTabSz="762000"/>
              <a:r>
                <a:rPr lang="en-GB" i="1">
                  <a:latin typeface="Gill Sans MT" pitchFamily="34" charset="0"/>
                </a:rPr>
                <a:t>O que acontece:</a:t>
              </a: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Abordagens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Abordagem baseada em Heurística</a:t>
            </a:r>
          </a:p>
          <a:p>
            <a:pPr lvl="1"/>
            <a:r>
              <a:rPr lang="pt-BR" dirty="0" smtClean="0"/>
              <a:t>James Bach (1999) propõe duas abordagens: </a:t>
            </a:r>
            <a:r>
              <a:rPr lang="pt-BR" dirty="0" err="1" smtClean="0"/>
              <a:t>inside-out</a:t>
            </a:r>
            <a:r>
              <a:rPr lang="pt-BR" dirty="0" smtClean="0"/>
              <a:t> e </a:t>
            </a:r>
            <a:r>
              <a:rPr lang="pt-BR" dirty="0" err="1" smtClean="0"/>
              <a:t>outside-in</a:t>
            </a:r>
            <a:r>
              <a:rPr lang="pt-BR" dirty="0" smtClean="0"/>
              <a:t>;</a:t>
            </a:r>
          </a:p>
          <a:p>
            <a:pPr lvl="1"/>
            <a:r>
              <a:rPr lang="pt-BR" dirty="0" err="1" smtClean="0"/>
              <a:t>Inside-Out</a:t>
            </a:r>
            <a:endParaRPr lang="pt-BR" dirty="0" smtClean="0"/>
          </a:p>
          <a:p>
            <a:pPr lvl="2"/>
            <a:r>
              <a:rPr lang="pt-BR" dirty="0" smtClean="0"/>
              <a:t>Funcionalidades são observadas e vulnerabilidades relacionadas a essas funcionalidades são identificadas;</a:t>
            </a:r>
          </a:p>
          <a:p>
            <a:pPr lvl="2"/>
            <a:r>
              <a:rPr lang="pt-BR" dirty="0" smtClean="0"/>
              <a:t>O produto é analisado e questionado continuamente sobre o que pode dar errado com ele.</a:t>
            </a:r>
          </a:p>
          <a:p>
            <a:pPr lvl="2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Abordagens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47664" y="1412776"/>
            <a:ext cx="7115196" cy="4525963"/>
          </a:xfrm>
        </p:spPr>
        <p:txBody>
          <a:bodyPr/>
          <a:lstStyle/>
          <a:p>
            <a:r>
              <a:rPr lang="pt-BR" dirty="0" smtClean="0"/>
              <a:t>Abordagem baseada em Heurística</a:t>
            </a:r>
          </a:p>
          <a:p>
            <a:pPr lvl="1"/>
            <a:r>
              <a:rPr lang="pt-BR" dirty="0" err="1" smtClean="0"/>
              <a:t>Inside-Out</a:t>
            </a:r>
            <a:endParaRPr lang="pt-BR" dirty="0" smtClean="0"/>
          </a:p>
          <a:p>
            <a:pPr lvl="2"/>
            <a:r>
              <a:rPr lang="pt-BR" dirty="0" smtClean="0"/>
              <a:t>Questionar para cada componente:</a:t>
            </a:r>
          </a:p>
          <a:p>
            <a:pPr lvl="2"/>
            <a:r>
              <a:rPr lang="pt-BR" dirty="0" smtClean="0"/>
              <a:t>Vulnerabilidades: Quais fraquezas e possíveis falhas existem neste componente?</a:t>
            </a:r>
          </a:p>
          <a:p>
            <a:pPr lvl="2"/>
            <a:r>
              <a:rPr lang="pt-BR" dirty="0" smtClean="0"/>
              <a:t>Tratamentos: Quais entradas ou situações podem ser exploradas para que seja possível identificar vulnerabilidades e provocar falhas nesse componente?</a:t>
            </a:r>
          </a:p>
          <a:p>
            <a:pPr lvl="2"/>
            <a:r>
              <a:rPr lang="pt-BR" dirty="0" smtClean="0"/>
              <a:t>Vítimas: Quem ou o que seriam impactados por falhas potenciais e o quão ruim isso seria?</a:t>
            </a:r>
          </a:p>
          <a:p>
            <a:pPr lvl="2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Abordagens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47664" y="1412776"/>
            <a:ext cx="7115196" cy="4525963"/>
          </a:xfrm>
        </p:spPr>
        <p:txBody>
          <a:bodyPr/>
          <a:lstStyle/>
          <a:p>
            <a:r>
              <a:rPr lang="pt-BR" dirty="0" smtClean="0"/>
              <a:t>Abordagem baseada em Heurística</a:t>
            </a:r>
          </a:p>
          <a:p>
            <a:pPr lvl="1"/>
            <a:r>
              <a:rPr lang="pt-BR" dirty="0" err="1" smtClean="0"/>
              <a:t>Outside-In</a:t>
            </a:r>
            <a:endParaRPr lang="pt-BR" dirty="0" smtClean="0"/>
          </a:p>
          <a:p>
            <a:pPr lvl="2"/>
            <a:r>
              <a:rPr lang="pt-BR" dirty="0" smtClean="0"/>
              <a:t>Listas de potenciais riscos predefinida;</a:t>
            </a:r>
          </a:p>
          <a:p>
            <a:pPr lvl="2"/>
            <a:endParaRPr lang="pt-BR" dirty="0" smtClean="0"/>
          </a:p>
          <a:p>
            <a:pPr lvl="2"/>
            <a:r>
              <a:rPr lang="pt-BR" dirty="0" smtClean="0"/>
              <a:t>Pode ser elaborada a partir das experiências passadas do analista;</a:t>
            </a:r>
          </a:p>
          <a:p>
            <a:pPr lvl="2"/>
            <a:endParaRPr lang="pt-BR" dirty="0" smtClean="0"/>
          </a:p>
          <a:p>
            <a:pPr lvl="2"/>
            <a:r>
              <a:rPr lang="pt-BR" dirty="0" smtClean="0"/>
              <a:t>Bach sugere três tipos de listas para auxiliar na identificação dos riscos: lista de categorias de critério de qualidade, lista de riscos genéricos e catálogo de riscos.</a:t>
            </a:r>
          </a:p>
          <a:p>
            <a:pPr lvl="2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Modèle par défaut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Modèle par défaut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Modèle par défaut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</TotalTime>
  <Words>1169</Words>
  <Application>Microsoft Office PowerPoint</Application>
  <PresentationFormat>Apresentação na tela (4:3)</PresentationFormat>
  <Paragraphs>231</Paragraphs>
  <Slides>26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0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Modèle par défaut</vt:lpstr>
      <vt:lpstr>Testes Baseados Em Riscos: Uma revisão do Estado-da-Arte</vt:lpstr>
      <vt:lpstr>Introdução</vt:lpstr>
      <vt:lpstr>Seleção de Estudos</vt:lpstr>
      <vt:lpstr>Seleção de Estudos</vt:lpstr>
      <vt:lpstr>Testes Baseados Em Riscos</vt:lpstr>
      <vt:lpstr>Testes Baseados Em Riscos</vt:lpstr>
      <vt:lpstr>Abordagens</vt:lpstr>
      <vt:lpstr>Abordagens</vt:lpstr>
      <vt:lpstr>Abordagens</vt:lpstr>
      <vt:lpstr>Abordagens</vt:lpstr>
      <vt:lpstr>Abordagens</vt:lpstr>
      <vt:lpstr>Abordagens</vt:lpstr>
      <vt:lpstr>Abordagens</vt:lpstr>
      <vt:lpstr>Abordagens</vt:lpstr>
      <vt:lpstr>Abordagens</vt:lpstr>
      <vt:lpstr>Processo</vt:lpstr>
      <vt:lpstr>Processo</vt:lpstr>
      <vt:lpstr>Processo</vt:lpstr>
      <vt:lpstr>Ferramentas</vt:lpstr>
      <vt:lpstr>RBTTool – Principais Funcionalidades(1/5)</vt:lpstr>
      <vt:lpstr>RBTTool – Principais Funcionalidades (2/5)</vt:lpstr>
      <vt:lpstr>RBTTool – Principais Funcionalidades (3/5)</vt:lpstr>
      <vt:lpstr>RBTTool – Principais Funcionalidades (4/5)</vt:lpstr>
      <vt:lpstr>RBTTool – Principais Funcionalidades (5/5)</vt:lpstr>
      <vt:lpstr>Considerações Finais</vt:lpstr>
      <vt:lpstr>Testes Baseados Em Riscos: Uma revisão do Estado-da-Arte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Side Arrows Background</dc:title>
  <dc:creator>www.powerpointstyles.com</dc:creator>
  <cp:lastModifiedBy>Nielson José Pontes da Silva Júnior</cp:lastModifiedBy>
  <cp:revision>81</cp:revision>
  <dcterms:created xsi:type="dcterms:W3CDTF">2009-03-23T15:23:24Z</dcterms:created>
  <dcterms:modified xsi:type="dcterms:W3CDTF">2010-10-20T13:53:11Z</dcterms:modified>
</cp:coreProperties>
</file>