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EF3325A-D478-4130-AE44-4B84FCDCA539}" type="datetimeFigureOut">
              <a:rPr lang="pt-BR" smtClean="0"/>
              <a:t>25/10/2010</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9755C91-5C67-485E-8E2E-DE638B879E13}"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EF3325A-D478-4130-AE44-4B84FCDCA539}" type="datetimeFigureOut">
              <a:rPr lang="pt-BR" smtClean="0"/>
              <a:t>25/10/2010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EF3325A-D478-4130-AE44-4B84FCDCA539}" type="datetimeFigureOut">
              <a:rPr lang="pt-BR" smtClean="0"/>
              <a:t>25/10/2010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EF3325A-D478-4130-AE44-4B84FCDCA539}" type="datetimeFigureOut">
              <a:rPr lang="pt-BR" smtClean="0"/>
              <a:t>25/10/2010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EEF3325A-D478-4130-AE44-4B84FCDCA539}" type="datetimeFigureOut">
              <a:rPr lang="pt-BR" smtClean="0"/>
              <a:t>25/10/2010</a:t>
            </a:fld>
            <a:endParaRPr lang="pt-BR"/>
          </a:p>
        </p:txBody>
      </p:sp>
      <p:sp>
        <p:nvSpPr>
          <p:cNvPr id="8" name="Slide Number Placeholder 7"/>
          <p:cNvSpPr>
            <a:spLocks noGrp="1"/>
          </p:cNvSpPr>
          <p:nvPr>
            <p:ph type="sldNum" sz="quarter" idx="11"/>
          </p:nvPr>
        </p:nvSpPr>
        <p:spPr/>
        <p:txBody>
          <a:bodyPr/>
          <a:lstStyle/>
          <a:p>
            <a:fld id="{F9755C91-5C67-485E-8E2E-DE638B879E13}" type="slidenum">
              <a:rPr lang="pt-BR" smtClean="0"/>
              <a:t>‹nº›</a:t>
            </a:fld>
            <a:endParaRPr lang="pt-BR"/>
          </a:p>
        </p:txBody>
      </p:sp>
      <p:sp>
        <p:nvSpPr>
          <p:cNvPr id="9" name="Footer Placeholder 8"/>
          <p:cNvSpPr>
            <a:spLocks noGrp="1"/>
          </p:cNvSpPr>
          <p:nvPr>
            <p:ph type="ftr" sz="quarter" idx="12"/>
          </p:nvPr>
        </p:nvSpPr>
        <p:spPr/>
        <p:txBody>
          <a:body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EF3325A-D478-4130-AE44-4B84FCDCA539}" type="datetimeFigureOut">
              <a:rPr lang="pt-BR" smtClean="0"/>
              <a:t>25/10/2010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pt-BR" smtClean="0"/>
              <a:t>Clique para editar o texto mestre</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EF3325A-D478-4130-AE44-4B84FCDCA539}" type="datetimeFigureOut">
              <a:rPr lang="pt-BR" smtClean="0"/>
              <a:t>25/10/2010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EEF3325A-D478-4130-AE44-4B84FCDCA539}" type="datetimeFigureOut">
              <a:rPr lang="pt-BR" smtClean="0"/>
              <a:t>25/10/2010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3325A-D478-4130-AE44-4B84FCDCA539}" type="datetimeFigureOut">
              <a:rPr lang="pt-BR" smtClean="0"/>
              <a:t>25/10/2010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9755C91-5C67-485E-8E2E-DE638B879E13}"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EF3325A-D478-4130-AE44-4B84FCDCA539}" type="datetimeFigureOut">
              <a:rPr lang="pt-BR" smtClean="0"/>
              <a:t>25/10/2010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9755C91-5C67-485E-8E2E-DE638B879E13}" type="slidenum">
              <a:rPr lang="pt-BR" smtClean="0"/>
              <a:t>‹nº›</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EF3325A-D478-4130-AE44-4B84FCDCA539}" type="datetimeFigureOut">
              <a:rPr lang="pt-BR" smtClean="0"/>
              <a:t>25/10/2010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9755C91-5C67-485E-8E2E-DE638B879E13}" type="slidenum">
              <a:rPr lang="pt-BR" smtClean="0"/>
              <a:t>‹nº›</a:t>
            </a:fld>
            <a:endParaRPr lang="pt-B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pt-BR" smtClean="0"/>
              <a:t>Clique para editar o título mestre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EEF3325A-D478-4130-AE44-4B84FCDCA539}" type="datetimeFigureOut">
              <a:rPr lang="pt-BR" smtClean="0"/>
              <a:t>25/10/2010</a:t>
            </a:fld>
            <a:endParaRPr lang="pt-B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pt-B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9755C91-5C67-485E-8E2E-DE638B879E13}" type="slidenum">
              <a:rPr lang="pt-BR" smtClean="0"/>
              <a:t>‹nº›</a:t>
            </a:fld>
            <a:endParaRPr lang="pt-B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3200" b="1" dirty="0"/>
              <a:t>Metodologias Ágeis, Qualidade de Software  e </a:t>
            </a:r>
            <a:r>
              <a:rPr lang="pt-BR" sz="3200" b="1" dirty="0" smtClean="0"/>
              <a:t>Design Centrado no usuário: </a:t>
            </a:r>
            <a:r>
              <a:rPr lang="pt-BR" sz="3200" b="1" dirty="0"/>
              <a:t>Pontos de Interação </a:t>
            </a:r>
            <a:br>
              <a:rPr lang="pt-BR" sz="3200" b="1" dirty="0"/>
            </a:br>
            <a:endParaRPr lang="pt-BR" sz="3200" dirty="0"/>
          </a:p>
        </p:txBody>
      </p:sp>
      <p:sp>
        <p:nvSpPr>
          <p:cNvPr id="3" name="Subtítulo 2"/>
          <p:cNvSpPr>
            <a:spLocks noGrp="1"/>
          </p:cNvSpPr>
          <p:nvPr>
            <p:ph type="subTitle" idx="1"/>
          </p:nvPr>
        </p:nvSpPr>
        <p:spPr/>
        <p:txBody>
          <a:bodyPr>
            <a:normAutofit fontScale="55000" lnSpcReduction="20000"/>
          </a:bodyPr>
          <a:lstStyle/>
          <a:p>
            <a:r>
              <a:rPr lang="pt-BR" b="1" dirty="0" err="1"/>
              <a:t>Erton</a:t>
            </a:r>
            <a:r>
              <a:rPr lang="pt-BR" b="1" dirty="0"/>
              <a:t> W. </a:t>
            </a:r>
            <a:r>
              <a:rPr lang="pt-BR" b="1" dirty="0" smtClean="0"/>
              <a:t>Vieira</a:t>
            </a:r>
            <a:endParaRPr lang="pt-BR" b="1" dirty="0"/>
          </a:p>
          <a:p>
            <a:r>
              <a:rPr lang="pt-BR" dirty="0" smtClean="0"/>
              <a:t>ewvs@cin.ufpe.br | @</a:t>
            </a:r>
            <a:r>
              <a:rPr lang="pt-BR" dirty="0" err="1" smtClean="0"/>
              <a:t>ertonw</a:t>
            </a:r>
            <a:endParaRPr lang="pt-BR" dirty="0"/>
          </a:p>
          <a:p>
            <a:r>
              <a:rPr lang="pt-BR" dirty="0"/>
              <a:t/>
            </a:r>
            <a:br>
              <a:rPr lang="pt-BR" dirty="0"/>
            </a:br>
            <a:endParaRPr lang="pt-BR" dirty="0"/>
          </a:p>
        </p:txBody>
      </p:sp>
    </p:spTree>
    <p:extLst>
      <p:ext uri="{BB962C8B-B14F-4D97-AF65-F5344CB8AC3E}">
        <p14:creationId xmlns:p14="http://schemas.microsoft.com/office/powerpoint/2010/main" val="331986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rtonW\Desktop\ErtonW\Mestrado CIn\Processos\autoayuda-aprende-terminar-etapas-y-seguir-adelante-460x345-la.jpg"/>
          <p:cNvPicPr>
            <a:picLocks noChangeAspect="1" noChangeArrowheads="1"/>
          </p:cNvPicPr>
          <p:nvPr/>
        </p:nvPicPr>
        <p:blipFill rotWithShape="1">
          <a:blip r:embed="rId2">
            <a:extLst>
              <a:ext uri="{28A0092B-C50C-407E-A947-70E740481C1C}">
                <a14:useLocalDpi xmlns:a14="http://schemas.microsoft.com/office/drawing/2010/main" val="0"/>
              </a:ext>
            </a:extLst>
          </a:blip>
          <a:srcRect r="14013"/>
          <a:stretch/>
        </p:blipFill>
        <p:spPr bwMode="auto">
          <a:xfrm>
            <a:off x="3443064" y="2132213"/>
            <a:ext cx="5377408" cy="469028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pt-BR" dirty="0" smtClean="0"/>
              <a:t>Design Centrado no Usuário</a:t>
            </a:r>
            <a:endParaRPr lang="pt-BR" dirty="0"/>
          </a:p>
        </p:txBody>
      </p:sp>
      <p:sp>
        <p:nvSpPr>
          <p:cNvPr id="3" name="Espaço Reservado para Conteúdo 2"/>
          <p:cNvSpPr>
            <a:spLocks noGrp="1"/>
          </p:cNvSpPr>
          <p:nvPr>
            <p:ph idx="1"/>
          </p:nvPr>
        </p:nvSpPr>
        <p:spPr/>
        <p:txBody>
          <a:bodyPr/>
          <a:lstStyle/>
          <a:p>
            <a:r>
              <a:rPr lang="pt-BR" dirty="0" smtClean="0"/>
              <a:t>Etapas:</a:t>
            </a:r>
          </a:p>
          <a:p>
            <a:pPr lvl="1"/>
            <a:r>
              <a:rPr lang="pt-BR" dirty="0" smtClean="0"/>
              <a:t>Identificar requisitos dos usuários e do cliente,</a:t>
            </a:r>
          </a:p>
          <a:p>
            <a:pPr lvl="1"/>
            <a:r>
              <a:rPr lang="pt-BR" dirty="0" smtClean="0"/>
              <a:t>Criar soluções alternativas</a:t>
            </a:r>
          </a:p>
          <a:p>
            <a:pPr lvl="1"/>
            <a:r>
              <a:rPr lang="pt-BR" dirty="0" smtClean="0"/>
              <a:t>Construir protótipos testáveis</a:t>
            </a:r>
          </a:p>
          <a:p>
            <a:pPr lvl="1"/>
            <a:r>
              <a:rPr lang="pt-BR" dirty="0" smtClean="0"/>
              <a:t>Avaliar com usuários</a:t>
            </a:r>
            <a:endParaRPr lang="pt-BR" dirty="0"/>
          </a:p>
        </p:txBody>
      </p:sp>
    </p:spTree>
    <p:extLst>
      <p:ext uri="{BB962C8B-B14F-4D97-AF65-F5344CB8AC3E}">
        <p14:creationId xmlns:p14="http://schemas.microsoft.com/office/powerpoint/2010/main" val="320157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Design Centrado no Usuário</a:t>
            </a:r>
            <a:endParaRPr lang="pt-BR" dirty="0"/>
          </a:p>
        </p:txBody>
      </p:sp>
      <p:sp>
        <p:nvSpPr>
          <p:cNvPr id="3" name="Espaço Reservado para Conteúdo 2"/>
          <p:cNvSpPr>
            <a:spLocks noGrp="1"/>
          </p:cNvSpPr>
          <p:nvPr>
            <p:ph idx="1"/>
          </p:nvPr>
        </p:nvSpPr>
        <p:spPr/>
        <p:txBody>
          <a:bodyPr/>
          <a:lstStyle/>
          <a:p>
            <a:r>
              <a:rPr lang="pt-BR" dirty="0" smtClean="0"/>
              <a:t>Principais técnicas</a:t>
            </a:r>
          </a:p>
          <a:p>
            <a:pPr lvl="1"/>
            <a:r>
              <a:rPr lang="pt-BR" dirty="0" smtClean="0"/>
              <a:t>Entrevista com usuários e </a:t>
            </a:r>
            <a:r>
              <a:rPr lang="pt-BR" dirty="0" err="1" smtClean="0"/>
              <a:t>stakeholders</a:t>
            </a:r>
            <a:endParaRPr lang="pt-BR" dirty="0" smtClean="0"/>
          </a:p>
          <a:p>
            <a:pPr lvl="1"/>
            <a:r>
              <a:rPr lang="pt-BR" dirty="0" smtClean="0"/>
              <a:t>Observação em campo</a:t>
            </a:r>
          </a:p>
          <a:p>
            <a:pPr lvl="1"/>
            <a:r>
              <a:rPr lang="pt-BR" dirty="0" smtClean="0"/>
              <a:t>Questionários</a:t>
            </a:r>
          </a:p>
          <a:p>
            <a:pPr lvl="1"/>
            <a:r>
              <a:rPr lang="pt-BR" dirty="0" err="1" smtClean="0"/>
              <a:t>Card</a:t>
            </a:r>
            <a:r>
              <a:rPr lang="pt-BR" dirty="0" smtClean="0"/>
              <a:t> </a:t>
            </a:r>
            <a:r>
              <a:rPr lang="pt-BR" dirty="0" err="1" smtClean="0"/>
              <a:t>Sorting</a:t>
            </a:r>
            <a:endParaRPr lang="pt-BR" dirty="0" smtClean="0"/>
          </a:p>
          <a:p>
            <a:pPr lvl="1"/>
            <a:r>
              <a:rPr lang="pt-BR" dirty="0" smtClean="0"/>
              <a:t>Personas</a:t>
            </a:r>
          </a:p>
          <a:p>
            <a:pPr lvl="1"/>
            <a:r>
              <a:rPr lang="pt-BR" dirty="0" smtClean="0"/>
              <a:t>Prototipação</a:t>
            </a:r>
          </a:p>
          <a:p>
            <a:pPr lvl="1"/>
            <a:r>
              <a:rPr lang="pt-BR" dirty="0" smtClean="0"/>
              <a:t>Testes com usuário</a:t>
            </a:r>
            <a:endParaRPr lang="pt-BR" dirty="0"/>
          </a:p>
        </p:txBody>
      </p:sp>
    </p:spTree>
    <p:extLst>
      <p:ext uri="{BB962C8B-B14F-4D97-AF65-F5344CB8AC3E}">
        <p14:creationId xmlns:p14="http://schemas.microsoft.com/office/powerpoint/2010/main" val="3200684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Qualidade de Software</a:t>
            </a:r>
            <a:endParaRPr lang="pt-BR" dirty="0"/>
          </a:p>
        </p:txBody>
      </p:sp>
      <p:sp>
        <p:nvSpPr>
          <p:cNvPr id="3" name="Espaço Reservado para Conteúdo 2"/>
          <p:cNvSpPr>
            <a:spLocks noGrp="1"/>
          </p:cNvSpPr>
          <p:nvPr>
            <p:ph idx="1"/>
          </p:nvPr>
        </p:nvSpPr>
        <p:spPr/>
        <p:txBody>
          <a:bodyPr/>
          <a:lstStyle/>
          <a:p>
            <a:r>
              <a:rPr lang="pt-BR" dirty="0"/>
              <a:t>Pressman (1995) já definia a qualidade de software como sendo a “conformidade a requisitos funcionais e de desempenho explicitamente declarados, a padrões de desenvolvimento claramente documentados e as características implícitas que são esperadas de todo software profissionalmente desenvolvido”. </a:t>
            </a:r>
          </a:p>
          <a:p>
            <a:endParaRPr lang="pt-BR" dirty="0"/>
          </a:p>
        </p:txBody>
      </p:sp>
      <p:pic>
        <p:nvPicPr>
          <p:cNvPr id="10242" name="Picture 2" descr="C:\Users\ErtonW\Desktop\ErtonW\Mestrado CIn\Processos\qualid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861048"/>
            <a:ext cx="2160240" cy="283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4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Qualidade de Software</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Bueno (2005) afirma que “a Garantia de Qualidade de Software (SQA) é uma atividade que é aplicada ao longo de todo o processo de engenharia de software”. Ela abrange</a:t>
            </a:r>
            <a:r>
              <a:rPr lang="pt-BR" dirty="0" smtClean="0"/>
              <a:t>:</a:t>
            </a:r>
          </a:p>
          <a:p>
            <a:endParaRPr lang="pt-BR" dirty="0"/>
          </a:p>
          <a:p>
            <a:pPr lvl="1"/>
            <a:r>
              <a:rPr lang="pt-BR" dirty="0" smtClean="0"/>
              <a:t>métodos </a:t>
            </a:r>
            <a:r>
              <a:rPr lang="pt-BR" dirty="0"/>
              <a:t>e ferramentas de análise, projetos, codificações e teste;</a:t>
            </a:r>
          </a:p>
          <a:p>
            <a:pPr lvl="1"/>
            <a:r>
              <a:rPr lang="pt-BR" dirty="0" smtClean="0"/>
              <a:t>revisão </a:t>
            </a:r>
            <a:r>
              <a:rPr lang="pt-BR" dirty="0"/>
              <a:t>técnica formal que são aplicadas durante cada fase da engenharia de software;</a:t>
            </a:r>
          </a:p>
          <a:p>
            <a:pPr lvl="1"/>
            <a:r>
              <a:rPr lang="pt-BR" dirty="0" smtClean="0"/>
              <a:t>estratégia </a:t>
            </a:r>
            <a:r>
              <a:rPr lang="pt-BR" dirty="0"/>
              <a:t>de testes de múltiplas fases;</a:t>
            </a:r>
          </a:p>
          <a:p>
            <a:pPr lvl="1"/>
            <a:r>
              <a:rPr lang="pt-BR" dirty="0" smtClean="0"/>
              <a:t>controle </a:t>
            </a:r>
            <a:r>
              <a:rPr lang="pt-BR" dirty="0"/>
              <a:t>de documentação dos softwares e das mudanças;</a:t>
            </a:r>
          </a:p>
          <a:p>
            <a:pPr lvl="1"/>
            <a:r>
              <a:rPr lang="pt-BR" dirty="0" smtClean="0"/>
              <a:t>procedimento </a:t>
            </a:r>
            <a:r>
              <a:rPr lang="pt-BR" dirty="0"/>
              <a:t>para garantir a adequação aos padrões de desenvolvimento;</a:t>
            </a:r>
          </a:p>
          <a:p>
            <a:pPr lvl="1"/>
            <a:r>
              <a:rPr lang="pt-BR" dirty="0" smtClean="0"/>
              <a:t>mecanismo </a:t>
            </a:r>
            <a:r>
              <a:rPr lang="pt-BR" dirty="0"/>
              <a:t>de medição e divulgação.</a:t>
            </a:r>
          </a:p>
          <a:p>
            <a:endParaRPr lang="pt-BR" dirty="0"/>
          </a:p>
        </p:txBody>
      </p:sp>
    </p:spTree>
    <p:extLst>
      <p:ext uri="{BB962C8B-B14F-4D97-AF65-F5344CB8AC3E}">
        <p14:creationId xmlns:p14="http://schemas.microsoft.com/office/powerpoint/2010/main" val="138912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219256" cy="1371600"/>
          </a:xfrm>
        </p:spPr>
        <p:txBody>
          <a:bodyPr>
            <a:noAutofit/>
          </a:bodyPr>
          <a:lstStyle/>
          <a:p>
            <a:r>
              <a:rPr lang="pt-BR" sz="2400" b="1" dirty="0" smtClean="0"/>
              <a:t>Pontos de </a:t>
            </a:r>
            <a:r>
              <a:rPr lang="pt-BR" sz="2400" b="1" dirty="0" err="1" smtClean="0"/>
              <a:t>interceção</a:t>
            </a:r>
            <a:r>
              <a:rPr lang="pt-BR" sz="2400" b="1" dirty="0" smtClean="0"/>
              <a:t> </a:t>
            </a:r>
            <a:r>
              <a:rPr lang="pt-BR" sz="2400" b="1" dirty="0"/>
              <a:t>DCU x Met. </a:t>
            </a:r>
            <a:r>
              <a:rPr lang="en-US" sz="2400" b="1" dirty="0" err="1"/>
              <a:t>Ágil</a:t>
            </a:r>
            <a:r>
              <a:rPr lang="en-US" sz="2400" b="1" dirty="0"/>
              <a:t> x </a:t>
            </a:r>
            <a:r>
              <a:rPr lang="en-US" sz="2400" b="1" dirty="0" err="1"/>
              <a:t>Qualidade</a:t>
            </a:r>
            <a:r>
              <a:rPr lang="en-US" sz="2400" b="1" dirty="0"/>
              <a:t> de Software</a:t>
            </a:r>
            <a:r>
              <a:rPr lang="pt-BR" sz="2400" b="1" dirty="0"/>
              <a:t/>
            </a:r>
            <a:br>
              <a:rPr lang="pt-BR" sz="2400" b="1" dirty="0"/>
            </a:br>
            <a:endParaRPr lang="pt-BR" sz="2400" dirty="0"/>
          </a:p>
        </p:txBody>
      </p:sp>
      <p:pic>
        <p:nvPicPr>
          <p:cNvPr id="1026" name="Picture 2" descr="C:\Users\ErtonW\Desktop\ErtonW\Mestrado CIn\Processos\triangul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060848"/>
            <a:ext cx="4255616" cy="366694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275856" y="1700808"/>
            <a:ext cx="3020379" cy="369332"/>
          </a:xfrm>
          <a:prstGeom prst="rect">
            <a:avLst/>
          </a:prstGeom>
          <a:noFill/>
        </p:spPr>
        <p:txBody>
          <a:bodyPr wrap="none" rtlCol="0">
            <a:spAutoFit/>
          </a:bodyPr>
          <a:lstStyle/>
          <a:p>
            <a:r>
              <a:rPr lang="pt-BR" dirty="0" smtClean="0">
                <a:latin typeface="Algerian" pitchFamily="82" charset="0"/>
              </a:rPr>
              <a:t>Qualidade de Software</a:t>
            </a:r>
            <a:endParaRPr lang="pt-BR" dirty="0">
              <a:latin typeface="Algerian" pitchFamily="82" charset="0"/>
            </a:endParaRPr>
          </a:p>
        </p:txBody>
      </p:sp>
      <p:sp>
        <p:nvSpPr>
          <p:cNvPr id="6" name="CaixaDeTexto 5"/>
          <p:cNvSpPr txBox="1"/>
          <p:nvPr/>
        </p:nvSpPr>
        <p:spPr>
          <a:xfrm>
            <a:off x="5292080" y="5724312"/>
            <a:ext cx="3514104" cy="369332"/>
          </a:xfrm>
          <a:prstGeom prst="rect">
            <a:avLst/>
          </a:prstGeom>
          <a:noFill/>
        </p:spPr>
        <p:txBody>
          <a:bodyPr wrap="none" rtlCol="0">
            <a:spAutoFit/>
          </a:bodyPr>
          <a:lstStyle/>
          <a:p>
            <a:r>
              <a:rPr lang="pt-BR" dirty="0" smtClean="0">
                <a:latin typeface="Algerian" pitchFamily="82" charset="0"/>
              </a:rPr>
              <a:t>Design Centrado no Usuário</a:t>
            </a:r>
            <a:endParaRPr lang="pt-BR" dirty="0">
              <a:latin typeface="Algerian" pitchFamily="82" charset="0"/>
            </a:endParaRPr>
          </a:p>
        </p:txBody>
      </p:sp>
      <p:sp>
        <p:nvSpPr>
          <p:cNvPr id="7" name="CaixaDeTexto 6"/>
          <p:cNvSpPr txBox="1"/>
          <p:nvPr/>
        </p:nvSpPr>
        <p:spPr>
          <a:xfrm>
            <a:off x="755576" y="5727791"/>
            <a:ext cx="2592376" cy="369332"/>
          </a:xfrm>
          <a:prstGeom prst="rect">
            <a:avLst/>
          </a:prstGeom>
          <a:noFill/>
        </p:spPr>
        <p:txBody>
          <a:bodyPr wrap="none" rtlCol="0">
            <a:spAutoFit/>
          </a:bodyPr>
          <a:lstStyle/>
          <a:p>
            <a:r>
              <a:rPr lang="pt-BR" dirty="0" smtClean="0">
                <a:latin typeface="Algerian" pitchFamily="82" charset="0"/>
              </a:rPr>
              <a:t>Metodologias Ágeis</a:t>
            </a:r>
            <a:endParaRPr lang="pt-BR" dirty="0">
              <a:latin typeface="Algerian" pitchFamily="82" charset="0"/>
            </a:endParaRPr>
          </a:p>
        </p:txBody>
      </p:sp>
    </p:spTree>
    <p:extLst>
      <p:ext uri="{BB962C8B-B14F-4D97-AF65-F5344CB8AC3E}">
        <p14:creationId xmlns:p14="http://schemas.microsoft.com/office/powerpoint/2010/main" val="185459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DCU x Metodologias Ágeis</a:t>
            </a:r>
            <a:endParaRPr lang="pt-BR" dirty="0"/>
          </a:p>
        </p:txBody>
      </p:sp>
      <p:sp>
        <p:nvSpPr>
          <p:cNvPr id="3" name="Espaço Reservado para Conteúdo 2"/>
          <p:cNvSpPr>
            <a:spLocks noGrp="1"/>
          </p:cNvSpPr>
          <p:nvPr>
            <p:ph idx="1"/>
          </p:nvPr>
        </p:nvSpPr>
        <p:spPr/>
        <p:txBody>
          <a:bodyPr/>
          <a:lstStyle/>
          <a:p>
            <a:r>
              <a:rPr lang="pt-BR" dirty="0"/>
              <a:t>Apesar de suas características principais aparentarem semelhanças, designers e profissionais de DCU (Design Centrado no Usuário) ainda sentem dificuldades em se adaptar rapidamente, ao que se foi convencionado como Design Ágil, ou seja, práticas de DCU incorporadas aos desenvolvimento ágil de software</a:t>
            </a:r>
          </a:p>
        </p:txBody>
      </p:sp>
    </p:spTree>
    <p:extLst>
      <p:ext uri="{BB962C8B-B14F-4D97-AF65-F5344CB8AC3E}">
        <p14:creationId xmlns:p14="http://schemas.microsoft.com/office/powerpoint/2010/main" val="401347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DCU x Metodologias Ágeis</a:t>
            </a:r>
            <a:endParaRPr lang="pt-BR" dirty="0"/>
          </a:p>
        </p:txBody>
      </p:sp>
      <p:sp>
        <p:nvSpPr>
          <p:cNvPr id="3" name="Espaço Reservado para Conteúdo 2"/>
          <p:cNvSpPr>
            <a:spLocks noGrp="1"/>
          </p:cNvSpPr>
          <p:nvPr>
            <p:ph idx="1"/>
          </p:nvPr>
        </p:nvSpPr>
        <p:spPr/>
        <p:txBody>
          <a:bodyPr/>
          <a:lstStyle/>
          <a:p>
            <a:r>
              <a:rPr lang="pt-BR" dirty="0" smtClean="0"/>
              <a:t>Semelhanças:</a:t>
            </a:r>
          </a:p>
          <a:p>
            <a:endParaRPr lang="pt-BR" dirty="0" smtClean="0"/>
          </a:p>
          <a:p>
            <a:pPr lvl="1"/>
            <a:r>
              <a:rPr lang="pt-BR" dirty="0"/>
              <a:t>Desenvolvimento interativo;</a:t>
            </a:r>
          </a:p>
          <a:p>
            <a:pPr lvl="1"/>
            <a:r>
              <a:rPr lang="pt-BR" dirty="0" smtClean="0"/>
              <a:t>Ênfase </a:t>
            </a:r>
            <a:r>
              <a:rPr lang="pt-BR" dirty="0"/>
              <a:t>sobre o usuário;</a:t>
            </a:r>
          </a:p>
          <a:p>
            <a:pPr lvl="1"/>
            <a:r>
              <a:rPr lang="pt-BR" dirty="0" smtClean="0"/>
              <a:t>Gerência </a:t>
            </a:r>
            <a:r>
              <a:rPr lang="pt-BR" dirty="0"/>
              <a:t>da equipe.</a:t>
            </a:r>
          </a:p>
          <a:p>
            <a:endParaRPr lang="pt-BR" dirty="0"/>
          </a:p>
        </p:txBody>
      </p:sp>
    </p:spTree>
    <p:extLst>
      <p:ext uri="{BB962C8B-B14F-4D97-AF65-F5344CB8AC3E}">
        <p14:creationId xmlns:p14="http://schemas.microsoft.com/office/powerpoint/2010/main" val="11969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DCU x Metodologias Ágeis</a:t>
            </a:r>
            <a:endParaRPr lang="pt-BR" dirty="0"/>
          </a:p>
        </p:txBody>
      </p:sp>
      <p:sp>
        <p:nvSpPr>
          <p:cNvPr id="3" name="Espaço Reservado para Conteúdo 2"/>
          <p:cNvSpPr>
            <a:spLocks noGrp="1"/>
          </p:cNvSpPr>
          <p:nvPr>
            <p:ph idx="1"/>
          </p:nvPr>
        </p:nvSpPr>
        <p:spPr/>
        <p:txBody>
          <a:bodyPr>
            <a:normAutofit/>
          </a:bodyPr>
          <a:lstStyle/>
          <a:p>
            <a:r>
              <a:rPr lang="pt-BR" dirty="0" smtClean="0"/>
              <a:t>Diferenças:</a:t>
            </a:r>
          </a:p>
          <a:p>
            <a:endParaRPr lang="pt-BR" dirty="0" smtClean="0"/>
          </a:p>
          <a:p>
            <a:pPr lvl="1"/>
            <a:r>
              <a:rPr lang="pt-BR" dirty="0"/>
              <a:t>Alguns designers defendem a produção de documentos para apoiar suas decisões, ele é bem descritivo. As metodologias ágeis procuram a documentação mínima</a:t>
            </a:r>
            <a:r>
              <a:rPr lang="pt-BR" dirty="0" smtClean="0"/>
              <a:t>.</a:t>
            </a:r>
          </a:p>
          <a:p>
            <a:pPr lvl="1"/>
            <a:endParaRPr lang="pt-BR" dirty="0"/>
          </a:p>
          <a:p>
            <a:pPr lvl="1"/>
            <a:r>
              <a:rPr lang="pt-BR" dirty="0" smtClean="0"/>
              <a:t>Na </a:t>
            </a:r>
            <a:r>
              <a:rPr lang="pt-BR" dirty="0"/>
              <a:t>utilização de métodos de design centrado no usuário para desenvolver softwares o designer tende a entender o usuário o máximo possível antes de desenvolver um </a:t>
            </a:r>
            <a:r>
              <a:rPr lang="pt-BR" dirty="0" err="1"/>
              <a:t>wireframe</a:t>
            </a:r>
            <a:r>
              <a:rPr lang="pt-BR" dirty="0"/>
              <a:t>. Nas metodologias ágeis a programação é primada no desenvolvimento</a:t>
            </a:r>
            <a:r>
              <a:rPr lang="pt-BR" dirty="0" smtClean="0"/>
              <a:t>.</a:t>
            </a:r>
            <a:endParaRPr lang="pt-BR" dirty="0"/>
          </a:p>
          <a:p>
            <a:endParaRPr lang="pt-BR" dirty="0"/>
          </a:p>
        </p:txBody>
      </p:sp>
    </p:spTree>
    <p:extLst>
      <p:ext uri="{BB962C8B-B14F-4D97-AF65-F5344CB8AC3E}">
        <p14:creationId xmlns:p14="http://schemas.microsoft.com/office/powerpoint/2010/main" val="498858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363272" cy="1371600"/>
          </a:xfrm>
        </p:spPr>
        <p:txBody>
          <a:bodyPr>
            <a:normAutofit/>
          </a:bodyPr>
          <a:lstStyle/>
          <a:p>
            <a:r>
              <a:rPr lang="pt-BR" b="1" dirty="0"/>
              <a:t>Metodologia Ágil X Qualidade de Software</a:t>
            </a:r>
            <a:endParaRPr lang="pt-BR" dirty="0"/>
          </a:p>
        </p:txBody>
      </p:sp>
      <p:sp>
        <p:nvSpPr>
          <p:cNvPr id="3" name="Espaço Reservado para Conteúdo 2"/>
          <p:cNvSpPr>
            <a:spLocks noGrp="1"/>
          </p:cNvSpPr>
          <p:nvPr>
            <p:ph idx="1"/>
          </p:nvPr>
        </p:nvSpPr>
        <p:spPr/>
        <p:txBody>
          <a:bodyPr/>
          <a:lstStyle/>
          <a:p>
            <a:r>
              <a:rPr lang="pt-BR" dirty="0"/>
              <a:t>A abordagem ágil modificou a forma de desenvolvimento de software. As metodologias ágeis também mudaram a forma de atividades de SQA. Documentações não são muito pesadas, mas apenas o que o cliente/usuário necessita</a:t>
            </a:r>
          </a:p>
        </p:txBody>
      </p:sp>
      <p:pic>
        <p:nvPicPr>
          <p:cNvPr id="11266" name="Picture 2" descr="C:\Users\ErtonW\Desktop\ErtonW\Mestrado CIn\Processos\imagens comunicação\desk-with-mile-high-paper-cropped.jpg"/>
          <p:cNvPicPr>
            <a:picLocks noChangeAspect="1" noChangeArrowheads="1"/>
          </p:cNvPicPr>
          <p:nvPr/>
        </p:nvPicPr>
        <p:blipFill rotWithShape="1">
          <a:blip r:embed="rId2">
            <a:extLst>
              <a:ext uri="{28A0092B-C50C-407E-A947-70E740481C1C}">
                <a14:useLocalDpi xmlns:a14="http://schemas.microsoft.com/office/drawing/2010/main" val="0"/>
              </a:ext>
            </a:extLst>
          </a:blip>
          <a:srcRect b="33125"/>
          <a:stretch/>
        </p:blipFill>
        <p:spPr bwMode="auto">
          <a:xfrm>
            <a:off x="1043608" y="3583715"/>
            <a:ext cx="7056784" cy="3222331"/>
          </a:xfrm>
          <a:prstGeom prst="rect">
            <a:avLst/>
          </a:prstGeom>
          <a:noFill/>
          <a:extLst>
            <a:ext uri="{909E8E84-426E-40DD-AFC4-6F175D3DCCD1}">
              <a14:hiddenFill xmlns:a14="http://schemas.microsoft.com/office/drawing/2010/main">
                <a:solidFill>
                  <a:srgbClr val="FFFFFF"/>
                </a:solidFill>
              </a14:hiddenFill>
            </a:ext>
          </a:extLst>
        </p:spPr>
      </p:pic>
      <p:sp>
        <p:nvSpPr>
          <p:cNvPr id="4" name="Símbolo de 'Não' 3"/>
          <p:cNvSpPr/>
          <p:nvPr/>
        </p:nvSpPr>
        <p:spPr>
          <a:xfrm>
            <a:off x="3059832" y="3573016"/>
            <a:ext cx="3096344" cy="3168352"/>
          </a:xfrm>
          <a:prstGeom prst="noSmoking">
            <a:avLst>
              <a:gd name="adj" fmla="val 86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066129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421446" cy="1371600"/>
          </a:xfrm>
        </p:spPr>
        <p:txBody>
          <a:bodyPr>
            <a:normAutofit/>
          </a:bodyPr>
          <a:lstStyle/>
          <a:p>
            <a:r>
              <a:rPr lang="pt-BR" b="1" dirty="0"/>
              <a:t>Metodologia Ágil X Qualidade de Software</a:t>
            </a:r>
            <a:endParaRPr lang="pt-BR" dirty="0"/>
          </a:p>
        </p:txBody>
      </p:sp>
      <p:sp>
        <p:nvSpPr>
          <p:cNvPr id="3" name="Espaço Reservado para Conteúdo 2"/>
          <p:cNvSpPr>
            <a:spLocks noGrp="1"/>
          </p:cNvSpPr>
          <p:nvPr>
            <p:ph idx="1"/>
          </p:nvPr>
        </p:nvSpPr>
        <p:spPr/>
        <p:txBody>
          <a:bodyPr/>
          <a:lstStyle/>
          <a:p>
            <a:r>
              <a:rPr lang="pt-BR" dirty="0"/>
              <a:t>Muitas características já incorporadas na filosofia ágil tem um potencial de garantir a qualidade do software produzido. Tais como a </a:t>
            </a:r>
            <a:r>
              <a:rPr lang="pt-BR" b="1" dirty="0" err="1" smtClean="0"/>
              <a:t>Refatoração</a:t>
            </a:r>
            <a:r>
              <a:rPr lang="pt-BR" b="1" dirty="0"/>
              <a:t>, Test-</a:t>
            </a:r>
            <a:r>
              <a:rPr lang="pt-BR" b="1" dirty="0" err="1"/>
              <a:t>Driven</a:t>
            </a:r>
            <a:r>
              <a:rPr lang="pt-BR" b="1" dirty="0"/>
              <a:t> </a:t>
            </a:r>
            <a:r>
              <a:rPr lang="pt-BR" b="1" dirty="0" err="1"/>
              <a:t>Development</a:t>
            </a:r>
            <a:r>
              <a:rPr lang="pt-BR" b="1" dirty="0"/>
              <a:t> (TDD), </a:t>
            </a:r>
            <a:r>
              <a:rPr lang="pt-BR" b="1" dirty="0" smtClean="0"/>
              <a:t>Programação </a:t>
            </a:r>
            <a:r>
              <a:rPr lang="pt-BR" b="1" dirty="0"/>
              <a:t>em </a:t>
            </a:r>
            <a:r>
              <a:rPr lang="pt-BR" b="1" dirty="0" smtClean="0"/>
              <a:t>Par</a:t>
            </a:r>
            <a:endParaRPr lang="pt-BR" b="1" dirty="0"/>
          </a:p>
        </p:txBody>
      </p:sp>
      <p:pic>
        <p:nvPicPr>
          <p:cNvPr id="12290" name="Picture 2" descr="C:\Users\ErtonW\Desktop\ErtonW\Mestrado CIn\Processos\2010-05-28_4100610128_fce_6e_3a_8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09822"/>
            <a:ext cx="4306646" cy="322998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ErtonW\Desktop\ErtonW\Mestrado CIn\Processos\1681874529_3d6a2a94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09822"/>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85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Roteiro</a:t>
            </a:r>
            <a:endParaRPr lang="pt-BR" dirty="0"/>
          </a:p>
        </p:txBody>
      </p:sp>
      <p:sp>
        <p:nvSpPr>
          <p:cNvPr id="3" name="Espaço Reservado para Conteúdo 2"/>
          <p:cNvSpPr>
            <a:spLocks noGrp="1"/>
          </p:cNvSpPr>
          <p:nvPr>
            <p:ph idx="1"/>
          </p:nvPr>
        </p:nvSpPr>
        <p:spPr/>
        <p:txBody>
          <a:bodyPr/>
          <a:lstStyle/>
          <a:p>
            <a:r>
              <a:rPr lang="pt-BR" b="1" dirty="0"/>
              <a:t>1. Introdução</a:t>
            </a:r>
          </a:p>
          <a:p>
            <a:r>
              <a:rPr lang="pt-BR" b="1" dirty="0"/>
              <a:t>2. Metodologias Ágeis.</a:t>
            </a:r>
          </a:p>
          <a:p>
            <a:r>
              <a:rPr lang="pt-BR" b="1" dirty="0"/>
              <a:t>3. Design Centrado no Usuário</a:t>
            </a:r>
          </a:p>
          <a:p>
            <a:r>
              <a:rPr lang="pt-BR" b="1" dirty="0"/>
              <a:t>4. Qualidade de Software</a:t>
            </a:r>
          </a:p>
          <a:p>
            <a:r>
              <a:rPr lang="pt-BR" b="1" dirty="0"/>
              <a:t>5. Pontos em comuns </a:t>
            </a:r>
            <a:r>
              <a:rPr lang="pt-BR" b="1" dirty="0" smtClean="0"/>
              <a:t>DCU </a:t>
            </a:r>
            <a:r>
              <a:rPr lang="pt-BR" b="1" dirty="0"/>
              <a:t>x Met. </a:t>
            </a:r>
            <a:r>
              <a:rPr lang="en-US" b="1" dirty="0" err="1"/>
              <a:t>Ágil</a:t>
            </a:r>
            <a:r>
              <a:rPr lang="en-US" b="1" dirty="0"/>
              <a:t> x </a:t>
            </a:r>
            <a:r>
              <a:rPr lang="en-US" b="1" dirty="0" err="1"/>
              <a:t>Qualidade</a:t>
            </a:r>
            <a:r>
              <a:rPr lang="en-US" b="1" dirty="0"/>
              <a:t> de Software</a:t>
            </a:r>
            <a:endParaRPr lang="pt-BR" b="1" dirty="0"/>
          </a:p>
          <a:p>
            <a:r>
              <a:rPr lang="pt-BR" b="1" dirty="0"/>
              <a:t>6. Benefícios da interação entre os conceitos.</a:t>
            </a:r>
          </a:p>
          <a:p>
            <a:endParaRPr lang="pt-BR" dirty="0"/>
          </a:p>
        </p:txBody>
      </p:sp>
    </p:spTree>
    <p:extLst>
      <p:ext uri="{BB962C8B-B14F-4D97-AF65-F5344CB8AC3E}">
        <p14:creationId xmlns:p14="http://schemas.microsoft.com/office/powerpoint/2010/main" val="1473457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Qualidade de Software x DCU</a:t>
            </a:r>
            <a:endParaRPr lang="pt-BR" dirty="0"/>
          </a:p>
        </p:txBody>
      </p:sp>
      <p:sp>
        <p:nvSpPr>
          <p:cNvPr id="3" name="Espaço Reservado para Conteúdo 2"/>
          <p:cNvSpPr>
            <a:spLocks noGrp="1"/>
          </p:cNvSpPr>
          <p:nvPr>
            <p:ph idx="1"/>
          </p:nvPr>
        </p:nvSpPr>
        <p:spPr/>
        <p:txBody>
          <a:bodyPr/>
          <a:lstStyle/>
          <a:p>
            <a:r>
              <a:rPr lang="pt-BR" dirty="0"/>
              <a:t>Norman (1993) declara que quando as pessoas sentem dificuldade em operar algum produto, a falha não é delas, a falha é do design do produto. </a:t>
            </a:r>
          </a:p>
        </p:txBody>
      </p:sp>
      <p:pic>
        <p:nvPicPr>
          <p:cNvPr id="13314" name="Picture 2" descr="C:\Users\ErtonW\Desktop\ErtonW\Mestrado CIn\Processos\george_bush_fai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461834"/>
            <a:ext cx="3879726" cy="339616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ErtonW\Desktop\ErtonW\Mestrado CIn\Processos\369_imagensidiotas_-_vuvuzela_fail.jpg"/>
          <p:cNvPicPr>
            <a:picLocks noChangeAspect="1" noChangeArrowheads="1"/>
          </p:cNvPicPr>
          <p:nvPr/>
        </p:nvPicPr>
        <p:blipFill rotWithShape="1">
          <a:blip r:embed="rId3">
            <a:extLst>
              <a:ext uri="{28A0092B-C50C-407E-A947-70E740481C1C}">
                <a14:useLocalDpi xmlns:a14="http://schemas.microsoft.com/office/drawing/2010/main" val="0"/>
              </a:ext>
            </a:extLst>
          </a:blip>
          <a:srcRect b="12313"/>
          <a:stretch/>
        </p:blipFill>
        <p:spPr bwMode="auto">
          <a:xfrm>
            <a:off x="-270112" y="3573016"/>
            <a:ext cx="5272192"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043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Qualidade de Software x DCU</a:t>
            </a:r>
            <a:endParaRPr lang="pt-BR" dirty="0"/>
          </a:p>
        </p:txBody>
      </p:sp>
      <p:sp>
        <p:nvSpPr>
          <p:cNvPr id="3" name="Espaço Reservado para Conteúdo 2"/>
          <p:cNvSpPr>
            <a:spLocks noGrp="1"/>
          </p:cNvSpPr>
          <p:nvPr>
            <p:ph idx="1"/>
          </p:nvPr>
        </p:nvSpPr>
        <p:spPr/>
        <p:txBody>
          <a:bodyPr>
            <a:normAutofit/>
          </a:bodyPr>
          <a:lstStyle/>
          <a:p>
            <a:r>
              <a:rPr lang="pt-BR" dirty="0"/>
              <a:t>A ISO 9241 define a usabilidade como a capacidade de avaliar o uso de um produto por um grupo específico de usuários, em um contexto específico, coletando dados sobre</a:t>
            </a:r>
            <a:r>
              <a:rPr lang="pt-BR" dirty="0" smtClean="0"/>
              <a:t>:</a:t>
            </a:r>
          </a:p>
          <a:p>
            <a:endParaRPr lang="pt-BR" dirty="0"/>
          </a:p>
          <a:p>
            <a:pPr lvl="1"/>
            <a:r>
              <a:rPr lang="pt-BR" dirty="0" smtClean="0"/>
              <a:t>Eficácia</a:t>
            </a:r>
            <a:r>
              <a:rPr lang="pt-BR" dirty="0"/>
              <a:t>: Exatidão e a integralidade de como os usuários atingem os objetivos específicos;</a:t>
            </a:r>
          </a:p>
          <a:p>
            <a:pPr lvl="1"/>
            <a:r>
              <a:rPr lang="pt-BR" dirty="0" smtClean="0"/>
              <a:t>Eficiência</a:t>
            </a:r>
            <a:r>
              <a:rPr lang="pt-BR" dirty="0"/>
              <a:t>: Os usuários gastos em relação a exatidão e a integralidade de como os usuários atingem os objetivos.</a:t>
            </a:r>
          </a:p>
          <a:p>
            <a:pPr lvl="1"/>
            <a:r>
              <a:rPr lang="pt-BR" dirty="0" smtClean="0"/>
              <a:t>Satisfação</a:t>
            </a:r>
            <a:r>
              <a:rPr lang="pt-BR" dirty="0"/>
              <a:t>: Conforto e aceitação no uso.</a:t>
            </a:r>
          </a:p>
          <a:p>
            <a:endParaRPr lang="pt-BR" dirty="0"/>
          </a:p>
        </p:txBody>
      </p:sp>
    </p:spTree>
    <p:extLst>
      <p:ext uri="{BB962C8B-B14F-4D97-AF65-F5344CB8AC3E}">
        <p14:creationId xmlns:p14="http://schemas.microsoft.com/office/powerpoint/2010/main" val="893722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Qualidade de Software x DCU</a:t>
            </a:r>
            <a:endParaRPr lang="pt-BR" dirty="0"/>
          </a:p>
        </p:txBody>
      </p:sp>
      <p:pic>
        <p:nvPicPr>
          <p:cNvPr id="2050" name="Picture 2" descr="C:\Users\ErtonW\Desktop\ErtonW\Mestrado CIn\Processos\framework_usabilidade_ISO_9241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5712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0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363272" cy="1371600"/>
          </a:xfrm>
        </p:spPr>
        <p:txBody>
          <a:bodyPr>
            <a:normAutofit/>
          </a:bodyPr>
          <a:lstStyle/>
          <a:p>
            <a:r>
              <a:rPr lang="pt-BR" dirty="0"/>
              <a:t>Benefícios da interação entre os conceitos</a:t>
            </a:r>
          </a:p>
        </p:txBody>
      </p:sp>
      <p:sp>
        <p:nvSpPr>
          <p:cNvPr id="3" name="Espaço Reservado para Conteúdo 2"/>
          <p:cNvSpPr>
            <a:spLocks noGrp="1"/>
          </p:cNvSpPr>
          <p:nvPr>
            <p:ph idx="1"/>
          </p:nvPr>
        </p:nvSpPr>
        <p:spPr/>
        <p:txBody>
          <a:bodyPr/>
          <a:lstStyle/>
          <a:p>
            <a:r>
              <a:rPr lang="pt-BR" dirty="0"/>
              <a:t>A abordagem ágil é a resposta rápida para as necessidades de mudança e desenvolvimento rápido que as empresas dispõem. Integrando o conhecimento da garantia de qualidade convencional as metodologias ágeis, o desenvolvimento de sistemas complexos pode ser </a:t>
            </a:r>
            <a:r>
              <a:rPr lang="pt-BR" dirty="0" smtClean="0"/>
              <a:t>maximizado.</a:t>
            </a:r>
            <a:endParaRPr lang="pt-BR" dirty="0"/>
          </a:p>
        </p:txBody>
      </p:sp>
    </p:spTree>
    <p:extLst>
      <p:ext uri="{BB962C8B-B14F-4D97-AF65-F5344CB8AC3E}">
        <p14:creationId xmlns:p14="http://schemas.microsoft.com/office/powerpoint/2010/main" val="205139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435280" cy="1371600"/>
          </a:xfrm>
        </p:spPr>
        <p:txBody>
          <a:bodyPr>
            <a:normAutofit/>
          </a:bodyPr>
          <a:lstStyle/>
          <a:p>
            <a:r>
              <a:rPr lang="pt-BR" dirty="0"/>
              <a:t>Benefícios da interação entre os conceitos</a:t>
            </a:r>
          </a:p>
        </p:txBody>
      </p:sp>
      <p:sp>
        <p:nvSpPr>
          <p:cNvPr id="3" name="Espaço Reservado para Conteúdo 2"/>
          <p:cNvSpPr>
            <a:spLocks noGrp="1"/>
          </p:cNvSpPr>
          <p:nvPr>
            <p:ph idx="1"/>
          </p:nvPr>
        </p:nvSpPr>
        <p:spPr/>
        <p:txBody>
          <a:bodyPr/>
          <a:lstStyle/>
          <a:p>
            <a:r>
              <a:rPr lang="pt-BR" dirty="0"/>
              <a:t>Maior qualidade de codificação implica em uma menor necessidade da atividade de garantia de qualidade, como revisões e inspeções. E esta maior qualidade no código é alcançada através de métodos como </a:t>
            </a:r>
            <a:r>
              <a:rPr lang="pt-BR" dirty="0" err="1"/>
              <a:t>refatoração</a:t>
            </a:r>
            <a:r>
              <a:rPr lang="pt-BR" dirty="0"/>
              <a:t> e programação em pares, bandeiras do Manifesto Ágil</a:t>
            </a:r>
          </a:p>
        </p:txBody>
      </p:sp>
    </p:spTree>
    <p:extLst>
      <p:ext uri="{BB962C8B-B14F-4D97-AF65-F5344CB8AC3E}">
        <p14:creationId xmlns:p14="http://schemas.microsoft.com/office/powerpoint/2010/main" val="387567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363272" cy="1371600"/>
          </a:xfrm>
        </p:spPr>
        <p:txBody>
          <a:bodyPr>
            <a:normAutofit/>
          </a:bodyPr>
          <a:lstStyle/>
          <a:p>
            <a:r>
              <a:rPr lang="pt-BR" dirty="0" smtClean="0"/>
              <a:t>Benefícios da interação entre os conceitos</a:t>
            </a:r>
            <a:endParaRPr lang="pt-BR" dirty="0"/>
          </a:p>
        </p:txBody>
      </p:sp>
      <p:sp>
        <p:nvSpPr>
          <p:cNvPr id="3" name="Espaço Reservado para Conteúdo 2"/>
          <p:cNvSpPr>
            <a:spLocks noGrp="1"/>
          </p:cNvSpPr>
          <p:nvPr>
            <p:ph idx="1"/>
          </p:nvPr>
        </p:nvSpPr>
        <p:spPr/>
        <p:txBody>
          <a:bodyPr>
            <a:normAutofit/>
          </a:bodyPr>
          <a:lstStyle/>
          <a:p>
            <a:r>
              <a:rPr lang="pt-BR" dirty="0"/>
              <a:t>Como a participação ativa do usuário no desenvolvimento do sistema, compreender o que os usuários querem e esperam de um produto e desenvolver características que os usuários precisam impactam tanto no desenvolvimento (tempo e recurso) como no sucesso. A colaboração entre os membros da equipe é constante pois o trabalho é realizado com grupos muito unidos e com a necessidade de comunicar a todo momento.</a:t>
            </a:r>
          </a:p>
          <a:p>
            <a:endParaRPr lang="pt-BR" dirty="0"/>
          </a:p>
        </p:txBody>
      </p:sp>
    </p:spTree>
    <p:extLst>
      <p:ext uri="{BB962C8B-B14F-4D97-AF65-F5344CB8AC3E}">
        <p14:creationId xmlns:p14="http://schemas.microsoft.com/office/powerpoint/2010/main" val="397461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718"/>
            <a:ext cx="8435280" cy="1371600"/>
          </a:xfrm>
        </p:spPr>
        <p:txBody>
          <a:bodyPr>
            <a:normAutofit/>
          </a:bodyPr>
          <a:lstStyle/>
          <a:p>
            <a:r>
              <a:rPr lang="pt-BR" dirty="0" smtClean="0"/>
              <a:t>Benefícios da interação entre os conceitos</a:t>
            </a:r>
            <a:endParaRPr lang="pt-BR" dirty="0"/>
          </a:p>
        </p:txBody>
      </p:sp>
      <p:sp>
        <p:nvSpPr>
          <p:cNvPr id="3" name="Espaço Reservado para Conteúdo 2"/>
          <p:cNvSpPr>
            <a:spLocks noGrp="1"/>
          </p:cNvSpPr>
          <p:nvPr>
            <p:ph idx="1"/>
          </p:nvPr>
        </p:nvSpPr>
        <p:spPr/>
        <p:txBody>
          <a:bodyPr/>
          <a:lstStyle/>
          <a:p>
            <a:r>
              <a:rPr lang="pt-BR" dirty="0"/>
              <a:t>Com os ciclos curtos de desenvolvimento os testes com usuários são constantes e suas impressões (boas ou ruins) sobre o sistema são logo captadas, facilitando com que os projetos não sejam aplicados de forma incorreta. </a:t>
            </a:r>
          </a:p>
        </p:txBody>
      </p:sp>
    </p:spTree>
    <p:extLst>
      <p:ext uri="{BB962C8B-B14F-4D97-AF65-F5344CB8AC3E}">
        <p14:creationId xmlns:p14="http://schemas.microsoft.com/office/powerpoint/2010/main" val="46704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Conclusão</a:t>
            </a:r>
            <a:endParaRPr lang="pt-BR" dirty="0"/>
          </a:p>
        </p:txBody>
      </p:sp>
      <p:pic>
        <p:nvPicPr>
          <p:cNvPr id="3074" name="Picture 2" descr="C:\Users\ErtonW\Desktop\ErtonW\Mestrado CIn\Processos\bb8a5dcfe73770641534fe452e5cd4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2924944"/>
            <a:ext cx="2078738" cy="193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a:t>Até a década de 80, quando começaram os esforços para o estudo em Interação Homem-Computador (IHC), os profissionais das ciências da computação eram os únicos que se envolviam nos processos de desenvolvimento de software</a:t>
            </a:r>
          </a:p>
        </p:txBody>
      </p:sp>
      <p:pic>
        <p:nvPicPr>
          <p:cNvPr id="5122" name="Picture 2" descr="C:\Users\ErtonW\Desktop\ErtonW\Mestrado CIn\Processos\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t="16668" b="11658"/>
          <a:stretch/>
        </p:blipFill>
        <p:spPr bwMode="auto">
          <a:xfrm>
            <a:off x="65088" y="3660513"/>
            <a:ext cx="8878589" cy="344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163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a:t>Com a complexidade e o tamanho dos sistemas computadorizados atuais torna praticamente impossível de construí-lo sem organização. É necessária a utilização de técnicas de engenharia de software. Entre os diversos métodos utilizados, está um grupo que esta em evidência, as metodologias ágeis. </a:t>
            </a:r>
          </a:p>
        </p:txBody>
      </p:sp>
    </p:spTree>
    <p:extLst>
      <p:ext uri="{BB962C8B-B14F-4D97-AF65-F5344CB8AC3E}">
        <p14:creationId xmlns:p14="http://schemas.microsoft.com/office/powerpoint/2010/main" val="120081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Metodologias Ágeis</a:t>
            </a:r>
            <a:endParaRPr lang="pt-BR" dirty="0"/>
          </a:p>
        </p:txBody>
      </p:sp>
      <p:sp>
        <p:nvSpPr>
          <p:cNvPr id="3" name="Espaço Reservado para Conteúdo 2"/>
          <p:cNvSpPr>
            <a:spLocks noGrp="1"/>
          </p:cNvSpPr>
          <p:nvPr>
            <p:ph idx="1"/>
          </p:nvPr>
        </p:nvSpPr>
        <p:spPr/>
        <p:txBody>
          <a:bodyPr/>
          <a:lstStyle/>
          <a:p>
            <a:r>
              <a:rPr lang="pt-BR" dirty="0"/>
              <a:t>O pesquisador </a:t>
            </a:r>
            <a:r>
              <a:rPr lang="pt-BR" dirty="0" err="1"/>
              <a:t>Boehm</a:t>
            </a:r>
            <a:r>
              <a:rPr lang="pt-BR" dirty="0"/>
              <a:t> (2003) afirma que desde os anos 2000 estamos em uma tendência para o desenvolvimento ágil de aplicações de software devido a um ritmo acelerado de mudanças e inovações na tecnologia da informação e comunicação, em organizações e no ambiente de negócios. </a:t>
            </a:r>
          </a:p>
        </p:txBody>
      </p:sp>
      <p:pic>
        <p:nvPicPr>
          <p:cNvPr id="6146" name="Picture 2" descr="C:\Users\ErtonW\Desktop\ErtonW\Mestrado CIn\Processos\iphon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5864" y="4321029"/>
            <a:ext cx="2624862" cy="281449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rtonW\Desktop\ErtonW\Mestrado CIn\Processos\parkour.jpg"/>
          <p:cNvPicPr>
            <a:picLocks noChangeAspect="1" noChangeArrowheads="1"/>
          </p:cNvPicPr>
          <p:nvPr/>
        </p:nvPicPr>
        <p:blipFill rotWithShape="1">
          <a:blip r:embed="rId3">
            <a:extLst>
              <a:ext uri="{28A0092B-C50C-407E-A947-70E740481C1C}">
                <a14:useLocalDpi xmlns:a14="http://schemas.microsoft.com/office/drawing/2010/main" val="0"/>
              </a:ext>
            </a:extLst>
          </a:blip>
          <a:srcRect b="44510"/>
          <a:stretch/>
        </p:blipFill>
        <p:spPr bwMode="auto">
          <a:xfrm>
            <a:off x="3347864" y="4321029"/>
            <a:ext cx="3048000" cy="25369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ErtonW\Desktop\ErtonW\Mestrado CIn\Processos\_goo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3" y="4321029"/>
            <a:ext cx="3382628" cy="25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Metodologias Ágeis</a:t>
            </a:r>
            <a:endParaRPr lang="pt-BR" dirty="0"/>
          </a:p>
        </p:txBody>
      </p:sp>
      <p:sp>
        <p:nvSpPr>
          <p:cNvPr id="3" name="Espaço Reservado para Conteúdo 2"/>
          <p:cNvSpPr>
            <a:spLocks noGrp="1"/>
          </p:cNvSpPr>
          <p:nvPr>
            <p:ph idx="1"/>
          </p:nvPr>
        </p:nvSpPr>
        <p:spPr/>
        <p:txBody>
          <a:bodyPr/>
          <a:lstStyle/>
          <a:p>
            <a:r>
              <a:rPr lang="pt-BR" dirty="0" smtClean="0"/>
              <a:t>Manifesto Ágil</a:t>
            </a:r>
          </a:p>
          <a:p>
            <a:pPr lvl="1"/>
            <a:r>
              <a:rPr lang="pt-BR" dirty="0"/>
              <a:t>Indivíduos e interações sobre processos e ferramentas;</a:t>
            </a:r>
          </a:p>
          <a:p>
            <a:pPr lvl="1"/>
            <a:r>
              <a:rPr lang="pt-BR" dirty="0" smtClean="0"/>
              <a:t>Programar </a:t>
            </a:r>
            <a:r>
              <a:rPr lang="pt-BR" dirty="0"/>
              <a:t>sobre documentar;</a:t>
            </a:r>
          </a:p>
          <a:p>
            <a:pPr lvl="1"/>
            <a:r>
              <a:rPr lang="pt-BR" dirty="0" smtClean="0"/>
              <a:t>Colaboração </a:t>
            </a:r>
            <a:r>
              <a:rPr lang="pt-BR" dirty="0"/>
              <a:t>do cliente sobre negociação de contratos;</a:t>
            </a:r>
          </a:p>
          <a:p>
            <a:pPr lvl="1"/>
            <a:r>
              <a:rPr lang="pt-BR" dirty="0" smtClean="0"/>
              <a:t>Responder </a:t>
            </a:r>
            <a:r>
              <a:rPr lang="pt-BR" dirty="0"/>
              <a:t>a mudanças sobre seguir o plano</a:t>
            </a:r>
          </a:p>
        </p:txBody>
      </p:sp>
      <p:pic>
        <p:nvPicPr>
          <p:cNvPr id="7170" name="Picture 2" descr="C:\Users\ErtonW\Desktop\ErtonW\Mestrado CIn\Processos\ilya-repin-manifesto-of-october-17th.jpg"/>
          <p:cNvPicPr>
            <a:picLocks noChangeAspect="1" noChangeArrowheads="1"/>
          </p:cNvPicPr>
          <p:nvPr/>
        </p:nvPicPr>
        <p:blipFill rotWithShape="1">
          <a:blip r:embed="rId2">
            <a:extLst>
              <a:ext uri="{28A0092B-C50C-407E-A947-70E740481C1C}">
                <a14:useLocalDpi xmlns:a14="http://schemas.microsoft.com/office/drawing/2010/main" val="0"/>
              </a:ext>
            </a:extLst>
          </a:blip>
          <a:srcRect t="18166" b="37711"/>
          <a:stretch/>
        </p:blipFill>
        <p:spPr bwMode="auto">
          <a:xfrm>
            <a:off x="107504" y="3931482"/>
            <a:ext cx="8708532" cy="288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1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Metodologias Ágeis</a:t>
            </a:r>
            <a:endParaRPr lang="pt-BR" dirty="0"/>
          </a:p>
        </p:txBody>
      </p:sp>
      <p:sp>
        <p:nvSpPr>
          <p:cNvPr id="3" name="Espaço Reservado para Conteúdo 2"/>
          <p:cNvSpPr>
            <a:spLocks noGrp="1"/>
          </p:cNvSpPr>
          <p:nvPr>
            <p:ph idx="1"/>
          </p:nvPr>
        </p:nvSpPr>
        <p:spPr/>
        <p:txBody>
          <a:bodyPr/>
          <a:lstStyle/>
          <a:p>
            <a:r>
              <a:rPr lang="pt-BR" i="1" dirty="0"/>
              <a:t>Crystal, </a:t>
            </a:r>
            <a:endParaRPr lang="pt-BR" i="1" dirty="0" smtClean="0"/>
          </a:p>
          <a:p>
            <a:r>
              <a:rPr lang="pt-BR" i="1" dirty="0" err="1" smtClean="0"/>
              <a:t>Dynamic</a:t>
            </a:r>
            <a:r>
              <a:rPr lang="pt-BR" i="1" dirty="0" smtClean="0"/>
              <a:t> </a:t>
            </a:r>
            <a:r>
              <a:rPr lang="pt-BR" i="1" dirty="0"/>
              <a:t>Systems </a:t>
            </a:r>
            <a:r>
              <a:rPr lang="pt-BR" i="1" dirty="0" err="1"/>
              <a:t>Development</a:t>
            </a:r>
            <a:r>
              <a:rPr lang="pt-BR" i="1" dirty="0"/>
              <a:t>, </a:t>
            </a:r>
            <a:endParaRPr lang="pt-BR" i="1" dirty="0" smtClean="0"/>
          </a:p>
          <a:p>
            <a:r>
              <a:rPr lang="pt-BR" i="1" dirty="0" err="1" smtClean="0"/>
              <a:t>eXtreme</a:t>
            </a:r>
            <a:r>
              <a:rPr lang="pt-BR" i="1" dirty="0" smtClean="0"/>
              <a:t> </a:t>
            </a:r>
            <a:r>
              <a:rPr lang="pt-BR" i="1" dirty="0" err="1"/>
              <a:t>Programming</a:t>
            </a:r>
            <a:r>
              <a:rPr lang="pt-BR" i="1" dirty="0"/>
              <a:t> (XP</a:t>
            </a:r>
            <a:r>
              <a:rPr lang="pt-BR" i="1" dirty="0" smtClean="0"/>
              <a:t>),</a:t>
            </a:r>
          </a:p>
          <a:p>
            <a:r>
              <a:rPr lang="pt-BR" i="1" dirty="0" smtClean="0"/>
              <a:t> </a:t>
            </a:r>
            <a:r>
              <a:rPr lang="pt-BR" i="1" dirty="0"/>
              <a:t>SCRUM</a:t>
            </a:r>
            <a:endParaRPr lang="pt-BR" dirty="0"/>
          </a:p>
        </p:txBody>
      </p:sp>
      <p:pic>
        <p:nvPicPr>
          <p:cNvPr id="14338" name="Picture 2" descr="C:\Users\ErtonW\Desktop\ErtonW\Mestrado CIn\Processos\6a00d83452068c69e200e55395d5988833-800w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56992"/>
            <a:ext cx="4579491" cy="343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62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Metodologias Ágeis</a:t>
            </a:r>
            <a:endParaRPr lang="pt-BR" dirty="0"/>
          </a:p>
        </p:txBody>
      </p:sp>
      <p:pic>
        <p:nvPicPr>
          <p:cNvPr id="4098" name="Picture 2" descr="C:\Users\ErtonW\Desktop\ErtonW\Mestrado CIn\Processos\Fig_03_Coral_e_Orquestra_Concerto_especial_de_aniversario_da_UFMT_101208.jpg"/>
          <p:cNvPicPr>
            <a:picLocks noChangeAspect="1" noChangeArrowheads="1"/>
          </p:cNvPicPr>
          <p:nvPr/>
        </p:nvPicPr>
        <p:blipFill rotWithShape="1">
          <a:blip r:embed="rId2">
            <a:extLst>
              <a:ext uri="{28A0092B-C50C-407E-A947-70E740481C1C}">
                <a14:useLocalDpi xmlns:a14="http://schemas.microsoft.com/office/drawing/2010/main" val="0"/>
              </a:ext>
            </a:extLst>
          </a:blip>
          <a:srcRect t="22043" b="33758"/>
          <a:stretch/>
        </p:blipFill>
        <p:spPr bwMode="auto">
          <a:xfrm>
            <a:off x="467544" y="1620982"/>
            <a:ext cx="8218784" cy="24388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rtonW\Desktop\ErtonW\Mestrado CIn\Processos\jazzueira.jpg"/>
          <p:cNvPicPr>
            <a:picLocks noChangeAspect="1" noChangeArrowheads="1"/>
          </p:cNvPicPr>
          <p:nvPr/>
        </p:nvPicPr>
        <p:blipFill rotWithShape="1">
          <a:blip r:embed="rId3">
            <a:extLst>
              <a:ext uri="{28A0092B-C50C-407E-A947-70E740481C1C}">
                <a14:useLocalDpi xmlns:a14="http://schemas.microsoft.com/office/drawing/2010/main" val="0"/>
              </a:ext>
            </a:extLst>
          </a:blip>
          <a:srcRect t="10534" b="24369"/>
          <a:stretch/>
        </p:blipFill>
        <p:spPr bwMode="auto">
          <a:xfrm>
            <a:off x="467544" y="4194739"/>
            <a:ext cx="8208912" cy="2546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23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Design Centrado no Usuário</a:t>
            </a:r>
            <a:endParaRPr lang="pt-BR" dirty="0"/>
          </a:p>
        </p:txBody>
      </p:sp>
      <p:sp>
        <p:nvSpPr>
          <p:cNvPr id="3" name="Espaço Reservado para Conteúdo 2"/>
          <p:cNvSpPr>
            <a:spLocks noGrp="1"/>
          </p:cNvSpPr>
          <p:nvPr>
            <p:ph idx="1"/>
          </p:nvPr>
        </p:nvSpPr>
        <p:spPr/>
        <p:txBody>
          <a:bodyPr/>
          <a:lstStyle/>
          <a:p>
            <a:r>
              <a:rPr lang="pt-BR" dirty="0" smtClean="0"/>
              <a:t>É uma abordagem que requer não só que os designers prevejam como os usuários de um determinado produto irão utilizar uma interface, mas que também testem a validade de suas suposições com usuários reais.</a:t>
            </a:r>
            <a:endParaRPr lang="pt-BR" dirty="0"/>
          </a:p>
        </p:txBody>
      </p:sp>
      <p:pic>
        <p:nvPicPr>
          <p:cNvPr id="8194" name="Picture 2" descr="C:\Users\ErtonW\Desktop\ErtonW\Mestrado CIn\Processos\campus_pa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3534"/>
            <a:ext cx="4716015" cy="316916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rtonW\Desktop\ErtonW\Mestrado CIn\Processos\campusParty-765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727" y="3783534"/>
            <a:ext cx="4652769" cy="307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892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cial">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92</TotalTime>
  <Words>1055</Words>
  <Application>Microsoft Office PowerPoint</Application>
  <PresentationFormat>Apresentação na tela (4:3)</PresentationFormat>
  <Paragraphs>97</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Essencial</vt:lpstr>
      <vt:lpstr>Metodologias Ágeis, Qualidade de Software  e Design Centrado no usuário: Pontos de Interação  </vt:lpstr>
      <vt:lpstr>Roteiro</vt:lpstr>
      <vt:lpstr>Introdução</vt:lpstr>
      <vt:lpstr>Introdução</vt:lpstr>
      <vt:lpstr>Metodologias Ágeis</vt:lpstr>
      <vt:lpstr>Metodologias Ágeis</vt:lpstr>
      <vt:lpstr>Metodologias Ágeis</vt:lpstr>
      <vt:lpstr>Metodologias Ágeis</vt:lpstr>
      <vt:lpstr>Design Centrado no Usuário</vt:lpstr>
      <vt:lpstr>Design Centrado no Usuário</vt:lpstr>
      <vt:lpstr>Design Centrado no Usuário</vt:lpstr>
      <vt:lpstr>Qualidade de Software</vt:lpstr>
      <vt:lpstr>Qualidade de Software</vt:lpstr>
      <vt:lpstr>Pontos de interceção DCU x Met. Ágil x Qualidade de Software </vt:lpstr>
      <vt:lpstr>DCU x Metodologias Ágeis</vt:lpstr>
      <vt:lpstr>DCU x Metodologias Ágeis</vt:lpstr>
      <vt:lpstr>DCU x Metodologias Ágeis</vt:lpstr>
      <vt:lpstr>Metodologia Ágil X Qualidade de Software</vt:lpstr>
      <vt:lpstr>Metodologia Ágil X Qualidade de Software</vt:lpstr>
      <vt:lpstr>Qualidade de Software x DCU</vt:lpstr>
      <vt:lpstr>Qualidade de Software x DCU</vt:lpstr>
      <vt:lpstr>Qualidade de Software x DCU</vt:lpstr>
      <vt:lpstr>Benefícios da interação entre os conceitos</vt:lpstr>
      <vt:lpstr>Benefícios da interação entre os conceitos</vt:lpstr>
      <vt:lpstr>Benefícios da interação entre os conceitos</vt:lpstr>
      <vt:lpstr>Benefícios da interação entre os conceitos</vt:lpstr>
      <vt:lpstr>Conclusão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Metodologias Ágeis, Qualidade de Software  e Design Centrado no usuário: Pontos de Interação  </dc:title>
  <dc:creator>ErtonW</dc:creator>
  <cp:lastModifiedBy>ErtonW</cp:lastModifiedBy>
  <cp:revision>1</cp:revision>
  <dcterms:created xsi:type="dcterms:W3CDTF">2010-10-25T09:29:09Z</dcterms:created>
  <dcterms:modified xsi:type="dcterms:W3CDTF">2010-10-25T11:01:19Z</dcterms:modified>
</cp:coreProperties>
</file>