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306" r:id="rId4"/>
    <p:sldId id="283" r:id="rId5"/>
    <p:sldId id="284" r:id="rId6"/>
    <p:sldId id="285" r:id="rId7"/>
    <p:sldId id="286" r:id="rId8"/>
    <p:sldId id="258" r:id="rId9"/>
    <p:sldId id="259" r:id="rId10"/>
    <p:sldId id="287" r:id="rId11"/>
    <p:sldId id="289" r:id="rId12"/>
    <p:sldId id="290" r:id="rId13"/>
    <p:sldId id="268" r:id="rId14"/>
    <p:sldId id="291" r:id="rId15"/>
    <p:sldId id="292" r:id="rId16"/>
    <p:sldId id="288" r:id="rId17"/>
    <p:sldId id="260" r:id="rId18"/>
    <p:sldId id="269" r:id="rId19"/>
    <p:sldId id="261" r:id="rId20"/>
    <p:sldId id="263" r:id="rId21"/>
    <p:sldId id="293" r:id="rId22"/>
    <p:sldId id="296" r:id="rId23"/>
    <p:sldId id="297" r:id="rId24"/>
    <p:sldId id="298" r:id="rId25"/>
    <p:sldId id="295" r:id="rId26"/>
    <p:sldId id="299" r:id="rId27"/>
    <p:sldId id="300" r:id="rId28"/>
    <p:sldId id="304" r:id="rId29"/>
    <p:sldId id="305" r:id="rId30"/>
    <p:sldId id="264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65" r:id="rId39"/>
    <p:sldId id="301" r:id="rId40"/>
    <p:sldId id="266" r:id="rId41"/>
    <p:sldId id="302" r:id="rId42"/>
    <p:sldId id="303" r:id="rId43"/>
    <p:sldId id="281" r:id="rId44"/>
    <p:sldId id="282" r:id="rId45"/>
    <p:sldId id="267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063BA-2323-4AEF-B14D-DC912F40525B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5097A3D-0D04-4443-90CF-4C92FD536BB2}">
      <dgm:prSet phldrT="[Texto]"/>
      <dgm:spPr/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69B5B0A7-5816-4031-9250-619D5371A21B}" type="parTrans" cxnId="{D7CE83AD-0C4C-421B-957E-7B1B782CED9D}">
      <dgm:prSet/>
      <dgm:spPr/>
      <dgm:t>
        <a:bodyPr/>
        <a:lstStyle/>
        <a:p>
          <a:endParaRPr lang="pt-BR"/>
        </a:p>
      </dgm:t>
    </dgm:pt>
    <dgm:pt modelId="{3E822800-1F04-4567-8903-BDD00BF3A9DD}" type="sibTrans" cxnId="{D7CE83AD-0C4C-421B-957E-7B1B782CED9D}">
      <dgm:prSet/>
      <dgm:spPr/>
      <dgm:t>
        <a:bodyPr/>
        <a:lstStyle/>
        <a:p>
          <a:endParaRPr lang="pt-BR"/>
        </a:p>
      </dgm:t>
    </dgm:pt>
    <dgm:pt modelId="{5A3F7885-ACE4-4395-A02C-8A51693A0BDE}">
      <dgm:prSet phldrT="[Texto]"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D02925CF-063A-4F50-AC98-69C51F439A5F}" type="parTrans" cxnId="{ACC33752-0CAB-46E0-8470-5E15FD438885}">
      <dgm:prSet/>
      <dgm:spPr/>
      <dgm:t>
        <a:bodyPr/>
        <a:lstStyle/>
        <a:p>
          <a:endParaRPr lang="pt-BR"/>
        </a:p>
      </dgm:t>
    </dgm:pt>
    <dgm:pt modelId="{AA0B5585-4629-467A-B832-F256B600F048}" type="sibTrans" cxnId="{ACC33752-0CAB-46E0-8470-5E15FD438885}">
      <dgm:prSet/>
      <dgm:spPr/>
      <dgm:t>
        <a:bodyPr/>
        <a:lstStyle/>
        <a:p>
          <a:endParaRPr lang="pt-BR"/>
        </a:p>
      </dgm:t>
    </dgm:pt>
    <dgm:pt modelId="{0E9BED15-D062-4163-B357-A5A0AE376171}">
      <dgm:prSet phldrT="[Texto]"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B72DF62A-012F-4369-B453-170ACBADAB2E}" type="parTrans" cxnId="{F98FF569-8154-470A-B4B3-1D958A2291BC}">
      <dgm:prSet/>
      <dgm:spPr/>
      <dgm:t>
        <a:bodyPr/>
        <a:lstStyle/>
        <a:p>
          <a:endParaRPr lang="pt-BR"/>
        </a:p>
      </dgm:t>
    </dgm:pt>
    <dgm:pt modelId="{2BCCA3FD-E7AD-4762-AB24-070665DDB856}" type="sibTrans" cxnId="{F98FF569-8154-470A-B4B3-1D958A2291BC}">
      <dgm:prSet/>
      <dgm:spPr/>
      <dgm:t>
        <a:bodyPr/>
        <a:lstStyle/>
        <a:p>
          <a:endParaRPr lang="pt-BR"/>
        </a:p>
      </dgm:t>
    </dgm:pt>
    <dgm:pt modelId="{9CDCA710-9F8B-4BF4-B182-D41469E3B111}">
      <dgm:prSet phldrT="[Texto]"/>
      <dgm:spPr/>
      <dgm:t>
        <a:bodyPr/>
        <a:lstStyle/>
        <a:p>
          <a:r>
            <a:rPr lang="pt-BR" dirty="0" smtClean="0"/>
            <a:t>4</a:t>
          </a:r>
          <a:endParaRPr lang="pt-BR" dirty="0"/>
        </a:p>
      </dgm:t>
    </dgm:pt>
    <dgm:pt modelId="{340F5CE7-800E-4DBD-ABAF-F2472FD6305C}" type="parTrans" cxnId="{05D5D760-5C12-45F1-9D5D-0E66141CD380}">
      <dgm:prSet/>
      <dgm:spPr/>
      <dgm:t>
        <a:bodyPr/>
        <a:lstStyle/>
        <a:p>
          <a:endParaRPr lang="pt-BR"/>
        </a:p>
      </dgm:t>
    </dgm:pt>
    <dgm:pt modelId="{1908885C-C81F-4E15-B110-038991C96303}" type="sibTrans" cxnId="{05D5D760-5C12-45F1-9D5D-0E66141CD380}">
      <dgm:prSet/>
      <dgm:spPr/>
      <dgm:t>
        <a:bodyPr/>
        <a:lstStyle/>
        <a:p>
          <a:endParaRPr lang="pt-BR"/>
        </a:p>
      </dgm:t>
    </dgm:pt>
    <dgm:pt modelId="{4AA4D90A-CE45-408D-BF71-B23CA3379967}">
      <dgm:prSet phldrT="[Texto]"/>
      <dgm:spPr/>
      <dgm:t>
        <a:bodyPr/>
        <a:lstStyle/>
        <a:p>
          <a:r>
            <a:rPr lang="pt-BR" dirty="0" smtClean="0"/>
            <a:t>5</a:t>
          </a:r>
          <a:endParaRPr lang="pt-BR" dirty="0"/>
        </a:p>
      </dgm:t>
    </dgm:pt>
    <dgm:pt modelId="{E5182471-D41A-4081-A76C-36B45FFF09BB}" type="parTrans" cxnId="{A1C20F11-F1DD-4496-BC47-EE69D32C14FA}">
      <dgm:prSet/>
      <dgm:spPr/>
      <dgm:t>
        <a:bodyPr/>
        <a:lstStyle/>
        <a:p>
          <a:endParaRPr lang="pt-BR"/>
        </a:p>
      </dgm:t>
    </dgm:pt>
    <dgm:pt modelId="{49845D45-7D89-437C-B318-3C452B537A26}" type="sibTrans" cxnId="{A1C20F11-F1DD-4496-BC47-EE69D32C14FA}">
      <dgm:prSet/>
      <dgm:spPr/>
      <dgm:t>
        <a:bodyPr/>
        <a:lstStyle/>
        <a:p>
          <a:endParaRPr lang="pt-BR"/>
        </a:p>
      </dgm:t>
    </dgm:pt>
    <dgm:pt modelId="{8BE74D24-ABE9-4ABA-9A14-53A3868F2B69}">
      <dgm:prSet phldrT="[Texto]"/>
      <dgm:spPr/>
      <dgm:t>
        <a:bodyPr/>
        <a:lstStyle/>
        <a:p>
          <a:r>
            <a:rPr lang="pt-BR" dirty="0" smtClean="0"/>
            <a:t>6</a:t>
          </a:r>
          <a:endParaRPr lang="pt-BR" dirty="0"/>
        </a:p>
      </dgm:t>
    </dgm:pt>
    <dgm:pt modelId="{798F15F9-8091-40F2-BAD4-1E41D273FDF9}" type="parTrans" cxnId="{3E199EF0-C9B0-4ED1-BD2F-D26B04D6D0FA}">
      <dgm:prSet/>
      <dgm:spPr/>
      <dgm:t>
        <a:bodyPr/>
        <a:lstStyle/>
        <a:p>
          <a:endParaRPr lang="pt-BR"/>
        </a:p>
      </dgm:t>
    </dgm:pt>
    <dgm:pt modelId="{79EDA7EE-47FA-4A01-A388-A8E4404AE064}" type="sibTrans" cxnId="{3E199EF0-C9B0-4ED1-BD2F-D26B04D6D0FA}">
      <dgm:prSet/>
      <dgm:spPr/>
      <dgm:t>
        <a:bodyPr/>
        <a:lstStyle/>
        <a:p>
          <a:endParaRPr lang="pt-BR"/>
        </a:p>
      </dgm:t>
    </dgm:pt>
    <dgm:pt modelId="{DEF2D730-F6CF-45EA-B26E-0B3070A3287E}" type="pres">
      <dgm:prSet presAssocID="{380063BA-2323-4AEF-B14D-DC912F40525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D9B40E2-7FBA-4A01-AC96-06310EC03F2F}" type="pres">
      <dgm:prSet presAssocID="{25097A3D-0D04-4443-90CF-4C92FD536BB2}" presName="posSpace" presStyleCnt="0"/>
      <dgm:spPr/>
    </dgm:pt>
    <dgm:pt modelId="{A4195AF4-C98B-4220-92C5-387204F4F028}" type="pres">
      <dgm:prSet presAssocID="{25097A3D-0D04-4443-90CF-4C92FD536BB2}" presName="vertFlow" presStyleCnt="0"/>
      <dgm:spPr/>
    </dgm:pt>
    <dgm:pt modelId="{F2D6785F-FB9D-4693-B79D-3D339F77DB2E}" type="pres">
      <dgm:prSet presAssocID="{25097A3D-0D04-4443-90CF-4C92FD536BB2}" presName="topSpace" presStyleCnt="0"/>
      <dgm:spPr/>
    </dgm:pt>
    <dgm:pt modelId="{AE800F91-1313-4ECF-9ACA-A01DE3365B78}" type="pres">
      <dgm:prSet presAssocID="{25097A3D-0D04-4443-90CF-4C92FD536BB2}" presName="firstComp" presStyleCnt="0"/>
      <dgm:spPr/>
    </dgm:pt>
    <dgm:pt modelId="{A18A2C00-513D-46A9-B880-BCB6D6A55E92}" type="pres">
      <dgm:prSet presAssocID="{25097A3D-0D04-4443-90CF-4C92FD536BB2}" presName="firstChild" presStyleLbl="bgAccFollowNode1" presStyleIdx="0" presStyleCnt="6"/>
      <dgm:spPr/>
    </dgm:pt>
    <dgm:pt modelId="{2597194F-5DE5-4E47-91C9-52A532D44C0F}" type="pres">
      <dgm:prSet presAssocID="{25097A3D-0D04-4443-90CF-4C92FD536BB2}" presName="firstChildTx" presStyleLbl="bgAccFollowNode1" presStyleIdx="0" presStyleCnt="6">
        <dgm:presLayoutVars>
          <dgm:bulletEnabled val="1"/>
        </dgm:presLayoutVars>
      </dgm:prSet>
      <dgm:spPr/>
    </dgm:pt>
    <dgm:pt modelId="{132417D7-2A0B-4FE6-A1D6-48D40C4AEA47}" type="pres">
      <dgm:prSet presAssocID="{25097A3D-0D04-4443-90CF-4C92FD536BB2}" presName="negSpace" presStyleCnt="0"/>
      <dgm:spPr/>
    </dgm:pt>
    <dgm:pt modelId="{6F8A81A0-9020-42C3-A814-26383A195BEE}" type="pres">
      <dgm:prSet presAssocID="{25097A3D-0D04-4443-90CF-4C92FD536BB2}" presName="circle" presStyleLbl="node1" presStyleIdx="0" presStyleCnt="6"/>
      <dgm:spPr/>
      <dgm:t>
        <a:bodyPr/>
        <a:lstStyle/>
        <a:p>
          <a:endParaRPr lang="pt-BR"/>
        </a:p>
      </dgm:t>
    </dgm:pt>
    <dgm:pt modelId="{368BF40E-5F16-4941-9F2E-E4EFAB83B3AE}" type="pres">
      <dgm:prSet presAssocID="{3E822800-1F04-4567-8903-BDD00BF3A9DD}" presName="transSpace" presStyleCnt="0"/>
      <dgm:spPr/>
    </dgm:pt>
    <dgm:pt modelId="{589F687C-0945-42BB-A300-F41F7F2F5038}" type="pres">
      <dgm:prSet presAssocID="{5A3F7885-ACE4-4395-A02C-8A51693A0BDE}" presName="posSpace" presStyleCnt="0"/>
      <dgm:spPr/>
    </dgm:pt>
    <dgm:pt modelId="{20A19049-552E-4641-ACA3-F305DE73D6F5}" type="pres">
      <dgm:prSet presAssocID="{5A3F7885-ACE4-4395-A02C-8A51693A0BDE}" presName="vertFlow" presStyleCnt="0"/>
      <dgm:spPr/>
    </dgm:pt>
    <dgm:pt modelId="{80282AF3-4294-4E57-9F41-070BD611985D}" type="pres">
      <dgm:prSet presAssocID="{5A3F7885-ACE4-4395-A02C-8A51693A0BDE}" presName="topSpace" presStyleCnt="0"/>
      <dgm:spPr/>
    </dgm:pt>
    <dgm:pt modelId="{CA9E9612-FD49-4651-85F3-4C604CC8DAB4}" type="pres">
      <dgm:prSet presAssocID="{5A3F7885-ACE4-4395-A02C-8A51693A0BDE}" presName="firstComp" presStyleCnt="0"/>
      <dgm:spPr/>
    </dgm:pt>
    <dgm:pt modelId="{8DEDAB5B-5796-4D0C-AB94-DB9BE3C1E252}" type="pres">
      <dgm:prSet presAssocID="{5A3F7885-ACE4-4395-A02C-8A51693A0BDE}" presName="firstChild" presStyleLbl="bgAccFollowNode1" presStyleIdx="1" presStyleCnt="6"/>
      <dgm:spPr/>
    </dgm:pt>
    <dgm:pt modelId="{FDE72F33-3AC8-4DA2-A23A-3CB0E087255B}" type="pres">
      <dgm:prSet presAssocID="{5A3F7885-ACE4-4395-A02C-8A51693A0BDE}" presName="firstChildTx" presStyleLbl="bgAccFollowNode1" presStyleIdx="1" presStyleCnt="6">
        <dgm:presLayoutVars>
          <dgm:bulletEnabled val="1"/>
        </dgm:presLayoutVars>
      </dgm:prSet>
      <dgm:spPr/>
    </dgm:pt>
    <dgm:pt modelId="{19CB3802-B39D-4247-B27B-E0FCB7A9584A}" type="pres">
      <dgm:prSet presAssocID="{5A3F7885-ACE4-4395-A02C-8A51693A0BDE}" presName="negSpace" presStyleCnt="0"/>
      <dgm:spPr/>
    </dgm:pt>
    <dgm:pt modelId="{B20D9CA5-253B-4A56-B655-AB83D71FF833}" type="pres">
      <dgm:prSet presAssocID="{5A3F7885-ACE4-4395-A02C-8A51693A0BDE}" presName="circle" presStyleLbl="node1" presStyleIdx="1" presStyleCnt="6"/>
      <dgm:spPr/>
      <dgm:t>
        <a:bodyPr/>
        <a:lstStyle/>
        <a:p>
          <a:endParaRPr lang="pt-BR"/>
        </a:p>
      </dgm:t>
    </dgm:pt>
    <dgm:pt modelId="{8F6E6075-4EA1-4676-891F-0137BD3F2AC6}" type="pres">
      <dgm:prSet presAssocID="{AA0B5585-4629-467A-B832-F256B600F048}" presName="transSpace" presStyleCnt="0"/>
      <dgm:spPr/>
    </dgm:pt>
    <dgm:pt modelId="{41995782-EDCE-4C32-BE7E-6C08EF8E9BD6}" type="pres">
      <dgm:prSet presAssocID="{0E9BED15-D062-4163-B357-A5A0AE376171}" presName="posSpace" presStyleCnt="0"/>
      <dgm:spPr/>
    </dgm:pt>
    <dgm:pt modelId="{D3A294E4-B131-42ED-9C86-49D1DA92CF2C}" type="pres">
      <dgm:prSet presAssocID="{0E9BED15-D062-4163-B357-A5A0AE376171}" presName="vertFlow" presStyleCnt="0"/>
      <dgm:spPr/>
    </dgm:pt>
    <dgm:pt modelId="{4B185BA3-0608-4737-8F11-0729A2901417}" type="pres">
      <dgm:prSet presAssocID="{0E9BED15-D062-4163-B357-A5A0AE376171}" presName="topSpace" presStyleCnt="0"/>
      <dgm:spPr/>
    </dgm:pt>
    <dgm:pt modelId="{1300C49C-2671-43C5-90D0-5D0C961E5E10}" type="pres">
      <dgm:prSet presAssocID="{0E9BED15-D062-4163-B357-A5A0AE376171}" presName="firstComp" presStyleCnt="0"/>
      <dgm:spPr/>
    </dgm:pt>
    <dgm:pt modelId="{BD40A133-2960-497D-B7BF-32A98413CAA5}" type="pres">
      <dgm:prSet presAssocID="{0E9BED15-D062-4163-B357-A5A0AE376171}" presName="firstChild" presStyleLbl="bgAccFollowNode1" presStyleIdx="2" presStyleCnt="6"/>
      <dgm:spPr/>
    </dgm:pt>
    <dgm:pt modelId="{680D0FE2-7039-44B0-808F-FB51FC50A502}" type="pres">
      <dgm:prSet presAssocID="{0E9BED15-D062-4163-B357-A5A0AE376171}" presName="firstChildTx" presStyleLbl="bgAccFollowNode1" presStyleIdx="2" presStyleCnt="6">
        <dgm:presLayoutVars>
          <dgm:bulletEnabled val="1"/>
        </dgm:presLayoutVars>
      </dgm:prSet>
      <dgm:spPr/>
    </dgm:pt>
    <dgm:pt modelId="{11E7FFAB-22FB-4A7D-A3EE-B6250C03DD3B}" type="pres">
      <dgm:prSet presAssocID="{0E9BED15-D062-4163-B357-A5A0AE376171}" presName="negSpace" presStyleCnt="0"/>
      <dgm:spPr/>
    </dgm:pt>
    <dgm:pt modelId="{0EDE6459-B2FB-4C3D-B076-52248CB966E8}" type="pres">
      <dgm:prSet presAssocID="{0E9BED15-D062-4163-B357-A5A0AE376171}" presName="circle" presStyleLbl="node1" presStyleIdx="2" presStyleCnt="6"/>
      <dgm:spPr/>
      <dgm:t>
        <a:bodyPr/>
        <a:lstStyle/>
        <a:p>
          <a:endParaRPr lang="pt-BR"/>
        </a:p>
      </dgm:t>
    </dgm:pt>
    <dgm:pt modelId="{A092F20B-2DB1-4656-9D09-956FC3FD8793}" type="pres">
      <dgm:prSet presAssocID="{2BCCA3FD-E7AD-4762-AB24-070665DDB856}" presName="transSpace" presStyleCnt="0"/>
      <dgm:spPr/>
    </dgm:pt>
    <dgm:pt modelId="{27FF9BC1-8740-45F6-80AC-F153B76FA7CC}" type="pres">
      <dgm:prSet presAssocID="{9CDCA710-9F8B-4BF4-B182-D41469E3B111}" presName="posSpace" presStyleCnt="0"/>
      <dgm:spPr/>
    </dgm:pt>
    <dgm:pt modelId="{67A75808-0BCB-4398-B316-93D146BAD17E}" type="pres">
      <dgm:prSet presAssocID="{9CDCA710-9F8B-4BF4-B182-D41469E3B111}" presName="vertFlow" presStyleCnt="0"/>
      <dgm:spPr/>
    </dgm:pt>
    <dgm:pt modelId="{5C84BDC2-CDF0-4B1B-B252-4798F11CCA4E}" type="pres">
      <dgm:prSet presAssocID="{9CDCA710-9F8B-4BF4-B182-D41469E3B111}" presName="topSpace" presStyleCnt="0"/>
      <dgm:spPr/>
    </dgm:pt>
    <dgm:pt modelId="{E42EE376-0DEF-4577-9DCE-F1679BBF775D}" type="pres">
      <dgm:prSet presAssocID="{9CDCA710-9F8B-4BF4-B182-D41469E3B111}" presName="firstComp" presStyleCnt="0"/>
      <dgm:spPr/>
    </dgm:pt>
    <dgm:pt modelId="{4E6AC306-344B-4DD4-AC53-218E114E3B28}" type="pres">
      <dgm:prSet presAssocID="{9CDCA710-9F8B-4BF4-B182-D41469E3B111}" presName="firstChild" presStyleLbl="bgAccFollowNode1" presStyleIdx="3" presStyleCnt="6"/>
      <dgm:spPr/>
    </dgm:pt>
    <dgm:pt modelId="{39754326-52B2-4982-A58B-E6D6BA655B62}" type="pres">
      <dgm:prSet presAssocID="{9CDCA710-9F8B-4BF4-B182-D41469E3B111}" presName="firstChildTx" presStyleLbl="bgAccFollowNode1" presStyleIdx="3" presStyleCnt="6">
        <dgm:presLayoutVars>
          <dgm:bulletEnabled val="1"/>
        </dgm:presLayoutVars>
      </dgm:prSet>
      <dgm:spPr/>
    </dgm:pt>
    <dgm:pt modelId="{8FEE964E-290F-48EE-BC2C-CF479A70D387}" type="pres">
      <dgm:prSet presAssocID="{9CDCA710-9F8B-4BF4-B182-D41469E3B111}" presName="negSpace" presStyleCnt="0"/>
      <dgm:spPr/>
    </dgm:pt>
    <dgm:pt modelId="{7654E934-8E5B-49AA-88A5-69923D04EB6E}" type="pres">
      <dgm:prSet presAssocID="{9CDCA710-9F8B-4BF4-B182-D41469E3B111}" presName="circle" presStyleLbl="node1" presStyleIdx="3" presStyleCnt="6"/>
      <dgm:spPr/>
      <dgm:t>
        <a:bodyPr/>
        <a:lstStyle/>
        <a:p>
          <a:endParaRPr lang="pt-BR"/>
        </a:p>
      </dgm:t>
    </dgm:pt>
    <dgm:pt modelId="{D6495894-AD4D-434A-8C6C-2E10539D26A1}" type="pres">
      <dgm:prSet presAssocID="{1908885C-C81F-4E15-B110-038991C96303}" presName="transSpace" presStyleCnt="0"/>
      <dgm:spPr/>
    </dgm:pt>
    <dgm:pt modelId="{EED43EAC-2199-44E9-ACC7-36127570AF00}" type="pres">
      <dgm:prSet presAssocID="{4AA4D90A-CE45-408D-BF71-B23CA3379967}" presName="posSpace" presStyleCnt="0"/>
      <dgm:spPr/>
    </dgm:pt>
    <dgm:pt modelId="{4761C985-1EA8-491C-91B1-6B5E7624374A}" type="pres">
      <dgm:prSet presAssocID="{4AA4D90A-CE45-408D-BF71-B23CA3379967}" presName="vertFlow" presStyleCnt="0"/>
      <dgm:spPr/>
    </dgm:pt>
    <dgm:pt modelId="{9FBFF4AA-E657-46AD-94D3-4547D38AE1CA}" type="pres">
      <dgm:prSet presAssocID="{4AA4D90A-CE45-408D-BF71-B23CA3379967}" presName="topSpace" presStyleCnt="0"/>
      <dgm:spPr/>
    </dgm:pt>
    <dgm:pt modelId="{B897B9E7-3BF7-4341-8CF0-8ED0B445DD1D}" type="pres">
      <dgm:prSet presAssocID="{4AA4D90A-CE45-408D-BF71-B23CA3379967}" presName="firstComp" presStyleCnt="0"/>
      <dgm:spPr/>
    </dgm:pt>
    <dgm:pt modelId="{BAA5BAC6-4ADC-4EA6-B06D-B52BBBBC8D78}" type="pres">
      <dgm:prSet presAssocID="{4AA4D90A-CE45-408D-BF71-B23CA3379967}" presName="firstChild" presStyleLbl="bgAccFollowNode1" presStyleIdx="4" presStyleCnt="6"/>
      <dgm:spPr/>
    </dgm:pt>
    <dgm:pt modelId="{3094C8DC-F2A6-4B4A-946B-5B6561A34D2E}" type="pres">
      <dgm:prSet presAssocID="{4AA4D90A-CE45-408D-BF71-B23CA3379967}" presName="firstChildTx" presStyleLbl="bgAccFollowNode1" presStyleIdx="4" presStyleCnt="6">
        <dgm:presLayoutVars>
          <dgm:bulletEnabled val="1"/>
        </dgm:presLayoutVars>
      </dgm:prSet>
      <dgm:spPr/>
    </dgm:pt>
    <dgm:pt modelId="{6C6E2E0A-5392-4532-A2C1-16D0BD6AD701}" type="pres">
      <dgm:prSet presAssocID="{4AA4D90A-CE45-408D-BF71-B23CA3379967}" presName="negSpace" presStyleCnt="0"/>
      <dgm:spPr/>
    </dgm:pt>
    <dgm:pt modelId="{DBE93E78-E70C-4C7E-9BFC-2386C62682F8}" type="pres">
      <dgm:prSet presAssocID="{4AA4D90A-CE45-408D-BF71-B23CA3379967}" presName="circle" presStyleLbl="node1" presStyleIdx="4" presStyleCnt="6"/>
      <dgm:spPr/>
      <dgm:t>
        <a:bodyPr/>
        <a:lstStyle/>
        <a:p>
          <a:endParaRPr lang="pt-BR"/>
        </a:p>
      </dgm:t>
    </dgm:pt>
    <dgm:pt modelId="{840711AB-0B0E-4730-882A-741FADF994D9}" type="pres">
      <dgm:prSet presAssocID="{49845D45-7D89-437C-B318-3C452B537A26}" presName="transSpace" presStyleCnt="0"/>
      <dgm:spPr/>
    </dgm:pt>
    <dgm:pt modelId="{7BEE50B0-2991-486A-A79F-3A9BDC2B0F0D}" type="pres">
      <dgm:prSet presAssocID="{8BE74D24-ABE9-4ABA-9A14-53A3868F2B69}" presName="posSpace" presStyleCnt="0"/>
      <dgm:spPr/>
    </dgm:pt>
    <dgm:pt modelId="{5534B0E1-B42E-4353-9C02-E7C89DDF8F90}" type="pres">
      <dgm:prSet presAssocID="{8BE74D24-ABE9-4ABA-9A14-53A3868F2B69}" presName="vertFlow" presStyleCnt="0"/>
      <dgm:spPr/>
    </dgm:pt>
    <dgm:pt modelId="{FD691F57-9AA5-4233-A985-17277AE691EC}" type="pres">
      <dgm:prSet presAssocID="{8BE74D24-ABE9-4ABA-9A14-53A3868F2B69}" presName="topSpace" presStyleCnt="0"/>
      <dgm:spPr/>
    </dgm:pt>
    <dgm:pt modelId="{679EDE53-B1C9-4B6A-84DA-5554003CD85E}" type="pres">
      <dgm:prSet presAssocID="{8BE74D24-ABE9-4ABA-9A14-53A3868F2B69}" presName="firstComp" presStyleCnt="0"/>
      <dgm:spPr/>
    </dgm:pt>
    <dgm:pt modelId="{4CC85729-01A6-4C5E-B805-7865CFB9C777}" type="pres">
      <dgm:prSet presAssocID="{8BE74D24-ABE9-4ABA-9A14-53A3868F2B69}" presName="firstChild" presStyleLbl="bgAccFollowNode1" presStyleIdx="5" presStyleCnt="6"/>
      <dgm:spPr/>
    </dgm:pt>
    <dgm:pt modelId="{CDFD50B1-5434-40B3-BAC3-F98B57724F39}" type="pres">
      <dgm:prSet presAssocID="{8BE74D24-ABE9-4ABA-9A14-53A3868F2B69}" presName="firstChildTx" presStyleLbl="bgAccFollowNode1" presStyleIdx="5" presStyleCnt="6">
        <dgm:presLayoutVars>
          <dgm:bulletEnabled val="1"/>
        </dgm:presLayoutVars>
      </dgm:prSet>
      <dgm:spPr/>
    </dgm:pt>
    <dgm:pt modelId="{807DC064-AD3E-4123-B043-C267921B142F}" type="pres">
      <dgm:prSet presAssocID="{8BE74D24-ABE9-4ABA-9A14-53A3868F2B69}" presName="negSpace" presStyleCnt="0"/>
      <dgm:spPr/>
    </dgm:pt>
    <dgm:pt modelId="{A21ED026-9F51-4224-8B01-8C0E5FC78A6B}" type="pres">
      <dgm:prSet presAssocID="{8BE74D24-ABE9-4ABA-9A14-53A3868F2B69}" presName="circle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DFD355F5-23C3-46CC-841E-2902AB51A8C2}" type="presOf" srcId="{5A3F7885-ACE4-4395-A02C-8A51693A0BDE}" destId="{B20D9CA5-253B-4A56-B655-AB83D71FF833}" srcOrd="0" destOrd="0" presId="urn:microsoft.com/office/officeart/2005/8/layout/hList9"/>
    <dgm:cxn modelId="{3E199EF0-C9B0-4ED1-BD2F-D26B04D6D0FA}" srcId="{380063BA-2323-4AEF-B14D-DC912F40525B}" destId="{8BE74D24-ABE9-4ABA-9A14-53A3868F2B69}" srcOrd="5" destOrd="0" parTransId="{798F15F9-8091-40F2-BAD4-1E41D273FDF9}" sibTransId="{79EDA7EE-47FA-4A01-A388-A8E4404AE064}"/>
    <dgm:cxn modelId="{05D5D760-5C12-45F1-9D5D-0E66141CD380}" srcId="{380063BA-2323-4AEF-B14D-DC912F40525B}" destId="{9CDCA710-9F8B-4BF4-B182-D41469E3B111}" srcOrd="3" destOrd="0" parTransId="{340F5CE7-800E-4DBD-ABAF-F2472FD6305C}" sibTransId="{1908885C-C81F-4E15-B110-038991C96303}"/>
    <dgm:cxn modelId="{A136EBD2-A369-43C1-A2A3-BE842BDA9FD4}" type="presOf" srcId="{25097A3D-0D04-4443-90CF-4C92FD536BB2}" destId="{6F8A81A0-9020-42C3-A814-26383A195BEE}" srcOrd="0" destOrd="0" presId="urn:microsoft.com/office/officeart/2005/8/layout/hList9"/>
    <dgm:cxn modelId="{D764F314-AD57-4FF4-A10B-D096B047504D}" type="presOf" srcId="{0E9BED15-D062-4163-B357-A5A0AE376171}" destId="{0EDE6459-B2FB-4C3D-B076-52248CB966E8}" srcOrd="0" destOrd="0" presId="urn:microsoft.com/office/officeart/2005/8/layout/hList9"/>
    <dgm:cxn modelId="{F98FF569-8154-470A-B4B3-1D958A2291BC}" srcId="{380063BA-2323-4AEF-B14D-DC912F40525B}" destId="{0E9BED15-D062-4163-B357-A5A0AE376171}" srcOrd="2" destOrd="0" parTransId="{B72DF62A-012F-4369-B453-170ACBADAB2E}" sibTransId="{2BCCA3FD-E7AD-4762-AB24-070665DDB856}"/>
    <dgm:cxn modelId="{3936C1CE-AF47-48DF-A49C-4A8DE68D3EF6}" type="presOf" srcId="{9CDCA710-9F8B-4BF4-B182-D41469E3B111}" destId="{7654E934-8E5B-49AA-88A5-69923D04EB6E}" srcOrd="0" destOrd="0" presId="urn:microsoft.com/office/officeart/2005/8/layout/hList9"/>
    <dgm:cxn modelId="{780DF89A-12D2-4E46-9A81-BB0C3F603F04}" type="presOf" srcId="{4AA4D90A-CE45-408D-BF71-B23CA3379967}" destId="{DBE93E78-E70C-4C7E-9BFC-2386C62682F8}" srcOrd="0" destOrd="0" presId="urn:microsoft.com/office/officeart/2005/8/layout/hList9"/>
    <dgm:cxn modelId="{0DADF6B9-7D6A-43E7-B380-EAE5CEC0AB55}" type="presOf" srcId="{8BE74D24-ABE9-4ABA-9A14-53A3868F2B69}" destId="{A21ED026-9F51-4224-8B01-8C0E5FC78A6B}" srcOrd="0" destOrd="0" presId="urn:microsoft.com/office/officeart/2005/8/layout/hList9"/>
    <dgm:cxn modelId="{A1C20F11-F1DD-4496-BC47-EE69D32C14FA}" srcId="{380063BA-2323-4AEF-B14D-DC912F40525B}" destId="{4AA4D90A-CE45-408D-BF71-B23CA3379967}" srcOrd="4" destOrd="0" parTransId="{E5182471-D41A-4081-A76C-36B45FFF09BB}" sibTransId="{49845D45-7D89-437C-B318-3C452B537A26}"/>
    <dgm:cxn modelId="{D2353E97-805B-4EE7-A3A6-B313707484CF}" type="presOf" srcId="{380063BA-2323-4AEF-B14D-DC912F40525B}" destId="{DEF2D730-F6CF-45EA-B26E-0B3070A3287E}" srcOrd="0" destOrd="0" presId="urn:microsoft.com/office/officeart/2005/8/layout/hList9"/>
    <dgm:cxn modelId="{ACC33752-0CAB-46E0-8470-5E15FD438885}" srcId="{380063BA-2323-4AEF-B14D-DC912F40525B}" destId="{5A3F7885-ACE4-4395-A02C-8A51693A0BDE}" srcOrd="1" destOrd="0" parTransId="{D02925CF-063A-4F50-AC98-69C51F439A5F}" sibTransId="{AA0B5585-4629-467A-B832-F256B600F048}"/>
    <dgm:cxn modelId="{D7CE83AD-0C4C-421B-957E-7B1B782CED9D}" srcId="{380063BA-2323-4AEF-B14D-DC912F40525B}" destId="{25097A3D-0D04-4443-90CF-4C92FD536BB2}" srcOrd="0" destOrd="0" parTransId="{69B5B0A7-5816-4031-9250-619D5371A21B}" sibTransId="{3E822800-1F04-4567-8903-BDD00BF3A9DD}"/>
    <dgm:cxn modelId="{51E3809F-B68E-4A20-8790-57A6B7676D67}" type="presParOf" srcId="{DEF2D730-F6CF-45EA-B26E-0B3070A3287E}" destId="{CD9B40E2-7FBA-4A01-AC96-06310EC03F2F}" srcOrd="0" destOrd="0" presId="urn:microsoft.com/office/officeart/2005/8/layout/hList9"/>
    <dgm:cxn modelId="{D3B34E93-4C0D-42CD-843D-7518DDAA5E40}" type="presParOf" srcId="{DEF2D730-F6CF-45EA-B26E-0B3070A3287E}" destId="{A4195AF4-C98B-4220-92C5-387204F4F028}" srcOrd="1" destOrd="0" presId="urn:microsoft.com/office/officeart/2005/8/layout/hList9"/>
    <dgm:cxn modelId="{FE9B02F7-4DBD-4A70-A77A-9F4E15655057}" type="presParOf" srcId="{A4195AF4-C98B-4220-92C5-387204F4F028}" destId="{F2D6785F-FB9D-4693-B79D-3D339F77DB2E}" srcOrd="0" destOrd="0" presId="urn:microsoft.com/office/officeart/2005/8/layout/hList9"/>
    <dgm:cxn modelId="{AEB8AF5F-0E73-47F6-B3E6-6D8CF140C8C2}" type="presParOf" srcId="{A4195AF4-C98B-4220-92C5-387204F4F028}" destId="{AE800F91-1313-4ECF-9ACA-A01DE3365B78}" srcOrd="1" destOrd="0" presId="urn:microsoft.com/office/officeart/2005/8/layout/hList9"/>
    <dgm:cxn modelId="{FBB81EEC-E91D-4B13-A705-5D04ECED63C0}" type="presParOf" srcId="{AE800F91-1313-4ECF-9ACA-A01DE3365B78}" destId="{A18A2C00-513D-46A9-B880-BCB6D6A55E92}" srcOrd="0" destOrd="0" presId="urn:microsoft.com/office/officeart/2005/8/layout/hList9"/>
    <dgm:cxn modelId="{772CA2DE-2B94-4380-A0BE-C5812481E7A8}" type="presParOf" srcId="{AE800F91-1313-4ECF-9ACA-A01DE3365B78}" destId="{2597194F-5DE5-4E47-91C9-52A532D44C0F}" srcOrd="1" destOrd="0" presId="urn:microsoft.com/office/officeart/2005/8/layout/hList9"/>
    <dgm:cxn modelId="{22C1E065-9B5D-44AA-8993-388BB5C6A822}" type="presParOf" srcId="{DEF2D730-F6CF-45EA-B26E-0B3070A3287E}" destId="{132417D7-2A0B-4FE6-A1D6-48D40C4AEA47}" srcOrd="2" destOrd="0" presId="urn:microsoft.com/office/officeart/2005/8/layout/hList9"/>
    <dgm:cxn modelId="{B47ADEAC-8D2C-45B1-9B27-9A9980C4C2E5}" type="presParOf" srcId="{DEF2D730-F6CF-45EA-B26E-0B3070A3287E}" destId="{6F8A81A0-9020-42C3-A814-26383A195BEE}" srcOrd="3" destOrd="0" presId="urn:microsoft.com/office/officeart/2005/8/layout/hList9"/>
    <dgm:cxn modelId="{1C4F1E28-765F-4572-9441-7795080FC728}" type="presParOf" srcId="{DEF2D730-F6CF-45EA-B26E-0B3070A3287E}" destId="{368BF40E-5F16-4941-9F2E-E4EFAB83B3AE}" srcOrd="4" destOrd="0" presId="urn:microsoft.com/office/officeart/2005/8/layout/hList9"/>
    <dgm:cxn modelId="{152A90B4-15E0-4ED3-A105-C9B339D93475}" type="presParOf" srcId="{DEF2D730-F6CF-45EA-B26E-0B3070A3287E}" destId="{589F687C-0945-42BB-A300-F41F7F2F5038}" srcOrd="5" destOrd="0" presId="urn:microsoft.com/office/officeart/2005/8/layout/hList9"/>
    <dgm:cxn modelId="{92131D08-8E06-44BC-8C04-5694B86D27D3}" type="presParOf" srcId="{DEF2D730-F6CF-45EA-B26E-0B3070A3287E}" destId="{20A19049-552E-4641-ACA3-F305DE73D6F5}" srcOrd="6" destOrd="0" presId="urn:microsoft.com/office/officeart/2005/8/layout/hList9"/>
    <dgm:cxn modelId="{53CDDC7C-D14D-40A1-92CF-E3F4A3E2067C}" type="presParOf" srcId="{20A19049-552E-4641-ACA3-F305DE73D6F5}" destId="{80282AF3-4294-4E57-9F41-070BD611985D}" srcOrd="0" destOrd="0" presId="urn:microsoft.com/office/officeart/2005/8/layout/hList9"/>
    <dgm:cxn modelId="{0B8363E2-6729-4702-BEA0-D9F5B50B4BFA}" type="presParOf" srcId="{20A19049-552E-4641-ACA3-F305DE73D6F5}" destId="{CA9E9612-FD49-4651-85F3-4C604CC8DAB4}" srcOrd="1" destOrd="0" presId="urn:microsoft.com/office/officeart/2005/8/layout/hList9"/>
    <dgm:cxn modelId="{4B66E2B1-7D99-4EB7-AEBF-24284D0204F2}" type="presParOf" srcId="{CA9E9612-FD49-4651-85F3-4C604CC8DAB4}" destId="{8DEDAB5B-5796-4D0C-AB94-DB9BE3C1E252}" srcOrd="0" destOrd="0" presId="urn:microsoft.com/office/officeart/2005/8/layout/hList9"/>
    <dgm:cxn modelId="{C6D7493A-C1D7-4F65-A5CB-4619B7E5C697}" type="presParOf" srcId="{CA9E9612-FD49-4651-85F3-4C604CC8DAB4}" destId="{FDE72F33-3AC8-4DA2-A23A-3CB0E087255B}" srcOrd="1" destOrd="0" presId="urn:microsoft.com/office/officeart/2005/8/layout/hList9"/>
    <dgm:cxn modelId="{4D24A192-8C2B-4009-B457-09590D37F752}" type="presParOf" srcId="{DEF2D730-F6CF-45EA-B26E-0B3070A3287E}" destId="{19CB3802-B39D-4247-B27B-E0FCB7A9584A}" srcOrd="7" destOrd="0" presId="urn:microsoft.com/office/officeart/2005/8/layout/hList9"/>
    <dgm:cxn modelId="{B236AA8A-01B8-4904-A661-89D7F510DCD4}" type="presParOf" srcId="{DEF2D730-F6CF-45EA-B26E-0B3070A3287E}" destId="{B20D9CA5-253B-4A56-B655-AB83D71FF833}" srcOrd="8" destOrd="0" presId="urn:microsoft.com/office/officeart/2005/8/layout/hList9"/>
    <dgm:cxn modelId="{415CF3DF-C2FD-4CD3-A844-75C34D4073A7}" type="presParOf" srcId="{DEF2D730-F6CF-45EA-B26E-0B3070A3287E}" destId="{8F6E6075-4EA1-4676-891F-0137BD3F2AC6}" srcOrd="9" destOrd="0" presId="urn:microsoft.com/office/officeart/2005/8/layout/hList9"/>
    <dgm:cxn modelId="{7C71F974-21E5-49B1-8243-A0CDF97E5141}" type="presParOf" srcId="{DEF2D730-F6CF-45EA-B26E-0B3070A3287E}" destId="{41995782-EDCE-4C32-BE7E-6C08EF8E9BD6}" srcOrd="10" destOrd="0" presId="urn:microsoft.com/office/officeart/2005/8/layout/hList9"/>
    <dgm:cxn modelId="{46AE891D-02F9-472E-80DA-C6EED056DFDD}" type="presParOf" srcId="{DEF2D730-F6CF-45EA-B26E-0B3070A3287E}" destId="{D3A294E4-B131-42ED-9C86-49D1DA92CF2C}" srcOrd="11" destOrd="0" presId="urn:microsoft.com/office/officeart/2005/8/layout/hList9"/>
    <dgm:cxn modelId="{7C330D60-7CBB-46D5-B944-B6631A3BE76E}" type="presParOf" srcId="{D3A294E4-B131-42ED-9C86-49D1DA92CF2C}" destId="{4B185BA3-0608-4737-8F11-0729A2901417}" srcOrd="0" destOrd="0" presId="urn:microsoft.com/office/officeart/2005/8/layout/hList9"/>
    <dgm:cxn modelId="{602BC5BF-8DAE-42A3-A674-AA086291C122}" type="presParOf" srcId="{D3A294E4-B131-42ED-9C86-49D1DA92CF2C}" destId="{1300C49C-2671-43C5-90D0-5D0C961E5E10}" srcOrd="1" destOrd="0" presId="urn:microsoft.com/office/officeart/2005/8/layout/hList9"/>
    <dgm:cxn modelId="{D60A5975-928C-4E11-B4EE-EB77604FFF3E}" type="presParOf" srcId="{1300C49C-2671-43C5-90D0-5D0C961E5E10}" destId="{BD40A133-2960-497D-B7BF-32A98413CAA5}" srcOrd="0" destOrd="0" presId="urn:microsoft.com/office/officeart/2005/8/layout/hList9"/>
    <dgm:cxn modelId="{7D7308B8-173F-40B0-B51E-8BAFA67D0F9F}" type="presParOf" srcId="{1300C49C-2671-43C5-90D0-5D0C961E5E10}" destId="{680D0FE2-7039-44B0-808F-FB51FC50A502}" srcOrd="1" destOrd="0" presId="urn:microsoft.com/office/officeart/2005/8/layout/hList9"/>
    <dgm:cxn modelId="{247A079B-00BD-4E73-A9D3-2902F6261FF9}" type="presParOf" srcId="{DEF2D730-F6CF-45EA-B26E-0B3070A3287E}" destId="{11E7FFAB-22FB-4A7D-A3EE-B6250C03DD3B}" srcOrd="12" destOrd="0" presId="urn:microsoft.com/office/officeart/2005/8/layout/hList9"/>
    <dgm:cxn modelId="{75207B47-952D-4B29-9989-E3E9B72A7143}" type="presParOf" srcId="{DEF2D730-F6CF-45EA-B26E-0B3070A3287E}" destId="{0EDE6459-B2FB-4C3D-B076-52248CB966E8}" srcOrd="13" destOrd="0" presId="urn:microsoft.com/office/officeart/2005/8/layout/hList9"/>
    <dgm:cxn modelId="{5953400C-BF9A-4025-9307-EDABFA3FA12A}" type="presParOf" srcId="{DEF2D730-F6CF-45EA-B26E-0B3070A3287E}" destId="{A092F20B-2DB1-4656-9D09-956FC3FD8793}" srcOrd="14" destOrd="0" presId="urn:microsoft.com/office/officeart/2005/8/layout/hList9"/>
    <dgm:cxn modelId="{E0C2B923-E489-47E1-973D-4CADE30C5D50}" type="presParOf" srcId="{DEF2D730-F6CF-45EA-B26E-0B3070A3287E}" destId="{27FF9BC1-8740-45F6-80AC-F153B76FA7CC}" srcOrd="15" destOrd="0" presId="urn:microsoft.com/office/officeart/2005/8/layout/hList9"/>
    <dgm:cxn modelId="{CDB91FCA-F387-450E-9289-9844F4EC63BC}" type="presParOf" srcId="{DEF2D730-F6CF-45EA-B26E-0B3070A3287E}" destId="{67A75808-0BCB-4398-B316-93D146BAD17E}" srcOrd="16" destOrd="0" presId="urn:microsoft.com/office/officeart/2005/8/layout/hList9"/>
    <dgm:cxn modelId="{B50CAE78-3302-41BC-9715-768FBB43E073}" type="presParOf" srcId="{67A75808-0BCB-4398-B316-93D146BAD17E}" destId="{5C84BDC2-CDF0-4B1B-B252-4798F11CCA4E}" srcOrd="0" destOrd="0" presId="urn:microsoft.com/office/officeart/2005/8/layout/hList9"/>
    <dgm:cxn modelId="{0F711E59-B717-473B-9490-E505D6637B5F}" type="presParOf" srcId="{67A75808-0BCB-4398-B316-93D146BAD17E}" destId="{E42EE376-0DEF-4577-9DCE-F1679BBF775D}" srcOrd="1" destOrd="0" presId="urn:microsoft.com/office/officeart/2005/8/layout/hList9"/>
    <dgm:cxn modelId="{93AA99F2-AE18-43F7-9E89-6A3E0B4CD7BE}" type="presParOf" srcId="{E42EE376-0DEF-4577-9DCE-F1679BBF775D}" destId="{4E6AC306-344B-4DD4-AC53-218E114E3B28}" srcOrd="0" destOrd="0" presId="urn:microsoft.com/office/officeart/2005/8/layout/hList9"/>
    <dgm:cxn modelId="{FE835FF3-2D70-4DCD-A7E9-320E408A3ED6}" type="presParOf" srcId="{E42EE376-0DEF-4577-9DCE-F1679BBF775D}" destId="{39754326-52B2-4982-A58B-E6D6BA655B62}" srcOrd="1" destOrd="0" presId="urn:microsoft.com/office/officeart/2005/8/layout/hList9"/>
    <dgm:cxn modelId="{3B1EF6E5-58C6-4C5C-9D4C-006E9FFE46E0}" type="presParOf" srcId="{DEF2D730-F6CF-45EA-B26E-0B3070A3287E}" destId="{8FEE964E-290F-48EE-BC2C-CF479A70D387}" srcOrd="17" destOrd="0" presId="urn:microsoft.com/office/officeart/2005/8/layout/hList9"/>
    <dgm:cxn modelId="{069A2CAA-687C-4908-8A00-B8995CC5877B}" type="presParOf" srcId="{DEF2D730-F6CF-45EA-B26E-0B3070A3287E}" destId="{7654E934-8E5B-49AA-88A5-69923D04EB6E}" srcOrd="18" destOrd="0" presId="urn:microsoft.com/office/officeart/2005/8/layout/hList9"/>
    <dgm:cxn modelId="{139DE88B-0932-458B-8DFD-4DB453D2D591}" type="presParOf" srcId="{DEF2D730-F6CF-45EA-B26E-0B3070A3287E}" destId="{D6495894-AD4D-434A-8C6C-2E10539D26A1}" srcOrd="19" destOrd="0" presId="urn:microsoft.com/office/officeart/2005/8/layout/hList9"/>
    <dgm:cxn modelId="{BA098E73-94C2-4C3D-B510-BA59E4AF7D41}" type="presParOf" srcId="{DEF2D730-F6CF-45EA-B26E-0B3070A3287E}" destId="{EED43EAC-2199-44E9-ACC7-36127570AF00}" srcOrd="20" destOrd="0" presId="urn:microsoft.com/office/officeart/2005/8/layout/hList9"/>
    <dgm:cxn modelId="{8BA3DBBF-440D-4807-ADEF-B911B66DF3E0}" type="presParOf" srcId="{DEF2D730-F6CF-45EA-B26E-0B3070A3287E}" destId="{4761C985-1EA8-491C-91B1-6B5E7624374A}" srcOrd="21" destOrd="0" presId="urn:microsoft.com/office/officeart/2005/8/layout/hList9"/>
    <dgm:cxn modelId="{D75BD3A9-DA1E-43E1-9A36-090C0A364911}" type="presParOf" srcId="{4761C985-1EA8-491C-91B1-6B5E7624374A}" destId="{9FBFF4AA-E657-46AD-94D3-4547D38AE1CA}" srcOrd="0" destOrd="0" presId="urn:microsoft.com/office/officeart/2005/8/layout/hList9"/>
    <dgm:cxn modelId="{6B9B6FFA-89EE-4997-9EA3-FBD8E7AB1F3B}" type="presParOf" srcId="{4761C985-1EA8-491C-91B1-6B5E7624374A}" destId="{B897B9E7-3BF7-4341-8CF0-8ED0B445DD1D}" srcOrd="1" destOrd="0" presId="urn:microsoft.com/office/officeart/2005/8/layout/hList9"/>
    <dgm:cxn modelId="{657A8F9F-FA61-41E2-BDB9-30A02B948DB1}" type="presParOf" srcId="{B897B9E7-3BF7-4341-8CF0-8ED0B445DD1D}" destId="{BAA5BAC6-4ADC-4EA6-B06D-B52BBBBC8D78}" srcOrd="0" destOrd="0" presId="urn:microsoft.com/office/officeart/2005/8/layout/hList9"/>
    <dgm:cxn modelId="{8F48C007-F6F8-4E08-BDCC-4183A3DA21BA}" type="presParOf" srcId="{B897B9E7-3BF7-4341-8CF0-8ED0B445DD1D}" destId="{3094C8DC-F2A6-4B4A-946B-5B6561A34D2E}" srcOrd="1" destOrd="0" presId="urn:microsoft.com/office/officeart/2005/8/layout/hList9"/>
    <dgm:cxn modelId="{B43D9307-B360-4ADD-A02A-5D9BCDD51C6C}" type="presParOf" srcId="{DEF2D730-F6CF-45EA-B26E-0B3070A3287E}" destId="{6C6E2E0A-5392-4532-A2C1-16D0BD6AD701}" srcOrd="22" destOrd="0" presId="urn:microsoft.com/office/officeart/2005/8/layout/hList9"/>
    <dgm:cxn modelId="{1EEEAEA4-BDBD-43F0-9100-6A0FEE005C28}" type="presParOf" srcId="{DEF2D730-F6CF-45EA-B26E-0B3070A3287E}" destId="{DBE93E78-E70C-4C7E-9BFC-2386C62682F8}" srcOrd="23" destOrd="0" presId="urn:microsoft.com/office/officeart/2005/8/layout/hList9"/>
    <dgm:cxn modelId="{4F9EE41E-4233-4F4D-A563-90CF4AC3A1D4}" type="presParOf" srcId="{DEF2D730-F6CF-45EA-B26E-0B3070A3287E}" destId="{840711AB-0B0E-4730-882A-741FADF994D9}" srcOrd="24" destOrd="0" presId="urn:microsoft.com/office/officeart/2005/8/layout/hList9"/>
    <dgm:cxn modelId="{15CD9546-BBFC-4EA2-904B-F7AD314B54EC}" type="presParOf" srcId="{DEF2D730-F6CF-45EA-B26E-0B3070A3287E}" destId="{7BEE50B0-2991-486A-A79F-3A9BDC2B0F0D}" srcOrd="25" destOrd="0" presId="urn:microsoft.com/office/officeart/2005/8/layout/hList9"/>
    <dgm:cxn modelId="{46F282CD-2FBE-44A7-9ECB-35654CDF98EC}" type="presParOf" srcId="{DEF2D730-F6CF-45EA-B26E-0B3070A3287E}" destId="{5534B0E1-B42E-4353-9C02-E7C89DDF8F90}" srcOrd="26" destOrd="0" presId="urn:microsoft.com/office/officeart/2005/8/layout/hList9"/>
    <dgm:cxn modelId="{67E437FB-B1EF-49C5-82A7-6C261BEFDAB2}" type="presParOf" srcId="{5534B0E1-B42E-4353-9C02-E7C89DDF8F90}" destId="{FD691F57-9AA5-4233-A985-17277AE691EC}" srcOrd="0" destOrd="0" presId="urn:microsoft.com/office/officeart/2005/8/layout/hList9"/>
    <dgm:cxn modelId="{72C52E30-B8FC-49C0-8F4D-AEC8E7F963B5}" type="presParOf" srcId="{5534B0E1-B42E-4353-9C02-E7C89DDF8F90}" destId="{679EDE53-B1C9-4B6A-84DA-5554003CD85E}" srcOrd="1" destOrd="0" presId="urn:microsoft.com/office/officeart/2005/8/layout/hList9"/>
    <dgm:cxn modelId="{7BDC40C8-373A-463B-A599-F443A64D6C67}" type="presParOf" srcId="{679EDE53-B1C9-4B6A-84DA-5554003CD85E}" destId="{4CC85729-01A6-4C5E-B805-7865CFB9C777}" srcOrd="0" destOrd="0" presId="urn:microsoft.com/office/officeart/2005/8/layout/hList9"/>
    <dgm:cxn modelId="{44F2FF41-E235-432D-A90C-41EFBFE4B219}" type="presParOf" srcId="{679EDE53-B1C9-4B6A-84DA-5554003CD85E}" destId="{CDFD50B1-5434-40B3-BAC3-F98B57724F39}" srcOrd="1" destOrd="0" presId="urn:microsoft.com/office/officeart/2005/8/layout/hList9"/>
    <dgm:cxn modelId="{83C44A72-2266-4D22-B125-508154C88288}" type="presParOf" srcId="{DEF2D730-F6CF-45EA-B26E-0B3070A3287E}" destId="{807DC064-AD3E-4123-B043-C267921B142F}" srcOrd="27" destOrd="0" presId="urn:microsoft.com/office/officeart/2005/8/layout/hList9"/>
    <dgm:cxn modelId="{21C0486E-96DD-43AE-92AF-746D3A16E8B7}" type="presParOf" srcId="{DEF2D730-F6CF-45EA-B26E-0B3070A3287E}" destId="{A21ED026-9F51-4224-8B01-8C0E5FC78A6B}" srcOrd="2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8A2C00-513D-46A9-B880-BCB6D6A55E92}">
      <dsp:nvSpPr>
        <dsp:cNvPr id="0" name=""/>
        <dsp:cNvSpPr/>
      </dsp:nvSpPr>
      <dsp:spPr>
        <a:xfrm>
          <a:off x="332035" y="1180476"/>
          <a:ext cx="617264" cy="4117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A81A0-9020-42C3-A814-26383A195BEE}">
      <dsp:nvSpPr>
        <dsp:cNvPr id="0" name=""/>
        <dsp:cNvSpPr/>
      </dsp:nvSpPr>
      <dsp:spPr>
        <a:xfrm>
          <a:off x="2827" y="1015872"/>
          <a:ext cx="411509" cy="4115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1</a:t>
          </a:r>
          <a:endParaRPr lang="pt-BR" sz="2100" kern="1200" dirty="0"/>
        </a:p>
      </dsp:txBody>
      <dsp:txXfrm>
        <a:off x="2827" y="1015872"/>
        <a:ext cx="411509" cy="411509"/>
      </dsp:txXfrm>
    </dsp:sp>
    <dsp:sp modelId="{8DEDAB5B-5796-4D0C-AB94-DB9BE3C1E252}">
      <dsp:nvSpPr>
        <dsp:cNvPr id="0" name=""/>
        <dsp:cNvSpPr/>
      </dsp:nvSpPr>
      <dsp:spPr>
        <a:xfrm>
          <a:off x="1360809" y="1180476"/>
          <a:ext cx="617264" cy="411715"/>
        </a:xfrm>
        <a:prstGeom prst="rect">
          <a:avLst/>
        </a:prstGeom>
        <a:solidFill>
          <a:schemeClr val="accent4">
            <a:tint val="40000"/>
            <a:alpha val="90000"/>
            <a:hueOff val="4131692"/>
            <a:satOff val="-2250"/>
            <a:lumOff val="29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131692"/>
              <a:satOff val="-2250"/>
              <a:lumOff val="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D9CA5-253B-4A56-B655-AB83D71FF833}">
      <dsp:nvSpPr>
        <dsp:cNvPr id="0" name=""/>
        <dsp:cNvSpPr/>
      </dsp:nvSpPr>
      <dsp:spPr>
        <a:xfrm>
          <a:off x="1031602" y="1015872"/>
          <a:ext cx="411509" cy="411509"/>
        </a:xfrm>
        <a:prstGeom prst="ellipse">
          <a:avLst/>
        </a:prstGeom>
        <a:solidFill>
          <a:schemeClr val="accent4">
            <a:hueOff val="4084607"/>
            <a:satOff val="-4797"/>
            <a:lumOff val="1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2</a:t>
          </a:r>
          <a:endParaRPr lang="pt-BR" sz="2100" kern="1200" dirty="0"/>
        </a:p>
      </dsp:txBody>
      <dsp:txXfrm>
        <a:off x="1031602" y="1015872"/>
        <a:ext cx="411509" cy="411509"/>
      </dsp:txXfrm>
    </dsp:sp>
    <dsp:sp modelId="{BD40A133-2960-497D-B7BF-32A98413CAA5}">
      <dsp:nvSpPr>
        <dsp:cNvPr id="0" name=""/>
        <dsp:cNvSpPr/>
      </dsp:nvSpPr>
      <dsp:spPr>
        <a:xfrm>
          <a:off x="2389584" y="1180476"/>
          <a:ext cx="617264" cy="411715"/>
        </a:xfrm>
        <a:prstGeom prst="rect">
          <a:avLst/>
        </a:prstGeom>
        <a:solidFill>
          <a:schemeClr val="accent4">
            <a:tint val="40000"/>
            <a:alpha val="90000"/>
            <a:hueOff val="8263383"/>
            <a:satOff val="-4499"/>
            <a:lumOff val="5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263383"/>
              <a:satOff val="-4499"/>
              <a:lumOff val="5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E6459-B2FB-4C3D-B076-52248CB966E8}">
      <dsp:nvSpPr>
        <dsp:cNvPr id="0" name=""/>
        <dsp:cNvSpPr/>
      </dsp:nvSpPr>
      <dsp:spPr>
        <a:xfrm>
          <a:off x="2060376" y="1015872"/>
          <a:ext cx="411509" cy="411509"/>
        </a:xfrm>
        <a:prstGeom prst="ellipse">
          <a:avLst/>
        </a:prstGeom>
        <a:solidFill>
          <a:schemeClr val="accent4">
            <a:hueOff val="8169215"/>
            <a:satOff val="-9594"/>
            <a:lumOff val="3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3</a:t>
          </a:r>
          <a:endParaRPr lang="pt-BR" sz="2100" kern="1200" dirty="0"/>
        </a:p>
      </dsp:txBody>
      <dsp:txXfrm>
        <a:off x="2060376" y="1015872"/>
        <a:ext cx="411509" cy="411509"/>
      </dsp:txXfrm>
    </dsp:sp>
    <dsp:sp modelId="{4E6AC306-344B-4DD4-AC53-218E114E3B28}">
      <dsp:nvSpPr>
        <dsp:cNvPr id="0" name=""/>
        <dsp:cNvSpPr/>
      </dsp:nvSpPr>
      <dsp:spPr>
        <a:xfrm>
          <a:off x="3418358" y="1180476"/>
          <a:ext cx="617264" cy="411715"/>
        </a:xfrm>
        <a:prstGeom prst="rect">
          <a:avLst/>
        </a:prstGeom>
        <a:solidFill>
          <a:schemeClr val="accent4">
            <a:tint val="40000"/>
            <a:alpha val="90000"/>
            <a:hueOff val="12395075"/>
            <a:satOff val="-6749"/>
            <a:lumOff val="88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2395075"/>
              <a:satOff val="-6749"/>
              <a:lumOff val="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4E934-8E5B-49AA-88A5-69923D04EB6E}">
      <dsp:nvSpPr>
        <dsp:cNvPr id="0" name=""/>
        <dsp:cNvSpPr/>
      </dsp:nvSpPr>
      <dsp:spPr>
        <a:xfrm>
          <a:off x="3089150" y="1015872"/>
          <a:ext cx="411509" cy="411509"/>
        </a:xfrm>
        <a:prstGeom prst="ellipse">
          <a:avLst/>
        </a:prstGeom>
        <a:solidFill>
          <a:schemeClr val="accent4">
            <a:hueOff val="12253823"/>
            <a:satOff val="-14392"/>
            <a:lumOff val="5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4</a:t>
          </a:r>
          <a:endParaRPr lang="pt-BR" sz="2100" kern="1200" dirty="0"/>
        </a:p>
      </dsp:txBody>
      <dsp:txXfrm>
        <a:off x="3089150" y="1015872"/>
        <a:ext cx="411509" cy="411509"/>
      </dsp:txXfrm>
    </dsp:sp>
    <dsp:sp modelId="{BAA5BAC6-4ADC-4EA6-B06D-B52BBBBC8D78}">
      <dsp:nvSpPr>
        <dsp:cNvPr id="0" name=""/>
        <dsp:cNvSpPr/>
      </dsp:nvSpPr>
      <dsp:spPr>
        <a:xfrm>
          <a:off x="4447133" y="1180476"/>
          <a:ext cx="617264" cy="411715"/>
        </a:xfrm>
        <a:prstGeom prst="rect">
          <a:avLst/>
        </a:prstGeom>
        <a:solidFill>
          <a:schemeClr val="accent4">
            <a:tint val="40000"/>
            <a:alpha val="90000"/>
            <a:hueOff val="16526766"/>
            <a:satOff val="-8998"/>
            <a:lumOff val="117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6526766"/>
              <a:satOff val="-8998"/>
              <a:lumOff val="1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93E78-E70C-4C7E-9BFC-2386C62682F8}">
      <dsp:nvSpPr>
        <dsp:cNvPr id="0" name=""/>
        <dsp:cNvSpPr/>
      </dsp:nvSpPr>
      <dsp:spPr>
        <a:xfrm>
          <a:off x="4117925" y="1015872"/>
          <a:ext cx="411509" cy="411509"/>
        </a:xfrm>
        <a:prstGeom prst="ellipse">
          <a:avLst/>
        </a:prstGeom>
        <a:solidFill>
          <a:schemeClr val="accent4">
            <a:hueOff val="16338430"/>
            <a:satOff val="-19189"/>
            <a:lumOff val="7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5</a:t>
          </a:r>
          <a:endParaRPr lang="pt-BR" sz="2100" kern="1200" dirty="0"/>
        </a:p>
      </dsp:txBody>
      <dsp:txXfrm>
        <a:off x="4117925" y="1015872"/>
        <a:ext cx="411509" cy="411509"/>
      </dsp:txXfrm>
    </dsp:sp>
    <dsp:sp modelId="{4CC85729-01A6-4C5E-B805-7865CFB9C777}">
      <dsp:nvSpPr>
        <dsp:cNvPr id="0" name=""/>
        <dsp:cNvSpPr/>
      </dsp:nvSpPr>
      <dsp:spPr>
        <a:xfrm>
          <a:off x="5475907" y="1180476"/>
          <a:ext cx="617264" cy="411715"/>
        </a:xfrm>
        <a:prstGeom prst="rect">
          <a:avLst/>
        </a:prstGeom>
        <a:solidFill>
          <a:schemeClr val="accent4">
            <a:tint val="40000"/>
            <a:alpha val="90000"/>
            <a:hueOff val="20658457"/>
            <a:satOff val="-11248"/>
            <a:lumOff val="147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658457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ED026-9F51-4224-8B01-8C0E5FC78A6B}">
      <dsp:nvSpPr>
        <dsp:cNvPr id="0" name=""/>
        <dsp:cNvSpPr/>
      </dsp:nvSpPr>
      <dsp:spPr>
        <a:xfrm>
          <a:off x="5146699" y="1015872"/>
          <a:ext cx="411509" cy="411509"/>
        </a:xfrm>
        <a:prstGeom prst="ellipse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6</a:t>
          </a:r>
          <a:endParaRPr lang="pt-BR" sz="2100" kern="1200" dirty="0"/>
        </a:p>
      </dsp:txBody>
      <dsp:txXfrm>
        <a:off x="5146699" y="1015872"/>
        <a:ext cx="411509" cy="41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4BA740-93FB-4F6F-9F1A-CDFA1786D37C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C30ED31-3649-4B04-BCC5-9F7455E99E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pt-BR" dirty="0" smtClean="0"/>
              <a:t>Danilo Caetano Matias dos Santos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Melhoria de Processo em Ambientes </a:t>
            </a:r>
            <a:r>
              <a:rPr lang="pt-BR" dirty="0" smtClean="0"/>
              <a:t>Ágeis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17104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MPS’s</a:t>
            </a:r>
            <a:r>
              <a:rPr lang="pt-BR" dirty="0" smtClean="0"/>
              <a:t> ágeis</a:t>
            </a:r>
          </a:p>
          <a:p>
            <a:pPr lvl="1"/>
            <a:r>
              <a:rPr lang="pt-BR" dirty="0" smtClean="0"/>
              <a:t>Foco na melhoria de qualidade do processo;</a:t>
            </a:r>
          </a:p>
          <a:p>
            <a:pPr lvl="1"/>
            <a:r>
              <a:rPr lang="pt-BR" dirty="0" smtClean="0"/>
              <a:t>Centrada no conhecimento da equipe de desenvolvimento;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4" descr="http://dojofloripa.files.wordpress.com/2007/02/scrum-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92896"/>
            <a:ext cx="5040560" cy="392898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95536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i="1" dirty="0" smtClean="0"/>
              <a:t>“Todos conhecem que o melhor caminho para a melhoria da produtividade e qualidade do software está no foco em pessoas”.</a:t>
            </a:r>
            <a:r>
              <a:rPr lang="pt-BR" dirty="0" smtClean="0"/>
              <a:t> Batch (1994)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Motivação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Benefícios da utilização de MPS</a:t>
            </a:r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dirty="0" smtClean="0"/>
              <a:t>Redução no tempo de entrega do produto;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Redução de riscos e custos;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Aumento na produtividade e qualidade do produto pelas empresas de desenvolvimento de software;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Motivação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Pontos Negativos: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alto custo na eficácia das iniciativas de MPS;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pouca eficácia na melhora das práticas de desenvolvimento de software das organizações;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alto volume do esforço para implementá-las;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baixa visibilidade de resultados concretos com a sua utilização;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Motivação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Existem três formas de avaliação de </a:t>
            </a:r>
            <a:r>
              <a:rPr lang="pt-BR" b="1" dirty="0" err="1" smtClean="0"/>
              <a:t>MPS’s</a:t>
            </a:r>
            <a:r>
              <a:rPr lang="pt-BR" b="1" dirty="0" smtClean="0"/>
              <a:t> ágeis:</a:t>
            </a:r>
            <a:endParaRPr lang="pt-BR" b="1" dirty="0"/>
          </a:p>
        </p:txBody>
      </p:sp>
      <p:pic>
        <p:nvPicPr>
          <p:cNvPr id="24578" name="Picture 2" descr="Papa-leguas e Coyote, desenho 1024x768 Papel de Parede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Motivação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57064"/>
          </a:xfrm>
        </p:spPr>
        <p:txBody>
          <a:bodyPr>
            <a:normAutofit/>
          </a:bodyPr>
          <a:lstStyle/>
          <a:p>
            <a:r>
              <a:rPr lang="pt-BR" dirty="0" smtClean="0"/>
              <a:t>MPS ágeis baseadas no comportamento de equipes</a:t>
            </a:r>
            <a:endParaRPr lang="pt-BR" dirty="0"/>
          </a:p>
        </p:txBody>
      </p:sp>
      <p:pic>
        <p:nvPicPr>
          <p:cNvPr id="1026" name="Picture 2" descr="http://www.dsc.ufcg.edu.br/~pet/jornal/dezembro2009/images/materias/esportes/rug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688632" cy="36189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Motivação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720080"/>
          </a:xfrm>
        </p:spPr>
        <p:txBody>
          <a:bodyPr>
            <a:normAutofit/>
          </a:bodyPr>
          <a:lstStyle/>
          <a:p>
            <a:r>
              <a:rPr lang="pt-BR" dirty="0" smtClean="0"/>
              <a:t>MPS ágeis baseados em ferramentas de automação</a:t>
            </a:r>
            <a:endParaRPr lang="pt-BR" dirty="0"/>
          </a:p>
        </p:txBody>
      </p:sp>
      <p:pic>
        <p:nvPicPr>
          <p:cNvPr id="49154" name="Picture 2" descr="http://www.tarkia.com/blog/wp-content/uploads/2009/12/113009_0945_ContinuosIn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6800578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Motivação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57064"/>
          </a:xfrm>
        </p:spPr>
        <p:txBody>
          <a:bodyPr/>
          <a:lstStyle/>
          <a:p>
            <a:r>
              <a:rPr lang="pt-BR" b="1" dirty="0" err="1" smtClean="0"/>
              <a:t>Agile</a:t>
            </a:r>
            <a:r>
              <a:rPr lang="pt-BR" b="1" dirty="0" smtClean="0"/>
              <a:t> </a:t>
            </a:r>
            <a:r>
              <a:rPr lang="pt-BR" b="1" dirty="0" err="1" smtClean="0"/>
              <a:t>Assessment</a:t>
            </a:r>
            <a:r>
              <a:rPr lang="pt-BR" b="1" dirty="0" smtClean="0"/>
              <a:t> </a:t>
            </a:r>
            <a:r>
              <a:rPr lang="pt-BR" b="1" dirty="0" err="1" smtClean="0"/>
              <a:t>Methods</a:t>
            </a:r>
            <a:r>
              <a:rPr lang="pt-BR" b="1" dirty="0" smtClean="0"/>
              <a:t> (AAS)</a:t>
            </a:r>
            <a:endParaRPr lang="pt-BR" b="1" dirty="0"/>
          </a:p>
        </p:txBody>
      </p:sp>
      <p:pic>
        <p:nvPicPr>
          <p:cNvPr id="23554" name="Picture 2" descr="http://2.bp.blogspot.com/_hVKvmhIMlbI/S4mt7-8b7AI/AAAAAAAAAOE/TzW_RZ6SR8Y/s320/slash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744416" cy="144016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39552" y="2564904"/>
            <a:ext cx="277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Nokia Test: Where did it come from?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653136"/>
            <a:ext cx="4549122" cy="19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4427984" y="4221088"/>
            <a:ext cx="16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Comparative Agility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Verificar o registro de boa qualidade na avaliação destes métodos;</a:t>
            </a:r>
          </a:p>
          <a:p>
            <a:pPr lvl="1"/>
            <a:r>
              <a:rPr lang="pt-BR" dirty="0" smtClean="0"/>
              <a:t> E, relacionar aos indicadores de qualidade da(s) empresa(s) estudada(s).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Aplicar </a:t>
            </a:r>
            <a:r>
              <a:rPr lang="pt-BR" dirty="0"/>
              <a:t>AAS em ambiente de desenvolvimento ágil avaliando seu impacto nas metodologias </a:t>
            </a:r>
            <a:r>
              <a:rPr lang="pt-BR" dirty="0" smtClean="0"/>
              <a:t>ágeis;</a:t>
            </a:r>
          </a:p>
          <a:p>
            <a:endParaRPr lang="pt-BR" dirty="0" smtClean="0"/>
          </a:p>
          <a:p>
            <a:r>
              <a:rPr lang="pt-BR" dirty="0" smtClean="0"/>
              <a:t>Averiguar </a:t>
            </a:r>
            <a:r>
              <a:rPr lang="pt-BR" dirty="0"/>
              <a:t>se com a aplicação de AAS é possível verificar a maturidade de um processo de desenvolvimento </a:t>
            </a:r>
            <a:r>
              <a:rPr lang="pt-BR" dirty="0" smtClean="0"/>
              <a:t>ágil;</a:t>
            </a:r>
          </a:p>
          <a:p>
            <a:endParaRPr lang="pt-BR" dirty="0" smtClean="0"/>
          </a:p>
          <a:p>
            <a:r>
              <a:rPr lang="pt-BR" dirty="0" smtClean="0"/>
              <a:t>Verificar </a:t>
            </a:r>
            <a:r>
              <a:rPr lang="pt-BR" dirty="0"/>
              <a:t>quais indicadores de qualidade de software de uma empresa estão diretamente relacionados aos resultados da aplicação de AAS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Trabalhos Relacionados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Continuação do trabalho de monografia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SANTOS, D., ALEXANDRE,S.: Avaliando uma empresa de desenvolvimento de software ágil – </a:t>
            </a:r>
            <a:r>
              <a:rPr lang="pt-BR" dirty="0" err="1" smtClean="0"/>
              <a:t>Scrum</a:t>
            </a:r>
            <a:r>
              <a:rPr lang="pt-BR" dirty="0" smtClean="0"/>
              <a:t>, através da aplicação do Nokia </a:t>
            </a:r>
            <a:r>
              <a:rPr lang="pt-BR" dirty="0" err="1" smtClean="0"/>
              <a:t>Test</a:t>
            </a:r>
            <a:r>
              <a:rPr lang="pt-BR" dirty="0" smtClean="0"/>
              <a:t> e os Indicadores de Qualidade e Produtividade da Empresa Estudada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Projeto de Mestrado</a:t>
            </a:r>
          </a:p>
          <a:p>
            <a:endParaRPr lang="pt-BR" dirty="0" smtClean="0"/>
          </a:p>
          <a:p>
            <a:r>
              <a:rPr lang="pt-BR" dirty="0" smtClean="0"/>
              <a:t>Parte:</a:t>
            </a:r>
            <a:endParaRPr lang="pt-BR" dirty="0" smtClean="0"/>
          </a:p>
          <a:p>
            <a:pPr lvl="1"/>
            <a:r>
              <a:rPr lang="en-US" dirty="0" smtClean="0"/>
              <a:t>SANTANA</a:t>
            </a:r>
            <a:r>
              <a:rPr lang="en-US" dirty="0" smtClean="0"/>
              <a:t>, C., </a:t>
            </a:r>
            <a:r>
              <a:rPr lang="en-US" dirty="0" smtClean="0"/>
              <a:t>CAETANO, D</a:t>
            </a:r>
            <a:r>
              <a:rPr lang="en-US" dirty="0" smtClean="0"/>
              <a:t>., CERVIÑO, M., GUSMÃO, C.: Software Process Improvement in Agile Software Development. In: The proceedings of Workshop </a:t>
            </a:r>
            <a:r>
              <a:rPr lang="en-US" dirty="0" err="1" smtClean="0"/>
              <a:t>Brasileiro</a:t>
            </a:r>
            <a:r>
              <a:rPr lang="en-US" dirty="0" smtClean="0"/>
              <a:t> de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Ágeis</a:t>
            </a:r>
            <a:r>
              <a:rPr lang="en-US" dirty="0" smtClean="0"/>
              <a:t>, p. 37 – 42, 2010.</a:t>
            </a:r>
            <a:endParaRPr lang="pt-BR" dirty="0" smtClean="0"/>
          </a:p>
          <a:p>
            <a:endParaRPr lang="pt-BR" i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Roteiro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/>
              <a:t>Introdução</a:t>
            </a:r>
          </a:p>
          <a:p>
            <a:pPr lvl="0"/>
            <a:endParaRPr lang="pt-BR" b="1" dirty="0"/>
          </a:p>
          <a:p>
            <a:r>
              <a:rPr lang="pt-BR" b="1" dirty="0" smtClean="0"/>
              <a:t>Motivação</a:t>
            </a:r>
          </a:p>
          <a:p>
            <a:endParaRPr lang="pt-BR" b="1" dirty="0"/>
          </a:p>
          <a:p>
            <a:r>
              <a:rPr lang="pt-BR" b="1" dirty="0" smtClean="0"/>
              <a:t>Objetivo</a:t>
            </a:r>
          </a:p>
          <a:p>
            <a:endParaRPr lang="pt-BR" b="1" dirty="0" smtClean="0"/>
          </a:p>
          <a:p>
            <a:r>
              <a:rPr lang="pt-BR" b="1" dirty="0" smtClean="0"/>
              <a:t>Trabalhos Relacionados</a:t>
            </a:r>
            <a:endParaRPr lang="pt-BR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Indicadores de qualidade e 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290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objetivo de um indicador é </a:t>
            </a:r>
            <a:r>
              <a:rPr lang="pt-BR" dirty="0"/>
              <a:t>medir o que ocorreu na entrega de um produto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9458" name="Picture 2" descr="http://static.flickr.com/49/144896823_72259344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Indicadores de qualidade e 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17104"/>
          </a:xfrm>
        </p:spPr>
        <p:txBody>
          <a:bodyPr/>
          <a:lstStyle/>
          <a:p>
            <a:r>
              <a:rPr lang="pt-BR" dirty="0" smtClean="0"/>
              <a:t>Para exemplificar os Indicadores de qualidade, vamos fazer uma divisão de 6 grupos;</a:t>
            </a: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475656" y="2636912"/>
          <a:ext cx="609600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Indicadores de qualidade e 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Primeiro Grupo:</a:t>
            </a:r>
          </a:p>
          <a:p>
            <a:pPr lvl="1"/>
            <a:r>
              <a:rPr lang="pt-BR" dirty="0" smtClean="0"/>
              <a:t>Avaliar o desvio do tamanho e esforço do projeto ao longo do desenvolvimento. </a:t>
            </a:r>
          </a:p>
          <a:p>
            <a:pPr lvl="2"/>
            <a:r>
              <a:rPr lang="pt-BR" dirty="0" smtClean="0"/>
              <a:t>Ex:</a:t>
            </a:r>
          </a:p>
          <a:p>
            <a:pPr lvl="3"/>
            <a:r>
              <a:rPr lang="pt-BR" b="1" dirty="0" smtClean="0"/>
              <a:t>DTP</a:t>
            </a:r>
            <a:r>
              <a:rPr lang="pt-BR" dirty="0" smtClean="0"/>
              <a:t> (Desvio de Tamanho do Projeto)</a:t>
            </a:r>
          </a:p>
          <a:p>
            <a:pPr lvl="3">
              <a:buNone/>
            </a:pPr>
            <a:endParaRPr lang="pt-BR" dirty="0" smtClean="0"/>
          </a:p>
          <a:p>
            <a:pPr lvl="3"/>
            <a:r>
              <a:rPr lang="pt-BR" b="1" dirty="0" smtClean="0"/>
              <a:t>DEP</a:t>
            </a:r>
            <a:r>
              <a:rPr lang="pt-BR" dirty="0" smtClean="0"/>
              <a:t> (Desvio de Esforço do Projeto)</a:t>
            </a:r>
          </a:p>
          <a:p>
            <a:pPr lvl="3"/>
            <a:endParaRPr lang="pt-BR" dirty="0" smtClean="0"/>
          </a:p>
          <a:p>
            <a:pPr lvl="1">
              <a:buNone/>
            </a:pPr>
            <a:endParaRPr lang="pt-BR" dirty="0"/>
          </a:p>
          <a:p>
            <a:pPr lvl="1"/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Indicadores de qualidade e 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Segundo Grupo:</a:t>
            </a:r>
          </a:p>
          <a:p>
            <a:pPr lvl="1"/>
            <a:r>
              <a:rPr lang="pt-BR" dirty="0" smtClean="0"/>
              <a:t>Avaliar o desvio de esforço por tipo de atividade do projeto </a:t>
            </a:r>
          </a:p>
          <a:p>
            <a:pPr lvl="2"/>
            <a:r>
              <a:rPr lang="pt-BR" dirty="0" smtClean="0"/>
              <a:t>Ex:</a:t>
            </a:r>
          </a:p>
          <a:p>
            <a:pPr lvl="3"/>
            <a:r>
              <a:rPr lang="pt-BR" b="1" dirty="0" smtClean="0"/>
              <a:t>ETA</a:t>
            </a:r>
            <a:r>
              <a:rPr lang="pt-BR" dirty="0" smtClean="0"/>
              <a:t> (Esforço por tipo de Atividade)</a:t>
            </a:r>
          </a:p>
          <a:p>
            <a:pPr lvl="1">
              <a:buNone/>
            </a:pPr>
            <a:endParaRPr lang="pt-BR" dirty="0"/>
          </a:p>
          <a:p>
            <a:pPr lvl="1"/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Indicadores de qualidade e 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Terceiro Grupo:</a:t>
            </a:r>
          </a:p>
          <a:p>
            <a:pPr lvl="1"/>
            <a:r>
              <a:rPr lang="pt-BR" dirty="0" smtClean="0"/>
              <a:t>avaliar a produtividade da equipe no desenvolvimento;</a:t>
            </a:r>
          </a:p>
          <a:p>
            <a:pPr lvl="1"/>
            <a:r>
              <a:rPr lang="pt-BR" dirty="0" smtClean="0"/>
              <a:t>medir a quantidade de horas em que a equipe consome para realização de um requisito de complexidade baixa;</a:t>
            </a:r>
          </a:p>
          <a:p>
            <a:pPr lvl="1"/>
            <a:r>
              <a:rPr lang="pt-BR" dirty="0" smtClean="0"/>
              <a:t>avaliar o nível de retrabalho em cada projeto</a:t>
            </a:r>
          </a:p>
          <a:p>
            <a:pPr lvl="2"/>
            <a:r>
              <a:rPr lang="pt-BR" dirty="0" smtClean="0"/>
              <a:t>Ex:</a:t>
            </a:r>
          </a:p>
          <a:p>
            <a:pPr lvl="3"/>
            <a:r>
              <a:rPr lang="pt-BR" b="1" dirty="0" smtClean="0"/>
              <a:t>VE</a:t>
            </a:r>
            <a:r>
              <a:rPr lang="pt-BR" dirty="0" smtClean="0"/>
              <a:t> (Velocidade da Equipe)</a:t>
            </a:r>
          </a:p>
          <a:p>
            <a:pPr lvl="3"/>
            <a:endParaRPr lang="pt-BR" dirty="0" smtClean="0"/>
          </a:p>
          <a:p>
            <a:pPr lvl="3"/>
            <a:r>
              <a:rPr lang="pt-BR" b="1" dirty="0" smtClean="0"/>
              <a:t> RP</a:t>
            </a:r>
            <a:r>
              <a:rPr lang="pt-BR" dirty="0" smtClean="0"/>
              <a:t> (Índice de Retrabalho da Equipe)</a:t>
            </a:r>
            <a:endParaRPr lang="pt-BR" dirty="0"/>
          </a:p>
          <a:p>
            <a:pPr lvl="1"/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Indicadores de qualidade e 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Quarto Grupo:</a:t>
            </a:r>
          </a:p>
          <a:p>
            <a:pPr lvl="1"/>
            <a:r>
              <a:rPr lang="pt-BR" dirty="0" smtClean="0"/>
              <a:t> avaliar quantos testes falharam/tiveram sucesso nas </a:t>
            </a:r>
            <a:r>
              <a:rPr lang="pt-BR" i="1" dirty="0" err="1" smtClean="0"/>
              <a:t>builds</a:t>
            </a:r>
            <a:r>
              <a:rPr lang="pt-BR" dirty="0" smtClean="0"/>
              <a:t> ao longo do projeto;</a:t>
            </a:r>
          </a:p>
          <a:p>
            <a:pPr lvl="1"/>
            <a:r>
              <a:rPr lang="pt-BR" dirty="0" smtClean="0"/>
              <a:t>avaliar  a duração dos </a:t>
            </a:r>
            <a:r>
              <a:rPr lang="pt-BR" i="1" dirty="0" err="1" smtClean="0"/>
              <a:t>builds</a:t>
            </a:r>
            <a:r>
              <a:rPr lang="pt-BR" dirty="0" smtClean="0"/>
              <a:t> gerados em um projeto</a:t>
            </a:r>
          </a:p>
          <a:p>
            <a:pPr lvl="2"/>
            <a:r>
              <a:rPr lang="pt-BR" dirty="0" smtClean="0"/>
              <a:t>Ex:</a:t>
            </a:r>
          </a:p>
          <a:p>
            <a:pPr lvl="3"/>
            <a:r>
              <a:rPr lang="pt-BR" b="1" dirty="0" smtClean="0"/>
              <a:t>TSB</a:t>
            </a:r>
            <a:r>
              <a:rPr lang="pt-BR" dirty="0" smtClean="0"/>
              <a:t> (Tendência de saúde pelas </a:t>
            </a:r>
            <a:r>
              <a:rPr lang="pt-BR" dirty="0" err="1" smtClean="0"/>
              <a:t>builds</a:t>
            </a:r>
            <a:r>
              <a:rPr lang="pt-BR" dirty="0" smtClean="0"/>
              <a:t>)</a:t>
            </a:r>
          </a:p>
          <a:p>
            <a:pPr lvl="3"/>
            <a:endParaRPr lang="pt-BR" dirty="0" smtClean="0"/>
          </a:p>
          <a:p>
            <a:pPr lvl="3"/>
            <a:r>
              <a:rPr lang="pt-BR" b="1" dirty="0" smtClean="0"/>
              <a:t>TTB</a:t>
            </a:r>
            <a:r>
              <a:rPr lang="pt-BR" dirty="0" smtClean="0"/>
              <a:t> (Tendência de Tempo de build)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Indicadores de qualidade e 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Quinto Grupo:</a:t>
            </a:r>
          </a:p>
          <a:p>
            <a:pPr lvl="1"/>
            <a:r>
              <a:rPr lang="pt-BR" dirty="0" smtClean="0"/>
              <a:t>avaliar a quantidade de erros reportados pelo cliente. </a:t>
            </a:r>
          </a:p>
          <a:p>
            <a:pPr lvl="2"/>
            <a:r>
              <a:rPr lang="pt-BR" dirty="0" smtClean="0"/>
              <a:t>Ex:</a:t>
            </a:r>
          </a:p>
          <a:p>
            <a:pPr lvl="3"/>
            <a:r>
              <a:rPr lang="pt-BR" b="1" dirty="0" smtClean="0"/>
              <a:t>TEC</a:t>
            </a:r>
            <a:r>
              <a:rPr lang="pt-BR" dirty="0" smtClean="0"/>
              <a:t> (Tendência de erros reportados pelo Cliente)</a:t>
            </a:r>
          </a:p>
          <a:p>
            <a:pPr lvl="1"/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Indicadores de qualidade e 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Sexto Grupo:</a:t>
            </a:r>
          </a:p>
          <a:p>
            <a:pPr lvl="1"/>
            <a:r>
              <a:rPr lang="pt-BR" dirty="0" smtClean="0"/>
              <a:t>avaliar o nível de não-conformidades nos projetos. </a:t>
            </a:r>
          </a:p>
          <a:p>
            <a:pPr lvl="2"/>
            <a:r>
              <a:rPr lang="pt-BR" dirty="0" smtClean="0"/>
              <a:t>Ex:</a:t>
            </a:r>
          </a:p>
          <a:p>
            <a:pPr lvl="3"/>
            <a:r>
              <a:rPr lang="pt-BR" b="1" dirty="0" smtClean="0"/>
              <a:t>NNC</a:t>
            </a:r>
            <a:r>
              <a:rPr lang="pt-BR" dirty="0" smtClean="0"/>
              <a:t> (Nível de não-conformidades)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Métodos de verificação de aderência aos métodos ágeis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Uma necessidade urgente;</a:t>
            </a:r>
          </a:p>
          <a:p>
            <a:pPr lvl="1"/>
            <a:r>
              <a:rPr lang="pt-BR" dirty="0" smtClean="0"/>
              <a:t>Conjunto de guias:</a:t>
            </a:r>
          </a:p>
          <a:p>
            <a:pPr lvl="2"/>
            <a:r>
              <a:rPr lang="pt-BR" dirty="0" smtClean="0"/>
              <a:t>práticas e princípios ágeis sejam compatíveis com as avaliações de maturidade de processo padrão;t</a:t>
            </a:r>
          </a:p>
          <a:p>
            <a:pPr lvl="2"/>
            <a:r>
              <a:rPr lang="pt-BR" dirty="0" smtClean="0"/>
              <a:t>um conjunto de normas para o reconhecimento de métodos ágeis pelos métodos tradicionais de avaliação de maturidade de processo.</a:t>
            </a:r>
          </a:p>
          <a:p>
            <a:pPr lvl="3"/>
            <a:r>
              <a:rPr lang="pt-BR" dirty="0" smtClean="0"/>
              <a:t>CMMI, MPS.</a:t>
            </a:r>
            <a:r>
              <a:rPr lang="pt-BR" dirty="0" err="1" smtClean="0"/>
              <a:t>Br</a:t>
            </a:r>
            <a:r>
              <a:rPr lang="pt-BR" dirty="0" smtClean="0"/>
              <a:t>, ISO 15.504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Identificação e escolha dos melhores métodos a serem utilizados dentro das práticas organizacionais;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Métodos de verificação de aderência aos métodos ágeis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Aumentar o nível de agilidade de uma equipe de desenvolvimento de software</a:t>
            </a:r>
          </a:p>
          <a:p>
            <a:endParaRPr lang="pt-BR" dirty="0" smtClean="0"/>
          </a:p>
          <a:p>
            <a:r>
              <a:rPr lang="pt-BR" dirty="0" smtClean="0"/>
              <a:t>Falta de consenso sobre certificação e definição de um modelo de maturidade no contexto ágil;</a:t>
            </a:r>
          </a:p>
          <a:p>
            <a:pPr lvl="1"/>
            <a:r>
              <a:rPr lang="pt-BR" dirty="0" smtClean="0"/>
              <a:t>porém existem métodos que avaliam os efeitos da adoção de metodologias ágeis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Roteiro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Indicadores de qualidade e </a:t>
            </a:r>
            <a:r>
              <a:rPr lang="pt-BR" b="1" dirty="0" smtClean="0"/>
              <a:t>produtividade</a:t>
            </a:r>
          </a:p>
          <a:p>
            <a:endParaRPr lang="pt-BR" b="1" dirty="0" smtClean="0"/>
          </a:p>
          <a:p>
            <a:r>
              <a:rPr lang="pt-BR" b="1" dirty="0" smtClean="0"/>
              <a:t>Métodos de verificação de aderência aos métodos ágeis (AAS</a:t>
            </a:r>
            <a:r>
              <a:rPr lang="pt-BR" b="1" dirty="0" smtClean="0"/>
              <a:t>)</a:t>
            </a:r>
          </a:p>
          <a:p>
            <a:endParaRPr lang="pt-BR" b="1" dirty="0" smtClean="0"/>
          </a:p>
          <a:p>
            <a:r>
              <a:rPr lang="pt-BR" b="1" dirty="0" smtClean="0"/>
              <a:t>Metodologia</a:t>
            </a:r>
          </a:p>
          <a:p>
            <a:endParaRPr lang="pt-BR" b="1" dirty="0" smtClean="0"/>
          </a:p>
          <a:p>
            <a:r>
              <a:rPr lang="pt-BR" b="1" dirty="0" smtClean="0"/>
              <a:t>Ameaças a validade da </a:t>
            </a:r>
            <a:r>
              <a:rPr lang="pt-BR" b="1" dirty="0" smtClean="0"/>
              <a:t>pesquisa</a:t>
            </a:r>
          </a:p>
          <a:p>
            <a:endParaRPr lang="pt-BR" b="1" dirty="0" smtClean="0"/>
          </a:p>
          <a:p>
            <a:r>
              <a:rPr lang="pt-BR" b="1" dirty="0" smtClean="0"/>
              <a:t>Conclusões e Trabalhos Futuros</a:t>
            </a:r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Métodos de verificação de aderência aos métodos ágeis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Nokia </a:t>
            </a:r>
            <a:r>
              <a:rPr lang="pt-BR" dirty="0" err="1" smtClean="0"/>
              <a:t>Test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Comparative</a:t>
            </a:r>
            <a:r>
              <a:rPr lang="pt-BR" dirty="0" smtClean="0"/>
              <a:t> </a:t>
            </a:r>
            <a:r>
              <a:rPr lang="pt-BR" dirty="0" err="1" smtClean="0"/>
              <a:t>Agility</a:t>
            </a:r>
            <a:endParaRPr lang="pt-BR" dirty="0"/>
          </a:p>
        </p:txBody>
      </p:sp>
      <p:pic>
        <p:nvPicPr>
          <p:cNvPr id="4" name="Picture 2" descr="http://2.bp.blogspot.com/_hVKvmhIMlbI/S4mt7-8b7AI/AAAAAAAAAOE/TzW_RZ6SR8Y/s320/slash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2808312" cy="108012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93096"/>
            <a:ext cx="3411842" cy="146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Nokia </a:t>
            </a:r>
            <a:r>
              <a:rPr lang="pt-BR" dirty="0" err="1" smtClean="0"/>
              <a:t>Test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Criado em 2005 por </a:t>
            </a:r>
            <a:r>
              <a:rPr lang="pt-BR" dirty="0" err="1"/>
              <a:t>Bas</a:t>
            </a:r>
            <a:r>
              <a:rPr lang="pt-BR" dirty="0"/>
              <a:t> </a:t>
            </a:r>
            <a:r>
              <a:rPr lang="pt-BR" dirty="0" err="1" smtClean="0"/>
              <a:t>Vodde</a:t>
            </a:r>
            <a:r>
              <a:rPr lang="pt-BR" dirty="0" smtClean="0"/>
              <a:t>, quando este </a:t>
            </a:r>
            <a:r>
              <a:rPr lang="pt-BR" dirty="0"/>
              <a:t>estava treinando times Scrum na Nokia da </a:t>
            </a:r>
            <a:r>
              <a:rPr lang="pt-BR" dirty="0" smtClean="0"/>
              <a:t>Finlândia;</a:t>
            </a:r>
          </a:p>
          <a:p>
            <a:endParaRPr lang="pt-BR" dirty="0" smtClean="0"/>
          </a:p>
          <a:p>
            <a:r>
              <a:rPr lang="pt-BR" dirty="0" smtClean="0"/>
              <a:t>É baseado em </a:t>
            </a:r>
            <a:r>
              <a:rPr lang="pt-BR" dirty="0"/>
              <a:t>práticas </a:t>
            </a:r>
            <a:r>
              <a:rPr lang="pt-BR" dirty="0" smtClean="0"/>
              <a:t>do Scrum;</a:t>
            </a:r>
          </a:p>
          <a:p>
            <a:endParaRPr lang="pt-BR" dirty="0" smtClean="0"/>
          </a:p>
          <a:p>
            <a:r>
              <a:rPr lang="pt-BR" dirty="0" smtClean="0"/>
              <a:t>Tem o objetivo avaliar </a:t>
            </a:r>
            <a:r>
              <a:rPr lang="pt-BR" dirty="0"/>
              <a:t>se os membros da equipe </a:t>
            </a:r>
            <a:r>
              <a:rPr lang="pt-BR" dirty="0" smtClean="0"/>
              <a:t>estão com os conhecimentos em Scrum consolidados.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http://2.bp.blogspot.com/_hVKvmhIMlbI/S4mt7-8b7AI/AAAAAAAAAOE/TzW_RZ6SR8Y/s320/slash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08312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Nokia Teste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Consiste de 9 perguntas;</a:t>
            </a:r>
          </a:p>
          <a:p>
            <a:pPr lvl="1"/>
            <a:r>
              <a:rPr lang="pt-BR" dirty="0" smtClean="0"/>
              <a:t>Cada uma valendo de 0 a 10;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 ao final o Nokia Mostra uma classificação do Scrum para as seguintes notas:</a:t>
            </a:r>
            <a:endParaRPr lang="pt-BR" dirty="0"/>
          </a:p>
        </p:txBody>
      </p:sp>
      <p:pic>
        <p:nvPicPr>
          <p:cNvPr id="5" name="Picture 2" descr="http://2.bp.blogspot.com/_hVKvmhIMlbI/S4mt7-8b7AI/AAAAAAAAAOE/TzW_RZ6SR8Y/s320/slash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08312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Nokia </a:t>
            </a:r>
            <a:r>
              <a:rPr lang="pt-BR" dirty="0" err="1" smtClean="0"/>
              <a:t>Test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i="1" dirty="0" err="1"/>
              <a:t>ScrumButt</a:t>
            </a:r>
            <a:r>
              <a:rPr lang="pt-BR" b="1" dirty="0"/>
              <a:t> </a:t>
            </a:r>
            <a:r>
              <a:rPr lang="pt-BR" b="1" dirty="0" smtClean="0"/>
              <a:t>–7 </a:t>
            </a:r>
            <a:r>
              <a:rPr lang="pt-BR" b="1" dirty="0"/>
              <a:t>ou menos </a:t>
            </a:r>
            <a:r>
              <a:rPr lang="pt-BR" b="1" dirty="0" smtClean="0"/>
              <a:t> - 0-35</a:t>
            </a:r>
            <a:r>
              <a:rPr lang="pt-BR" b="1" dirty="0"/>
              <a:t>% R</a:t>
            </a:r>
            <a:r>
              <a:rPr lang="pt-BR" b="1" dirty="0" smtClean="0"/>
              <a:t>OI</a:t>
            </a:r>
            <a:endParaRPr lang="pt-BR" dirty="0"/>
          </a:p>
          <a:p>
            <a:endParaRPr lang="pt-BR" b="1" dirty="0" smtClean="0"/>
          </a:p>
          <a:p>
            <a:r>
              <a:rPr lang="pt-BR" b="1" dirty="0" err="1" smtClean="0"/>
              <a:t>Pretty</a:t>
            </a:r>
            <a:r>
              <a:rPr lang="pt-BR" b="1" dirty="0" smtClean="0"/>
              <a:t> </a:t>
            </a:r>
            <a:r>
              <a:rPr lang="pt-BR" b="1" dirty="0" err="1"/>
              <a:t>Good</a:t>
            </a:r>
            <a:r>
              <a:rPr lang="pt-BR" b="1" dirty="0"/>
              <a:t> Scrum </a:t>
            </a:r>
            <a:r>
              <a:rPr lang="pt-BR" b="1" dirty="0" smtClean="0"/>
              <a:t>– 8 </a:t>
            </a:r>
            <a:r>
              <a:rPr lang="pt-BR" b="1" dirty="0"/>
              <a:t>pontos </a:t>
            </a:r>
            <a:r>
              <a:rPr lang="pt-BR" b="1" dirty="0" smtClean="0"/>
              <a:t>- 150-200</a:t>
            </a:r>
            <a:r>
              <a:rPr lang="pt-BR" b="1" dirty="0"/>
              <a:t>% </a:t>
            </a:r>
            <a:r>
              <a:rPr lang="pt-BR" b="1" dirty="0" smtClean="0"/>
              <a:t>ROI</a:t>
            </a:r>
          </a:p>
          <a:p>
            <a:endParaRPr lang="pt-BR" b="1" dirty="0" smtClean="0"/>
          </a:p>
          <a:p>
            <a:r>
              <a:rPr lang="pt-BR" b="1" dirty="0" err="1" smtClean="0"/>
              <a:t>Good</a:t>
            </a:r>
            <a:r>
              <a:rPr lang="pt-BR" b="1" dirty="0" smtClean="0"/>
              <a:t> </a:t>
            </a:r>
            <a:r>
              <a:rPr lang="pt-BR" b="1" dirty="0"/>
              <a:t>Scrum</a:t>
            </a:r>
            <a:r>
              <a:rPr lang="pt-BR" dirty="0"/>
              <a:t> </a:t>
            </a:r>
            <a:r>
              <a:rPr lang="pt-BR" b="1" dirty="0" smtClean="0"/>
              <a:t>– 9 pontos - 300% ROI</a:t>
            </a:r>
            <a:endParaRPr lang="pt-BR" dirty="0"/>
          </a:p>
          <a:p>
            <a:endParaRPr lang="pt-BR" b="1" dirty="0" smtClean="0"/>
          </a:p>
          <a:p>
            <a:r>
              <a:rPr lang="pt-BR" b="1" dirty="0" smtClean="0"/>
              <a:t>Great </a:t>
            </a:r>
            <a:r>
              <a:rPr lang="pt-BR" b="1" dirty="0"/>
              <a:t>Scrum </a:t>
            </a:r>
            <a:r>
              <a:rPr lang="pt-BR" b="1" dirty="0" err="1"/>
              <a:t>Annual</a:t>
            </a:r>
            <a:r>
              <a:rPr lang="pt-BR" dirty="0"/>
              <a:t> </a:t>
            </a:r>
            <a:r>
              <a:rPr lang="pt-BR" b="1" dirty="0" smtClean="0"/>
              <a:t>– 10 </a:t>
            </a:r>
            <a:r>
              <a:rPr lang="pt-BR" b="1" dirty="0"/>
              <a:t>pontos </a:t>
            </a:r>
            <a:r>
              <a:rPr lang="pt-BR" b="1" dirty="0" smtClean="0"/>
              <a:t>- 400% ROI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http://2.bp.blogspot.com/_hVKvmhIMlbI/S4mt7-8b7AI/AAAAAAAAAOE/TzW_RZ6SR8Y/s320/slash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08312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Comparative</a:t>
            </a:r>
            <a:r>
              <a:rPr lang="pt-BR" dirty="0" smtClean="0"/>
              <a:t> </a:t>
            </a:r>
            <a:r>
              <a:rPr lang="pt-BR" dirty="0" err="1" smtClean="0"/>
              <a:t>Agility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Criado por </a:t>
            </a:r>
            <a:r>
              <a:rPr lang="pt-BR" dirty="0"/>
              <a:t>Kenny Rubin e Mike </a:t>
            </a:r>
            <a:r>
              <a:rPr lang="pt-BR" dirty="0" err="1"/>
              <a:t>Cohn</a:t>
            </a:r>
            <a:r>
              <a:rPr lang="pt-BR" dirty="0"/>
              <a:t> (2007</a:t>
            </a:r>
            <a:r>
              <a:rPr lang="pt-BR" dirty="0" smtClean="0"/>
              <a:t>);</a:t>
            </a:r>
          </a:p>
          <a:p>
            <a:endParaRPr lang="pt-BR" dirty="0" smtClean="0"/>
          </a:p>
          <a:p>
            <a:r>
              <a:rPr lang="pt-BR" dirty="0" smtClean="0"/>
              <a:t>Baseado </a:t>
            </a:r>
            <a:r>
              <a:rPr lang="pt-BR" dirty="0"/>
              <a:t>em um simples, porém poderoso, conceito de determinar o quão bom uma companhia é boa em relação aos seus </a:t>
            </a:r>
            <a:r>
              <a:rPr lang="pt-BR" dirty="0" smtClean="0"/>
              <a:t>competidores;</a:t>
            </a:r>
          </a:p>
          <a:p>
            <a:endParaRPr lang="pt-BR" dirty="0" smtClean="0"/>
          </a:p>
          <a:p>
            <a:r>
              <a:rPr lang="pt-BR" dirty="0" smtClean="0"/>
              <a:t>Times </a:t>
            </a:r>
            <a:r>
              <a:rPr lang="pt-BR" dirty="0"/>
              <a:t>ágeis e organizações procuram sempre fazer o melhor em relação aos seus competidores, e seu próprio </a:t>
            </a:r>
            <a:r>
              <a:rPr lang="pt-BR" dirty="0" smtClean="0"/>
              <a:t>passado;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304256" cy="99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Comparative</a:t>
            </a:r>
            <a:r>
              <a:rPr lang="pt-BR" dirty="0" smtClean="0"/>
              <a:t> </a:t>
            </a:r>
            <a:r>
              <a:rPr lang="pt-BR" dirty="0" err="1" smtClean="0"/>
              <a:t>Agility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Usando o </a:t>
            </a:r>
            <a:r>
              <a:rPr lang="pt-BR" dirty="0" err="1"/>
              <a:t>Comparative</a:t>
            </a:r>
            <a:r>
              <a:rPr lang="pt-BR" dirty="0"/>
              <a:t> </a:t>
            </a:r>
            <a:r>
              <a:rPr lang="pt-BR" dirty="0" err="1"/>
              <a:t>Agility</a:t>
            </a:r>
            <a:r>
              <a:rPr lang="pt-BR" dirty="0"/>
              <a:t>, é possível comparar equipes de desenvolvimento, projetos, ou organizações com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lvl="1"/>
            <a:r>
              <a:rPr lang="pt-BR" dirty="0"/>
              <a:t>O conjunto total de respostas coletadas; respostas de organizações da mesma indústria</a:t>
            </a:r>
            <a:r>
              <a:rPr lang="pt-BR" dirty="0" smtClean="0"/>
              <a:t>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 Respostas de tipos similares de projetos, por exemplo: softwares comerciais, sistemas web, entre outros</a:t>
            </a:r>
            <a:r>
              <a:rPr lang="pt-BR" dirty="0" smtClean="0"/>
              <a:t>;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Respostas </a:t>
            </a:r>
            <a:r>
              <a:rPr lang="pt-BR" dirty="0"/>
              <a:t>de projetos com mesmo tamanho de experiência em desenvolvimento ágil.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304256" cy="99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Comparative</a:t>
            </a:r>
            <a:r>
              <a:rPr lang="pt-BR" dirty="0" smtClean="0"/>
              <a:t> </a:t>
            </a:r>
            <a:r>
              <a:rPr lang="pt-BR" dirty="0" err="1" smtClean="0"/>
              <a:t>Agility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Existem aproximadamente 100 questões no </a:t>
            </a:r>
            <a:r>
              <a:rPr lang="pt-BR" dirty="0" err="1"/>
              <a:t>Compative</a:t>
            </a:r>
            <a:r>
              <a:rPr lang="pt-BR" dirty="0"/>
              <a:t> </a:t>
            </a:r>
            <a:r>
              <a:rPr lang="pt-BR" dirty="0" err="1" smtClean="0"/>
              <a:t>Agility</a:t>
            </a:r>
            <a:r>
              <a:rPr lang="pt-BR" dirty="0" smtClean="0"/>
              <a:t>.</a:t>
            </a:r>
          </a:p>
          <a:p>
            <a:r>
              <a:rPr lang="pt-BR" dirty="0" smtClean="0"/>
              <a:t>Divididas em sete </a:t>
            </a:r>
            <a:r>
              <a:rPr lang="pt-BR" dirty="0" err="1" smtClean="0"/>
              <a:t>dimenções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lvl="1"/>
            <a:r>
              <a:rPr lang="pt-BR" dirty="0"/>
              <a:t>Trabalho em equipe;</a:t>
            </a:r>
          </a:p>
          <a:p>
            <a:pPr lvl="1"/>
            <a:r>
              <a:rPr lang="pt-BR" dirty="0"/>
              <a:t> Requisitos;</a:t>
            </a:r>
          </a:p>
          <a:p>
            <a:pPr lvl="1"/>
            <a:r>
              <a:rPr lang="pt-BR" dirty="0" smtClean="0"/>
              <a:t>Planejamento</a:t>
            </a:r>
            <a:r>
              <a:rPr lang="pt-BR" dirty="0"/>
              <a:t>;</a:t>
            </a:r>
          </a:p>
          <a:p>
            <a:pPr lvl="1"/>
            <a:r>
              <a:rPr lang="pt-BR" dirty="0" smtClean="0"/>
              <a:t>Práticas </a:t>
            </a:r>
            <a:r>
              <a:rPr lang="pt-BR" dirty="0"/>
              <a:t>técnicas;</a:t>
            </a:r>
          </a:p>
          <a:p>
            <a:pPr lvl="1"/>
            <a:r>
              <a:rPr lang="pt-BR" dirty="0" smtClean="0"/>
              <a:t>Qualidade</a:t>
            </a:r>
            <a:r>
              <a:rPr lang="pt-BR" dirty="0"/>
              <a:t>;</a:t>
            </a:r>
          </a:p>
          <a:p>
            <a:pPr lvl="1"/>
            <a:r>
              <a:rPr lang="pt-BR" dirty="0" smtClean="0"/>
              <a:t>Cultura</a:t>
            </a:r>
            <a:r>
              <a:rPr lang="pt-BR" dirty="0"/>
              <a:t>;</a:t>
            </a:r>
          </a:p>
          <a:p>
            <a:pPr lvl="1"/>
            <a:r>
              <a:rPr lang="pt-BR" dirty="0" smtClean="0"/>
              <a:t>Criação </a:t>
            </a:r>
            <a:r>
              <a:rPr lang="pt-BR" dirty="0"/>
              <a:t>de conhecimento.</a:t>
            </a:r>
          </a:p>
          <a:p>
            <a:pPr lvl="1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304256" cy="99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Comparative</a:t>
            </a:r>
            <a:r>
              <a:rPr lang="pt-BR" dirty="0" smtClean="0"/>
              <a:t> </a:t>
            </a:r>
            <a:r>
              <a:rPr lang="pt-BR" dirty="0" err="1" smtClean="0"/>
              <a:t>Agility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Perguntas são respondidas na escala de </a:t>
            </a:r>
            <a:r>
              <a:rPr lang="pt-BR" dirty="0" err="1" smtClean="0"/>
              <a:t>Likert</a:t>
            </a:r>
            <a:r>
              <a:rPr lang="pt-BR" dirty="0" smtClean="0"/>
              <a:t>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Verdadeiro</a:t>
            </a:r>
            <a:r>
              <a:rPr lang="pt-BR" dirty="0"/>
              <a:t>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Mais </a:t>
            </a:r>
            <a:r>
              <a:rPr lang="pt-BR" dirty="0"/>
              <a:t>verdadeiro do que falso;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Nem </a:t>
            </a:r>
            <a:r>
              <a:rPr lang="pt-BR" dirty="0"/>
              <a:t>verdadeiro nem falso;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Mais </a:t>
            </a:r>
            <a:r>
              <a:rPr lang="pt-BR" dirty="0"/>
              <a:t>falso do que verdadeiro;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Falso</a:t>
            </a:r>
            <a:r>
              <a:rPr lang="pt-BR" dirty="0" smtClean="0"/>
              <a:t>.</a:t>
            </a:r>
          </a:p>
          <a:p>
            <a:pPr lvl="2"/>
            <a:r>
              <a:rPr lang="pt-BR" dirty="0"/>
              <a:t>A pontuação começa em -2 (</a:t>
            </a:r>
            <a:r>
              <a:rPr lang="pt-BR" i="1" dirty="0"/>
              <a:t>pior cenário</a:t>
            </a:r>
            <a:r>
              <a:rPr lang="pt-BR" dirty="0"/>
              <a:t>) até 2 (</a:t>
            </a:r>
            <a:r>
              <a:rPr lang="pt-BR" i="1" dirty="0"/>
              <a:t>melhor cenário</a:t>
            </a:r>
            <a:r>
              <a:rPr lang="pt-BR" dirty="0"/>
              <a:t>). 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304256" cy="99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Ameaças a validade da pesquisa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 Não execução do estudo de </a:t>
            </a:r>
            <a:r>
              <a:rPr lang="pt-BR" b="1" dirty="0" smtClean="0"/>
              <a:t>caso</a:t>
            </a:r>
          </a:p>
          <a:p>
            <a:endParaRPr lang="pt-BR" b="1" dirty="0" smtClean="0"/>
          </a:p>
          <a:p>
            <a:r>
              <a:rPr lang="pt-BR" b="1" dirty="0"/>
              <a:t>Não liberação dos dados internos para a </a:t>
            </a:r>
            <a:r>
              <a:rPr lang="pt-BR" b="1" dirty="0" smtClean="0"/>
              <a:t>pesquisa</a:t>
            </a:r>
          </a:p>
          <a:p>
            <a:endParaRPr lang="pt-BR" b="1" dirty="0" smtClean="0"/>
          </a:p>
          <a:p>
            <a:r>
              <a:rPr lang="pt-BR" b="1" dirty="0"/>
              <a:t>Disponibilidade dos </a:t>
            </a:r>
            <a:r>
              <a:rPr lang="pt-BR" b="1" dirty="0" smtClean="0"/>
              <a:t>profissionais</a:t>
            </a:r>
          </a:p>
          <a:p>
            <a:endParaRPr lang="pt-BR" b="1" dirty="0" smtClean="0"/>
          </a:p>
          <a:p>
            <a:r>
              <a:rPr lang="pt-BR" b="1" dirty="0"/>
              <a:t>Preenchimento equivocado do questionário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i="1" dirty="0" smtClean="0"/>
              <a:t>Como correlacionar os resultados coletados pelos métodos de verificação de aderência aos métodos ágeis com os indicadores de qualidade das empresas de desenvolvimento de software?</a:t>
            </a:r>
          </a:p>
          <a:p>
            <a:endParaRPr lang="pt-BR" i="1" dirty="0" smtClean="0"/>
          </a:p>
          <a:p>
            <a:r>
              <a:rPr lang="pt-BR" b="1" dirty="0" smtClean="0"/>
              <a:t>Métodos de Coleta</a:t>
            </a:r>
          </a:p>
          <a:p>
            <a:endParaRPr lang="pt-BR" i="1" dirty="0" smtClean="0"/>
          </a:p>
          <a:p>
            <a:r>
              <a:rPr lang="pt-BR" b="1" dirty="0" smtClean="0"/>
              <a:t>Análise dos Dados</a:t>
            </a:r>
          </a:p>
          <a:p>
            <a:pPr lvl="1"/>
            <a:r>
              <a:rPr lang="pt-BR" i="1" dirty="0" smtClean="0"/>
              <a:t>Definição do Tipo de Amostra;</a:t>
            </a:r>
          </a:p>
          <a:p>
            <a:pPr lvl="1"/>
            <a:r>
              <a:rPr lang="pt-BR" i="1" dirty="0" smtClean="0"/>
              <a:t>Escolher a distribuição estatística;</a:t>
            </a:r>
          </a:p>
          <a:p>
            <a:pPr lvl="1"/>
            <a:r>
              <a:rPr lang="pt-BR" i="1" dirty="0" smtClean="0"/>
              <a:t>Software estatístico R2.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Mudança do foco de melhoria de qualidade de processo;</a:t>
            </a:r>
          </a:p>
          <a:p>
            <a:pPr lvl="1"/>
            <a:r>
              <a:rPr lang="pt-BR" dirty="0" smtClean="0"/>
              <a:t>melhoria de qualidade de produto através da utilização de metodologias ágeis;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resultados das aplicações das ferramentas de AAS não são totalmente conclusivos em relação à maturidade de um processo </a:t>
            </a:r>
            <a:r>
              <a:rPr lang="pt-BR" dirty="0" smtClean="0"/>
              <a:t>ágil.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arquivos.tribunadonorte.com.br/fotos/58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5715000" cy="3810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547664" y="1772816"/>
            <a:ext cx="3248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CONTUDO...</a:t>
            </a:r>
            <a:endParaRPr lang="pt-BR" sz="4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pt-BR" b="1" dirty="0" smtClean="0"/>
              <a:t>Conclusões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pt-BR" dirty="0" smtClean="0"/>
              <a:t>Caso seja encontrado uma correlação entre os indicadores de qualidade de uma empresa de software com os resultados destas avaliações: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pt-BR" dirty="0" smtClean="0"/>
              <a:t>modelo utilizado por empresas que desejem avaliar o nível de maturidade de seus processos ágeis;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pt-BR" dirty="0" smtClean="0"/>
              <a:t>Restringido Inicialmente ao Estudo de Caso.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pt-BR" dirty="0" smtClean="0"/>
              <a:t>dados referenciais para empresas que desejem utilizar melhoria de processo de software em métodos ágeis</a:t>
            </a:r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/>
              <a:t>aplicação destas ferramentas pode tornar-se </a:t>
            </a:r>
            <a:r>
              <a:rPr lang="pt-BR" dirty="0" smtClean="0"/>
              <a:t>favorável.</a:t>
            </a:r>
          </a:p>
          <a:p>
            <a:pPr lvl="1"/>
            <a:r>
              <a:rPr lang="pt-BR" dirty="0" smtClean="0"/>
              <a:t>Empresas </a:t>
            </a:r>
            <a:r>
              <a:rPr lang="pt-BR" dirty="0"/>
              <a:t>que estão adotando métodos </a:t>
            </a:r>
            <a:r>
              <a:rPr lang="pt-BR" dirty="0" smtClean="0"/>
              <a:t>ágeis;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Adoção crescente;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 </a:t>
            </a:r>
            <a:r>
              <a:rPr lang="pt-BR" dirty="0"/>
              <a:t>ainda, existem empresas que desejam utilizar metodologias ágeis, mas estão </a:t>
            </a:r>
            <a:r>
              <a:rPr lang="pt-BR" dirty="0" smtClean="0"/>
              <a:t>temerosas.</a:t>
            </a:r>
          </a:p>
          <a:p>
            <a:pPr lvl="2"/>
            <a:r>
              <a:rPr lang="pt-BR" dirty="0" smtClean="0"/>
              <a:t>pelo </a:t>
            </a:r>
            <a:r>
              <a:rPr lang="pt-BR" dirty="0"/>
              <a:t>fato de não poderem medir quantitativamente o processo, bem como por não ter um guia de como adotar métodos ágeis.</a:t>
            </a:r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Preparação </a:t>
            </a:r>
            <a:r>
              <a:rPr lang="pt-BR" b="1" dirty="0"/>
              <a:t>do Estudo de </a:t>
            </a:r>
            <a:r>
              <a:rPr lang="pt-BR" b="1" dirty="0" smtClean="0"/>
              <a:t>Caso</a:t>
            </a:r>
          </a:p>
          <a:p>
            <a:endParaRPr lang="pt-BR" b="1" dirty="0" smtClean="0"/>
          </a:p>
          <a:p>
            <a:r>
              <a:rPr lang="pt-BR" b="1" dirty="0"/>
              <a:t> Aplicação do Estudo de </a:t>
            </a:r>
            <a:r>
              <a:rPr lang="pt-BR" b="1" dirty="0" smtClean="0"/>
              <a:t>Caso</a:t>
            </a:r>
          </a:p>
          <a:p>
            <a:endParaRPr lang="pt-BR" b="1" dirty="0" smtClean="0"/>
          </a:p>
          <a:p>
            <a:r>
              <a:rPr lang="pt-BR" b="1" dirty="0"/>
              <a:t>Análise dos resultados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2050" name="Picture 2" descr="http://fotos.sapo.pt/mF3LDSRZEqNVIOhWVGiv/s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040560" cy="51259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geofactor.com/wordpress/wp-content/uploads/2008/01/rugby%20sc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68676" cy="3048795"/>
          </a:xfrm>
          <a:prstGeom prst="rect">
            <a:avLst/>
          </a:prstGeom>
          <a:noFill/>
        </p:spPr>
      </p:pic>
      <p:pic>
        <p:nvPicPr>
          <p:cNvPr id="1028" name="Picture 4" descr="http://dojofloripa.files.wordpress.com/2007/02/scrum-overvi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644008" cy="36198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lobalnerdy.com/wordpress/wp-content/uploads/2007/11/jesus_and_secre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8"/>
            <a:ext cx="4130824" cy="3428584"/>
          </a:xfrm>
          <a:prstGeom prst="rect">
            <a:avLst/>
          </a:prstGeom>
          <a:noFill/>
        </p:spPr>
      </p:pic>
      <p:pic>
        <p:nvPicPr>
          <p:cNvPr id="41988" name="Picture 4" descr="http://photo.goodreads.com/books/1170680277l/67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3217766" cy="4042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Propósito:</a:t>
            </a:r>
          </a:p>
          <a:p>
            <a:pPr lvl="1"/>
            <a:r>
              <a:rPr lang="pt-BR" dirty="0" smtClean="0"/>
              <a:t>Projeto de um estudo de caso </a:t>
            </a:r>
          </a:p>
          <a:p>
            <a:pPr lvl="2"/>
            <a:r>
              <a:rPr lang="pt-BR" dirty="0" smtClean="0"/>
              <a:t>modelos de avaliação para maturidade de métodos ágeis (</a:t>
            </a:r>
            <a:r>
              <a:rPr lang="pt-BR" i="1" dirty="0" err="1" smtClean="0"/>
              <a:t>Agile</a:t>
            </a:r>
            <a:r>
              <a:rPr lang="pt-BR" i="1" dirty="0" smtClean="0"/>
              <a:t> </a:t>
            </a:r>
            <a:r>
              <a:rPr lang="pt-BR" i="1" dirty="0" err="1" smtClean="0"/>
              <a:t>Assessment</a:t>
            </a:r>
            <a:r>
              <a:rPr lang="pt-BR" i="1" dirty="0" smtClean="0"/>
              <a:t> </a:t>
            </a:r>
            <a:r>
              <a:rPr lang="pt-BR" i="1" dirty="0" err="1" smtClean="0"/>
              <a:t>Method</a:t>
            </a:r>
            <a:r>
              <a:rPr lang="pt-BR" i="1" dirty="0" smtClean="0"/>
              <a:t> (AAS).</a:t>
            </a:r>
          </a:p>
          <a:p>
            <a:pPr lvl="2">
              <a:buNone/>
            </a:pPr>
            <a:endParaRPr lang="pt-BR" i="1" dirty="0" smtClean="0"/>
          </a:p>
          <a:p>
            <a:pPr lvl="1"/>
            <a:r>
              <a:rPr lang="pt-BR" dirty="0" smtClean="0"/>
              <a:t>Verificar:</a:t>
            </a:r>
          </a:p>
          <a:p>
            <a:pPr lvl="2"/>
            <a:r>
              <a:rPr lang="pt-BR" dirty="0" smtClean="0"/>
              <a:t>indicadores de qualidade de software de uma empresa estão diretamente relacionados aos resultados da aplicação destes métodos.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MPS</a:t>
            </a:r>
          </a:p>
          <a:p>
            <a:pPr lvl="1"/>
            <a:r>
              <a:rPr lang="pt-BR" dirty="0" smtClean="0"/>
              <a:t>prática nas empresas</a:t>
            </a:r>
          </a:p>
          <a:p>
            <a:pPr lvl="1"/>
            <a:r>
              <a:rPr lang="pt-BR" dirty="0" smtClean="0"/>
              <a:t>aumento do valor agregado do produto</a:t>
            </a:r>
          </a:p>
          <a:p>
            <a:pPr lvl="2"/>
            <a:r>
              <a:rPr lang="pt-BR" dirty="0" smtClean="0"/>
              <a:t>ROI</a:t>
            </a:r>
          </a:p>
          <a:p>
            <a:pPr lvl="1">
              <a:buNone/>
            </a:pPr>
            <a:endParaRPr lang="pt-BR" dirty="0" smtClean="0"/>
          </a:p>
          <a:p>
            <a:r>
              <a:rPr lang="pt-BR" i="1" dirty="0" smtClean="0"/>
              <a:t>“Considera-se que um processo de desenvolvimento de software tradicional com qualidade é bem documentado e repetitivo [</a:t>
            </a:r>
            <a:r>
              <a:rPr lang="pt-BR" i="1" dirty="0" err="1" smtClean="0"/>
              <a:t>Stamelos</a:t>
            </a:r>
            <a:r>
              <a:rPr lang="pt-BR" i="1" dirty="0" smtClean="0"/>
              <a:t> &amp; </a:t>
            </a:r>
            <a:r>
              <a:rPr lang="pt-BR" i="1" dirty="0" err="1" smtClean="0"/>
              <a:t>Sfetsos</a:t>
            </a:r>
            <a:r>
              <a:rPr lang="pt-BR" i="1" dirty="0" smtClean="0"/>
              <a:t> 2007]”.</a:t>
            </a:r>
            <a:endParaRPr lang="pt-BR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17104"/>
          </a:xfrm>
        </p:spPr>
        <p:txBody>
          <a:bodyPr>
            <a:normAutofit/>
          </a:bodyPr>
          <a:lstStyle/>
          <a:p>
            <a:r>
              <a:rPr lang="pt-BR" dirty="0" err="1" smtClean="0"/>
              <a:t>MPS’s</a:t>
            </a:r>
            <a:r>
              <a:rPr lang="pt-BR" dirty="0" smtClean="0"/>
              <a:t> Tradicionais</a:t>
            </a:r>
          </a:p>
          <a:p>
            <a:pPr lvl="1"/>
            <a:r>
              <a:rPr lang="pt-BR" dirty="0" smtClean="0"/>
              <a:t>Foco na melhoria de qualidade do produto;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7890" name="Picture 2" descr="http://www.fileguru.com/images/b/asi_frontdesk_hotel_software_web_development_e-commerce-6418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5472608" cy="39601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819</TotalTime>
  <Words>1449</Words>
  <Application>Microsoft Office PowerPoint</Application>
  <PresentationFormat>Apresentação na tela (4:3)</PresentationFormat>
  <Paragraphs>275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Patrimônio Líquido</vt:lpstr>
      <vt:lpstr>Melhoria de Processo em Ambientes Ágeis</vt:lpstr>
      <vt:lpstr>Roteiro</vt:lpstr>
      <vt:lpstr>Roteiro</vt:lpstr>
      <vt:lpstr>Introdução</vt:lpstr>
      <vt:lpstr>Slide 5</vt:lpstr>
      <vt:lpstr>Slide 6</vt:lpstr>
      <vt:lpstr>Introdução</vt:lpstr>
      <vt:lpstr>Introdução</vt:lpstr>
      <vt:lpstr>Motivação</vt:lpstr>
      <vt:lpstr>Motivação</vt:lpstr>
      <vt:lpstr>Motivação</vt:lpstr>
      <vt:lpstr>Motivação</vt:lpstr>
      <vt:lpstr>Motivação</vt:lpstr>
      <vt:lpstr>Motivação</vt:lpstr>
      <vt:lpstr>Motivação</vt:lpstr>
      <vt:lpstr>Motivação</vt:lpstr>
      <vt:lpstr>Objetivo</vt:lpstr>
      <vt:lpstr>Objetivo</vt:lpstr>
      <vt:lpstr>Trabalhos Relacionados</vt:lpstr>
      <vt:lpstr>Indicadores de qualidade e produtividade</vt:lpstr>
      <vt:lpstr>Indicadores de qualidade e produtividade</vt:lpstr>
      <vt:lpstr>Indicadores de qualidade e produtividade</vt:lpstr>
      <vt:lpstr>Indicadores de qualidade e produtividade</vt:lpstr>
      <vt:lpstr>Indicadores de qualidade e produtividade</vt:lpstr>
      <vt:lpstr>Indicadores de qualidade e produtividade</vt:lpstr>
      <vt:lpstr>Indicadores de qualidade e produtividade</vt:lpstr>
      <vt:lpstr>Indicadores de qualidade e produtividade</vt:lpstr>
      <vt:lpstr>Métodos de verificação de aderência aos métodos ágeis</vt:lpstr>
      <vt:lpstr>Métodos de verificação de aderência aos métodos ágeis</vt:lpstr>
      <vt:lpstr>Métodos de verificação de aderência aos métodos ágeis</vt:lpstr>
      <vt:lpstr>Nokia Test</vt:lpstr>
      <vt:lpstr>Nokia Teste</vt:lpstr>
      <vt:lpstr>Nokia Test</vt:lpstr>
      <vt:lpstr>Comparative Agility</vt:lpstr>
      <vt:lpstr>Comparative Agility</vt:lpstr>
      <vt:lpstr>Comparative Agility</vt:lpstr>
      <vt:lpstr>Comparative Agility</vt:lpstr>
      <vt:lpstr>Ameaças a validade da pesquisa</vt:lpstr>
      <vt:lpstr>Metodologia</vt:lpstr>
      <vt:lpstr>Conclusões</vt:lpstr>
      <vt:lpstr>Conclusões</vt:lpstr>
      <vt:lpstr>Conclusões</vt:lpstr>
      <vt:lpstr>Conclusões</vt:lpstr>
      <vt:lpstr>Trabalhos Futuros</vt:lpstr>
      <vt:lpstr>Dúvidas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de Processo em Ambientes Ágeis baseados nos Métodos de verificação de aderência às Metodologias Ágeis</dc:title>
  <dc:creator>Danilo</dc:creator>
  <cp:lastModifiedBy>Alex</cp:lastModifiedBy>
  <cp:revision>44</cp:revision>
  <dcterms:created xsi:type="dcterms:W3CDTF">2010-11-21T02:55:06Z</dcterms:created>
  <dcterms:modified xsi:type="dcterms:W3CDTF">2010-11-22T13:59:46Z</dcterms:modified>
</cp:coreProperties>
</file>