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4" r:id="rId4"/>
    <p:sldId id="265" r:id="rId5"/>
    <p:sldId id="276" r:id="rId6"/>
    <p:sldId id="266" r:id="rId7"/>
    <p:sldId id="267" r:id="rId8"/>
    <p:sldId id="269" r:id="rId9"/>
    <p:sldId id="272" r:id="rId10"/>
    <p:sldId id="277" r:id="rId11"/>
    <p:sldId id="268" r:id="rId12"/>
    <p:sldId id="278" r:id="rId13"/>
    <p:sldId id="270" r:id="rId14"/>
    <p:sldId id="271" r:id="rId15"/>
    <p:sldId id="273" r:id="rId16"/>
    <p:sldId id="279" r:id="rId17"/>
    <p:sldId id="280" r:id="rId18"/>
    <p:sldId id="281" r:id="rId19"/>
    <p:sldId id="282" r:id="rId20"/>
    <p:sldId id="283" r:id="rId21"/>
    <p:sldId id="274" r:id="rId22"/>
    <p:sldId id="275" r:id="rId23"/>
    <p:sldId id="260" r:id="rId24"/>
    <p:sldId id="263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72C"/>
    <a:srgbClr val="5368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86" autoAdjust="0"/>
  </p:normalViewPr>
  <p:slideViewPr>
    <p:cSldViewPr>
      <p:cViewPr>
        <p:scale>
          <a:sx n="66" d="100"/>
          <a:sy n="66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75587-D263-490F-B3E1-21FE19BED490}" type="datetimeFigureOut">
              <a:rPr lang="pt-BR" smtClean="0"/>
              <a:pPr/>
              <a:t>10/11/2010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3B983-64FC-46BE-B742-C47BE31E750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INAZAWA -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Atendimento de Chamados (Service Desk) da empresa, Ao final do estudo, concluiu-se que a metodologia era capaz de oferecer uma visão ampla da estrutura de trabalho da organização.</a:t>
            </a: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ROCHA - Os processos críticos identificados (a citar, Atendimento ao Cliente, Racionalização da Infra-Estrutura Tecnológica e  Treinamento ao Usuário) estão associados ao departamento de TI. O departamento escolhido contém pessoas terceirizadas e é classificado como com um grau de grande relevância para a empresa. Ao final do estudo, concluiu-se que o BPM foi válida para o alinhamento estratégico com os processos de negócio, uma vez que reduz custos da execução, aumentando a eficiência e qualidade dos serviços.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 ciclo de BPM é um conjunto gradual e interativo de atividades (Figura 3) necessárias para a realização de um projeto na metodologia de gestão de processos, que na prática, nada mais é que a aplicação das áreas de conhecimento da metodologia (Figura 2) em uma determinada ordem.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maneira geral, os processos críticos são aqueles que têm sua execução acompanhada de iminência de problemas e os referidos problemas têm grande impacto no alcance de objetivos estratégicos da agregação de valor aos produtos/e ou serviços.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Eﬁciência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de maneira geral, o indicador de desempenho mensura os recursos necessários (tempo, por exemplo) para obtenção do resultado pretendido. É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eﬁciente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aquele processo cujo tempo de execução obedece ao padrão, ou é inferior ao tempo estimado para executá-lo, por exemplo.</a:t>
            </a:r>
          </a:p>
          <a:p>
            <a:pPr lvl="0"/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Eficácia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de maneira geral, o indicador de desempenho equipara resultados recebidos com resultados esperados. Se o resultado recebido não obter o objetivo para o qual foi planejado, o processo é dito não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eﬁcaz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cliente deve perceber um efetivo diferencial de benefícios na oferta (em relação à melhor</a:t>
            </a:r>
            <a:r>
              <a:rPr lang="pt-BR" baseline="0" dirty="0" smtClean="0"/>
              <a:t> alternativa concorrente</a:t>
            </a:r>
            <a:r>
              <a:rPr lang="pt-BR" dirty="0" smtClean="0"/>
              <a:t>) para optar por ela. Dominguez</a:t>
            </a:r>
            <a:r>
              <a:rPr lang="pt-BR" baseline="0" dirty="0" smtClean="0"/>
              <a:t> comenta que o valor percebido pelo cliente tem um grande papel na lealdade com os clientes.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B983-64FC-46BE-B742-C47BE31E750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10/11/2010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10/11/2010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10/11/2010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10/11/2010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10/11/2010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10/11/2010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10/11/2010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10/11/2010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10/11/2010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10/11/2010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644-455B-4064-8EE9-24BCFFF80DBF}" type="datetimeFigureOut">
              <a:rPr lang="pt-BR" smtClean="0"/>
              <a:pPr/>
              <a:t>10/11/2010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9644-455B-4064-8EE9-24BCFFF80DBF}" type="datetimeFigureOut">
              <a:rPr lang="pt-BR" smtClean="0"/>
              <a:pPr/>
              <a:t>10/11/2010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E052-B024-4960-ACE4-5AA05A05339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2780928"/>
            <a:ext cx="7772400" cy="677937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/>
              <a:t>Estratégia de Negócio Utilizando Práticas de BPM: Um Estudo de Caso na UPE Consultoria Jr</a:t>
            </a: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43608" y="3501008"/>
            <a:ext cx="6400800" cy="1152128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IN1149 – Qualidade, Processos e Gestão de Software</a:t>
            </a:r>
          </a:p>
          <a:p>
            <a:pPr algn="r"/>
            <a:r>
              <a:rPr lang="pt-BR" sz="2000" b="1" i="1" dirty="0" smtClean="0"/>
              <a:t>Professor: </a:t>
            </a:r>
            <a:r>
              <a:rPr lang="pt-BR" sz="2000" dirty="0" smtClean="0"/>
              <a:t>Alexandre Vasconcelos</a:t>
            </a:r>
          </a:p>
          <a:p>
            <a:pPr algn="r"/>
            <a:r>
              <a:rPr lang="pt-BR" sz="2000" b="1" i="1" dirty="0" smtClean="0"/>
              <a:t>Aluna:</a:t>
            </a:r>
            <a:r>
              <a:rPr lang="pt-BR" sz="2000" dirty="0" smtClean="0"/>
              <a:t> Ariádnes Rodrigues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Trabalhos Relacionados</a:t>
            </a:r>
            <a:endParaRPr lang="pt-BR" sz="3600" dirty="0"/>
          </a:p>
        </p:txBody>
      </p:sp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6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Em uma pesquisa realizada pela Robert Half Management é mostrada as 5 preocupações dos diretores financeiros norte-americanos em 2008 e 2009:</a:t>
            </a:r>
          </a:p>
          <a:p>
            <a:pPr marL="342900" lvl="0" indent="-342900">
              <a:spcBef>
                <a:spcPct val="20000"/>
              </a:spcBef>
            </a:pPr>
            <a:endParaRPr lang="pt-BR" sz="24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Melhoria de Processos de Negócio (65%)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Atualizações Tecnológicas (62%)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Lançamento de Novos Produtos ou expansão da linha de serviços (38%)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Expansão geográfica(34%)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Aquisições e fusões (25%)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Trabalhos Relacionados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361" y="1556792"/>
            <a:ext cx="8168202" cy="361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157192"/>
            <a:ext cx="9108275" cy="6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LogoC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Estudo de Caso: UPE Consultoria Jr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0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Entendimento da dinâmica e características do ambiente de trabalho da empresa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0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3 anos de vida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1 Conselho Administrativo, 4 Diretores Executivos e 5 Gerentes de Núcleo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Núcleos </a:t>
            </a:r>
            <a:r>
              <a:rPr lang="pt-BR" sz="2000" dirty="0" smtClean="0"/>
              <a:t>como departamentos, com metas próprias, e realizando trabalho assincronicamente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Projetos gerenciados de maneira despadronizada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Estudo de Caso: UPE Consultoria Jr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30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Aplicação do Ciclo de Vida de um projeto de BPM</a:t>
            </a:r>
          </a:p>
        </p:txBody>
      </p:sp>
      <p:pic>
        <p:nvPicPr>
          <p:cNvPr id="8" name="Imagem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9122" y="2564904"/>
            <a:ext cx="5463158" cy="42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Estudo de Caso: UPE Consultoria Jr</a:t>
            </a:r>
            <a:endParaRPr lang="pt-BR" sz="3600" dirty="0"/>
          </a:p>
        </p:txBody>
      </p:sp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30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Fase I – Identificação dos Processos Críticos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0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b="1" dirty="0" smtClean="0"/>
              <a:t>Processo de Recrutamento e Seleção: </a:t>
            </a:r>
            <a:r>
              <a:rPr lang="pt-BR" sz="2000" dirty="0" smtClean="0"/>
              <a:t>considerados críticos na cadeia de valor pela alta rotatividade de colaboradores da organização.</a:t>
            </a:r>
          </a:p>
          <a:p>
            <a:pPr marL="800100" lvl="1" indent="-342900">
              <a:spcBef>
                <a:spcPct val="20000"/>
              </a:spcBef>
            </a:pPr>
            <a:r>
              <a:rPr lang="pt-BR" sz="2000" dirty="0" smtClean="0"/>
              <a:t>	</a:t>
            </a:r>
          </a:p>
          <a:p>
            <a:pPr marL="800100" lvl="1" indent="-342900">
              <a:spcBef>
                <a:spcPct val="20000"/>
              </a:spcBef>
            </a:pPr>
            <a:endParaRPr lang="pt-BR" sz="2000" dirty="0" smtClean="0"/>
          </a:p>
          <a:p>
            <a:pPr marL="800100" lvl="1" indent="-342900">
              <a:spcBef>
                <a:spcPct val="20000"/>
              </a:spcBef>
            </a:pPr>
            <a:endParaRPr lang="pt-BR" sz="20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0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b="1" dirty="0" smtClean="0"/>
              <a:t>Processo de Treinamentos Internos e Externos:  </a:t>
            </a:r>
            <a:r>
              <a:rPr lang="pt-BR" sz="2000" dirty="0" smtClean="0"/>
              <a:t>considerado crítico pelo sentido de desenvolvimento dos integrantes que empresa tem e oferta de cursos para a sociedade.</a:t>
            </a:r>
          </a:p>
          <a:p>
            <a:pPr marL="342900" lvl="0" indent="-342900">
              <a:spcBef>
                <a:spcPct val="20000"/>
              </a:spcBef>
            </a:pPr>
            <a:endParaRPr lang="pt-BR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248" y="3645024"/>
            <a:ext cx="7696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Estudo de Caso: UPE Consultoria Jr</a:t>
            </a:r>
            <a:endParaRPr lang="pt-BR" sz="36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pt-BR" sz="20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Fase II – Modelagens AS IS e TO BE dos Processos Críticos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 smtClean="0"/>
              <a:t>Notação BPMN através do BizAgi.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 smtClean="0"/>
              <a:t>Entrevistas e observação sistêmica do ambiente de trabalho.</a:t>
            </a:r>
          </a:p>
          <a:p>
            <a:pPr marL="342900" lvl="0" indent="-342900">
              <a:spcBef>
                <a:spcPct val="20000"/>
              </a:spcBef>
            </a:pPr>
            <a:endParaRPr lang="pt-BR" sz="2000" dirty="0" smtClean="0"/>
          </a:p>
          <a:p>
            <a:pPr marL="342900" lvl="0" indent="-342900">
              <a:spcBef>
                <a:spcPct val="20000"/>
              </a:spcBef>
            </a:pPr>
            <a:endParaRPr lang="pt-BR" sz="2000" dirty="0" smtClean="0"/>
          </a:p>
        </p:txBody>
      </p:sp>
      <p:pic>
        <p:nvPicPr>
          <p:cNvPr id="8" name="Imagem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00400"/>
            <a:ext cx="554461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940152" y="3397056"/>
            <a:ext cx="3203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o Núcleo deve informar o consultor de RH sobre a necessidade;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o consultor deverá validar essa necessidade com a aprovação de um plano de recrutamento.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 lvl="0">
              <a:buFont typeface="Arial" pitchFamily="34" charset="0"/>
              <a:buChar char="•"/>
            </a:pPr>
            <a:r>
              <a:rPr lang="pt-BR" dirty="0" smtClean="0"/>
              <a:t> deverá ser aproveitado o potencial de comunicação do site empresarial para informar as vagas disponíveis.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32756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Recrutamento - Modelo AS 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Estudo de Caso: UPE Consultoria Jr</a:t>
            </a:r>
            <a:endParaRPr lang="pt-BR" sz="36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000" dirty="0" smtClean="0"/>
              <a:t>Recrutamento - Modelo TO BE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sz="2000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endParaRPr lang="pt-BR" sz="2000" dirty="0" smtClean="0"/>
          </a:p>
        </p:txBody>
      </p:sp>
      <p:pic>
        <p:nvPicPr>
          <p:cNvPr id="10" name="Imagem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8676456" cy="473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Estudo de Caso: UPE Consultoria Jr</a:t>
            </a:r>
            <a:endParaRPr lang="pt-BR" sz="36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0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Melhorias</a:t>
            </a:r>
          </a:p>
          <a:p>
            <a:pPr marL="342900" lvl="0" indent="-342900">
              <a:spcBef>
                <a:spcPct val="20000"/>
              </a:spcBef>
            </a:pPr>
            <a:endParaRPr lang="pt-BR" sz="20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Criação de condições para a adequada realização dos trabalhos diários;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Redução do tempo em que o capital humano da UPE Consultoria Jr ficará debilitado;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Desenvolvendo a habilidade dos integrantes para a defesa de argumentos.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sz="2000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Estudo de Caso: UPE Consultoria Jr</a:t>
            </a:r>
            <a:endParaRPr lang="pt-BR" sz="36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484784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000" dirty="0" smtClean="0"/>
              <a:t>Seleção- Modelo AS IS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sz="2000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endParaRPr lang="pt-BR" sz="2000" dirty="0" smtClean="0"/>
          </a:p>
        </p:txBody>
      </p:sp>
      <p:pic>
        <p:nvPicPr>
          <p:cNvPr id="6" name="Imagem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44824"/>
            <a:ext cx="89644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0" y="60840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Para refinar ainda mais as habilidades do candidato com o perfil da vaga, observou-se a necessidade de incluir provas de conhecimentos específicos.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Estudo de Caso: UPE Consultoria Jr</a:t>
            </a:r>
            <a:endParaRPr lang="pt-BR" sz="36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456184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t-BR" sz="2000" dirty="0" smtClean="0"/>
              <a:t>Seleção- Modelo TO BE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sz="2000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endParaRPr lang="pt-BR" sz="2000" dirty="0" smtClean="0"/>
          </a:p>
        </p:txBody>
      </p:sp>
      <p:pic>
        <p:nvPicPr>
          <p:cNvPr id="8" name="Imagem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675297" y="-326416"/>
            <a:ext cx="3829918" cy="9036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Pesquisa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t-BR" sz="3000" dirty="0" smtClean="0"/>
          </a:p>
          <a:p>
            <a:pPr algn="just">
              <a:buFont typeface="Wingdings" pitchFamily="2" charset="2"/>
              <a:buChar char="q"/>
            </a:pPr>
            <a:r>
              <a:rPr lang="pt-BR" sz="2600" dirty="0" smtClean="0"/>
              <a:t>UPE Consultoria Jr</a:t>
            </a:r>
          </a:p>
          <a:p>
            <a:pPr algn="just">
              <a:buNone/>
            </a:pPr>
            <a:endParaRPr lang="pt-BR" sz="2600" dirty="0" smtClean="0"/>
          </a:p>
          <a:p>
            <a:pPr lvl="1" algn="just">
              <a:buFont typeface="Wingdings" pitchFamily="2" charset="2"/>
              <a:buChar char="q"/>
            </a:pPr>
            <a:r>
              <a:rPr lang="pt-BR" sz="2000" dirty="0" smtClean="0"/>
              <a:t>Associação civil educativa, multidisciplinar e sem fins lucrativos,  políticos ou religiosos, formada e gerida por alunos de graduação da UPE Campus Caruaru (Sistemas de Informação e Administração com ênfase em Marketing da Moda).</a:t>
            </a:r>
          </a:p>
          <a:p>
            <a:pPr lvl="1" algn="just">
              <a:buNone/>
            </a:pPr>
            <a:endParaRPr lang="pt-BR" sz="2000" dirty="0" smtClean="0"/>
          </a:p>
          <a:p>
            <a:pPr lvl="1" algn="just">
              <a:buFont typeface="Wingdings" pitchFamily="2" charset="2"/>
              <a:buChar char="q"/>
            </a:pPr>
            <a:r>
              <a:rPr lang="pt-BR" sz="2000" dirty="0" smtClean="0"/>
              <a:t>Baixa experiência em atividades gerenciais</a:t>
            </a:r>
          </a:p>
          <a:p>
            <a:pPr lvl="1" algn="just">
              <a:buFont typeface="Wingdings" pitchFamily="2" charset="2"/>
              <a:buChar char="q"/>
            </a:pPr>
            <a:r>
              <a:rPr lang="pt-BR" sz="2000" dirty="0" smtClean="0"/>
              <a:t>Despadronização de processos</a:t>
            </a:r>
          </a:p>
          <a:p>
            <a:pPr lvl="1" algn="just">
              <a:buFont typeface="Wingdings" pitchFamily="2" charset="2"/>
              <a:buChar char="q"/>
            </a:pPr>
            <a:r>
              <a:rPr lang="pt-BR" sz="2000" dirty="0" smtClean="0"/>
              <a:t>Alto grau de rotatividade do </a:t>
            </a:r>
            <a:r>
              <a:rPr lang="pt-BR" sz="2000" dirty="0" smtClean="0"/>
              <a:t>pessoal</a:t>
            </a:r>
            <a:endParaRPr lang="pt-BR" sz="2000" dirty="0" smtClean="0"/>
          </a:p>
        </p:txBody>
      </p:sp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Estudo de Caso: UPE Consultoria Jr</a:t>
            </a:r>
            <a:endParaRPr lang="pt-BR" sz="36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0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Melhorias</a:t>
            </a:r>
          </a:p>
          <a:p>
            <a:pPr marL="342900" lvl="0" indent="-342900">
              <a:spcBef>
                <a:spcPct val="20000"/>
              </a:spcBef>
            </a:pPr>
            <a:endParaRPr lang="pt-BR" sz="20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Criação de condições para a adequada realização dos trabalhos diários;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Redução do tempo em que o capital humano da UPE Consultoria Jr ficará debilitado;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Na captação de integrantes potencialmente qualificados para núcleos específicos.</a:t>
            </a:r>
          </a:p>
          <a:p>
            <a:pPr marL="342900" lvl="0" indent="-342900">
              <a:spcBef>
                <a:spcPct val="20000"/>
              </a:spcBef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Estudo de Caso: UPE Consultoria Jr</a:t>
            </a:r>
            <a:endParaRPr lang="pt-BR" sz="3600" dirty="0"/>
          </a:p>
        </p:txBody>
      </p:sp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30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Fase III – Apresentação e Treinamento dos Processos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0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os processos precisam ser divulgados para que a empresa possa trabalhar baseada no modelo.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 smtClean="0"/>
              <a:t>Treinamentos  com apresentação dos processos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 smtClean="0"/>
              <a:t>Disponibilização fixa dos processos nos murais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Estudo de Caso: UPE Consultoria Jr</a:t>
            </a:r>
            <a:endParaRPr lang="pt-BR" sz="3600" dirty="0"/>
          </a:p>
        </p:txBody>
      </p:sp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30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Fase  IV – Definição de Indicadores de Desempenho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6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Dois indicadores de desempenho: Eficiência e Eficácia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b="1" dirty="0" smtClean="0"/>
              <a:t>Em curto prazo</a:t>
            </a:r>
            <a:r>
              <a:rPr lang="pt-BR" sz="2000" dirty="0" smtClean="0"/>
              <a:t>: preencher um formulário que deve conter campos para dados tais como: data de início e fim do processo, uma flag para auditar a existência de cada artefato que deveriam ser gerados em cada tarefa.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b="1" dirty="0" smtClean="0"/>
              <a:t>Em longo prazo</a:t>
            </a:r>
            <a:r>
              <a:rPr lang="pt-BR" sz="2000" dirty="0" smtClean="0"/>
              <a:t>: manter uma base histórica dos indicadores de processos medidos. O tempo de execução média pode compor o valor base para a classificação do processo como eficiente ou não.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Valor percebido pelo cliente determina a preferência dentre as empresas e é uma responsabilidade dos processos de negócio.</a:t>
            </a:r>
          </a:p>
          <a:p>
            <a:endParaRPr lang="pt-BR" dirty="0" smtClean="0"/>
          </a:p>
          <a:p>
            <a:r>
              <a:rPr lang="pt-BR" dirty="0" smtClean="0"/>
              <a:t>A etapa de Planejamento e Estratégia influencia a organização a classificar as atividades da empresa em grupo de ações que adicionam valor aos produtos e serviços e isso caracteriza a metodologia como um motivador modelo de gestão empresarial.</a:t>
            </a:r>
          </a:p>
          <a:p>
            <a:endParaRPr lang="pt-BR" dirty="0" smtClean="0"/>
          </a:p>
          <a:p>
            <a:r>
              <a:rPr lang="pt-BR" dirty="0" smtClean="0"/>
              <a:t>BPM pode ser usada para otimizar a cadeia de valor quando modelados os processos no TO BE.</a:t>
            </a:r>
          </a:p>
          <a:p>
            <a:endParaRPr lang="pt-BR" dirty="0" smtClean="0"/>
          </a:p>
          <a:p>
            <a:r>
              <a:rPr lang="pt-BR" dirty="0" smtClean="0"/>
              <a:t>O conhecimento explícito em documentos através das modelagens dos processos críticos, implementa a poderosa capacidade de retomar a uma cadeia da valor adequada quando os integrantes saem da empresa.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Considerações Finais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Dúvi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084232"/>
            <a:ext cx="5382344" cy="3577016"/>
          </a:xfrm>
        </p:spPr>
      </p:pic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Dúvidas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88224" y="2290514"/>
            <a:ext cx="1512168" cy="3154710"/>
          </a:xfrm>
          <a:prstGeom prst="rect">
            <a:avLst/>
          </a:prstGeom>
          <a:solidFill>
            <a:srgbClr val="2B672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9900" dirty="0" smtClean="0"/>
              <a:t>?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Objetivo da Pesquisa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32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400" dirty="0" smtClean="0"/>
              <a:t>Analisar a eficiência da metodologia de gestão de processos de negócio BPM no suporte à formação da cadeia de valor da UPE Consultoria Jr no que tange às características que comprometem uma oferta de valor superior.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Valor Percebido </a:t>
            </a:r>
            <a:r>
              <a:rPr lang="pt-BR" sz="3600" smtClean="0"/>
              <a:t>pelos Clientes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6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Segundo (Kotler, 1998) o valor percebido é o valor atribuído pelos clientes aos produtos e/ou serviços, baseado na relação entre os benefícios que estes trarão, e os custos percebidos para a sua aquisição, comparativamente à concorrência.</a:t>
            </a:r>
          </a:p>
        </p:txBody>
      </p:sp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518123"/>
            <a:ext cx="7058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Cadeia de Valor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6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(Porter,2004) e sua cadeia de valor genérica</a:t>
            </a:r>
          </a:p>
        </p:txBody>
      </p:sp>
      <p:pic>
        <p:nvPicPr>
          <p:cNvPr id="8" name="Imagem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708920"/>
            <a:ext cx="54950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Processos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30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Processos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0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(ABPMP, 2009) é um fluxo de tarefas coordenadas, ativadas por eventos específicos, conduzida por participantes que agem com dados, informações e conhecimento para atingir uma meta específica.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0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(ABNT 2001), processo é um conjunto de atividades inter-relacionadas ou interativas, que transformam insumos (entradas) em produtos (saídas).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Metodologia BPM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6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Metodologia BPM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0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(ABPMP, 2009) define BPM como sendo uma abordagem de gerenciamento para operar o negócio com alta eficiência, agilidade, inovação e adaptabilidade para exceder o que já é alcançado com abordagens tradicionais de administração de empresas.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0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(BPM-CONSORTIUM, OMG) afirma que é um conjunto de técnicas para a melhoria contínua e iterativa dos processos de negócio de uma organização.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3600" dirty="0" smtClean="0"/>
              <a:t>Metodologia BPM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3000" dirty="0" smtClean="0"/>
          </a:p>
        </p:txBody>
      </p:sp>
      <p:pic>
        <p:nvPicPr>
          <p:cNvPr id="8" name="Imagem 7"/>
          <p:cNvPicPr/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259632" y="1700808"/>
            <a:ext cx="67687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491880" y="5723964"/>
            <a:ext cx="2585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Fonte</a:t>
            </a:r>
            <a:r>
              <a:rPr lang="pt-BR" dirty="0" smtClean="0"/>
              <a:t>: ABPMP, 2009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9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Metodologia BPM</a:t>
            </a:r>
            <a:endParaRPr lang="pt-BR" sz="3600" dirty="0"/>
          </a:p>
        </p:txBody>
      </p:sp>
      <p:pic>
        <p:nvPicPr>
          <p:cNvPr id="6" name="Imagem 5" descr="Logo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1968771" cy="72008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6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600" dirty="0" smtClean="0"/>
              <a:t>Metodologia BPM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endParaRPr lang="pt-BR" sz="2000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Segundo a (ELOGROUP, 2009)  uma ação eficaz de BPM estimula o ambiente da organização: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Entender a cadeia de valor da empresa;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Mapear processos com oportunidade contínua de melhoria ;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Definir indicadores de desempenho;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Documentar o processo;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000" dirty="0" smtClean="0"/>
              <a:t>Mecanismos organizacionais de gestão de mudanças.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1398</Words>
  <Application>Microsoft Office PowerPoint</Application>
  <PresentationFormat>Apresentação na tela (4:3)</PresentationFormat>
  <Paragraphs>177</Paragraphs>
  <Slides>24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Estratégia de Negócio Utilizando Práticas de BPM: Um Estudo de Caso na UPE Consultoria Jr</vt:lpstr>
      <vt:lpstr>Pesquisa</vt:lpstr>
      <vt:lpstr>Objetivo da Pesquisa</vt:lpstr>
      <vt:lpstr>Valor Percebido pelos Clientes </vt:lpstr>
      <vt:lpstr>Cadeia de Valor</vt:lpstr>
      <vt:lpstr>Processos</vt:lpstr>
      <vt:lpstr>Metodologia BPM</vt:lpstr>
      <vt:lpstr>Metodologia BPM</vt:lpstr>
      <vt:lpstr>Metodologia BPM</vt:lpstr>
      <vt:lpstr>Trabalhos Relacionados</vt:lpstr>
      <vt:lpstr>Trabalhos Relacionados</vt:lpstr>
      <vt:lpstr>Estudo de Caso: UPE Consultoria Jr</vt:lpstr>
      <vt:lpstr>Estudo de Caso: UPE Consultoria Jr</vt:lpstr>
      <vt:lpstr>Estudo de Caso: UPE Consultoria Jr</vt:lpstr>
      <vt:lpstr>Estudo de Caso: UPE Consultoria Jr</vt:lpstr>
      <vt:lpstr>Estudo de Caso: UPE Consultoria Jr</vt:lpstr>
      <vt:lpstr>Estudo de Caso: UPE Consultoria Jr</vt:lpstr>
      <vt:lpstr>Estudo de Caso: UPE Consultoria Jr</vt:lpstr>
      <vt:lpstr>Estudo de Caso: UPE Consultoria Jr</vt:lpstr>
      <vt:lpstr>Estudo de Caso: UPE Consultoria Jr</vt:lpstr>
      <vt:lpstr>Estudo de Caso: UPE Consultoria Jr</vt:lpstr>
      <vt:lpstr>Estudo de Caso: UPE Consultoria Jr</vt:lpstr>
      <vt:lpstr>Considerações Finais</vt:lpstr>
      <vt:lpstr>Dúvidas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Estimativa em Projetos de Software</dc:title>
  <dc:creator>Ariadnes</dc:creator>
  <cp:lastModifiedBy>Ariadnes</cp:lastModifiedBy>
  <cp:revision>503</cp:revision>
  <dcterms:created xsi:type="dcterms:W3CDTF">2010-09-16T02:19:20Z</dcterms:created>
  <dcterms:modified xsi:type="dcterms:W3CDTF">2010-11-10T12:44:36Z</dcterms:modified>
</cp:coreProperties>
</file>