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handoutMasterIdLst>
    <p:handoutMasterId r:id="rId27"/>
  </p:handoutMasterIdLst>
  <p:sldIdLst>
    <p:sldId id="256" r:id="rId2"/>
    <p:sldId id="257" r:id="rId3"/>
    <p:sldId id="259" r:id="rId4"/>
    <p:sldId id="261" r:id="rId5"/>
    <p:sldId id="268" r:id="rId6"/>
    <p:sldId id="266" r:id="rId7"/>
    <p:sldId id="262" r:id="rId8"/>
    <p:sldId id="265" r:id="rId9"/>
    <p:sldId id="269" r:id="rId10"/>
    <p:sldId id="271" r:id="rId11"/>
    <p:sldId id="270"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6" r:id="rId25"/>
  </p:sldIdLst>
  <p:sldSz cx="9144000" cy="6858000" type="screen4x3"/>
  <p:notesSz cx="6858000" cy="9144000"/>
  <p:defaultTextStyle>
    <a:defPPr>
      <a:defRPr lang="pt-B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095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2C92CE-A18D-4377-B5E3-343CEC970568}" type="doc">
      <dgm:prSet loTypeId="urn:microsoft.com/office/officeart/2005/8/layout/pyramid1" loCatId="pyramid" qsTypeId="urn:microsoft.com/office/officeart/2005/8/quickstyle/simple1" qsCatId="simple" csTypeId="urn:microsoft.com/office/officeart/2005/8/colors/accent1_2" csCatId="accent1" phldr="1"/>
      <dgm:spPr/>
    </dgm:pt>
    <dgm:pt modelId="{7A7DFF45-3E80-4DE7-BF97-DE6F43B3F91A}">
      <dgm:prSet phldrT="[Texto]"/>
      <dgm:spPr>
        <a:solidFill>
          <a:schemeClr val="accent4">
            <a:lumMod val="75000"/>
          </a:schemeClr>
        </a:solidFill>
      </dgm:spPr>
      <dgm:t>
        <a:bodyPr/>
        <a:lstStyle/>
        <a:p>
          <a:r>
            <a:rPr lang="pt-BR" dirty="0" smtClean="0"/>
            <a:t>Estratégico</a:t>
          </a:r>
          <a:endParaRPr lang="pt-BR" dirty="0"/>
        </a:p>
      </dgm:t>
    </dgm:pt>
    <dgm:pt modelId="{A784968D-A758-4BD4-959F-0D5682AC0357}" type="parTrans" cxnId="{B624926E-238F-41AE-AF56-69B3DBE0B621}">
      <dgm:prSet/>
      <dgm:spPr/>
      <dgm:t>
        <a:bodyPr/>
        <a:lstStyle/>
        <a:p>
          <a:endParaRPr lang="pt-BR"/>
        </a:p>
      </dgm:t>
    </dgm:pt>
    <dgm:pt modelId="{469670B0-F76C-4180-82A5-B96889CB8C3A}" type="sibTrans" cxnId="{B624926E-238F-41AE-AF56-69B3DBE0B621}">
      <dgm:prSet/>
      <dgm:spPr/>
      <dgm:t>
        <a:bodyPr/>
        <a:lstStyle/>
        <a:p>
          <a:endParaRPr lang="pt-BR"/>
        </a:p>
      </dgm:t>
    </dgm:pt>
    <dgm:pt modelId="{890C704D-B59B-4759-81CE-0EF537C3DC03}">
      <dgm:prSet phldrT="[Texto]"/>
      <dgm:spPr>
        <a:solidFill>
          <a:schemeClr val="accent4">
            <a:lumMod val="75000"/>
          </a:schemeClr>
        </a:solidFill>
      </dgm:spPr>
      <dgm:t>
        <a:bodyPr/>
        <a:lstStyle/>
        <a:p>
          <a:r>
            <a:rPr lang="pt-BR" dirty="0" smtClean="0"/>
            <a:t>Tático</a:t>
          </a:r>
          <a:endParaRPr lang="pt-BR" dirty="0"/>
        </a:p>
      </dgm:t>
    </dgm:pt>
    <dgm:pt modelId="{673E8B66-3D16-477E-AFA8-F4DD9814A89A}" type="parTrans" cxnId="{ADA52577-BEBB-4855-BCEA-F62CA6DD366B}">
      <dgm:prSet/>
      <dgm:spPr/>
      <dgm:t>
        <a:bodyPr/>
        <a:lstStyle/>
        <a:p>
          <a:endParaRPr lang="pt-BR"/>
        </a:p>
      </dgm:t>
    </dgm:pt>
    <dgm:pt modelId="{40E6C770-8617-4225-8D47-3CC5594FA58D}" type="sibTrans" cxnId="{ADA52577-BEBB-4855-BCEA-F62CA6DD366B}">
      <dgm:prSet/>
      <dgm:spPr/>
      <dgm:t>
        <a:bodyPr/>
        <a:lstStyle/>
        <a:p>
          <a:endParaRPr lang="pt-BR"/>
        </a:p>
      </dgm:t>
    </dgm:pt>
    <dgm:pt modelId="{1985ACE3-555A-49DF-BB3D-C8D30DA012BB}">
      <dgm:prSet phldrT="[Texto]"/>
      <dgm:spPr>
        <a:solidFill>
          <a:schemeClr val="accent4">
            <a:lumMod val="75000"/>
          </a:schemeClr>
        </a:solidFill>
      </dgm:spPr>
      <dgm:t>
        <a:bodyPr/>
        <a:lstStyle/>
        <a:p>
          <a:r>
            <a:rPr lang="pt-BR" dirty="0" smtClean="0"/>
            <a:t>Operacional</a:t>
          </a:r>
          <a:endParaRPr lang="pt-BR" dirty="0"/>
        </a:p>
      </dgm:t>
    </dgm:pt>
    <dgm:pt modelId="{477E08C5-EB3E-40F7-B589-2A81A23C2254}" type="parTrans" cxnId="{CF385590-F678-426B-B27E-73C8FF12F132}">
      <dgm:prSet/>
      <dgm:spPr/>
      <dgm:t>
        <a:bodyPr/>
        <a:lstStyle/>
        <a:p>
          <a:endParaRPr lang="pt-BR"/>
        </a:p>
      </dgm:t>
    </dgm:pt>
    <dgm:pt modelId="{9325889A-B174-43D2-A60C-9E87C38B32C1}" type="sibTrans" cxnId="{CF385590-F678-426B-B27E-73C8FF12F132}">
      <dgm:prSet/>
      <dgm:spPr/>
      <dgm:t>
        <a:bodyPr/>
        <a:lstStyle/>
        <a:p>
          <a:endParaRPr lang="pt-BR"/>
        </a:p>
      </dgm:t>
    </dgm:pt>
    <dgm:pt modelId="{356BB50E-B189-465A-834C-20864891D999}" type="pres">
      <dgm:prSet presAssocID="{D82C92CE-A18D-4377-B5E3-343CEC970568}" presName="Name0" presStyleCnt="0">
        <dgm:presLayoutVars>
          <dgm:dir/>
          <dgm:animLvl val="lvl"/>
          <dgm:resizeHandles val="exact"/>
        </dgm:presLayoutVars>
      </dgm:prSet>
      <dgm:spPr/>
    </dgm:pt>
    <dgm:pt modelId="{CE4977CE-AAC0-4A0A-8D40-0FD0698F76BA}" type="pres">
      <dgm:prSet presAssocID="{7A7DFF45-3E80-4DE7-BF97-DE6F43B3F91A}" presName="Name8" presStyleCnt="0"/>
      <dgm:spPr/>
    </dgm:pt>
    <dgm:pt modelId="{5B2D54C4-BBED-4894-A348-9EC6A301D9EA}" type="pres">
      <dgm:prSet presAssocID="{7A7DFF45-3E80-4DE7-BF97-DE6F43B3F91A}" presName="level" presStyleLbl="node1" presStyleIdx="0" presStyleCnt="3">
        <dgm:presLayoutVars>
          <dgm:chMax val="1"/>
          <dgm:bulletEnabled val="1"/>
        </dgm:presLayoutVars>
      </dgm:prSet>
      <dgm:spPr/>
      <dgm:t>
        <a:bodyPr/>
        <a:lstStyle/>
        <a:p>
          <a:endParaRPr lang="en-US"/>
        </a:p>
      </dgm:t>
    </dgm:pt>
    <dgm:pt modelId="{70ED2FD9-69BD-469F-9068-B6E2C585EE2F}" type="pres">
      <dgm:prSet presAssocID="{7A7DFF45-3E80-4DE7-BF97-DE6F43B3F91A}" presName="levelTx" presStyleLbl="revTx" presStyleIdx="0" presStyleCnt="0">
        <dgm:presLayoutVars>
          <dgm:chMax val="1"/>
          <dgm:bulletEnabled val="1"/>
        </dgm:presLayoutVars>
      </dgm:prSet>
      <dgm:spPr/>
      <dgm:t>
        <a:bodyPr/>
        <a:lstStyle/>
        <a:p>
          <a:endParaRPr lang="en-US"/>
        </a:p>
      </dgm:t>
    </dgm:pt>
    <dgm:pt modelId="{6CD60458-1165-4B39-8A32-8628459ADEB7}" type="pres">
      <dgm:prSet presAssocID="{890C704D-B59B-4759-81CE-0EF537C3DC03}" presName="Name8" presStyleCnt="0"/>
      <dgm:spPr/>
    </dgm:pt>
    <dgm:pt modelId="{D7FDC441-4C6F-4A36-85F4-88F4CEF36FEC}" type="pres">
      <dgm:prSet presAssocID="{890C704D-B59B-4759-81CE-0EF537C3DC03}" presName="level" presStyleLbl="node1" presStyleIdx="1" presStyleCnt="3">
        <dgm:presLayoutVars>
          <dgm:chMax val="1"/>
          <dgm:bulletEnabled val="1"/>
        </dgm:presLayoutVars>
      </dgm:prSet>
      <dgm:spPr/>
      <dgm:t>
        <a:bodyPr/>
        <a:lstStyle/>
        <a:p>
          <a:endParaRPr lang="en-US"/>
        </a:p>
      </dgm:t>
    </dgm:pt>
    <dgm:pt modelId="{515C4BDA-C4E7-4660-9EAF-BA1391082FF6}" type="pres">
      <dgm:prSet presAssocID="{890C704D-B59B-4759-81CE-0EF537C3DC03}" presName="levelTx" presStyleLbl="revTx" presStyleIdx="0" presStyleCnt="0">
        <dgm:presLayoutVars>
          <dgm:chMax val="1"/>
          <dgm:bulletEnabled val="1"/>
        </dgm:presLayoutVars>
      </dgm:prSet>
      <dgm:spPr/>
      <dgm:t>
        <a:bodyPr/>
        <a:lstStyle/>
        <a:p>
          <a:endParaRPr lang="en-US"/>
        </a:p>
      </dgm:t>
    </dgm:pt>
    <dgm:pt modelId="{CA23E01E-CA57-4960-8AA3-2A0C5A1D6943}" type="pres">
      <dgm:prSet presAssocID="{1985ACE3-555A-49DF-BB3D-C8D30DA012BB}" presName="Name8" presStyleCnt="0"/>
      <dgm:spPr/>
    </dgm:pt>
    <dgm:pt modelId="{95E13BCC-FA73-45AA-A071-1FF0A2E62BB4}" type="pres">
      <dgm:prSet presAssocID="{1985ACE3-555A-49DF-BB3D-C8D30DA012BB}" presName="level" presStyleLbl="node1" presStyleIdx="2" presStyleCnt="3">
        <dgm:presLayoutVars>
          <dgm:chMax val="1"/>
          <dgm:bulletEnabled val="1"/>
        </dgm:presLayoutVars>
      </dgm:prSet>
      <dgm:spPr/>
      <dgm:t>
        <a:bodyPr/>
        <a:lstStyle/>
        <a:p>
          <a:endParaRPr lang="en-US"/>
        </a:p>
      </dgm:t>
    </dgm:pt>
    <dgm:pt modelId="{73B97966-0386-4199-8570-43EDC47904CA}" type="pres">
      <dgm:prSet presAssocID="{1985ACE3-555A-49DF-BB3D-C8D30DA012BB}" presName="levelTx" presStyleLbl="revTx" presStyleIdx="0" presStyleCnt="0">
        <dgm:presLayoutVars>
          <dgm:chMax val="1"/>
          <dgm:bulletEnabled val="1"/>
        </dgm:presLayoutVars>
      </dgm:prSet>
      <dgm:spPr/>
      <dgm:t>
        <a:bodyPr/>
        <a:lstStyle/>
        <a:p>
          <a:endParaRPr lang="en-US"/>
        </a:p>
      </dgm:t>
    </dgm:pt>
  </dgm:ptLst>
  <dgm:cxnLst>
    <dgm:cxn modelId="{9021FCEA-FC7A-214A-BCEA-6FC5A2B00F70}" type="presOf" srcId="{890C704D-B59B-4759-81CE-0EF537C3DC03}" destId="{D7FDC441-4C6F-4A36-85F4-88F4CEF36FEC}" srcOrd="0" destOrd="0" presId="urn:microsoft.com/office/officeart/2005/8/layout/pyramid1"/>
    <dgm:cxn modelId="{830F5E76-91F4-E546-BDCB-247837FEA947}" type="presOf" srcId="{1985ACE3-555A-49DF-BB3D-C8D30DA012BB}" destId="{95E13BCC-FA73-45AA-A071-1FF0A2E62BB4}" srcOrd="0" destOrd="0" presId="urn:microsoft.com/office/officeart/2005/8/layout/pyramid1"/>
    <dgm:cxn modelId="{71D7225A-26D1-9A45-8019-9B3DCE04BD7B}" type="presOf" srcId="{7A7DFF45-3E80-4DE7-BF97-DE6F43B3F91A}" destId="{70ED2FD9-69BD-469F-9068-B6E2C585EE2F}" srcOrd="1" destOrd="0" presId="urn:microsoft.com/office/officeart/2005/8/layout/pyramid1"/>
    <dgm:cxn modelId="{CF385590-F678-426B-B27E-73C8FF12F132}" srcId="{D82C92CE-A18D-4377-B5E3-343CEC970568}" destId="{1985ACE3-555A-49DF-BB3D-C8D30DA012BB}" srcOrd="2" destOrd="0" parTransId="{477E08C5-EB3E-40F7-B589-2A81A23C2254}" sibTransId="{9325889A-B174-43D2-A60C-9E87C38B32C1}"/>
    <dgm:cxn modelId="{152747C1-7128-AD46-B8C2-CC66C7F35148}" type="presOf" srcId="{890C704D-B59B-4759-81CE-0EF537C3DC03}" destId="{515C4BDA-C4E7-4660-9EAF-BA1391082FF6}" srcOrd="1" destOrd="0" presId="urn:microsoft.com/office/officeart/2005/8/layout/pyramid1"/>
    <dgm:cxn modelId="{B624926E-238F-41AE-AF56-69B3DBE0B621}" srcId="{D82C92CE-A18D-4377-B5E3-343CEC970568}" destId="{7A7DFF45-3E80-4DE7-BF97-DE6F43B3F91A}" srcOrd="0" destOrd="0" parTransId="{A784968D-A758-4BD4-959F-0D5682AC0357}" sibTransId="{469670B0-F76C-4180-82A5-B96889CB8C3A}"/>
    <dgm:cxn modelId="{7F0DA194-034C-8146-A798-94EA8FBB5C6D}" type="presOf" srcId="{7A7DFF45-3E80-4DE7-BF97-DE6F43B3F91A}" destId="{5B2D54C4-BBED-4894-A348-9EC6A301D9EA}" srcOrd="0" destOrd="0" presId="urn:microsoft.com/office/officeart/2005/8/layout/pyramid1"/>
    <dgm:cxn modelId="{ADA52577-BEBB-4855-BCEA-F62CA6DD366B}" srcId="{D82C92CE-A18D-4377-B5E3-343CEC970568}" destId="{890C704D-B59B-4759-81CE-0EF537C3DC03}" srcOrd="1" destOrd="0" parTransId="{673E8B66-3D16-477E-AFA8-F4DD9814A89A}" sibTransId="{40E6C770-8617-4225-8D47-3CC5594FA58D}"/>
    <dgm:cxn modelId="{DD264C21-4E9E-094C-8763-7B0FBF5284E8}" type="presOf" srcId="{D82C92CE-A18D-4377-B5E3-343CEC970568}" destId="{356BB50E-B189-465A-834C-20864891D999}" srcOrd="0" destOrd="0" presId="urn:microsoft.com/office/officeart/2005/8/layout/pyramid1"/>
    <dgm:cxn modelId="{91818752-6001-6945-94BD-2C6F3EAE38A6}" type="presOf" srcId="{1985ACE3-555A-49DF-BB3D-C8D30DA012BB}" destId="{73B97966-0386-4199-8570-43EDC47904CA}" srcOrd="1" destOrd="0" presId="urn:microsoft.com/office/officeart/2005/8/layout/pyramid1"/>
    <dgm:cxn modelId="{B9909865-1F60-A34C-98F2-0313514E9510}" type="presParOf" srcId="{356BB50E-B189-465A-834C-20864891D999}" destId="{CE4977CE-AAC0-4A0A-8D40-0FD0698F76BA}" srcOrd="0" destOrd="0" presId="urn:microsoft.com/office/officeart/2005/8/layout/pyramid1"/>
    <dgm:cxn modelId="{92EA5755-2C13-9B4D-B38C-9A051BC4AEED}" type="presParOf" srcId="{CE4977CE-AAC0-4A0A-8D40-0FD0698F76BA}" destId="{5B2D54C4-BBED-4894-A348-9EC6A301D9EA}" srcOrd="0" destOrd="0" presId="urn:microsoft.com/office/officeart/2005/8/layout/pyramid1"/>
    <dgm:cxn modelId="{2D173341-A730-5444-9608-CFFE3D9E7A92}" type="presParOf" srcId="{CE4977CE-AAC0-4A0A-8D40-0FD0698F76BA}" destId="{70ED2FD9-69BD-469F-9068-B6E2C585EE2F}" srcOrd="1" destOrd="0" presId="urn:microsoft.com/office/officeart/2005/8/layout/pyramid1"/>
    <dgm:cxn modelId="{7FE1809A-EACE-3146-8981-CB61EA8041BB}" type="presParOf" srcId="{356BB50E-B189-465A-834C-20864891D999}" destId="{6CD60458-1165-4B39-8A32-8628459ADEB7}" srcOrd="1" destOrd="0" presId="urn:microsoft.com/office/officeart/2005/8/layout/pyramid1"/>
    <dgm:cxn modelId="{2ADA803B-7D9D-4747-AD14-CF4B852552DC}" type="presParOf" srcId="{6CD60458-1165-4B39-8A32-8628459ADEB7}" destId="{D7FDC441-4C6F-4A36-85F4-88F4CEF36FEC}" srcOrd="0" destOrd="0" presId="urn:microsoft.com/office/officeart/2005/8/layout/pyramid1"/>
    <dgm:cxn modelId="{5D9B639A-6F57-E245-AAE1-B5854950E374}" type="presParOf" srcId="{6CD60458-1165-4B39-8A32-8628459ADEB7}" destId="{515C4BDA-C4E7-4660-9EAF-BA1391082FF6}" srcOrd="1" destOrd="0" presId="urn:microsoft.com/office/officeart/2005/8/layout/pyramid1"/>
    <dgm:cxn modelId="{38B17413-8FFE-5848-A94E-1D69B3ADE4B7}" type="presParOf" srcId="{356BB50E-B189-465A-834C-20864891D999}" destId="{CA23E01E-CA57-4960-8AA3-2A0C5A1D6943}" srcOrd="2" destOrd="0" presId="urn:microsoft.com/office/officeart/2005/8/layout/pyramid1"/>
    <dgm:cxn modelId="{6D37FA6D-DD77-E744-9555-F97F49F5A67D}" type="presParOf" srcId="{CA23E01E-CA57-4960-8AA3-2A0C5A1D6943}" destId="{95E13BCC-FA73-45AA-A071-1FF0A2E62BB4}" srcOrd="0" destOrd="0" presId="urn:microsoft.com/office/officeart/2005/8/layout/pyramid1"/>
    <dgm:cxn modelId="{7BBEBC2B-B544-1148-9AF7-C91EE5C562BC}" type="presParOf" srcId="{CA23E01E-CA57-4960-8AA3-2A0C5A1D6943}" destId="{73B97966-0386-4199-8570-43EDC47904CA}"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2D54C4-BBED-4894-A348-9EC6A301D9EA}">
      <dsp:nvSpPr>
        <dsp:cNvPr id="0" name=""/>
        <dsp:cNvSpPr/>
      </dsp:nvSpPr>
      <dsp:spPr>
        <a:xfrm>
          <a:off x="2032000" y="0"/>
          <a:ext cx="2032000" cy="1164165"/>
        </a:xfrm>
        <a:prstGeom prst="trapezoid">
          <a:avLst>
            <a:gd name="adj" fmla="val 87273"/>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pt-BR" sz="2800" kern="1200" dirty="0" smtClean="0"/>
            <a:t>Estratégico</a:t>
          </a:r>
          <a:endParaRPr lang="pt-BR" sz="2800" kern="1200" dirty="0"/>
        </a:p>
      </dsp:txBody>
      <dsp:txXfrm>
        <a:off x="2032000" y="0"/>
        <a:ext cx="2032000" cy="1164165"/>
      </dsp:txXfrm>
    </dsp:sp>
    <dsp:sp modelId="{D7FDC441-4C6F-4A36-85F4-88F4CEF36FEC}">
      <dsp:nvSpPr>
        <dsp:cNvPr id="0" name=""/>
        <dsp:cNvSpPr/>
      </dsp:nvSpPr>
      <dsp:spPr>
        <a:xfrm>
          <a:off x="1016000" y="1164165"/>
          <a:ext cx="4064000" cy="1164165"/>
        </a:xfrm>
        <a:prstGeom prst="trapezoid">
          <a:avLst>
            <a:gd name="adj" fmla="val 87273"/>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pt-BR" sz="2800" kern="1200" dirty="0" smtClean="0"/>
            <a:t>Tático</a:t>
          </a:r>
          <a:endParaRPr lang="pt-BR" sz="2800" kern="1200" dirty="0"/>
        </a:p>
      </dsp:txBody>
      <dsp:txXfrm>
        <a:off x="1727200" y="1164165"/>
        <a:ext cx="2641600" cy="1164165"/>
      </dsp:txXfrm>
    </dsp:sp>
    <dsp:sp modelId="{95E13BCC-FA73-45AA-A071-1FF0A2E62BB4}">
      <dsp:nvSpPr>
        <dsp:cNvPr id="0" name=""/>
        <dsp:cNvSpPr/>
      </dsp:nvSpPr>
      <dsp:spPr>
        <a:xfrm>
          <a:off x="0" y="2328330"/>
          <a:ext cx="6095999" cy="1164165"/>
        </a:xfrm>
        <a:prstGeom prst="trapezoid">
          <a:avLst>
            <a:gd name="adj" fmla="val 87273"/>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pt-BR" sz="2800" kern="1200" dirty="0" smtClean="0"/>
            <a:t>Operacional</a:t>
          </a:r>
          <a:endParaRPr lang="pt-BR" sz="2800" kern="1200" dirty="0"/>
        </a:p>
      </dsp:txBody>
      <dsp:txXfrm>
        <a:off x="1066800" y="2328330"/>
        <a:ext cx="3962400" cy="116416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A27F23-FD9D-3243-8519-8D361D9238FA}" type="datetimeFigureOut">
              <a:rPr lang="pt-BR" smtClean="0"/>
              <a:pPr/>
              <a:t>19/11/2010</a:t>
            </a:fld>
            <a:endParaRPr lang="pt-B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4A353A-A82C-D646-A2DE-1E72ED6A04FA}" type="slidenum">
              <a:rPr lang="pt-BR" smtClean="0"/>
              <a:pPr/>
              <a:t>‹nº›</a:t>
            </a:fld>
            <a:endParaRPr lang="pt-B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A7C54E-5C2F-9943-BBD9-C4A91133657F}" type="datetimeFigureOut">
              <a:rPr lang="pt-BR" smtClean="0"/>
              <a:pPr/>
              <a:t>19/11/2010</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A90B91-9426-E841-97FE-8308F88F81E6}" type="slidenum">
              <a:rPr lang="pt-BR" smtClean="0"/>
              <a:pPr/>
              <a:t>‹nº›</a:t>
            </a:fld>
            <a:endParaRPr lang="pt-BR"/>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a:lstStyle/>
          <a:p>
            <a:r>
              <a:rPr lang="pt-BR" smtClean="0"/>
              <a:t>exemplos</a:t>
            </a:r>
          </a:p>
        </p:txBody>
      </p:sp>
      <p:sp>
        <p:nvSpPr>
          <p:cNvPr id="23556" name="Slide Number Placeholder 3"/>
          <p:cNvSpPr>
            <a:spLocks noGrp="1"/>
          </p:cNvSpPr>
          <p:nvPr>
            <p:ph type="sldNum" sz="quarter" idx="5"/>
          </p:nvPr>
        </p:nvSpPr>
        <p:spPr bwMode="auto">
          <a:noFill/>
          <a:ln>
            <a:miter lim="800000"/>
            <a:headEnd/>
            <a:tailEnd/>
          </a:ln>
        </p:spPr>
        <p:txBody>
          <a:bodyPr/>
          <a:lstStyle/>
          <a:p>
            <a:fld id="{1D68E443-09B6-064D-9AB4-564B42AF9401}" type="slidenum">
              <a:rPr lang="pt-BR" smtClean="0"/>
              <a:pPr/>
              <a:t>7</a:t>
            </a:fld>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180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AEE048D-EA1B-3340-B98F-F837833932AD}" type="datetime1">
              <a:rPr lang="pt-BR" smtClean="0"/>
              <a:pPr/>
              <a:t>19/11/2010</a:t>
            </a:fld>
            <a:endParaRPr lang="pt-BR"/>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pt-BR"/>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F3130B16-2150-DB44-A0A5-DCF2F3E02FF3}" type="slidenum">
              <a:rPr lang="pt-BR" smtClean="0"/>
              <a:pPr/>
              <a:t>‹nº›</a:t>
            </a:fld>
            <a:endParaRPr lang="pt-BR"/>
          </a:p>
        </p:txBody>
      </p:sp>
      <p:pic>
        <p:nvPicPr>
          <p:cNvPr id="9" name="Picture 8" descr="logo_cin.png"/>
          <p:cNvPicPr>
            <a:picLocks noChangeAspect="1"/>
          </p:cNvPicPr>
          <p:nvPr userDrawn="1"/>
        </p:nvPicPr>
        <p:blipFill>
          <a:blip r:embed="rId2"/>
          <a:stretch>
            <a:fillRect/>
          </a:stretch>
        </p:blipFill>
        <p:spPr>
          <a:xfrm>
            <a:off x="696816" y="3642039"/>
            <a:ext cx="2198784" cy="566890"/>
          </a:xfrm>
          <a:prstGeom prst="rect">
            <a:avLst/>
          </a:prstGeom>
        </p:spPr>
      </p:pic>
      <p:pic>
        <p:nvPicPr>
          <p:cNvPr id="1026" name="Picture 2" descr="C:\Users\Julio\Desktop\Marca-Promise\Cores mais vivas\jpg\marca_promise-coresMaisVivas-p.jpg"/>
          <p:cNvPicPr>
            <a:picLocks noChangeAspect="1" noChangeArrowheads="1"/>
          </p:cNvPicPr>
          <p:nvPr userDrawn="1"/>
        </p:nvPicPr>
        <p:blipFill>
          <a:blip r:embed="rId3"/>
          <a:srcRect/>
          <a:stretch>
            <a:fillRect/>
          </a:stretch>
        </p:blipFill>
        <p:spPr bwMode="auto">
          <a:xfrm>
            <a:off x="696816" y="268288"/>
            <a:ext cx="2139950" cy="487362"/>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754C323F-A940-DE49-AFF8-264E8AA32AC3}" type="datetime1">
              <a:rPr lang="pt-BR" smtClean="0"/>
              <a:pPr/>
              <a:t>19/11/2010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C64AD9D9-CE8C-644C-9D81-37C9484AF699}" type="datetime1">
              <a:rPr lang="pt-BR" smtClean="0"/>
              <a:pPr/>
              <a:t>19/11/2010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DB3CC026-F59F-6447-AC1B-740D3870F42C}" type="datetime1">
              <a:rPr lang="pt-BR" smtClean="0"/>
              <a:pPr/>
              <a:t>19/11/2010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02E9FBC-2373-E94F-9275-B29124BFD1A4}" type="datetime1">
              <a:rPr lang="pt-BR" smtClean="0"/>
              <a:pPr/>
              <a:t>19/11/2010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x-none"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414E0EB8-094B-C448-87BB-2DF2293AB039}" type="datetime1">
              <a:rPr lang="pt-BR" smtClean="0"/>
              <a:pPr/>
              <a:t>19/11/2010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x-none"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561B1B47-B4D8-CF42-925E-70CAE991AC08}" type="datetime1">
              <a:rPr lang="pt-BR" smtClean="0"/>
              <a:pPr/>
              <a:t>19/11/2010</a:t>
            </a:fld>
            <a:endParaRPr lang="pt-BR"/>
          </a:p>
        </p:txBody>
      </p:sp>
      <p:sp>
        <p:nvSpPr>
          <p:cNvPr id="6" name="Footer Placeholder 5"/>
          <p:cNvSpPr>
            <a:spLocks noGrp="1"/>
          </p:cNvSpPr>
          <p:nvPr>
            <p:ph type="ftr" sz="quarter" idx="11"/>
          </p:nvPr>
        </p:nvSpPr>
        <p:spPr>
          <a:xfrm>
            <a:off x="174812" y="6356350"/>
            <a:ext cx="3863788" cy="365125"/>
          </a:xfrm>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x-none"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x-none"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A5F8D49-876E-5B4F-BCEB-8CF913B95A51}" type="datetime1">
              <a:rPr lang="pt-BR" smtClean="0"/>
              <a:pPr/>
              <a:t>19/11/2010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x-none"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DFE3433F-EBFA-024A-BE0D-66CAFAF3341E}" type="datetime1">
              <a:rPr lang="pt-BR" smtClean="0"/>
              <a:pPr/>
              <a:t>19/11/2010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10"/>
          </p:nvPr>
        </p:nvSpPr>
        <p:spPr/>
        <p:txBody>
          <a:bodyPr/>
          <a:lstStyle/>
          <a:p>
            <a:fld id="{630F6925-62A6-2B44-AEDD-C0050E819D37}" type="datetime1">
              <a:rPr lang="pt-BR" smtClean="0"/>
              <a:pPr/>
              <a:t>19/11/2010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x-none"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10"/>
          </p:nvPr>
        </p:nvSpPr>
        <p:spPr/>
        <p:txBody>
          <a:bodyPr/>
          <a:lstStyle/>
          <a:p>
            <a:fld id="{D70C8272-2F93-8843-B091-82CAFBA42470}" type="datetime1">
              <a:rPr lang="pt-BR" smtClean="0"/>
              <a:pPr/>
              <a:t>19/11/2010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a:xfrm>
            <a:off x="457199" y="2209800"/>
            <a:ext cx="8305801" cy="3916363"/>
          </a:xfrm>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11B49138-5188-3C40-A56F-100F062B3CC8}" type="datetime1">
              <a:rPr lang="pt-BR" smtClean="0"/>
              <a:pPr/>
              <a:t>19/11/2010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x-none"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36895707-30D1-2444-819B-874ECD9A4039}" type="datetime1">
              <a:rPr lang="pt-BR" smtClean="0"/>
              <a:pPr/>
              <a:t>19/11/2010</a:t>
            </a:fld>
            <a:endParaRPr lang="pt-BR"/>
          </a:p>
        </p:txBody>
      </p:sp>
      <p:sp>
        <p:nvSpPr>
          <p:cNvPr id="5" name="Footer Placeholder 4"/>
          <p:cNvSpPr>
            <a:spLocks noGrp="1"/>
          </p:cNvSpPr>
          <p:nvPr>
            <p:ph type="ftr" sz="quarter" idx="11"/>
          </p:nvPr>
        </p:nvSpPr>
        <p:spPr>
          <a:xfrm>
            <a:off x="3213847" y="6356350"/>
            <a:ext cx="4734112" cy="365125"/>
          </a:xfrm>
        </p:spPr>
        <p:txBody>
          <a:bodyPr/>
          <a:lstStyle/>
          <a:p>
            <a:endParaRPr lang="pt-BR"/>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F3130B16-2150-DB44-A0A5-DCF2F3E02FF3}" type="slidenum">
              <a:rPr lang="pt-BR" smtClean="0"/>
              <a:pPr/>
              <a:t>‹nº›</a:t>
            </a:fld>
            <a:endParaRPr lang="pt-BR"/>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x-none"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x-none"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87E8C2A3-D77E-F642-8AFA-455E868B60FB}" type="datetime1">
              <a:rPr lang="pt-BR" smtClean="0"/>
              <a:pPr/>
              <a:t>19/11/2010</a:t>
            </a:fld>
            <a:endParaRPr lang="pt-BR"/>
          </a:p>
        </p:txBody>
      </p:sp>
      <p:sp>
        <p:nvSpPr>
          <p:cNvPr id="5" name="Footer Placeholder 4"/>
          <p:cNvSpPr>
            <a:spLocks noGrp="1"/>
          </p:cNvSpPr>
          <p:nvPr>
            <p:ph type="ftr" sz="quarter" idx="11"/>
          </p:nvPr>
        </p:nvSpPr>
        <p:spPr>
          <a:xfrm>
            <a:off x="2178423" y="6356350"/>
            <a:ext cx="4926852" cy="365125"/>
          </a:xfrm>
        </p:spPr>
        <p:txBody>
          <a:bodyPr/>
          <a:lstStyle/>
          <a:p>
            <a:endParaRPr lang="pt-BR"/>
          </a:p>
        </p:txBody>
      </p:sp>
      <p:sp>
        <p:nvSpPr>
          <p:cNvPr id="6" name="Slide Number Placeholder 5"/>
          <p:cNvSpPr>
            <a:spLocks noGrp="1"/>
          </p:cNvSpPr>
          <p:nvPr>
            <p:ph type="sldNum" sz="quarter" idx="12"/>
          </p:nvPr>
        </p:nvSpPr>
        <p:spPr>
          <a:xfrm>
            <a:off x="331694" y="361016"/>
            <a:ext cx="506506" cy="365125"/>
          </a:xfrm>
        </p:spPr>
        <p:txBody>
          <a:bodyPr/>
          <a:lstStyle/>
          <a:p>
            <a:fld id="{F3130B16-2150-DB44-A0A5-DCF2F3E02FF3}" type="slidenum">
              <a:rPr lang="pt-BR" smtClean="0"/>
              <a:pPr/>
              <a:t>‹nº›</a:t>
            </a:fld>
            <a:endParaRPr lang="pt-BR"/>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x-none"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5D07457A-4AD7-184A-B17E-62E70C7F4D27}" type="datetime1">
              <a:rPr lang="pt-BR" smtClean="0"/>
              <a:pPr/>
              <a:t>19/11/2010</a:t>
            </a:fld>
            <a:endParaRPr lang="pt-BR"/>
          </a:p>
        </p:txBody>
      </p:sp>
      <p:sp>
        <p:nvSpPr>
          <p:cNvPr id="5" name="Footer Placeholder 4"/>
          <p:cNvSpPr>
            <a:spLocks noGrp="1"/>
          </p:cNvSpPr>
          <p:nvPr>
            <p:ph type="ftr" sz="quarter" idx="11"/>
          </p:nvPr>
        </p:nvSpPr>
        <p:spPr>
          <a:xfrm>
            <a:off x="174812" y="6356350"/>
            <a:ext cx="5311588" cy="365125"/>
          </a:xfrm>
        </p:spPr>
        <p:txBody>
          <a:bodyPr/>
          <a:lstStyle/>
          <a:p>
            <a:endParaRPr lang="pt-BR"/>
          </a:p>
        </p:txBody>
      </p:sp>
      <p:sp>
        <p:nvSpPr>
          <p:cNvPr id="6" name="Slide Number Placeholder 5"/>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F3130B16-2150-DB44-A0A5-DCF2F3E02FF3}" type="slidenum">
              <a:rPr lang="pt-BR" smtClean="0"/>
              <a:pPr/>
              <a:t>‹nº›</a:t>
            </a:fld>
            <a:endParaRPr lang="pt-BR"/>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x-none" smtClean="0"/>
              <a:t>Click icon to add picture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6833F52B-7AFB-DA4D-BD68-F95E59E09CAF}" type="datetime1">
              <a:rPr lang="pt-BR" smtClean="0"/>
              <a:pPr/>
              <a:t>19/11/2010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7" name="Date Placeholder 6"/>
          <p:cNvSpPr>
            <a:spLocks noGrp="1"/>
          </p:cNvSpPr>
          <p:nvPr>
            <p:ph type="dt" sz="half" idx="10"/>
          </p:nvPr>
        </p:nvSpPr>
        <p:spPr/>
        <p:txBody>
          <a:bodyPr/>
          <a:lstStyle/>
          <a:p>
            <a:fld id="{F2FB9900-A36D-0645-A292-C2F7F41CA2BB}" type="datetime1">
              <a:rPr lang="pt-BR" smtClean="0"/>
              <a:pPr/>
              <a:t>19/11/2010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3130B16-2150-DB44-A0A5-DCF2F3E02FF3}"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x-none"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5E5DFD45-F609-524E-9965-09BA6B1F680B}" type="datetime1">
              <a:rPr lang="pt-BR" smtClean="0"/>
              <a:pPr/>
              <a:t>19/11/2010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130B16-2150-DB44-A0A5-DCF2F3E02FF3}" type="slidenum">
              <a:rPr lang="pt-BR" smtClean="0"/>
              <a:pPr/>
              <a:t>‹nº›</a:t>
            </a:fld>
            <a:endParaRPr lang="pt-BR"/>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918C70C7-0F7C-A044-AC1D-1E0F9CE11EAD}" type="datetime1">
              <a:rPr lang="pt-BR" smtClean="0"/>
              <a:pPr/>
              <a:t>19/11/2010</a:t>
            </a:fld>
            <a:endParaRPr lang="pt-BR"/>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pt-BR"/>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F3130B16-2150-DB44-A0A5-DCF2F3E02FF3}"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hf hdr="0" ft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Macintosh%20HD:Users:juliovenancio:Desktop:artigo-mapeamento.doc!OLE_LINK1"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oleObject" Target="Macintosh%20HD:Users:juliovenancio:Desktop:artigo-mapeamento.doc!OLE_LINK2"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343400"/>
            <a:ext cx="8610600" cy="1307591"/>
          </a:xfrm>
        </p:spPr>
        <p:txBody>
          <a:bodyPr>
            <a:noAutofit/>
          </a:bodyPr>
          <a:lstStyle/>
          <a:p>
            <a:r>
              <a:rPr lang="pt-BR" sz="2400" dirty="0" smtClean="0"/>
              <a:t>Indicadores e Métricas para Avaliação de Riscos em Projetos de Software: Um Estudo de Mapeamento</a:t>
            </a:r>
            <a:endParaRPr lang="pt-BR" sz="2400" dirty="0"/>
          </a:p>
        </p:txBody>
      </p:sp>
      <p:sp>
        <p:nvSpPr>
          <p:cNvPr id="3" name="Subtitle 2"/>
          <p:cNvSpPr>
            <a:spLocks noGrp="1"/>
          </p:cNvSpPr>
          <p:nvPr>
            <p:ph type="subTitle" idx="1"/>
          </p:nvPr>
        </p:nvSpPr>
        <p:spPr>
          <a:xfrm>
            <a:off x="1828800" y="5879592"/>
            <a:ext cx="5458968" cy="621792"/>
          </a:xfrm>
        </p:spPr>
        <p:txBody>
          <a:bodyPr>
            <a:noAutofit/>
          </a:bodyPr>
          <a:lstStyle/>
          <a:p>
            <a:pPr algn="ctr"/>
            <a:r>
              <a:rPr lang="pt-BR" sz="1400" dirty="0" smtClean="0"/>
              <a:t>Júlio Venâncio</a:t>
            </a:r>
          </a:p>
          <a:p>
            <a:pPr algn="ctr"/>
            <a:r>
              <a:rPr lang="pt-BR" sz="1400" dirty="0" smtClean="0"/>
              <a:t>jvmj@cin.ufpe.br</a:t>
            </a:r>
            <a:endParaRPr lang="pt-B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Protocolo </a:t>
            </a:r>
            <a:r>
              <a:rPr lang="en-US" dirty="0" smtClean="0"/>
              <a:t>–</a:t>
            </a:r>
            <a:r>
              <a:rPr lang="pt-BR" dirty="0" smtClean="0"/>
              <a:t/>
            </a:r>
            <a:br>
              <a:rPr lang="pt-BR" dirty="0" smtClean="0"/>
            </a:br>
            <a:r>
              <a:rPr lang="pt-BR" i="1" dirty="0" err="1" smtClean="0"/>
              <a:t>Template</a:t>
            </a:r>
            <a:endParaRPr lang="pt-BR" i="1"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pt-BR" dirty="0" smtClean="0"/>
              <a:t>Questões da pesquisa</a:t>
            </a:r>
          </a:p>
          <a:p>
            <a:pPr marL="457200" indent="-457200">
              <a:buFont typeface="+mj-lt"/>
              <a:buAutoNum type="arabicPeriod"/>
            </a:pPr>
            <a:r>
              <a:rPr lang="pt-BR" dirty="0" smtClean="0"/>
              <a:t>PICO (</a:t>
            </a:r>
            <a:r>
              <a:rPr lang="pt-BR" b="1" dirty="0" err="1" smtClean="0"/>
              <a:t>P</a:t>
            </a:r>
            <a:r>
              <a:rPr lang="pt-BR" dirty="0" err="1" smtClean="0"/>
              <a:t>opulation</a:t>
            </a:r>
            <a:r>
              <a:rPr lang="pt-BR" dirty="0" smtClean="0"/>
              <a:t>, </a:t>
            </a:r>
            <a:r>
              <a:rPr lang="pt-BR" b="1" dirty="0" err="1" smtClean="0"/>
              <a:t>I</a:t>
            </a:r>
            <a:r>
              <a:rPr lang="pt-BR" dirty="0" err="1" smtClean="0"/>
              <a:t>ntervention</a:t>
            </a:r>
            <a:r>
              <a:rPr lang="pt-BR" dirty="0" smtClean="0"/>
              <a:t>, </a:t>
            </a:r>
            <a:r>
              <a:rPr lang="pt-BR" b="1" dirty="0" err="1" smtClean="0"/>
              <a:t>C</a:t>
            </a:r>
            <a:r>
              <a:rPr lang="pt-BR" dirty="0" err="1" smtClean="0"/>
              <a:t>omparison</a:t>
            </a:r>
            <a:r>
              <a:rPr lang="pt-BR" dirty="0" smtClean="0"/>
              <a:t>, </a:t>
            </a:r>
            <a:r>
              <a:rPr lang="pt-BR" b="1" dirty="0" err="1" smtClean="0"/>
              <a:t>O</a:t>
            </a:r>
            <a:r>
              <a:rPr lang="pt-BR" dirty="0" err="1" smtClean="0"/>
              <a:t>utcomes</a:t>
            </a:r>
            <a:r>
              <a:rPr lang="pt-BR" dirty="0" smtClean="0"/>
              <a:t>)</a:t>
            </a:r>
          </a:p>
          <a:p>
            <a:pPr marL="457200" indent="-457200">
              <a:buFont typeface="+mj-lt"/>
              <a:buAutoNum type="arabicPeriod"/>
            </a:pPr>
            <a:r>
              <a:rPr lang="pt-BR" dirty="0" smtClean="0"/>
              <a:t>Grupo de controle</a:t>
            </a:r>
          </a:p>
          <a:p>
            <a:pPr marL="457200" indent="-457200">
              <a:buFont typeface="+mj-lt"/>
              <a:buAutoNum type="arabicPeriod"/>
            </a:pPr>
            <a:r>
              <a:rPr lang="pt-BR" dirty="0" smtClean="0"/>
              <a:t>Critérios de inclusão</a:t>
            </a:r>
          </a:p>
          <a:p>
            <a:pPr marL="457200" indent="-457200">
              <a:buFont typeface="+mj-lt"/>
              <a:buAutoNum type="arabicPeriod"/>
            </a:pPr>
            <a:r>
              <a:rPr lang="pt-BR" dirty="0" smtClean="0"/>
              <a:t>Abordagem de seleção das fontes</a:t>
            </a:r>
          </a:p>
          <a:p>
            <a:pPr marL="457200" indent="-457200">
              <a:buFont typeface="+mj-lt"/>
              <a:buAutoNum type="arabicPeriod"/>
            </a:pPr>
            <a:r>
              <a:rPr lang="pt-BR" dirty="0" smtClean="0"/>
              <a:t>Estratégia de busca adotada</a:t>
            </a:r>
          </a:p>
          <a:p>
            <a:pPr marL="457200" indent="-457200">
              <a:buFont typeface="+mj-lt"/>
              <a:buAutoNum type="arabicPeriod"/>
            </a:pPr>
            <a:r>
              <a:rPr lang="pt-BR" dirty="0" smtClean="0"/>
              <a:t>Estratégia para extração dos dados</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10</a:t>
            </a:fld>
            <a:endParaRPr lang="pt-B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Questões da Pesquisa</a:t>
            </a:r>
            <a:endParaRPr lang="pt-BR" dirty="0"/>
          </a:p>
        </p:txBody>
      </p:sp>
      <p:sp>
        <p:nvSpPr>
          <p:cNvPr id="3" name="Content Placeholder 2"/>
          <p:cNvSpPr>
            <a:spLocks noGrp="1"/>
          </p:cNvSpPr>
          <p:nvPr>
            <p:ph idx="1"/>
          </p:nvPr>
        </p:nvSpPr>
        <p:spPr/>
        <p:txBody>
          <a:bodyPr/>
          <a:lstStyle/>
          <a:p>
            <a:r>
              <a:rPr lang="pt-BR" dirty="0" smtClean="0"/>
              <a:t>Questões da pesquisa</a:t>
            </a:r>
          </a:p>
          <a:p>
            <a:pPr lvl="1"/>
            <a:endParaRPr lang="pt-BR" dirty="0" smtClean="0"/>
          </a:p>
          <a:p>
            <a:pPr lvl="1"/>
            <a:endParaRPr lang="pt-BR" dirty="0" smtClean="0"/>
          </a:p>
          <a:p>
            <a:pPr lvl="1"/>
            <a:r>
              <a:rPr lang="pt-BR" dirty="0" smtClean="0"/>
              <a:t>Primária -</a:t>
            </a:r>
            <a:r>
              <a:rPr lang="pt-BR" b="1" dirty="0" smtClean="0"/>
              <a:t> </a:t>
            </a:r>
            <a:r>
              <a:rPr lang="pt-BR" dirty="0" smtClean="0"/>
              <a:t>Quais são as evidências de métricas de apoio ao gerenciamento de riscos em projetos de software?</a:t>
            </a:r>
          </a:p>
          <a:p>
            <a:pPr lvl="1"/>
            <a:endParaRPr lang="pt-BR" dirty="0" smtClean="0"/>
          </a:p>
          <a:p>
            <a:pPr lvl="1"/>
            <a:r>
              <a:rPr lang="pt-BR" dirty="0" smtClean="0"/>
              <a:t>Secundária - Baseado nas evidências encontradas, que informação é utilizada para medir os riscos?</a:t>
            </a:r>
          </a:p>
        </p:txBody>
      </p:sp>
      <p:sp>
        <p:nvSpPr>
          <p:cNvPr id="4" name="Slide Number Placeholder 3"/>
          <p:cNvSpPr>
            <a:spLocks noGrp="1"/>
          </p:cNvSpPr>
          <p:nvPr>
            <p:ph type="sldNum" sz="quarter" idx="12"/>
          </p:nvPr>
        </p:nvSpPr>
        <p:spPr/>
        <p:txBody>
          <a:bodyPr/>
          <a:lstStyle/>
          <a:p>
            <a:fld id="{F3130B16-2150-DB44-A0A5-DCF2F3E02FF3}" type="slidenum">
              <a:rPr lang="pt-BR" smtClean="0"/>
              <a:pPr/>
              <a:t>11</a:t>
            </a:fld>
            <a:endParaRPr lang="pt-B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PICO</a:t>
            </a:r>
            <a:endParaRPr lang="pt-BR" dirty="0"/>
          </a:p>
        </p:txBody>
      </p:sp>
      <p:sp>
        <p:nvSpPr>
          <p:cNvPr id="3" name="Content Placeholder 2"/>
          <p:cNvSpPr>
            <a:spLocks noGrp="1"/>
          </p:cNvSpPr>
          <p:nvPr>
            <p:ph idx="1"/>
          </p:nvPr>
        </p:nvSpPr>
        <p:spPr/>
        <p:txBody>
          <a:bodyPr>
            <a:normAutofit lnSpcReduction="10000"/>
          </a:bodyPr>
          <a:lstStyle/>
          <a:p>
            <a:r>
              <a:rPr lang="pt-BR" dirty="0" smtClean="0"/>
              <a:t>População</a:t>
            </a:r>
          </a:p>
          <a:p>
            <a:pPr lvl="1"/>
            <a:r>
              <a:rPr lang="pt-BR" dirty="0" smtClean="0"/>
              <a:t>Trabalhos relacionados a gerenciamento e avaliação de projetos de software </a:t>
            </a:r>
          </a:p>
          <a:p>
            <a:r>
              <a:rPr lang="pt-BR" dirty="0" smtClean="0"/>
              <a:t>Intervenção</a:t>
            </a:r>
          </a:p>
          <a:p>
            <a:pPr lvl="1"/>
            <a:r>
              <a:rPr lang="pt-BR" dirty="0" smtClean="0"/>
              <a:t>Abordagens, técnicas e métodos de avaliação de riscos</a:t>
            </a:r>
          </a:p>
          <a:p>
            <a:r>
              <a:rPr lang="pt-BR" dirty="0" smtClean="0"/>
              <a:t>Comparação</a:t>
            </a:r>
          </a:p>
          <a:p>
            <a:pPr lvl="1"/>
            <a:r>
              <a:rPr lang="pt-BR" dirty="0" smtClean="0"/>
              <a:t>Não tem</a:t>
            </a:r>
          </a:p>
          <a:p>
            <a:r>
              <a:rPr lang="pt-BR" dirty="0" err="1" smtClean="0"/>
              <a:t>Outcomes</a:t>
            </a:r>
            <a:r>
              <a:rPr lang="pt-BR" dirty="0" smtClean="0"/>
              <a:t> (Resultados)</a:t>
            </a:r>
          </a:p>
          <a:p>
            <a:pPr lvl="1"/>
            <a:r>
              <a:rPr lang="pt-BR" dirty="0" smtClean="0"/>
              <a:t>Abordagens de medição de riscos e indicadores e métricas de apoio à gerência de riscos, incluindo dados e informações utilizados para mensurar os riscos </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12</a:t>
            </a:fld>
            <a:endParaRPr lang="pt-B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Grupo de controle</a:t>
            </a:r>
            <a:endParaRPr lang="pt-BR" dirty="0"/>
          </a:p>
        </p:txBody>
      </p:sp>
      <p:sp>
        <p:nvSpPr>
          <p:cNvPr id="3" name="Content Placeholder 2"/>
          <p:cNvSpPr>
            <a:spLocks noGrp="1"/>
          </p:cNvSpPr>
          <p:nvPr>
            <p:ph idx="1"/>
          </p:nvPr>
        </p:nvSpPr>
        <p:spPr/>
        <p:txBody>
          <a:bodyPr>
            <a:normAutofit fontScale="70000" lnSpcReduction="20000"/>
          </a:bodyPr>
          <a:lstStyle/>
          <a:p>
            <a:pPr lvl="0"/>
            <a:r>
              <a:rPr lang="pt-BR" dirty="0" smtClean="0"/>
              <a:t>Costa, H. R. (2005) “Uma Abordagem Econômica Baseada em Riscos para Avaliação de uma Carteira de Projetos de Software”. Dissertação de mestrado, PESC/COPPE/UFRJ, 2005.</a:t>
            </a:r>
          </a:p>
          <a:p>
            <a:pPr lvl="0"/>
            <a:r>
              <a:rPr lang="pt-BR" dirty="0" smtClean="0"/>
              <a:t>Lopes, S. (2005) “Análise e Definição de Métricas para o Processo de Gerência de Riscos para Projetos de Software”. Trabalho de Graduação. Centro de Informática. Universidade Federal de Pernambuco. Recife. Brasil. </a:t>
            </a:r>
          </a:p>
          <a:p>
            <a:pPr lvl="0"/>
            <a:r>
              <a:rPr lang="pt-BR" dirty="0" smtClean="0"/>
              <a:t>Souza, E.; Gusmão, C.; Alves, K.; Venâncio, J., Melo, R. (2009) “</a:t>
            </a:r>
            <a:r>
              <a:rPr lang="pt-BR" dirty="0" err="1" smtClean="0"/>
              <a:t>Measurement</a:t>
            </a:r>
            <a:r>
              <a:rPr lang="pt-BR" dirty="0" smtClean="0"/>
              <a:t> </a:t>
            </a:r>
            <a:r>
              <a:rPr lang="pt-BR" dirty="0" err="1" smtClean="0"/>
              <a:t>and</a:t>
            </a:r>
            <a:r>
              <a:rPr lang="pt-BR" dirty="0" smtClean="0"/>
              <a:t> </a:t>
            </a:r>
            <a:r>
              <a:rPr lang="pt-BR" dirty="0" err="1" smtClean="0"/>
              <a:t>Control</a:t>
            </a:r>
            <a:r>
              <a:rPr lang="pt-BR" dirty="0" smtClean="0"/>
              <a:t> for </a:t>
            </a:r>
            <a:r>
              <a:rPr lang="pt-BR" dirty="0" err="1" smtClean="0"/>
              <a:t>Risk-based</a:t>
            </a:r>
            <a:r>
              <a:rPr lang="pt-BR" dirty="0" smtClean="0"/>
              <a:t> </a:t>
            </a:r>
            <a:r>
              <a:rPr lang="pt-BR" dirty="0" err="1" smtClean="0"/>
              <a:t>Test</a:t>
            </a:r>
            <a:r>
              <a:rPr lang="pt-BR" dirty="0" smtClean="0"/>
              <a:t> Cases </a:t>
            </a:r>
            <a:r>
              <a:rPr lang="pt-BR" dirty="0" err="1" smtClean="0"/>
              <a:t>and</a:t>
            </a:r>
            <a:r>
              <a:rPr lang="pt-BR" dirty="0" smtClean="0"/>
              <a:t> </a:t>
            </a:r>
            <a:r>
              <a:rPr lang="pt-BR" dirty="0" err="1" smtClean="0"/>
              <a:t>Activities</a:t>
            </a:r>
            <a:r>
              <a:rPr lang="pt-BR" dirty="0" smtClean="0"/>
              <a:t>”. In: 10th IEEE </a:t>
            </a:r>
            <a:r>
              <a:rPr lang="pt-BR" dirty="0" err="1" smtClean="0"/>
              <a:t>Latin</a:t>
            </a:r>
            <a:r>
              <a:rPr lang="pt-BR" dirty="0" smtClean="0"/>
              <a:t> </a:t>
            </a:r>
            <a:r>
              <a:rPr lang="pt-BR" dirty="0" err="1" smtClean="0"/>
              <a:t>American</a:t>
            </a:r>
            <a:r>
              <a:rPr lang="pt-BR" dirty="0" smtClean="0"/>
              <a:t> </a:t>
            </a:r>
            <a:r>
              <a:rPr lang="pt-BR" dirty="0" err="1" smtClean="0"/>
              <a:t>Test</a:t>
            </a:r>
            <a:r>
              <a:rPr lang="pt-BR" dirty="0" smtClean="0"/>
              <a:t> Workshop, LATW, Búzios, Rio de Janeiro – Brasil.</a:t>
            </a:r>
          </a:p>
          <a:p>
            <a:pPr lvl="0"/>
            <a:r>
              <a:rPr lang="pt-BR" dirty="0" err="1" smtClean="0"/>
              <a:t>McNEECE</a:t>
            </a:r>
            <a:r>
              <a:rPr lang="pt-BR" dirty="0" smtClean="0"/>
              <a:t>, P. "</a:t>
            </a:r>
            <a:r>
              <a:rPr lang="pt-BR" dirty="0" err="1" smtClean="0"/>
              <a:t>Managing</a:t>
            </a:r>
            <a:r>
              <a:rPr lang="pt-BR" dirty="0" smtClean="0"/>
              <a:t> </a:t>
            </a:r>
            <a:r>
              <a:rPr lang="pt-BR" dirty="0" err="1" smtClean="0"/>
              <a:t>Risk</a:t>
            </a:r>
            <a:r>
              <a:rPr lang="pt-BR" dirty="0" smtClean="0"/>
              <a:t> </a:t>
            </a:r>
            <a:r>
              <a:rPr lang="pt-BR" dirty="0" err="1" smtClean="0"/>
              <a:t>with</a:t>
            </a:r>
            <a:r>
              <a:rPr lang="pt-BR" dirty="0" smtClean="0"/>
              <a:t> </a:t>
            </a:r>
            <a:r>
              <a:rPr lang="pt-BR" dirty="0" err="1" smtClean="0"/>
              <a:t>Metrics</a:t>
            </a:r>
            <a:r>
              <a:rPr lang="pt-BR" dirty="0" smtClean="0"/>
              <a:t>". Software Project Management. SWSE 65. </a:t>
            </a:r>
            <a:r>
              <a:rPr lang="pt-BR" dirty="0" err="1" smtClean="0"/>
              <a:t>Term</a:t>
            </a:r>
            <a:r>
              <a:rPr lang="pt-BR" dirty="0" smtClean="0"/>
              <a:t> </a:t>
            </a:r>
            <a:r>
              <a:rPr lang="pt-BR" dirty="0" err="1" smtClean="0"/>
              <a:t>Paper</a:t>
            </a:r>
            <a:r>
              <a:rPr lang="pt-BR" dirty="0" smtClean="0"/>
              <a:t>. 1997</a:t>
            </a:r>
          </a:p>
          <a:p>
            <a:pPr lvl="0"/>
            <a:r>
              <a:rPr lang="pt-BR" dirty="0" err="1" smtClean="0"/>
              <a:t>Sherif</a:t>
            </a:r>
            <a:r>
              <a:rPr lang="pt-BR" dirty="0" smtClean="0"/>
              <a:t>, J. S., "</a:t>
            </a:r>
            <a:r>
              <a:rPr lang="pt-BR" dirty="0" err="1" smtClean="0"/>
              <a:t>Metrics</a:t>
            </a:r>
            <a:r>
              <a:rPr lang="pt-BR" dirty="0" smtClean="0"/>
              <a:t> For Software </a:t>
            </a:r>
            <a:r>
              <a:rPr lang="pt-BR" dirty="0" err="1" smtClean="0"/>
              <a:t>Risk</a:t>
            </a:r>
            <a:r>
              <a:rPr lang="pt-BR" dirty="0" smtClean="0"/>
              <a:t> Management".  In WESCON/96. 1996</a:t>
            </a:r>
          </a:p>
          <a:p>
            <a:pPr lvl="0"/>
            <a:r>
              <a:rPr lang="pt-BR" dirty="0" smtClean="0"/>
              <a:t>Gupta, D </a:t>
            </a:r>
            <a:r>
              <a:rPr lang="pt-BR" dirty="0" err="1" smtClean="0"/>
              <a:t>and</a:t>
            </a:r>
            <a:r>
              <a:rPr lang="pt-BR" dirty="0" smtClean="0"/>
              <a:t> </a:t>
            </a:r>
            <a:r>
              <a:rPr lang="pt-BR" dirty="0" err="1" smtClean="0"/>
              <a:t>Sadiq</a:t>
            </a:r>
            <a:r>
              <a:rPr lang="pt-BR" dirty="0" smtClean="0"/>
              <a:t>, M. "Software </a:t>
            </a:r>
            <a:r>
              <a:rPr lang="pt-BR" dirty="0" err="1" smtClean="0"/>
              <a:t>Risk</a:t>
            </a:r>
            <a:r>
              <a:rPr lang="pt-BR" dirty="0" smtClean="0"/>
              <a:t> </a:t>
            </a:r>
            <a:r>
              <a:rPr lang="pt-BR" dirty="0" err="1" smtClean="0"/>
              <a:t>Assessment</a:t>
            </a:r>
            <a:r>
              <a:rPr lang="pt-BR" dirty="0" smtClean="0"/>
              <a:t> </a:t>
            </a:r>
            <a:r>
              <a:rPr lang="pt-BR" dirty="0" err="1" smtClean="0"/>
              <a:t>and</a:t>
            </a:r>
            <a:r>
              <a:rPr lang="pt-BR" dirty="0" smtClean="0"/>
              <a:t> </a:t>
            </a:r>
            <a:r>
              <a:rPr lang="pt-BR" dirty="0" err="1" smtClean="0"/>
              <a:t>Estimation</a:t>
            </a:r>
            <a:r>
              <a:rPr lang="pt-BR" dirty="0" smtClean="0"/>
              <a:t> </a:t>
            </a:r>
            <a:r>
              <a:rPr lang="pt-BR" dirty="0" err="1" smtClean="0"/>
              <a:t>Model</a:t>
            </a:r>
            <a:r>
              <a:rPr lang="pt-BR" dirty="0" smtClean="0"/>
              <a:t>". In </a:t>
            </a:r>
            <a:r>
              <a:rPr lang="pt-BR" dirty="0" err="1" smtClean="0"/>
              <a:t>International</a:t>
            </a:r>
            <a:r>
              <a:rPr lang="pt-BR" dirty="0" smtClean="0"/>
              <a:t> </a:t>
            </a:r>
            <a:r>
              <a:rPr lang="pt-BR" dirty="0" err="1" smtClean="0"/>
              <a:t>Conference</a:t>
            </a:r>
            <a:r>
              <a:rPr lang="pt-BR" dirty="0" smtClean="0"/>
              <a:t> </a:t>
            </a:r>
            <a:r>
              <a:rPr lang="pt-BR" dirty="0" err="1" smtClean="0"/>
              <a:t>on</a:t>
            </a:r>
            <a:r>
              <a:rPr lang="pt-BR" dirty="0" smtClean="0"/>
              <a:t> </a:t>
            </a:r>
            <a:r>
              <a:rPr lang="pt-BR" dirty="0" err="1" smtClean="0"/>
              <a:t>Computer</a:t>
            </a:r>
            <a:r>
              <a:rPr lang="pt-BR" dirty="0" smtClean="0"/>
              <a:t> </a:t>
            </a:r>
            <a:r>
              <a:rPr lang="pt-BR" dirty="0" err="1" smtClean="0"/>
              <a:t>Science</a:t>
            </a:r>
            <a:r>
              <a:rPr lang="pt-BR" dirty="0" smtClean="0"/>
              <a:t> </a:t>
            </a:r>
            <a:r>
              <a:rPr lang="pt-BR" dirty="0" err="1" smtClean="0"/>
              <a:t>and</a:t>
            </a:r>
            <a:r>
              <a:rPr lang="pt-BR" dirty="0" smtClean="0"/>
              <a:t> </a:t>
            </a:r>
            <a:r>
              <a:rPr lang="pt-BR" dirty="0" err="1" smtClean="0"/>
              <a:t>Information</a:t>
            </a:r>
            <a:r>
              <a:rPr lang="pt-BR" dirty="0" smtClean="0"/>
              <a:t> </a:t>
            </a:r>
            <a:r>
              <a:rPr lang="pt-BR" dirty="0" err="1" smtClean="0"/>
              <a:t>Technology</a:t>
            </a:r>
            <a:r>
              <a:rPr lang="pt-BR" dirty="0" smtClean="0"/>
              <a:t>, 2008.</a:t>
            </a:r>
          </a:p>
        </p:txBody>
      </p:sp>
      <p:sp>
        <p:nvSpPr>
          <p:cNvPr id="4" name="Slide Number Placeholder 3"/>
          <p:cNvSpPr>
            <a:spLocks noGrp="1"/>
          </p:cNvSpPr>
          <p:nvPr>
            <p:ph type="sldNum" sz="quarter" idx="12"/>
          </p:nvPr>
        </p:nvSpPr>
        <p:spPr/>
        <p:txBody>
          <a:bodyPr/>
          <a:lstStyle/>
          <a:p>
            <a:fld id="{F3130B16-2150-DB44-A0A5-DCF2F3E02FF3}" type="slidenum">
              <a:rPr lang="pt-BR" smtClean="0"/>
              <a:pPr/>
              <a:t>13</a:t>
            </a:fld>
            <a:endParaRPr lang="pt-B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Critérios de inclusão</a:t>
            </a:r>
            <a:endParaRPr lang="pt-BR" dirty="0"/>
          </a:p>
        </p:txBody>
      </p:sp>
      <p:sp>
        <p:nvSpPr>
          <p:cNvPr id="3" name="Content Placeholder 2"/>
          <p:cNvSpPr>
            <a:spLocks noGrp="1"/>
          </p:cNvSpPr>
          <p:nvPr>
            <p:ph idx="1"/>
          </p:nvPr>
        </p:nvSpPr>
        <p:spPr/>
        <p:txBody>
          <a:bodyPr>
            <a:normAutofit fontScale="85000" lnSpcReduction="20000"/>
          </a:bodyPr>
          <a:lstStyle/>
          <a:p>
            <a:pPr lvl="0"/>
            <a:r>
              <a:rPr lang="pt-BR" dirty="0" smtClean="0"/>
              <a:t>Devem discutir sobre métricas ou indicadores para avaliação de riscos</a:t>
            </a:r>
          </a:p>
          <a:p>
            <a:pPr lvl="0"/>
            <a:r>
              <a:rPr lang="pt-BR" dirty="0" smtClean="0"/>
              <a:t>Devem ser trabalhos completos. Resumos não serão aceitos</a:t>
            </a:r>
          </a:p>
          <a:p>
            <a:pPr lvl="0"/>
            <a:r>
              <a:rPr lang="pt-BR" dirty="0" smtClean="0"/>
              <a:t>Devem estar disponíveis na </a:t>
            </a:r>
            <a:r>
              <a:rPr lang="pt-BR" i="1" dirty="0" smtClean="0"/>
              <a:t>web</a:t>
            </a:r>
            <a:endParaRPr lang="pt-BR" dirty="0" smtClean="0"/>
          </a:p>
          <a:p>
            <a:pPr lvl="0"/>
            <a:r>
              <a:rPr lang="pt-BR" dirty="0" smtClean="0"/>
              <a:t>As strings de busca devem aparecer no título, resumo ou palavras-chave</a:t>
            </a:r>
          </a:p>
          <a:p>
            <a:pPr lvl="0"/>
            <a:r>
              <a:rPr lang="pt-BR" dirty="0" smtClean="0"/>
              <a:t>Devem ser acessíveis através do portal da CAPES</a:t>
            </a:r>
          </a:p>
          <a:p>
            <a:pPr lvl="0"/>
            <a:r>
              <a:rPr lang="pt-BR" dirty="0" smtClean="0"/>
              <a:t>Serão considerados trabalhos mais recentes (publicados a partir de 2004)</a:t>
            </a:r>
          </a:p>
          <a:p>
            <a:pPr lvl="0"/>
            <a:r>
              <a:rPr lang="pt-BR" dirty="0" smtClean="0"/>
              <a:t>Devem ser do idioma inglês</a:t>
            </a:r>
          </a:p>
          <a:p>
            <a:pPr lvl="0"/>
            <a:r>
              <a:rPr lang="pt-BR" dirty="0" smtClean="0"/>
              <a:t>Devem contemplar pelo menos uma das seguintes grandes áreas do conhecimento: i) ciência da computação; </a:t>
            </a:r>
            <a:r>
              <a:rPr lang="pt-BR" dirty="0" err="1" smtClean="0"/>
              <a:t>ii</a:t>
            </a:r>
            <a:r>
              <a:rPr lang="pt-BR" dirty="0" smtClean="0"/>
              <a:t>) administração e iii) economia</a:t>
            </a:r>
          </a:p>
        </p:txBody>
      </p:sp>
      <p:sp>
        <p:nvSpPr>
          <p:cNvPr id="4" name="Slide Number Placeholder 3"/>
          <p:cNvSpPr>
            <a:spLocks noGrp="1"/>
          </p:cNvSpPr>
          <p:nvPr>
            <p:ph type="sldNum" sz="quarter" idx="12"/>
          </p:nvPr>
        </p:nvSpPr>
        <p:spPr/>
        <p:txBody>
          <a:bodyPr/>
          <a:lstStyle/>
          <a:p>
            <a:fld id="{F3130B16-2150-DB44-A0A5-DCF2F3E02FF3}" type="slidenum">
              <a:rPr lang="pt-BR" smtClean="0"/>
              <a:pPr/>
              <a:t>14</a:t>
            </a:fld>
            <a:endParaRPr lang="pt-B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Abordagem de seleção das fontes</a:t>
            </a:r>
            <a:endParaRPr lang="pt-BR" dirty="0"/>
          </a:p>
        </p:txBody>
      </p:sp>
      <p:sp>
        <p:nvSpPr>
          <p:cNvPr id="3" name="Content Placeholder 2"/>
          <p:cNvSpPr>
            <a:spLocks noGrp="1"/>
          </p:cNvSpPr>
          <p:nvPr>
            <p:ph idx="1"/>
          </p:nvPr>
        </p:nvSpPr>
        <p:spPr/>
        <p:txBody>
          <a:bodyPr/>
          <a:lstStyle/>
          <a:p>
            <a:r>
              <a:rPr lang="pt-BR" dirty="0" smtClean="0"/>
              <a:t>Mais utilizadas</a:t>
            </a:r>
          </a:p>
          <a:p>
            <a:r>
              <a:rPr lang="pt-BR" dirty="0" smtClean="0"/>
              <a:t>Permitissem buscas pela web</a:t>
            </a:r>
          </a:p>
          <a:p>
            <a:r>
              <a:rPr lang="pt-BR" dirty="0" smtClean="0"/>
              <a:t>Fontes selecionadas:</a:t>
            </a:r>
          </a:p>
          <a:p>
            <a:pPr lvl="1"/>
            <a:r>
              <a:rPr lang="pt-BR" dirty="0" err="1" smtClean="0"/>
              <a:t>Scopus</a:t>
            </a:r>
            <a:endParaRPr lang="pt-BR" dirty="0" smtClean="0"/>
          </a:p>
          <a:p>
            <a:pPr lvl="1"/>
            <a:r>
              <a:rPr lang="pt-BR" dirty="0" err="1" smtClean="0"/>
              <a:t>IEEExplore</a:t>
            </a:r>
            <a:endParaRPr lang="pt-BR" dirty="0" smtClean="0"/>
          </a:p>
          <a:p>
            <a:pPr lvl="1"/>
            <a:r>
              <a:rPr lang="pt-BR" dirty="0" smtClean="0"/>
              <a:t>El </a:t>
            </a:r>
            <a:r>
              <a:rPr lang="pt-BR" dirty="0" err="1" smtClean="0"/>
              <a:t>Compendex</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15</a:t>
            </a:fld>
            <a:endParaRPr lang="pt-B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Estratégia de Busca</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16</a:t>
            </a:fld>
            <a:endParaRPr lang="pt-BR"/>
          </a:p>
        </p:txBody>
      </p:sp>
      <p:graphicFrame>
        <p:nvGraphicFramePr>
          <p:cNvPr id="99330" name="Object 2"/>
          <p:cNvGraphicFramePr>
            <a:graphicFrameLocks noChangeAspect="1"/>
          </p:cNvGraphicFramePr>
          <p:nvPr/>
        </p:nvGraphicFramePr>
        <p:xfrm>
          <a:off x="457199" y="2286000"/>
          <a:ext cx="8686801" cy="4572000"/>
        </p:xfrm>
        <a:graphic>
          <a:graphicData uri="http://schemas.openxmlformats.org/presentationml/2006/ole">
            <p:oleObj spid="_x0000_s99330" name="Document" r:id="rId3" imgW="0" imgH="0" progId="Word.Document.12">
              <p:link updateAutomatic="1"/>
            </p:oleObj>
          </a:graphicData>
        </a:graphic>
      </p:graphicFrame>
      <p:graphicFrame>
        <p:nvGraphicFramePr>
          <p:cNvPr id="5" name="Tabela 4"/>
          <p:cNvGraphicFramePr>
            <a:graphicFrameLocks noGrp="1"/>
          </p:cNvGraphicFramePr>
          <p:nvPr/>
        </p:nvGraphicFramePr>
        <p:xfrm>
          <a:off x="469752" y="2286000"/>
          <a:ext cx="7786742" cy="3710174"/>
        </p:xfrm>
        <a:graphic>
          <a:graphicData uri="http://schemas.openxmlformats.org/drawingml/2006/table">
            <a:tbl>
              <a:tblPr/>
              <a:tblGrid>
                <a:gridCol w="1265483"/>
                <a:gridCol w="6521259"/>
              </a:tblGrid>
              <a:tr h="364982">
                <a:tc gridSpan="2">
                  <a:txBody>
                    <a:bodyPr/>
                    <a:lstStyle/>
                    <a:p>
                      <a:pPr algn="ctr">
                        <a:spcBef>
                          <a:spcPts val="600"/>
                        </a:spcBef>
                        <a:spcAft>
                          <a:spcPts val="0"/>
                        </a:spcAft>
                        <a:tabLst>
                          <a:tab pos="457200" algn="l"/>
                        </a:tabLst>
                      </a:pPr>
                      <a:r>
                        <a:rPr lang="en-US" sz="1600" b="1" dirty="0">
                          <a:latin typeface="Calibri" pitchFamily="34" charset="0"/>
                          <a:ea typeface="Times New Roman"/>
                          <a:cs typeface="Calibri" pitchFamily="34" charset="0"/>
                        </a:rPr>
                        <a:t>Strings</a:t>
                      </a:r>
                      <a:endParaRPr lang="pt-BR" sz="16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lang="pt-BR"/>
                    </a:p>
                  </a:txBody>
                  <a:tcPr/>
                </a:tc>
              </a:tr>
              <a:tr h="1278084">
                <a:tc>
                  <a:txBody>
                    <a:bodyPr/>
                    <a:lstStyle/>
                    <a:p>
                      <a:pPr algn="just">
                        <a:spcBef>
                          <a:spcPts val="600"/>
                        </a:spcBef>
                        <a:spcAft>
                          <a:spcPts val="0"/>
                        </a:spcAft>
                        <a:tabLst>
                          <a:tab pos="457200" algn="l"/>
                        </a:tabLst>
                      </a:pPr>
                      <a:r>
                        <a:rPr lang="en-US" sz="1600" b="1" dirty="0" err="1">
                          <a:latin typeface="Calibri" pitchFamily="34" charset="0"/>
                          <a:ea typeface="Times New Roman"/>
                          <a:cs typeface="Calibri" pitchFamily="34" charset="0"/>
                        </a:rPr>
                        <a:t>População</a:t>
                      </a:r>
                      <a:endParaRPr lang="pt-BR" sz="16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tabLst>
                          <a:tab pos="457200" algn="l"/>
                        </a:tabLst>
                      </a:pPr>
                      <a:r>
                        <a:rPr lang="en-US" sz="1600" dirty="0">
                          <a:latin typeface="Calibri" pitchFamily="34" charset="0"/>
                          <a:ea typeface="Times New Roman"/>
                          <a:cs typeface="Calibri" pitchFamily="34" charset="0"/>
                        </a:rPr>
                        <a:t>"Software project" OR "Project management" OR "Software development project" OR "Project assessment" OR "Project appraisal" OR "Project appraisement" OR "Project estimate" OR "Project estimation" OR "Project evaluation" OR "Project valuation"</a:t>
                      </a:r>
                      <a:endParaRPr lang="pt-BR" sz="16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4446">
                <a:tc>
                  <a:txBody>
                    <a:bodyPr/>
                    <a:lstStyle/>
                    <a:p>
                      <a:pPr algn="just">
                        <a:spcBef>
                          <a:spcPts val="600"/>
                        </a:spcBef>
                        <a:spcAft>
                          <a:spcPts val="0"/>
                        </a:spcAft>
                        <a:tabLst>
                          <a:tab pos="457200" algn="l"/>
                        </a:tabLst>
                      </a:pPr>
                      <a:r>
                        <a:rPr lang="en-US" sz="1600" b="1" dirty="0" err="1">
                          <a:latin typeface="Calibri" pitchFamily="34" charset="0"/>
                          <a:ea typeface="Times New Roman"/>
                          <a:cs typeface="Calibri" pitchFamily="34" charset="0"/>
                        </a:rPr>
                        <a:t>Intervenção</a:t>
                      </a:r>
                      <a:endParaRPr lang="pt-BR" sz="16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tabLst>
                          <a:tab pos="457200" algn="l"/>
                        </a:tabLst>
                      </a:pPr>
                      <a:r>
                        <a:rPr lang="en-US" sz="1600" dirty="0">
                          <a:latin typeface="Calibri" pitchFamily="34" charset="0"/>
                          <a:ea typeface="Times New Roman"/>
                          <a:cs typeface="Calibri" pitchFamily="34" charset="0"/>
                        </a:rPr>
                        <a:t>"Risk management" OR "Organizational risk" OR "Operational risk" OR "Risk assessment" OR "Software risk management" OR "Project risk" OR "Risk appraisement" OR "Risk estimation" OR "Risk evaluation" OR "Risk valuation" OR "Risk analysis"</a:t>
                      </a:r>
                      <a:endParaRPr lang="pt-BR" sz="16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82">
                <a:tc>
                  <a:txBody>
                    <a:bodyPr/>
                    <a:lstStyle/>
                    <a:p>
                      <a:pPr algn="just">
                        <a:spcBef>
                          <a:spcPts val="600"/>
                        </a:spcBef>
                        <a:spcAft>
                          <a:spcPts val="0"/>
                        </a:spcAft>
                        <a:tabLst>
                          <a:tab pos="457200" algn="l"/>
                        </a:tabLst>
                      </a:pPr>
                      <a:r>
                        <a:rPr lang="en-US" sz="1600" b="1">
                          <a:latin typeface="Calibri" pitchFamily="34" charset="0"/>
                          <a:ea typeface="Times New Roman"/>
                          <a:cs typeface="Calibri" pitchFamily="34" charset="0"/>
                        </a:rPr>
                        <a:t>Resultados</a:t>
                      </a:r>
                      <a:endParaRPr lang="pt-BR" sz="160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tabLst>
                          <a:tab pos="457200" algn="l"/>
                        </a:tabLst>
                      </a:pPr>
                      <a:r>
                        <a:rPr lang="en-US" sz="1600" dirty="0">
                          <a:latin typeface="Calibri" pitchFamily="34" charset="0"/>
                          <a:ea typeface="Times New Roman"/>
                          <a:cs typeface="Calibri" pitchFamily="34" charset="0"/>
                        </a:rPr>
                        <a:t>"Risk measurement" OR "Metric" OR "Indicator" OR "Measure" OR "</a:t>
                      </a:r>
                      <a:r>
                        <a:rPr lang="en-US" sz="1600" dirty="0" err="1">
                          <a:latin typeface="Calibri" pitchFamily="34" charset="0"/>
                          <a:ea typeface="Times New Roman"/>
                          <a:cs typeface="Calibri" pitchFamily="34" charset="0"/>
                        </a:rPr>
                        <a:t>Mensuration</a:t>
                      </a:r>
                      <a:r>
                        <a:rPr lang="en-US" sz="1600" dirty="0">
                          <a:latin typeface="Calibri" pitchFamily="34" charset="0"/>
                          <a:ea typeface="Times New Roman"/>
                          <a:cs typeface="Calibri" pitchFamily="34" charset="0"/>
                        </a:rPr>
                        <a:t>"</a:t>
                      </a:r>
                      <a:endParaRPr lang="pt-BR" sz="16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82">
                <a:tc gridSpan="2">
                  <a:txBody>
                    <a:bodyPr/>
                    <a:lstStyle/>
                    <a:p>
                      <a:pPr algn="ctr">
                        <a:spcBef>
                          <a:spcPts val="600"/>
                        </a:spcBef>
                        <a:spcAft>
                          <a:spcPts val="0"/>
                        </a:spcAft>
                        <a:tabLst>
                          <a:tab pos="457200" algn="l"/>
                        </a:tabLst>
                      </a:pPr>
                      <a:r>
                        <a:rPr lang="en-US" sz="1600" b="1" dirty="0" err="1">
                          <a:latin typeface="Calibri" pitchFamily="34" charset="0"/>
                          <a:ea typeface="Times New Roman"/>
                          <a:cs typeface="Calibri" pitchFamily="34" charset="0"/>
                        </a:rPr>
                        <a:t>Estratégia</a:t>
                      </a:r>
                      <a:r>
                        <a:rPr lang="en-US" sz="1600" b="1" dirty="0">
                          <a:latin typeface="Calibri" pitchFamily="34" charset="0"/>
                          <a:ea typeface="Times New Roman"/>
                          <a:cs typeface="Calibri" pitchFamily="34" charset="0"/>
                        </a:rPr>
                        <a:t> de </a:t>
                      </a:r>
                      <a:r>
                        <a:rPr lang="en-US" sz="1600" b="1" dirty="0" err="1">
                          <a:latin typeface="Calibri" pitchFamily="34" charset="0"/>
                          <a:ea typeface="Times New Roman"/>
                          <a:cs typeface="Calibri" pitchFamily="34" charset="0"/>
                        </a:rPr>
                        <a:t>Busca</a:t>
                      </a:r>
                      <a:r>
                        <a:rPr lang="en-US" sz="1600" b="1" dirty="0">
                          <a:latin typeface="Calibri" pitchFamily="34" charset="0"/>
                          <a:ea typeface="Times New Roman"/>
                          <a:cs typeface="Calibri" pitchFamily="34" charset="0"/>
                        </a:rPr>
                        <a:t>: </a:t>
                      </a:r>
                      <a:r>
                        <a:rPr lang="en-US" sz="1600" dirty="0">
                          <a:latin typeface="Calibri" pitchFamily="34" charset="0"/>
                          <a:ea typeface="Times New Roman"/>
                          <a:cs typeface="Calibri" pitchFamily="34" charset="0"/>
                        </a:rPr>
                        <a:t>Population </a:t>
                      </a:r>
                      <a:r>
                        <a:rPr lang="en-US" sz="1600" b="1" dirty="0">
                          <a:latin typeface="Calibri" pitchFamily="34" charset="0"/>
                          <a:ea typeface="Times New Roman"/>
                          <a:cs typeface="Calibri" pitchFamily="34" charset="0"/>
                        </a:rPr>
                        <a:t>AND</a:t>
                      </a:r>
                      <a:r>
                        <a:rPr lang="en-US" sz="1600" dirty="0">
                          <a:latin typeface="Calibri" pitchFamily="34" charset="0"/>
                          <a:ea typeface="Times New Roman"/>
                          <a:cs typeface="Calibri" pitchFamily="34" charset="0"/>
                        </a:rPr>
                        <a:t> Intervention </a:t>
                      </a:r>
                      <a:r>
                        <a:rPr lang="en-US" sz="1600" b="1" dirty="0">
                          <a:latin typeface="Calibri" pitchFamily="34" charset="0"/>
                          <a:ea typeface="Times New Roman"/>
                          <a:cs typeface="Calibri" pitchFamily="34" charset="0"/>
                        </a:rPr>
                        <a:t>AND</a:t>
                      </a:r>
                      <a:r>
                        <a:rPr lang="en-US" sz="1600" dirty="0">
                          <a:latin typeface="Calibri" pitchFamily="34" charset="0"/>
                          <a:ea typeface="Times New Roman"/>
                          <a:cs typeface="Calibri" pitchFamily="34" charset="0"/>
                        </a:rPr>
                        <a:t> Outcomes</a:t>
                      </a:r>
                      <a:endParaRPr lang="pt-BR" sz="16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Estratégia para extração dos dados</a:t>
            </a:r>
            <a:endParaRPr lang="pt-BR" dirty="0"/>
          </a:p>
        </p:txBody>
      </p:sp>
      <p:sp>
        <p:nvSpPr>
          <p:cNvPr id="3" name="Content Placeholder 2"/>
          <p:cNvSpPr>
            <a:spLocks noGrp="1"/>
          </p:cNvSpPr>
          <p:nvPr>
            <p:ph idx="1"/>
          </p:nvPr>
        </p:nvSpPr>
        <p:spPr/>
        <p:txBody>
          <a:bodyPr/>
          <a:lstStyle/>
          <a:p>
            <a:pPr lvl="0"/>
            <a:r>
              <a:rPr lang="pt-BR" dirty="0" smtClean="0"/>
              <a:t>Tipo de organização</a:t>
            </a:r>
          </a:p>
          <a:p>
            <a:pPr lvl="0"/>
            <a:r>
              <a:rPr lang="pt-BR" dirty="0" smtClean="0"/>
              <a:t>Tipo de projeto</a:t>
            </a:r>
          </a:p>
          <a:p>
            <a:pPr lvl="0"/>
            <a:r>
              <a:rPr lang="pt-BR" dirty="0" smtClean="0"/>
              <a:t>Informações utilizadas para produção de métricas e/ou indicadores</a:t>
            </a:r>
          </a:p>
          <a:p>
            <a:pPr lvl="0"/>
            <a:r>
              <a:rPr lang="pt-BR" dirty="0" smtClean="0"/>
              <a:t>Categoria de risco abordada</a:t>
            </a:r>
          </a:p>
          <a:p>
            <a:pPr lvl="0"/>
            <a:r>
              <a:rPr lang="pt-BR" dirty="0" smtClean="0"/>
              <a:t>Aplicabilidade em organizações que possuem ambientes de múltiplos projetos de software</a:t>
            </a:r>
          </a:p>
        </p:txBody>
      </p:sp>
      <p:sp>
        <p:nvSpPr>
          <p:cNvPr id="4" name="Slide Number Placeholder 3"/>
          <p:cNvSpPr>
            <a:spLocks noGrp="1"/>
          </p:cNvSpPr>
          <p:nvPr>
            <p:ph type="sldNum" sz="quarter" idx="12"/>
          </p:nvPr>
        </p:nvSpPr>
        <p:spPr/>
        <p:txBody>
          <a:bodyPr/>
          <a:lstStyle/>
          <a:p>
            <a:fld id="{F3130B16-2150-DB44-A0A5-DCF2F3E02FF3}" type="slidenum">
              <a:rPr lang="pt-BR" smtClean="0"/>
              <a:pPr/>
              <a:t>17</a:t>
            </a:fld>
            <a:endParaRPr lang="pt-B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pt-BR" dirty="0" smtClean="0"/>
              <a:t>Resultados Preliminares</a:t>
            </a:r>
            <a:endParaRPr lang="pt-BR" dirty="0"/>
          </a:p>
        </p:txBody>
      </p:sp>
      <p:sp>
        <p:nvSpPr>
          <p:cNvPr id="13" name="Text Placeholder 12"/>
          <p:cNvSpPr>
            <a:spLocks noGrp="1"/>
          </p:cNvSpPr>
          <p:nvPr>
            <p:ph type="body" idx="1"/>
          </p:nvPr>
        </p:nvSpPr>
        <p:spPr/>
        <p:txBody>
          <a:bodyPr/>
          <a:lstStyle/>
          <a:p>
            <a:endParaRPr lang="pt-BR"/>
          </a:p>
        </p:txBody>
      </p:sp>
      <p:sp>
        <p:nvSpPr>
          <p:cNvPr id="4" name="Slide Number Placeholder 3"/>
          <p:cNvSpPr>
            <a:spLocks noGrp="1"/>
          </p:cNvSpPr>
          <p:nvPr>
            <p:ph type="sldNum" sz="quarter" idx="12"/>
          </p:nvPr>
        </p:nvSpPr>
        <p:spPr/>
        <p:txBody>
          <a:bodyPr/>
          <a:lstStyle/>
          <a:p>
            <a:fld id="{F3130B16-2150-DB44-A0A5-DCF2F3E02FF3}" type="slidenum">
              <a:rPr lang="pt-BR" smtClean="0"/>
              <a:pPr/>
              <a:t>18</a:t>
            </a:fld>
            <a:endParaRPr lang="pt-B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pt-BR" dirty="0" smtClean="0"/>
              <a:t>Quantidades de trabalhos por fonte</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19</a:t>
            </a:fld>
            <a:endParaRPr lang="pt-BR"/>
          </a:p>
        </p:txBody>
      </p:sp>
      <p:graphicFrame>
        <p:nvGraphicFramePr>
          <p:cNvPr id="102402" name="Object 2"/>
          <p:cNvGraphicFramePr>
            <a:graphicFrameLocks noChangeAspect="1"/>
          </p:cNvGraphicFramePr>
          <p:nvPr/>
        </p:nvGraphicFramePr>
        <p:xfrm>
          <a:off x="457200" y="2743200"/>
          <a:ext cx="8686800" cy="3276600"/>
        </p:xfrm>
        <a:graphic>
          <a:graphicData uri="http://schemas.openxmlformats.org/presentationml/2006/ole">
            <p:oleObj spid="_x0000_s102402" name="Document" r:id="rId3" imgW="0" imgH="0" progId="Word.Document.12">
              <p:link updateAutomatic="1"/>
            </p:oleObj>
          </a:graphicData>
        </a:graphic>
      </p:graphicFrame>
      <p:graphicFrame>
        <p:nvGraphicFramePr>
          <p:cNvPr id="6" name="Tabela 5"/>
          <p:cNvGraphicFramePr>
            <a:graphicFrameLocks noGrp="1"/>
          </p:cNvGraphicFramePr>
          <p:nvPr/>
        </p:nvGraphicFramePr>
        <p:xfrm>
          <a:off x="857224" y="2743200"/>
          <a:ext cx="7399270" cy="1785952"/>
        </p:xfrm>
        <a:graphic>
          <a:graphicData uri="http://schemas.openxmlformats.org/drawingml/2006/table">
            <a:tbl>
              <a:tblPr/>
              <a:tblGrid>
                <a:gridCol w="2340139"/>
                <a:gridCol w="5059131"/>
              </a:tblGrid>
              <a:tr h="446488">
                <a:tc>
                  <a:txBody>
                    <a:bodyPr/>
                    <a:lstStyle/>
                    <a:p>
                      <a:pPr algn="just">
                        <a:spcBef>
                          <a:spcPts val="600"/>
                        </a:spcBef>
                        <a:spcAft>
                          <a:spcPts val="0"/>
                        </a:spcAft>
                        <a:tabLst>
                          <a:tab pos="457200" algn="l"/>
                        </a:tabLst>
                      </a:pPr>
                      <a:r>
                        <a:rPr lang="pt-BR" sz="2400" b="1" dirty="0">
                          <a:latin typeface="Calibri" pitchFamily="34" charset="0"/>
                          <a:ea typeface="Cambria"/>
                          <a:cs typeface="Calibri" pitchFamily="34" charset="0"/>
                        </a:rPr>
                        <a:t>Fonte de Busca</a:t>
                      </a:r>
                      <a:endParaRPr lang="pt-BR" sz="2400" b="1"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Bef>
                          <a:spcPts val="600"/>
                        </a:spcBef>
                        <a:spcAft>
                          <a:spcPts val="0"/>
                        </a:spcAft>
                        <a:tabLst>
                          <a:tab pos="457200" algn="l"/>
                        </a:tabLst>
                      </a:pPr>
                      <a:r>
                        <a:rPr lang="pt-BR" sz="2400" b="1" dirty="0">
                          <a:latin typeface="Calibri" pitchFamily="34" charset="0"/>
                          <a:ea typeface="Cambria"/>
                          <a:cs typeface="Calibri" pitchFamily="34" charset="0"/>
                        </a:rPr>
                        <a:t>Quantidade de trabalhos encontrados </a:t>
                      </a:r>
                      <a:endParaRPr lang="pt-BR" sz="2400" b="1"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446488">
                <a:tc>
                  <a:txBody>
                    <a:bodyPr/>
                    <a:lstStyle/>
                    <a:p>
                      <a:pPr algn="just">
                        <a:spcBef>
                          <a:spcPts val="600"/>
                        </a:spcBef>
                        <a:spcAft>
                          <a:spcPts val="0"/>
                        </a:spcAft>
                        <a:tabLst>
                          <a:tab pos="457200" algn="l"/>
                        </a:tabLst>
                      </a:pPr>
                      <a:r>
                        <a:rPr lang="pt-BR" sz="2400" dirty="0" err="1">
                          <a:latin typeface="Calibri" pitchFamily="34" charset="0"/>
                          <a:ea typeface="Cambria"/>
                          <a:cs typeface="Calibri" pitchFamily="34" charset="0"/>
                        </a:rPr>
                        <a:t>Scopus</a:t>
                      </a:r>
                      <a:endParaRPr lang="pt-BR" sz="24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tabLst>
                          <a:tab pos="457200" algn="l"/>
                        </a:tabLst>
                      </a:pPr>
                      <a:r>
                        <a:rPr lang="pt-BR" sz="2400" dirty="0">
                          <a:latin typeface="Calibri" pitchFamily="34" charset="0"/>
                          <a:ea typeface="Cambria"/>
                          <a:cs typeface="Calibri" pitchFamily="34" charset="0"/>
                        </a:rPr>
                        <a:t>339</a:t>
                      </a:r>
                      <a:endParaRPr lang="pt-BR" sz="24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488">
                <a:tc>
                  <a:txBody>
                    <a:bodyPr/>
                    <a:lstStyle/>
                    <a:p>
                      <a:pPr algn="just">
                        <a:spcBef>
                          <a:spcPts val="600"/>
                        </a:spcBef>
                        <a:spcAft>
                          <a:spcPts val="0"/>
                        </a:spcAft>
                        <a:tabLst>
                          <a:tab pos="457200" algn="l"/>
                        </a:tabLst>
                      </a:pPr>
                      <a:r>
                        <a:rPr lang="pt-BR" sz="2400" dirty="0" err="1">
                          <a:latin typeface="Calibri" pitchFamily="34" charset="0"/>
                          <a:ea typeface="Cambria"/>
                          <a:cs typeface="Calibri" pitchFamily="34" charset="0"/>
                        </a:rPr>
                        <a:t>IEEExplore</a:t>
                      </a:r>
                      <a:endParaRPr lang="pt-BR" sz="24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tabLst>
                          <a:tab pos="457200" algn="l"/>
                        </a:tabLst>
                      </a:pPr>
                      <a:r>
                        <a:rPr lang="pt-BR" sz="2400" dirty="0">
                          <a:latin typeface="Calibri" pitchFamily="34" charset="0"/>
                          <a:ea typeface="Cambria"/>
                          <a:cs typeface="Calibri" pitchFamily="34" charset="0"/>
                        </a:rPr>
                        <a:t>36</a:t>
                      </a:r>
                      <a:endParaRPr lang="pt-BR" sz="24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488">
                <a:tc>
                  <a:txBody>
                    <a:bodyPr/>
                    <a:lstStyle/>
                    <a:p>
                      <a:pPr algn="just">
                        <a:spcBef>
                          <a:spcPts val="600"/>
                        </a:spcBef>
                        <a:spcAft>
                          <a:spcPts val="0"/>
                        </a:spcAft>
                        <a:tabLst>
                          <a:tab pos="457200" algn="l"/>
                        </a:tabLst>
                      </a:pPr>
                      <a:r>
                        <a:rPr lang="pt-BR" sz="2400" dirty="0">
                          <a:latin typeface="Calibri" pitchFamily="34" charset="0"/>
                          <a:ea typeface="Cambria"/>
                          <a:cs typeface="Calibri" pitchFamily="34" charset="0"/>
                        </a:rPr>
                        <a:t>El </a:t>
                      </a:r>
                      <a:r>
                        <a:rPr lang="pt-BR" sz="2400" dirty="0" err="1">
                          <a:latin typeface="Calibri" pitchFamily="34" charset="0"/>
                          <a:ea typeface="Cambria"/>
                          <a:cs typeface="Calibri" pitchFamily="34" charset="0"/>
                        </a:rPr>
                        <a:t>Compendex</a:t>
                      </a:r>
                      <a:endParaRPr lang="pt-BR" sz="24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tabLst>
                          <a:tab pos="457200" algn="l"/>
                        </a:tabLst>
                      </a:pPr>
                      <a:r>
                        <a:rPr lang="pt-BR" sz="2400" dirty="0">
                          <a:latin typeface="Calibri" pitchFamily="34" charset="0"/>
                          <a:ea typeface="Cambria"/>
                          <a:cs typeface="Calibri" pitchFamily="34" charset="0"/>
                        </a:rPr>
                        <a:t>116</a:t>
                      </a:r>
                      <a:endParaRPr lang="pt-BR" sz="2400" dirty="0">
                        <a:latin typeface="Calibri" pitchFamily="34" charset="0"/>
                        <a:ea typeface="Times New Roman"/>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Roteiro</a:t>
            </a:r>
            <a:endParaRPr lang="pt-BR" dirty="0"/>
          </a:p>
        </p:txBody>
      </p:sp>
      <p:sp>
        <p:nvSpPr>
          <p:cNvPr id="3" name="Content Placeholder 2"/>
          <p:cNvSpPr>
            <a:spLocks noGrp="1"/>
          </p:cNvSpPr>
          <p:nvPr>
            <p:ph idx="1"/>
          </p:nvPr>
        </p:nvSpPr>
        <p:spPr/>
        <p:txBody>
          <a:bodyPr>
            <a:normAutofit/>
          </a:bodyPr>
          <a:lstStyle/>
          <a:p>
            <a:r>
              <a:rPr lang="pt-BR" dirty="0" smtClean="0"/>
              <a:t>Introdução e Motivação</a:t>
            </a:r>
          </a:p>
          <a:p>
            <a:r>
              <a:rPr lang="pt-BR" dirty="0" smtClean="0"/>
              <a:t>Aplicação do estudo de mapeamento</a:t>
            </a:r>
          </a:p>
          <a:p>
            <a:r>
              <a:rPr lang="pt-BR" dirty="0" smtClean="0"/>
              <a:t>Resultados preliminares</a:t>
            </a:r>
          </a:p>
          <a:p>
            <a:r>
              <a:rPr lang="pt-BR" dirty="0" smtClean="0"/>
              <a:t>Conclusões e Trabalhos futuros</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2</a:t>
            </a:fld>
            <a:endParaRPr lang="pt-B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4641"/>
            <a:ext cx="6508377" cy="1143000"/>
          </a:xfrm>
        </p:spPr>
        <p:txBody>
          <a:bodyPr/>
          <a:lstStyle/>
          <a:p>
            <a:r>
              <a:rPr lang="pt-BR" i="1" dirty="0" smtClean="0"/>
              <a:t>Status</a:t>
            </a:r>
            <a:r>
              <a:rPr lang="pt-BR" dirty="0" smtClean="0"/>
              <a:t> atual - </a:t>
            </a:r>
            <a:r>
              <a:rPr lang="pt-BR" dirty="0" err="1" smtClean="0"/>
              <a:t>Scopus</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20</a:t>
            </a:fld>
            <a:endParaRPr lang="pt-BR"/>
          </a:p>
        </p:txBody>
      </p:sp>
      <p:pic>
        <p:nvPicPr>
          <p:cNvPr id="6" name="Picture 5" descr="FluxoMapeamento.png"/>
          <p:cNvPicPr>
            <a:picLocks noChangeAspect="1"/>
          </p:cNvPicPr>
          <p:nvPr/>
        </p:nvPicPr>
        <p:blipFill>
          <a:blip r:embed="rId2"/>
          <a:stretch>
            <a:fillRect/>
          </a:stretch>
        </p:blipFill>
        <p:spPr>
          <a:xfrm>
            <a:off x="457199" y="1297641"/>
            <a:ext cx="8305801" cy="54610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508377" cy="1143000"/>
          </a:xfrm>
        </p:spPr>
        <p:txBody>
          <a:bodyPr/>
          <a:lstStyle/>
          <a:p>
            <a:r>
              <a:rPr lang="pt-BR" sz="3200" dirty="0" smtClean="0"/>
              <a:t>Novos trabalhos selecionados (1/2) - Títulos</a:t>
            </a:r>
            <a:endParaRPr lang="pt-BR" sz="3200"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pt-BR" dirty="0" err="1" smtClean="0"/>
              <a:t>An</a:t>
            </a:r>
            <a:r>
              <a:rPr lang="pt-BR" dirty="0" smtClean="0"/>
              <a:t> </a:t>
            </a:r>
            <a:r>
              <a:rPr lang="pt-BR" dirty="0" err="1" smtClean="0"/>
              <a:t>extension</a:t>
            </a:r>
            <a:r>
              <a:rPr lang="pt-BR" dirty="0" smtClean="0"/>
              <a:t> </a:t>
            </a:r>
            <a:r>
              <a:rPr lang="pt-BR" dirty="0" err="1" smtClean="0"/>
              <a:t>of</a:t>
            </a:r>
            <a:r>
              <a:rPr lang="pt-BR" dirty="0" smtClean="0"/>
              <a:t> </a:t>
            </a:r>
            <a:r>
              <a:rPr lang="pt-BR" dirty="0" err="1" smtClean="0"/>
              <a:t>the</a:t>
            </a:r>
            <a:r>
              <a:rPr lang="pt-BR" dirty="0" smtClean="0"/>
              <a:t> EVM </a:t>
            </a:r>
            <a:r>
              <a:rPr lang="pt-BR" dirty="0" err="1" smtClean="0"/>
              <a:t>analysis</a:t>
            </a:r>
            <a:r>
              <a:rPr lang="pt-BR" dirty="0" smtClean="0"/>
              <a:t> for </a:t>
            </a:r>
            <a:r>
              <a:rPr lang="pt-BR" dirty="0" err="1" smtClean="0"/>
              <a:t>project</a:t>
            </a:r>
            <a:r>
              <a:rPr lang="pt-BR" dirty="0" smtClean="0"/>
              <a:t> </a:t>
            </a:r>
            <a:r>
              <a:rPr lang="pt-BR" dirty="0" err="1" smtClean="0"/>
              <a:t>monitoring</a:t>
            </a:r>
            <a:r>
              <a:rPr lang="pt-BR" dirty="0" smtClean="0"/>
              <a:t>: </a:t>
            </a:r>
            <a:r>
              <a:rPr lang="pt-BR" dirty="0" err="1" smtClean="0"/>
              <a:t>The</a:t>
            </a:r>
            <a:r>
              <a:rPr lang="pt-BR" dirty="0" smtClean="0"/>
              <a:t> </a:t>
            </a:r>
            <a:r>
              <a:rPr lang="pt-BR" dirty="0" err="1" smtClean="0"/>
              <a:t>Cost</a:t>
            </a:r>
            <a:r>
              <a:rPr lang="pt-BR" dirty="0" smtClean="0"/>
              <a:t> </a:t>
            </a:r>
            <a:r>
              <a:rPr lang="pt-BR" dirty="0" err="1" smtClean="0"/>
              <a:t>Control</a:t>
            </a:r>
            <a:r>
              <a:rPr lang="pt-BR" dirty="0" smtClean="0"/>
              <a:t> </a:t>
            </a:r>
            <a:r>
              <a:rPr lang="pt-BR" dirty="0" err="1" smtClean="0"/>
              <a:t>Index</a:t>
            </a:r>
            <a:r>
              <a:rPr lang="pt-BR" dirty="0" smtClean="0"/>
              <a:t> </a:t>
            </a:r>
            <a:r>
              <a:rPr lang="pt-BR" dirty="0" err="1" smtClean="0"/>
              <a:t>and</a:t>
            </a:r>
            <a:r>
              <a:rPr lang="pt-BR" dirty="0" smtClean="0"/>
              <a:t> </a:t>
            </a:r>
            <a:r>
              <a:rPr lang="pt-BR" dirty="0" err="1" smtClean="0"/>
              <a:t>the</a:t>
            </a:r>
            <a:r>
              <a:rPr lang="pt-BR" dirty="0" smtClean="0"/>
              <a:t> Schedule </a:t>
            </a:r>
            <a:r>
              <a:rPr lang="pt-BR" dirty="0" err="1" smtClean="0"/>
              <a:t>Control</a:t>
            </a:r>
            <a:r>
              <a:rPr lang="pt-BR" dirty="0" smtClean="0"/>
              <a:t> </a:t>
            </a:r>
            <a:r>
              <a:rPr lang="pt-BR" dirty="0" err="1" smtClean="0"/>
              <a:t>Index</a:t>
            </a:r>
            <a:r>
              <a:rPr lang="pt-BR" dirty="0" smtClean="0"/>
              <a:t> </a:t>
            </a:r>
          </a:p>
          <a:p>
            <a:pPr marL="457200" indent="-457200">
              <a:buFont typeface="+mj-lt"/>
              <a:buAutoNum type="arabicPeriod"/>
            </a:pPr>
            <a:r>
              <a:rPr lang="pt-BR" dirty="0" smtClean="0"/>
              <a:t>Overview </a:t>
            </a:r>
            <a:r>
              <a:rPr lang="pt-BR" dirty="0" err="1" smtClean="0"/>
              <a:t>analysis</a:t>
            </a:r>
            <a:r>
              <a:rPr lang="pt-BR" dirty="0" smtClean="0"/>
              <a:t> </a:t>
            </a:r>
            <a:r>
              <a:rPr lang="pt-BR" dirty="0" err="1" smtClean="0"/>
              <a:t>of</a:t>
            </a:r>
            <a:r>
              <a:rPr lang="pt-BR" dirty="0" smtClean="0"/>
              <a:t> </a:t>
            </a:r>
            <a:r>
              <a:rPr lang="pt-BR" dirty="0" err="1" smtClean="0"/>
              <a:t>reusability</a:t>
            </a:r>
            <a:r>
              <a:rPr lang="pt-BR" dirty="0" smtClean="0"/>
              <a:t> </a:t>
            </a:r>
            <a:r>
              <a:rPr lang="pt-BR" dirty="0" err="1" smtClean="0"/>
              <a:t>metrics</a:t>
            </a:r>
            <a:r>
              <a:rPr lang="pt-BR" dirty="0" smtClean="0"/>
              <a:t> in software </a:t>
            </a:r>
            <a:r>
              <a:rPr lang="pt-BR" dirty="0" err="1" smtClean="0"/>
              <a:t>development</a:t>
            </a:r>
            <a:r>
              <a:rPr lang="pt-BR" dirty="0" smtClean="0"/>
              <a:t> for </a:t>
            </a:r>
            <a:r>
              <a:rPr lang="pt-BR" dirty="0" err="1" smtClean="0"/>
              <a:t>risk</a:t>
            </a:r>
            <a:r>
              <a:rPr lang="pt-BR" dirty="0" smtClean="0"/>
              <a:t> </a:t>
            </a:r>
            <a:r>
              <a:rPr lang="pt-BR" dirty="0" err="1" smtClean="0"/>
              <a:t>reduction</a:t>
            </a:r>
            <a:r>
              <a:rPr lang="pt-BR" dirty="0" smtClean="0"/>
              <a:t> </a:t>
            </a:r>
          </a:p>
          <a:p>
            <a:pPr marL="457200" indent="-457200">
              <a:buFont typeface="+mj-lt"/>
              <a:buAutoNum type="arabicPeriod"/>
            </a:pPr>
            <a:r>
              <a:rPr lang="pt-BR" dirty="0" err="1" smtClean="0"/>
              <a:t>Managing</a:t>
            </a:r>
            <a:r>
              <a:rPr lang="pt-BR" dirty="0" smtClean="0"/>
              <a:t> </a:t>
            </a:r>
            <a:r>
              <a:rPr lang="pt-BR" dirty="0" err="1" smtClean="0"/>
              <a:t>resistance</a:t>
            </a:r>
            <a:r>
              <a:rPr lang="pt-BR" dirty="0" smtClean="0"/>
              <a:t> in </a:t>
            </a:r>
            <a:r>
              <a:rPr lang="pt-BR" dirty="0" err="1" smtClean="0"/>
              <a:t>an</a:t>
            </a:r>
            <a:r>
              <a:rPr lang="pt-BR" dirty="0" smtClean="0"/>
              <a:t> </a:t>
            </a:r>
            <a:r>
              <a:rPr lang="pt-BR" dirty="0" err="1" smtClean="0"/>
              <a:t>organizational</a:t>
            </a:r>
            <a:r>
              <a:rPr lang="pt-BR" dirty="0" smtClean="0"/>
              <a:t> </a:t>
            </a:r>
            <a:r>
              <a:rPr lang="pt-BR" dirty="0" err="1" smtClean="0"/>
              <a:t>transformation</a:t>
            </a:r>
            <a:r>
              <a:rPr lang="pt-BR" dirty="0" smtClean="0"/>
              <a:t>: A case </a:t>
            </a:r>
            <a:r>
              <a:rPr lang="pt-BR" dirty="0" err="1" smtClean="0"/>
              <a:t>study</a:t>
            </a:r>
            <a:r>
              <a:rPr lang="pt-BR" dirty="0" smtClean="0"/>
              <a:t> </a:t>
            </a:r>
            <a:r>
              <a:rPr lang="pt-BR" dirty="0" err="1" smtClean="0"/>
              <a:t>from</a:t>
            </a:r>
            <a:r>
              <a:rPr lang="pt-BR" dirty="0" smtClean="0"/>
              <a:t> a </a:t>
            </a:r>
            <a:r>
              <a:rPr lang="pt-BR" dirty="0" err="1" smtClean="0"/>
              <a:t>mobile</a:t>
            </a:r>
            <a:r>
              <a:rPr lang="pt-BR" dirty="0" smtClean="0"/>
              <a:t> </a:t>
            </a:r>
            <a:r>
              <a:rPr lang="pt-BR" dirty="0" err="1" smtClean="0"/>
              <a:t>operator</a:t>
            </a:r>
            <a:r>
              <a:rPr lang="pt-BR" dirty="0" smtClean="0"/>
              <a:t> </a:t>
            </a:r>
            <a:r>
              <a:rPr lang="pt-BR" dirty="0" err="1" smtClean="0"/>
              <a:t>company</a:t>
            </a:r>
            <a:r>
              <a:rPr lang="pt-BR" dirty="0" smtClean="0"/>
              <a:t> </a:t>
            </a:r>
          </a:p>
          <a:p>
            <a:pPr marL="457200" indent="-457200">
              <a:buFont typeface="+mj-lt"/>
              <a:buAutoNum type="arabicPeriod"/>
            </a:pPr>
            <a:r>
              <a:rPr lang="pt-BR" dirty="0" smtClean="0"/>
              <a:t>A </a:t>
            </a:r>
            <a:r>
              <a:rPr lang="pt-BR" dirty="0" err="1" smtClean="0"/>
              <a:t>model</a:t>
            </a:r>
            <a:r>
              <a:rPr lang="pt-BR" dirty="0" smtClean="0"/>
              <a:t> </a:t>
            </a:r>
            <a:r>
              <a:rPr lang="pt-BR" dirty="0" err="1" smtClean="0"/>
              <a:t>based</a:t>
            </a:r>
            <a:r>
              <a:rPr lang="pt-BR" dirty="0" smtClean="0"/>
              <a:t> </a:t>
            </a:r>
            <a:r>
              <a:rPr lang="pt-BR" dirty="0" err="1" smtClean="0"/>
              <a:t>on</a:t>
            </a:r>
            <a:r>
              <a:rPr lang="pt-BR" dirty="0" smtClean="0"/>
              <a:t> </a:t>
            </a:r>
            <a:r>
              <a:rPr lang="pt-BR" dirty="0" err="1" smtClean="0"/>
              <a:t>information</a:t>
            </a:r>
            <a:r>
              <a:rPr lang="pt-BR" dirty="0" smtClean="0"/>
              <a:t> </a:t>
            </a:r>
            <a:r>
              <a:rPr lang="pt-BR" dirty="0" err="1" smtClean="0"/>
              <a:t>entropy</a:t>
            </a:r>
            <a:r>
              <a:rPr lang="pt-BR" dirty="0" smtClean="0"/>
              <a:t> to </a:t>
            </a:r>
            <a:r>
              <a:rPr lang="pt-BR" dirty="0" err="1" smtClean="0"/>
              <a:t>measure</a:t>
            </a:r>
            <a:r>
              <a:rPr lang="pt-BR" dirty="0" smtClean="0"/>
              <a:t> </a:t>
            </a:r>
            <a:r>
              <a:rPr lang="pt-BR" dirty="0" err="1" smtClean="0"/>
              <a:t>developer</a:t>
            </a:r>
            <a:r>
              <a:rPr lang="pt-BR" dirty="0" smtClean="0"/>
              <a:t> </a:t>
            </a:r>
            <a:r>
              <a:rPr lang="pt-BR" dirty="0" err="1" smtClean="0"/>
              <a:t>turnover</a:t>
            </a:r>
            <a:r>
              <a:rPr lang="pt-BR" dirty="0" smtClean="0"/>
              <a:t> </a:t>
            </a:r>
            <a:r>
              <a:rPr lang="pt-BR" dirty="0" err="1" smtClean="0"/>
              <a:t>risk</a:t>
            </a:r>
            <a:r>
              <a:rPr lang="pt-BR" dirty="0" smtClean="0"/>
              <a:t> </a:t>
            </a:r>
            <a:r>
              <a:rPr lang="pt-BR" dirty="0" err="1" smtClean="0"/>
              <a:t>on</a:t>
            </a:r>
            <a:r>
              <a:rPr lang="pt-BR" dirty="0" smtClean="0"/>
              <a:t> software </a:t>
            </a:r>
            <a:r>
              <a:rPr lang="pt-BR" dirty="0" err="1" smtClean="0"/>
              <a:t>project</a:t>
            </a:r>
            <a:r>
              <a:rPr lang="pt-BR" dirty="0" smtClean="0"/>
              <a:t> </a:t>
            </a:r>
          </a:p>
          <a:p>
            <a:pPr marL="457200" indent="-457200">
              <a:buFont typeface="+mj-lt"/>
              <a:buAutoNum type="arabicPeriod"/>
            </a:pPr>
            <a:r>
              <a:rPr lang="pt-BR" dirty="0" err="1" smtClean="0"/>
              <a:t>An</a:t>
            </a:r>
            <a:r>
              <a:rPr lang="pt-BR" dirty="0" smtClean="0"/>
              <a:t> Approach to </a:t>
            </a:r>
            <a:r>
              <a:rPr lang="pt-BR" dirty="0" err="1" smtClean="0"/>
              <a:t>Measuring</a:t>
            </a:r>
            <a:r>
              <a:rPr lang="pt-BR" dirty="0" smtClean="0"/>
              <a:t> Software </a:t>
            </a:r>
            <a:r>
              <a:rPr lang="pt-BR" dirty="0" err="1" smtClean="0"/>
              <a:t>Development</a:t>
            </a:r>
            <a:r>
              <a:rPr lang="pt-BR" dirty="0" smtClean="0"/>
              <a:t> </a:t>
            </a:r>
            <a:r>
              <a:rPr lang="pt-BR" dirty="0" err="1" smtClean="0"/>
              <a:t>Risk</a:t>
            </a:r>
            <a:r>
              <a:rPr lang="pt-BR" dirty="0" smtClean="0"/>
              <a:t> </a:t>
            </a:r>
            <a:r>
              <a:rPr lang="pt-BR" dirty="0" err="1" smtClean="0"/>
              <a:t>Based</a:t>
            </a:r>
            <a:r>
              <a:rPr lang="pt-BR" dirty="0" smtClean="0"/>
              <a:t> </a:t>
            </a:r>
            <a:r>
              <a:rPr lang="pt-BR" dirty="0" err="1" smtClean="0"/>
              <a:t>on</a:t>
            </a:r>
            <a:r>
              <a:rPr lang="pt-BR" dirty="0" smtClean="0"/>
              <a:t> </a:t>
            </a:r>
            <a:r>
              <a:rPr lang="pt-BR" dirty="0" err="1" smtClean="0"/>
              <a:t>Information</a:t>
            </a:r>
            <a:r>
              <a:rPr lang="pt-BR" dirty="0" smtClean="0"/>
              <a:t> </a:t>
            </a:r>
            <a:r>
              <a:rPr lang="pt-BR" dirty="0" err="1" smtClean="0"/>
              <a:t>Entropy</a:t>
            </a:r>
            <a:r>
              <a:rPr lang="pt-BR" dirty="0" smtClean="0"/>
              <a:t> </a:t>
            </a:r>
          </a:p>
          <a:p>
            <a:pPr marL="457200" indent="-457200">
              <a:buFont typeface="+mj-lt"/>
              <a:buAutoNum type="arabicPeriod"/>
            </a:pPr>
            <a:r>
              <a:rPr lang="pt-BR" dirty="0" err="1" smtClean="0"/>
              <a:t>Risk</a:t>
            </a:r>
            <a:r>
              <a:rPr lang="pt-BR" dirty="0" smtClean="0"/>
              <a:t> in </a:t>
            </a:r>
            <a:r>
              <a:rPr lang="pt-BR" dirty="0" err="1" smtClean="0"/>
              <a:t>transport</a:t>
            </a:r>
            <a:r>
              <a:rPr lang="pt-BR" dirty="0" smtClean="0"/>
              <a:t> </a:t>
            </a:r>
            <a:r>
              <a:rPr lang="pt-BR" dirty="0" err="1" smtClean="0"/>
              <a:t>investments</a:t>
            </a:r>
            <a:endParaRPr lang="pt-BR" dirty="0" smtClean="0"/>
          </a:p>
          <a:p>
            <a:pPr marL="457200" indent="-457200">
              <a:buFont typeface="+mj-lt"/>
              <a:buAutoNum type="arabicPeriod"/>
            </a:pPr>
            <a:r>
              <a:rPr lang="pt-BR" dirty="0" err="1" smtClean="0"/>
              <a:t>Quantifying</a:t>
            </a:r>
            <a:r>
              <a:rPr lang="pt-BR" dirty="0" smtClean="0"/>
              <a:t> IT </a:t>
            </a:r>
            <a:r>
              <a:rPr lang="pt-BR" dirty="0" err="1" smtClean="0"/>
              <a:t>estimation</a:t>
            </a:r>
            <a:r>
              <a:rPr lang="pt-BR" dirty="0" smtClean="0"/>
              <a:t> </a:t>
            </a:r>
            <a:r>
              <a:rPr lang="pt-BR" dirty="0" err="1" smtClean="0"/>
              <a:t>risks</a:t>
            </a:r>
            <a:endParaRPr lang="pt-BR" dirty="0" smtClean="0"/>
          </a:p>
          <a:p>
            <a:pPr marL="457200" indent="-457200">
              <a:buFont typeface="+mj-lt"/>
              <a:buAutoNum type="arabicPeriod"/>
            </a:pPr>
            <a:r>
              <a:rPr lang="pt-BR" dirty="0" err="1" smtClean="0"/>
              <a:t>Using</a:t>
            </a:r>
            <a:r>
              <a:rPr lang="pt-BR" dirty="0" smtClean="0"/>
              <a:t> Software </a:t>
            </a:r>
            <a:r>
              <a:rPr lang="pt-BR" dirty="0" err="1" smtClean="0"/>
              <a:t>Archaeology</a:t>
            </a:r>
            <a:r>
              <a:rPr lang="pt-BR" dirty="0" smtClean="0"/>
              <a:t> to </a:t>
            </a:r>
            <a:r>
              <a:rPr lang="pt-BR" dirty="0" err="1" smtClean="0"/>
              <a:t>Measure</a:t>
            </a:r>
            <a:r>
              <a:rPr lang="pt-BR" dirty="0" smtClean="0"/>
              <a:t> </a:t>
            </a:r>
            <a:r>
              <a:rPr lang="pt-BR" dirty="0" err="1" smtClean="0"/>
              <a:t>Knowledge</a:t>
            </a:r>
            <a:r>
              <a:rPr lang="pt-BR" dirty="0" smtClean="0"/>
              <a:t> </a:t>
            </a:r>
            <a:r>
              <a:rPr lang="pt-BR" dirty="0" err="1" smtClean="0"/>
              <a:t>Loss</a:t>
            </a:r>
            <a:r>
              <a:rPr lang="pt-BR" dirty="0" smtClean="0"/>
              <a:t> in Software </a:t>
            </a:r>
            <a:r>
              <a:rPr lang="pt-BR" dirty="0" err="1" smtClean="0"/>
              <a:t>Projects</a:t>
            </a:r>
            <a:r>
              <a:rPr lang="pt-BR" dirty="0" smtClean="0"/>
              <a:t> </a:t>
            </a:r>
            <a:r>
              <a:rPr lang="pt-BR" dirty="0" err="1" smtClean="0"/>
              <a:t>Due</a:t>
            </a:r>
            <a:r>
              <a:rPr lang="pt-BR" dirty="0" smtClean="0"/>
              <a:t> to </a:t>
            </a:r>
            <a:r>
              <a:rPr lang="pt-BR" dirty="0" err="1" smtClean="0"/>
              <a:t>Developer</a:t>
            </a:r>
            <a:r>
              <a:rPr lang="pt-BR" dirty="0" smtClean="0"/>
              <a:t> </a:t>
            </a:r>
            <a:r>
              <a:rPr lang="pt-BR" dirty="0" err="1" smtClean="0"/>
              <a:t>Turnover</a:t>
            </a:r>
            <a:r>
              <a:rPr lang="pt-BR" dirty="0" smtClean="0"/>
              <a:t> </a:t>
            </a:r>
          </a:p>
          <a:p>
            <a:pPr marL="457200" indent="-457200">
              <a:buFont typeface="+mj-lt"/>
              <a:buAutoNum type="arabicPeriod"/>
            </a:pP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21</a:t>
            </a:fld>
            <a:endParaRPr lang="pt-B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z="3200" dirty="0" smtClean="0"/>
              <a:t>Novos trabalhos selecionados (2/2) - Títulos</a:t>
            </a:r>
            <a:endParaRPr lang="pt-BR" sz="3200" dirty="0"/>
          </a:p>
        </p:txBody>
      </p:sp>
      <p:sp>
        <p:nvSpPr>
          <p:cNvPr id="3" name="Content Placeholder 2"/>
          <p:cNvSpPr>
            <a:spLocks noGrp="1"/>
          </p:cNvSpPr>
          <p:nvPr>
            <p:ph idx="1"/>
          </p:nvPr>
        </p:nvSpPr>
        <p:spPr/>
        <p:txBody>
          <a:bodyPr>
            <a:normAutofit fontScale="62500" lnSpcReduction="20000"/>
          </a:bodyPr>
          <a:lstStyle/>
          <a:p>
            <a:r>
              <a:rPr lang="en-US" dirty="0" smtClean="0"/>
              <a:t>Catalog of Metrics for Assessing Security Risks of Software throughout the Software Development Life Cycle</a:t>
            </a:r>
            <a:endParaRPr lang="pt-BR" dirty="0" smtClean="0"/>
          </a:p>
          <a:p>
            <a:r>
              <a:rPr lang="en-US" dirty="0" smtClean="0"/>
              <a:t>A method of project selection based on capital asset pricing theories in a framework of mean-</a:t>
            </a:r>
            <a:r>
              <a:rPr lang="en-US" dirty="0" err="1" smtClean="0"/>
              <a:t>semideviation</a:t>
            </a:r>
            <a:r>
              <a:rPr lang="en-US" dirty="0" smtClean="0"/>
              <a:t> behavior</a:t>
            </a:r>
            <a:r>
              <a:rPr lang="pt-BR" dirty="0" smtClean="0"/>
              <a:t> </a:t>
            </a:r>
          </a:p>
          <a:p>
            <a:r>
              <a:rPr lang="en-US" dirty="0" smtClean="0"/>
              <a:t>The impact of size and volatility on IT project performance</a:t>
            </a:r>
            <a:r>
              <a:rPr lang="pt-BR" dirty="0" smtClean="0"/>
              <a:t> </a:t>
            </a:r>
          </a:p>
          <a:p>
            <a:r>
              <a:rPr lang="en-US" dirty="0" smtClean="0"/>
              <a:t>Engineering and contracting projects: A value at risk based approach to portfolio balancing</a:t>
            </a:r>
            <a:endParaRPr lang="pt-BR" dirty="0" smtClean="0"/>
          </a:p>
          <a:p>
            <a:r>
              <a:rPr lang="en-US" dirty="0" smtClean="0"/>
              <a:t>A framework for ex ante project risk assessment based on absorptive capacity</a:t>
            </a:r>
            <a:endParaRPr lang="pt-BR" dirty="0" smtClean="0"/>
          </a:p>
          <a:p>
            <a:r>
              <a:rPr lang="en-US" dirty="0" smtClean="0"/>
              <a:t>Risk management on large capital projects</a:t>
            </a:r>
            <a:r>
              <a:rPr lang="pt-BR" dirty="0" smtClean="0"/>
              <a:t> </a:t>
            </a:r>
          </a:p>
          <a:p>
            <a:r>
              <a:rPr lang="en-US" dirty="0" smtClean="0"/>
              <a:t>The development of project risk metrics for robust concurrent product development (CPD) across the supply chain</a:t>
            </a:r>
            <a:r>
              <a:rPr lang="pt-BR" dirty="0" smtClean="0"/>
              <a:t> </a:t>
            </a:r>
          </a:p>
          <a:p>
            <a:r>
              <a:rPr lang="en-US" dirty="0" smtClean="0"/>
              <a:t>Quantifying the value of IT-investments</a:t>
            </a:r>
            <a:r>
              <a:rPr lang="pt-BR" dirty="0" smtClean="0"/>
              <a:t> </a:t>
            </a:r>
          </a:p>
          <a:p>
            <a:r>
              <a:rPr lang="en-US" dirty="0" smtClean="0"/>
              <a:t>A project risk metric</a:t>
            </a:r>
            <a:r>
              <a:rPr lang="pt-BR" dirty="0" smtClean="0"/>
              <a:t> </a:t>
            </a:r>
          </a:p>
          <a:p>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22</a:t>
            </a:fld>
            <a:endParaRPr lang="pt-B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Próximos passos</a:t>
            </a:r>
            <a:endParaRPr lang="pt-BR" dirty="0"/>
          </a:p>
        </p:txBody>
      </p:sp>
      <p:sp>
        <p:nvSpPr>
          <p:cNvPr id="3" name="Content Placeholder 2"/>
          <p:cNvSpPr>
            <a:spLocks noGrp="1"/>
          </p:cNvSpPr>
          <p:nvPr>
            <p:ph idx="1"/>
          </p:nvPr>
        </p:nvSpPr>
        <p:spPr/>
        <p:txBody>
          <a:bodyPr/>
          <a:lstStyle/>
          <a:p>
            <a:r>
              <a:rPr lang="pt-BR" dirty="0" smtClean="0"/>
              <a:t>Selecionar artigos nas demais fontes</a:t>
            </a:r>
          </a:p>
          <a:p>
            <a:pPr lvl="1"/>
            <a:r>
              <a:rPr lang="pt-BR" dirty="0" err="1" smtClean="0"/>
              <a:t>IEEExplore</a:t>
            </a:r>
            <a:r>
              <a:rPr lang="pt-BR" dirty="0" smtClean="0"/>
              <a:t> e El </a:t>
            </a:r>
            <a:r>
              <a:rPr lang="pt-BR" dirty="0" err="1" smtClean="0"/>
              <a:t>Compendex</a:t>
            </a:r>
            <a:endParaRPr lang="pt-BR" dirty="0" smtClean="0"/>
          </a:p>
          <a:p>
            <a:pPr lvl="1"/>
            <a:endParaRPr lang="pt-BR" dirty="0" smtClean="0"/>
          </a:p>
          <a:p>
            <a:r>
              <a:rPr lang="pt-BR" dirty="0" smtClean="0"/>
              <a:t>Extrair as informações</a:t>
            </a:r>
          </a:p>
          <a:p>
            <a:pPr lvl="1"/>
            <a:r>
              <a:rPr lang="pt-BR" dirty="0" err="1" smtClean="0"/>
              <a:t>Quanti</a:t>
            </a:r>
            <a:r>
              <a:rPr lang="pt-BR" dirty="0" smtClean="0"/>
              <a:t> e qualitativamente</a:t>
            </a:r>
          </a:p>
          <a:p>
            <a:endParaRPr lang="pt-BR" dirty="0" smtClean="0"/>
          </a:p>
          <a:p>
            <a:r>
              <a:rPr lang="pt-BR" dirty="0" smtClean="0"/>
              <a:t>Utilizar as informações extraídas como base para a proposição de indicadores</a:t>
            </a:r>
          </a:p>
          <a:p>
            <a:pPr lvl="1"/>
            <a:r>
              <a:rPr lang="pt-BR" dirty="0" smtClean="0"/>
              <a:t>Projeto </a:t>
            </a:r>
            <a:r>
              <a:rPr lang="pt-BR" dirty="0" err="1" smtClean="0"/>
              <a:t>MSc</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23</a:t>
            </a:fld>
            <a:endParaRPr lang="pt-B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343400"/>
            <a:ext cx="8610600" cy="1307591"/>
          </a:xfrm>
        </p:spPr>
        <p:txBody>
          <a:bodyPr>
            <a:noAutofit/>
          </a:bodyPr>
          <a:lstStyle/>
          <a:p>
            <a:r>
              <a:rPr lang="pt-BR" sz="2400" dirty="0" smtClean="0"/>
              <a:t>Indicadores e Métricas para Avaliação de Riscos em Projetos de Software: Um Estudo de Mapeamento</a:t>
            </a:r>
            <a:endParaRPr lang="pt-BR" sz="2400" dirty="0"/>
          </a:p>
        </p:txBody>
      </p:sp>
      <p:sp>
        <p:nvSpPr>
          <p:cNvPr id="3" name="Subtitle 2"/>
          <p:cNvSpPr>
            <a:spLocks noGrp="1"/>
          </p:cNvSpPr>
          <p:nvPr>
            <p:ph type="subTitle" idx="1"/>
          </p:nvPr>
        </p:nvSpPr>
        <p:spPr>
          <a:xfrm>
            <a:off x="1828800" y="5879592"/>
            <a:ext cx="5458968" cy="621792"/>
          </a:xfrm>
        </p:spPr>
        <p:txBody>
          <a:bodyPr>
            <a:noAutofit/>
          </a:bodyPr>
          <a:lstStyle/>
          <a:p>
            <a:pPr algn="ctr"/>
            <a:r>
              <a:rPr lang="pt-BR" sz="1400" dirty="0" smtClean="0"/>
              <a:t>Júlio Venâncio</a:t>
            </a:r>
          </a:p>
          <a:p>
            <a:pPr algn="ctr"/>
            <a:r>
              <a:rPr lang="pt-BR" sz="1400" dirty="0" smtClean="0"/>
              <a:t>jvmj@cin.ufpe.br</a:t>
            </a:r>
            <a:endParaRPr lang="pt-BR"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pt-BR">
                <a:latin typeface="Calibri" charset="0"/>
                <a:cs typeface="Calibri" charset="0"/>
              </a:rPr>
              <a:t>Motivação</a:t>
            </a:r>
          </a:p>
        </p:txBody>
      </p:sp>
      <p:sp>
        <p:nvSpPr>
          <p:cNvPr id="17411" name="Content Placeholder 2"/>
          <p:cNvSpPr>
            <a:spLocks noGrp="1"/>
          </p:cNvSpPr>
          <p:nvPr>
            <p:ph idx="1"/>
          </p:nvPr>
        </p:nvSpPr>
        <p:spPr/>
        <p:txBody>
          <a:bodyPr>
            <a:normAutofit/>
          </a:bodyPr>
          <a:lstStyle/>
          <a:p>
            <a:r>
              <a:rPr lang="pt-BR" dirty="0">
                <a:latin typeface="Calibri" charset="0"/>
                <a:cs typeface="Calibri" charset="0"/>
              </a:rPr>
              <a:t>Importância dos métodos e abordagens de gerenciamento de projetos</a:t>
            </a:r>
          </a:p>
          <a:p>
            <a:r>
              <a:rPr lang="pt-BR" dirty="0">
                <a:latin typeface="Calibri" charset="0"/>
                <a:cs typeface="Calibri" charset="0"/>
              </a:rPr>
              <a:t>Projetos de software são arriscados</a:t>
            </a:r>
          </a:p>
          <a:p>
            <a:pPr lvl="1"/>
            <a:r>
              <a:rPr lang="pt-BR" dirty="0">
                <a:latin typeface="Calibri" charset="0"/>
                <a:cs typeface="Calibri" charset="0"/>
              </a:rPr>
              <a:t>“Gerenciar projetos é gerenciar riscos”</a:t>
            </a:r>
          </a:p>
          <a:p>
            <a:r>
              <a:rPr lang="pt-BR" dirty="0">
                <a:latin typeface="Calibri" charset="0"/>
                <a:cs typeface="Calibri" charset="0"/>
              </a:rPr>
              <a:t>Parcela significativa dos insucessos de projetos está relacionada a uma má Gerência de Riscos</a:t>
            </a:r>
            <a:r>
              <a:rPr lang="pt-BR" dirty="0" smtClean="0">
                <a:latin typeface="Calibri" charset="0"/>
                <a:cs typeface="Calibri" charset="0"/>
              </a:rPr>
              <a:t> </a:t>
            </a:r>
          </a:p>
          <a:p>
            <a:r>
              <a:rPr lang="pt-BR" dirty="0" smtClean="0">
                <a:latin typeface="Calibri" charset="0"/>
                <a:cs typeface="Calibri" charset="0"/>
              </a:rPr>
              <a:t>Gerência de riscos em projetos de software é subjetiva</a:t>
            </a:r>
          </a:p>
          <a:p>
            <a:endParaRPr lang="pt-BR" dirty="0">
              <a:latin typeface="Calibri" charset="0"/>
              <a:cs typeface="Calibri" charset="0"/>
            </a:endParaRPr>
          </a:p>
        </p:txBody>
      </p:sp>
      <p:sp>
        <p:nvSpPr>
          <p:cNvPr id="17412" name="Slide Number Placeholder 4"/>
          <p:cNvSpPr>
            <a:spLocks noGrp="1"/>
          </p:cNvSpPr>
          <p:nvPr>
            <p:ph type="sldNum" sz="quarter" idx="12"/>
          </p:nvPr>
        </p:nvSpPr>
        <p:spPr bwMode="auto">
          <a:noFill/>
          <a:ln>
            <a:miter lim="800000"/>
            <a:headEnd/>
            <a:tailEnd/>
          </a:ln>
        </p:spPr>
        <p:txBody>
          <a:bodyPr/>
          <a:lstStyle/>
          <a:p>
            <a:fld id="{BD4270A1-0D1B-0846-AC05-A9CE65B6AF47}" type="slidenum">
              <a:rPr lang="en-US"/>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199" y="361016"/>
            <a:ext cx="6508377" cy="1143000"/>
          </a:xfrm>
        </p:spPr>
        <p:txBody>
          <a:bodyPr>
            <a:normAutofit fontScale="90000"/>
          </a:bodyPr>
          <a:lstStyle/>
          <a:p>
            <a:r>
              <a:rPr lang="pt-BR" dirty="0">
                <a:latin typeface="Calibri" charset="0"/>
                <a:cs typeface="Calibri" charset="0"/>
              </a:rPr>
              <a:t>Gerenciamento de Riscos </a:t>
            </a:r>
            <a:br>
              <a:rPr lang="pt-BR" dirty="0">
                <a:latin typeface="Calibri" charset="0"/>
                <a:cs typeface="Calibri" charset="0"/>
              </a:rPr>
            </a:br>
            <a:r>
              <a:rPr lang="pt-BR" sz="4000" dirty="0">
                <a:latin typeface="Calibri" charset="0"/>
                <a:cs typeface="Calibri" charset="0"/>
              </a:rPr>
              <a:t>– Visão de Abordagens –</a:t>
            </a:r>
          </a:p>
        </p:txBody>
      </p:sp>
      <p:sp>
        <p:nvSpPr>
          <p:cNvPr id="19459" name="Slide Number Placeholder 4"/>
          <p:cNvSpPr>
            <a:spLocks noGrp="1"/>
          </p:cNvSpPr>
          <p:nvPr>
            <p:ph type="sldNum" sz="quarter" idx="12"/>
          </p:nvPr>
        </p:nvSpPr>
        <p:spPr bwMode="auto">
          <a:noFill/>
          <a:ln>
            <a:miter lim="800000"/>
            <a:headEnd/>
            <a:tailEnd/>
          </a:ln>
        </p:spPr>
        <p:txBody>
          <a:bodyPr/>
          <a:lstStyle/>
          <a:p>
            <a:fld id="{0A055B60-1B98-FB49-BECC-C9323756D25D}" type="slidenum">
              <a:rPr lang="en-US"/>
              <a:pPr/>
              <a:t>4</a:t>
            </a:fld>
            <a:endParaRPr lang="en-US"/>
          </a:p>
        </p:txBody>
      </p:sp>
      <p:graphicFrame>
        <p:nvGraphicFramePr>
          <p:cNvPr id="6" name="Group 35"/>
          <p:cNvGraphicFramePr>
            <a:graphicFrameLocks noGrp="1"/>
          </p:cNvGraphicFramePr>
          <p:nvPr/>
        </p:nvGraphicFramePr>
        <p:xfrm>
          <a:off x="457199" y="1676400"/>
          <a:ext cx="6934200" cy="4876799"/>
        </p:xfrm>
        <a:graphic>
          <a:graphicData uri="http://schemas.openxmlformats.org/drawingml/2006/table">
            <a:tbl>
              <a:tblPr/>
              <a:tblGrid>
                <a:gridCol w="6199188"/>
                <a:gridCol w="735012"/>
              </a:tblGrid>
              <a:tr h="48210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Barry Boehm </a:t>
                      </a:r>
                      <a:r>
                        <a:rPr kumimoji="0" lang="pt-BR" sz="1000" b="1" i="0" u="none" strike="noStrike" cap="none" normalizeH="0" baseline="0">
                          <a:ln>
                            <a:noFill/>
                          </a:ln>
                          <a:solidFill>
                            <a:schemeClr val="tx1"/>
                          </a:solidFill>
                          <a:effectLst/>
                          <a:latin typeface="Arial" charset="0"/>
                          <a:ea typeface="Arial" charset="0"/>
                          <a:cs typeface="Arial" charset="0"/>
                        </a:rPr>
                        <a:t>- Gerência de Risco (Avaliação e Controle de Risco).</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1000" b="1" i="0" u="none" strike="noStrike" cap="none" normalizeH="0" baseline="0">
                          <a:ln>
                            <a:noFill/>
                          </a:ln>
                          <a:solidFill>
                            <a:schemeClr val="tx1"/>
                          </a:solidFill>
                          <a:effectLst/>
                          <a:latin typeface="Arial" charset="0"/>
                          <a:ea typeface="Arial" charset="0"/>
                          <a:cs typeface="Arial" charset="0"/>
                        </a:rPr>
                        <a:t>1989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miter lim="800000"/>
                      <a:headEnd type="none" w="med" len="med"/>
                      <a:tailEnd type="none" w="med" len="med"/>
                    </a:lnB>
                    <a:lnTlToBr>
                      <a:noFill/>
                    </a:lnTlToBr>
                    <a:lnBlToTr>
                      <a:noFill/>
                    </a:lnBlToTr>
                    <a:noFill/>
                  </a:tcPr>
                </a:tc>
              </a:tr>
              <a:tr h="48210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Robert Charette </a:t>
                      </a:r>
                      <a:r>
                        <a:rPr kumimoji="0" lang="pt-BR" sz="1000" b="1" i="0" u="none" strike="noStrike" cap="none" normalizeH="0" baseline="0">
                          <a:ln>
                            <a:noFill/>
                          </a:ln>
                          <a:solidFill>
                            <a:schemeClr val="tx1"/>
                          </a:solidFill>
                          <a:effectLst/>
                          <a:latin typeface="Arial" charset="0"/>
                          <a:ea typeface="Arial" charset="0"/>
                          <a:cs typeface="Arial" charset="0"/>
                        </a:rPr>
                        <a:t>- Engenharia de Risco (Análise e Gerência de Risco).</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1989</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645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SEI – Software Engineering Institute </a:t>
                      </a:r>
                      <a:r>
                        <a:rPr kumimoji="0" lang="pt-BR" sz="1000" b="1" i="0" u="none" strike="noStrike" cap="none" normalizeH="0" baseline="0">
                          <a:ln>
                            <a:noFill/>
                          </a:ln>
                          <a:solidFill>
                            <a:schemeClr val="tx1"/>
                          </a:solidFill>
                          <a:effectLst/>
                          <a:latin typeface="Arial" charset="0"/>
                          <a:ea typeface="Arial" charset="0"/>
                          <a:cs typeface="Arial" charset="0"/>
                        </a:rPr>
                        <a:t>- Atividades contínuas, concorrentes e interativas.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1993</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9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Richard Fairley </a:t>
                      </a:r>
                      <a:r>
                        <a:rPr kumimoji="0" lang="pt-BR" sz="1000" b="1" i="0" u="none" strike="noStrike" cap="none" normalizeH="0" baseline="0">
                          <a:ln>
                            <a:noFill/>
                          </a:ln>
                          <a:solidFill>
                            <a:schemeClr val="tx1"/>
                          </a:solidFill>
                          <a:effectLst/>
                          <a:latin typeface="Arial" charset="0"/>
                          <a:ea typeface="Arial" charset="0"/>
                          <a:cs typeface="Arial" charset="0"/>
                        </a:rPr>
                        <a:t>- Gerência de Risco desenvolvida através de 7 passos.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1994</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11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Chapman e Ward </a:t>
                      </a:r>
                      <a:r>
                        <a:rPr kumimoji="0" lang="pt-BR" sz="1000" b="1" i="0" u="none" strike="noStrike" cap="none" normalizeH="0" baseline="0">
                          <a:ln>
                            <a:noFill/>
                          </a:ln>
                          <a:solidFill>
                            <a:schemeClr val="tx1"/>
                          </a:solidFill>
                          <a:effectLst/>
                          <a:latin typeface="Arial" charset="0"/>
                          <a:ea typeface="Arial" charset="0"/>
                          <a:cs typeface="Arial" charset="0"/>
                        </a:rPr>
                        <a:t>– Processo genérico composto de 9 fases.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1997</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7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RUP – Rational Unified Process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1998</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3953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PMBOK – Project Management Body of Knowledge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pt-BR" sz="1000" b="1" i="0" u="none" strike="noStrike" cap="none" normalizeH="0" baseline="0">
                          <a:ln>
                            <a:noFill/>
                          </a:ln>
                          <a:solidFill>
                            <a:schemeClr val="tx1"/>
                          </a:solidFill>
                          <a:effectLst/>
                          <a:latin typeface="Arial" charset="0"/>
                          <a:ea typeface="Arial" charset="0"/>
                          <a:cs typeface="Arial" charset="0"/>
                        </a:rPr>
                        <a:t>Compreende processos relativos a identificação, análise e resposta, para os riscos envolvidos num projeto.</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2000</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131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CMMI – Capability Maturity Model Integration</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pt-BR" sz="1000" b="1" i="0" u="none" strike="noStrike" cap="none" normalizeH="0" baseline="0">
                          <a:ln>
                            <a:noFill/>
                          </a:ln>
                          <a:solidFill>
                            <a:schemeClr val="tx1"/>
                          </a:solidFill>
                          <a:effectLst/>
                          <a:latin typeface="Arial" charset="0"/>
                          <a:ea typeface="Arial" charset="0"/>
                          <a:cs typeface="Arial" charset="0"/>
                        </a:rPr>
                        <a:t>– Processo dividido em três grandes fases: Avaliação, controle e relatórios.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2001</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516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1000" b="1" i="1" u="none" strike="noStrike" cap="none" normalizeH="0" baseline="0">
                          <a:ln>
                            <a:noFill/>
                          </a:ln>
                          <a:solidFill>
                            <a:schemeClr val="tx1"/>
                          </a:solidFill>
                          <a:effectLst/>
                          <a:latin typeface="Arial" charset="0"/>
                          <a:ea typeface="Arial" charset="0"/>
                          <a:cs typeface="Arial" charset="0"/>
                        </a:rPr>
                        <a:t>m</a:t>
                      </a:r>
                      <a:r>
                        <a:rPr kumimoji="0" lang="pt-BR" sz="1000" b="1" i="0" u="none" strike="noStrike" cap="none" normalizeH="0" baseline="0">
                          <a:ln>
                            <a:noFill/>
                          </a:ln>
                          <a:solidFill>
                            <a:schemeClr val="tx1"/>
                          </a:solidFill>
                          <a:effectLst/>
                          <a:latin typeface="Arial" charset="0"/>
                          <a:ea typeface="Arial" charset="0"/>
                          <a:cs typeface="Arial" charset="0"/>
                        </a:rPr>
                        <a:t>PRIME </a:t>
                      </a:r>
                      <a:r>
                        <a:rPr kumimoji="0" lang="pt-BR" sz="1000" b="1" i="1" u="none" strike="noStrike" cap="none" normalizeH="0" baseline="0">
                          <a:ln>
                            <a:noFill/>
                          </a:ln>
                          <a:solidFill>
                            <a:schemeClr val="tx1"/>
                          </a:solidFill>
                          <a:effectLst/>
                          <a:latin typeface="Arial" charset="0"/>
                          <a:ea typeface="Arial" charset="0"/>
                          <a:cs typeface="Arial" charset="0"/>
                        </a:rPr>
                        <a:t>Process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1000" b="1" i="0" u="none" strike="noStrike" cap="none" normalizeH="0" baseline="0">
                          <a:ln>
                            <a:noFill/>
                          </a:ln>
                          <a:solidFill>
                            <a:schemeClr val="tx1"/>
                          </a:solidFill>
                          <a:effectLst/>
                          <a:latin typeface="Arial" charset="0"/>
                          <a:ea typeface="Arial" charset="0"/>
                          <a:cs typeface="Arial" charset="0"/>
                        </a:rPr>
                        <a:t>2007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607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pt-BR" sz="1000" b="1" i="0" u="none" strike="noStrike" cap="none" normalizeH="0" baseline="0">
                          <a:ln>
                            <a:noFill/>
                          </a:ln>
                          <a:solidFill>
                            <a:schemeClr val="tx1"/>
                          </a:solidFill>
                          <a:effectLst/>
                          <a:latin typeface="Arial" charset="0"/>
                          <a:ea typeface="Arial" charset="0"/>
                          <a:cs typeface="Arial" charset="0"/>
                        </a:rPr>
                        <a:t>GARA – Gestão Ágil de Riscos em Ambientes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1000" b="1" i="0" u="none" strike="noStrike" cap="none" normalizeH="0" baseline="0">
                          <a:ln>
                            <a:noFill/>
                          </a:ln>
                          <a:solidFill>
                            <a:schemeClr val="tx1"/>
                          </a:solidFill>
                          <a:effectLst/>
                          <a:latin typeface="Arial" charset="0"/>
                          <a:ea typeface="Arial" charset="0"/>
                          <a:cs typeface="Arial" charset="0"/>
                        </a:rPr>
                        <a:t>2009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607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Arial" charset="0"/>
                          <a:cs typeface="Arial" charset="0"/>
                        </a:rPr>
                        <a:t>A Process for Managing Risks in Distributed Teams</a:t>
                      </a:r>
                      <a:endParaRPr kumimoji="0" lang="pt-BR" sz="1000" b="1" i="0" u="none" strike="noStrike" cap="none" normalizeH="0" baseline="0">
                        <a:ln>
                          <a:noFill/>
                        </a:ln>
                        <a:solidFill>
                          <a:schemeClr val="tx1"/>
                        </a:solidFill>
                        <a:effectLst/>
                        <a:latin typeface="Arial" charset="0"/>
                        <a:ea typeface="Arial" charset="0"/>
                        <a:cs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sz="1000" b="1" i="0" u="none" strike="noStrike" cap="none" normalizeH="0" baseline="0" dirty="0">
                          <a:ln>
                            <a:noFill/>
                          </a:ln>
                          <a:solidFill>
                            <a:schemeClr val="tx1"/>
                          </a:solidFill>
                          <a:effectLst/>
                          <a:latin typeface="Arial" charset="0"/>
                          <a:ea typeface="Arial" charset="0"/>
                          <a:cs typeface="Arial" charset="0"/>
                        </a:rPr>
                        <a:t>2010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Métricas x Indicadores</a:t>
            </a:r>
            <a:endParaRPr lang="pt-BR" dirty="0"/>
          </a:p>
        </p:txBody>
      </p:sp>
      <p:sp>
        <p:nvSpPr>
          <p:cNvPr id="3" name="Content Placeholder 2"/>
          <p:cNvSpPr>
            <a:spLocks noGrp="1"/>
          </p:cNvSpPr>
          <p:nvPr>
            <p:ph idx="1"/>
          </p:nvPr>
        </p:nvSpPr>
        <p:spPr/>
        <p:txBody>
          <a:bodyPr>
            <a:normAutofit/>
          </a:bodyPr>
          <a:lstStyle/>
          <a:p>
            <a:r>
              <a:rPr lang="pt-BR" dirty="0" smtClean="0"/>
              <a:t>Métricas</a:t>
            </a:r>
          </a:p>
          <a:p>
            <a:pPr lvl="1"/>
            <a:r>
              <a:rPr lang="en-US" dirty="0" err="1" smtClean="0"/>
              <a:t>Aplicação</a:t>
            </a:r>
            <a:r>
              <a:rPr lang="en-US" dirty="0" smtClean="0"/>
              <a:t> de </a:t>
            </a:r>
            <a:r>
              <a:rPr lang="en-US" dirty="0" err="1" smtClean="0"/>
              <a:t>técnicas</a:t>
            </a:r>
            <a:r>
              <a:rPr lang="en-US" dirty="0" smtClean="0"/>
              <a:t> de </a:t>
            </a:r>
            <a:r>
              <a:rPr lang="en-US" dirty="0" err="1" smtClean="0"/>
              <a:t>medição</a:t>
            </a:r>
            <a:r>
              <a:rPr lang="en-US" dirty="0" smtClean="0"/>
              <a:t> </a:t>
            </a:r>
            <a:r>
              <a:rPr lang="en-US" dirty="0" err="1" smtClean="0"/>
              <a:t>que</a:t>
            </a:r>
            <a:r>
              <a:rPr lang="en-US" dirty="0" smtClean="0"/>
              <a:t> </a:t>
            </a:r>
            <a:r>
              <a:rPr lang="en-US" dirty="0" err="1" smtClean="0"/>
              <a:t>possibilita</a:t>
            </a:r>
            <a:r>
              <a:rPr lang="en-US" dirty="0" smtClean="0"/>
              <a:t> a </a:t>
            </a:r>
            <a:r>
              <a:rPr lang="en-US" dirty="0" err="1" smtClean="0"/>
              <a:t>captura</a:t>
            </a:r>
            <a:r>
              <a:rPr lang="en-US" dirty="0" smtClean="0"/>
              <a:t> de dados </a:t>
            </a:r>
            <a:r>
              <a:rPr lang="en-US" dirty="0" err="1" smtClean="0"/>
              <a:t>sobre</a:t>
            </a:r>
            <a:r>
              <a:rPr lang="en-US" dirty="0" smtClean="0"/>
              <a:t> </a:t>
            </a:r>
            <a:r>
              <a:rPr lang="en-US" dirty="0" err="1" smtClean="0"/>
              <a:t>atributos</a:t>
            </a:r>
            <a:r>
              <a:rPr lang="en-US" dirty="0" smtClean="0"/>
              <a:t> </a:t>
            </a:r>
            <a:r>
              <a:rPr lang="en-US" dirty="0" err="1" smtClean="0"/>
              <a:t>e</a:t>
            </a:r>
            <a:r>
              <a:rPr lang="en-US" dirty="0" smtClean="0"/>
              <a:t> </a:t>
            </a:r>
            <a:r>
              <a:rPr lang="en-US" dirty="0" err="1" smtClean="0"/>
              <a:t>entidades</a:t>
            </a:r>
            <a:endParaRPr lang="en-US" dirty="0" smtClean="0"/>
          </a:p>
          <a:p>
            <a:pPr lvl="1"/>
            <a:endParaRPr lang="pt-BR" dirty="0" smtClean="0"/>
          </a:p>
          <a:p>
            <a:r>
              <a:rPr lang="pt-BR" dirty="0" smtClean="0"/>
              <a:t>Indicadores</a:t>
            </a:r>
          </a:p>
          <a:p>
            <a:pPr lvl="1"/>
            <a:r>
              <a:rPr lang="pt-BR" dirty="0" smtClean="0"/>
              <a:t>Pode ser uma métrica ou a combinação de duas ou mais métricas, objetivando dar uma visão mais ampla do objeto a ser medido, sendo normalmente definidos como meios de tomada de decisão </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5</a:t>
            </a:fld>
            <a:endParaRPr lang="pt-B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Métricas e Indicadores em Gerência de Projetos</a:t>
            </a:r>
            <a:endParaRPr lang="pt-BR" dirty="0"/>
          </a:p>
        </p:txBody>
      </p:sp>
      <p:sp>
        <p:nvSpPr>
          <p:cNvPr id="3" name="Content Placeholder 2"/>
          <p:cNvSpPr>
            <a:spLocks noGrp="1"/>
          </p:cNvSpPr>
          <p:nvPr>
            <p:ph idx="1"/>
          </p:nvPr>
        </p:nvSpPr>
        <p:spPr/>
        <p:txBody>
          <a:bodyPr/>
          <a:lstStyle/>
          <a:p>
            <a:r>
              <a:rPr lang="pt-BR" dirty="0" smtClean="0"/>
              <a:t>A utilização de métricas em gerenciamento de projetos atualmente é vista como uma tendência</a:t>
            </a:r>
          </a:p>
          <a:p>
            <a:r>
              <a:rPr lang="pt-BR" dirty="0" smtClean="0"/>
              <a:t>O uso de métricas contribui para:</a:t>
            </a:r>
          </a:p>
          <a:p>
            <a:pPr lvl="1"/>
            <a:r>
              <a:rPr lang="pt-BR" dirty="0" smtClean="0"/>
              <a:t>Conhecimento</a:t>
            </a:r>
          </a:p>
          <a:p>
            <a:pPr lvl="1"/>
            <a:r>
              <a:rPr lang="pt-BR" dirty="0" smtClean="0"/>
              <a:t>Controle</a:t>
            </a:r>
          </a:p>
          <a:p>
            <a:pPr lvl="1"/>
            <a:r>
              <a:rPr lang="pt-BR" dirty="0" smtClean="0"/>
              <a:t>Melhoria</a:t>
            </a:r>
          </a:p>
          <a:p>
            <a:r>
              <a:rPr lang="pt-BR" dirty="0" smtClean="0"/>
              <a:t>Apoio no entendimento de projetos</a:t>
            </a:r>
          </a:p>
          <a:p>
            <a:r>
              <a:rPr lang="pt-BR" dirty="0" smtClean="0"/>
              <a:t>Medir eficácia dos processos</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6</a:t>
            </a:fld>
            <a:endParaRPr lang="pt-B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p:txBody>
          <a:bodyPr>
            <a:normAutofit fontScale="90000"/>
          </a:bodyPr>
          <a:lstStyle/>
          <a:p>
            <a:r>
              <a:rPr lang="pt-BR">
                <a:latin typeface="Calibri" charset="0"/>
                <a:cs typeface="Calibri" charset="0"/>
              </a:rPr>
              <a:t>Escopo da Pesquisa </a:t>
            </a:r>
            <a:br>
              <a:rPr lang="pt-BR">
                <a:latin typeface="Calibri" charset="0"/>
                <a:cs typeface="Calibri" charset="0"/>
              </a:rPr>
            </a:br>
            <a:r>
              <a:rPr lang="pt-BR" sz="4000">
                <a:latin typeface="Calibri" charset="0"/>
                <a:cs typeface="Calibri" charset="0"/>
              </a:rPr>
              <a:t>– Riscos sempre Presentes –</a:t>
            </a:r>
            <a:endParaRPr lang="pt-BR">
              <a:latin typeface="Calibri" charset="0"/>
              <a:cs typeface="Calibri" charset="0"/>
            </a:endParaRPr>
          </a:p>
        </p:txBody>
      </p:sp>
      <p:sp>
        <p:nvSpPr>
          <p:cNvPr id="22531" name="Slide Number Placeholder 16"/>
          <p:cNvSpPr>
            <a:spLocks noGrp="1"/>
          </p:cNvSpPr>
          <p:nvPr>
            <p:ph type="sldNum" sz="quarter" idx="12"/>
          </p:nvPr>
        </p:nvSpPr>
        <p:spPr bwMode="auto">
          <a:noFill/>
          <a:ln>
            <a:miter lim="800000"/>
            <a:headEnd/>
            <a:tailEnd/>
          </a:ln>
        </p:spPr>
        <p:txBody>
          <a:bodyPr/>
          <a:lstStyle/>
          <a:p>
            <a:fld id="{013A0BAC-3EC7-B74D-85F6-FD646F762FA7}" type="slidenum">
              <a:rPr lang="pt-BR"/>
              <a:pPr/>
              <a:t>7</a:t>
            </a:fld>
            <a:endParaRPr lang="pt-BR"/>
          </a:p>
        </p:txBody>
      </p:sp>
      <p:graphicFrame>
        <p:nvGraphicFramePr>
          <p:cNvPr id="28" name="Diagrama 27"/>
          <p:cNvGraphicFramePr/>
          <p:nvPr/>
        </p:nvGraphicFramePr>
        <p:xfrm>
          <a:off x="3048000" y="2286000"/>
          <a:ext cx="6096000" cy="3492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533" name="CaixaDeTexto 29"/>
          <p:cNvSpPr txBox="1">
            <a:spLocks noChangeArrowheads="1"/>
          </p:cNvSpPr>
          <p:nvPr/>
        </p:nvSpPr>
        <p:spPr bwMode="auto">
          <a:xfrm>
            <a:off x="3733800" y="2133600"/>
            <a:ext cx="1785938" cy="369888"/>
          </a:xfrm>
          <a:prstGeom prst="rect">
            <a:avLst/>
          </a:prstGeom>
          <a:noFill/>
          <a:ln w="9525">
            <a:noFill/>
            <a:miter lim="800000"/>
            <a:headEnd/>
            <a:tailEnd/>
          </a:ln>
        </p:spPr>
        <p:txBody>
          <a:bodyPr>
            <a:prstTxWarp prst="textNoShape">
              <a:avLst/>
            </a:prstTxWarp>
            <a:spAutoFit/>
          </a:bodyPr>
          <a:lstStyle/>
          <a:p>
            <a:r>
              <a:rPr lang="pt-BR"/>
              <a:t>Organização</a:t>
            </a:r>
          </a:p>
        </p:txBody>
      </p:sp>
      <p:sp>
        <p:nvSpPr>
          <p:cNvPr id="22534" name="CaixaDeTexto 38"/>
          <p:cNvSpPr txBox="1">
            <a:spLocks noChangeArrowheads="1"/>
          </p:cNvSpPr>
          <p:nvPr/>
        </p:nvSpPr>
        <p:spPr bwMode="auto">
          <a:xfrm rot="-3216388">
            <a:off x="1105694" y="2361407"/>
            <a:ext cx="1462087" cy="647700"/>
          </a:xfrm>
          <a:prstGeom prst="rect">
            <a:avLst/>
          </a:prstGeom>
          <a:noFill/>
          <a:ln w="9525">
            <a:noFill/>
            <a:miter lim="800000"/>
            <a:headEnd/>
            <a:tailEnd/>
          </a:ln>
        </p:spPr>
        <p:txBody>
          <a:bodyPr>
            <a:prstTxWarp prst="textNoShape">
              <a:avLst/>
            </a:prstTxWarp>
            <a:spAutoFit/>
          </a:bodyPr>
          <a:lstStyle/>
          <a:p>
            <a:r>
              <a:rPr lang="pt-BR"/>
              <a:t>Ambiente Externo</a:t>
            </a:r>
          </a:p>
        </p:txBody>
      </p:sp>
      <p:pic>
        <p:nvPicPr>
          <p:cNvPr id="22535" name="Imagem 39" descr="cifrao.jpg"/>
          <p:cNvPicPr>
            <a:picLocks noChangeAspect="1"/>
          </p:cNvPicPr>
          <p:nvPr/>
        </p:nvPicPr>
        <p:blipFill>
          <a:blip r:embed="rId8"/>
          <a:srcRect/>
          <a:stretch>
            <a:fillRect/>
          </a:stretch>
        </p:blipFill>
        <p:spPr bwMode="auto">
          <a:xfrm rot="-951421">
            <a:off x="1236663" y="3436938"/>
            <a:ext cx="720725" cy="785812"/>
          </a:xfrm>
          <a:prstGeom prst="rect">
            <a:avLst/>
          </a:prstGeom>
          <a:noFill/>
          <a:ln w="9525">
            <a:noFill/>
            <a:miter lim="800000"/>
            <a:headEnd/>
            <a:tailEnd/>
          </a:ln>
        </p:spPr>
      </p:pic>
      <p:sp>
        <p:nvSpPr>
          <p:cNvPr id="22536" name="CaixaDeTexto 40"/>
          <p:cNvSpPr txBox="1">
            <a:spLocks noChangeArrowheads="1"/>
          </p:cNvSpPr>
          <p:nvPr/>
        </p:nvSpPr>
        <p:spPr bwMode="auto">
          <a:xfrm>
            <a:off x="1600200" y="4876800"/>
            <a:ext cx="1000125" cy="307975"/>
          </a:xfrm>
          <a:prstGeom prst="rect">
            <a:avLst/>
          </a:prstGeom>
          <a:noFill/>
          <a:ln w="9525">
            <a:noFill/>
            <a:miter lim="800000"/>
            <a:headEnd/>
            <a:tailEnd/>
          </a:ln>
        </p:spPr>
        <p:txBody>
          <a:bodyPr>
            <a:prstTxWarp prst="textNoShape">
              <a:avLst/>
            </a:prstTxWarp>
            <a:spAutoFit/>
          </a:bodyPr>
          <a:lstStyle/>
          <a:p>
            <a:r>
              <a:rPr lang="pt-BR" sz="1400"/>
              <a:t>Negócios</a:t>
            </a:r>
          </a:p>
        </p:txBody>
      </p:sp>
      <p:sp>
        <p:nvSpPr>
          <p:cNvPr id="22537" name="CaixaDeTexto 41"/>
          <p:cNvSpPr txBox="1">
            <a:spLocks noChangeArrowheads="1"/>
          </p:cNvSpPr>
          <p:nvPr/>
        </p:nvSpPr>
        <p:spPr bwMode="auto">
          <a:xfrm>
            <a:off x="2590800" y="3657600"/>
            <a:ext cx="928688" cy="369888"/>
          </a:xfrm>
          <a:prstGeom prst="rect">
            <a:avLst/>
          </a:prstGeom>
          <a:solidFill>
            <a:srgbClr val="FF0000"/>
          </a:solidFill>
          <a:ln w="9525">
            <a:noFill/>
            <a:miter lim="800000"/>
            <a:headEnd/>
            <a:tailEnd/>
          </a:ln>
        </p:spPr>
        <p:txBody>
          <a:bodyPr>
            <a:prstTxWarp prst="textNoShape">
              <a:avLst/>
            </a:prstTxWarp>
            <a:spAutoFit/>
          </a:bodyPr>
          <a:lstStyle/>
          <a:p>
            <a:pPr algn="ctr"/>
            <a:r>
              <a:rPr lang="pt-BR">
                <a:solidFill>
                  <a:srgbClr val="FFFFFF"/>
                </a:solidFill>
              </a:rPr>
              <a:t>Riscos</a:t>
            </a:r>
          </a:p>
        </p:txBody>
      </p:sp>
      <p:cxnSp>
        <p:nvCxnSpPr>
          <p:cNvPr id="43" name="Conector de seta reta 42"/>
          <p:cNvCxnSpPr>
            <a:stCxn id="22537" idx="1"/>
            <a:endCxn id="22534" idx="2"/>
          </p:cNvCxnSpPr>
          <p:nvPr/>
        </p:nvCxnSpPr>
        <p:spPr>
          <a:xfrm rot="10800000">
            <a:off x="2097088" y="2876550"/>
            <a:ext cx="493712" cy="9667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Conector de seta reta 44"/>
          <p:cNvCxnSpPr>
            <a:stCxn id="22537" idx="1"/>
          </p:cNvCxnSpPr>
          <p:nvPr/>
        </p:nvCxnSpPr>
        <p:spPr>
          <a:xfrm rot="10800000" flipV="1">
            <a:off x="2033588" y="3841750"/>
            <a:ext cx="557212" cy="111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8" name="Conector de seta reta 47"/>
          <p:cNvCxnSpPr>
            <a:stCxn id="22537" idx="1"/>
            <a:endCxn id="22536" idx="0"/>
          </p:cNvCxnSpPr>
          <p:nvPr/>
        </p:nvCxnSpPr>
        <p:spPr>
          <a:xfrm rot="10800000" flipV="1">
            <a:off x="2100263" y="3843338"/>
            <a:ext cx="490537" cy="103346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3" name="Conector de seta reta 62"/>
          <p:cNvCxnSpPr>
            <a:stCxn id="22537" idx="3"/>
          </p:cNvCxnSpPr>
          <p:nvPr/>
        </p:nvCxnSpPr>
        <p:spPr>
          <a:xfrm flipV="1">
            <a:off x="3519488" y="3300413"/>
            <a:ext cx="1785937" cy="5413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4" name="Conector de seta reta 63"/>
          <p:cNvCxnSpPr>
            <a:stCxn id="22537" idx="3"/>
          </p:cNvCxnSpPr>
          <p:nvPr/>
        </p:nvCxnSpPr>
        <p:spPr>
          <a:xfrm>
            <a:off x="3519488" y="3841750"/>
            <a:ext cx="1143000" cy="3159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Conector de seta reta 67"/>
          <p:cNvCxnSpPr>
            <a:stCxn id="22537" idx="3"/>
          </p:cNvCxnSpPr>
          <p:nvPr/>
        </p:nvCxnSpPr>
        <p:spPr>
          <a:xfrm>
            <a:off x="3519488" y="3841750"/>
            <a:ext cx="642937" cy="12033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Rectangle 40"/>
          <p:cNvSpPr>
            <a:spLocks noChangeArrowheads="1"/>
          </p:cNvSpPr>
          <p:nvPr/>
        </p:nvSpPr>
        <p:spPr bwMode="auto">
          <a:xfrm>
            <a:off x="2590800" y="2057400"/>
            <a:ext cx="6553200" cy="4038600"/>
          </a:xfrm>
          <a:prstGeom prst="rect">
            <a:avLst/>
          </a:prstGeom>
          <a:noFill/>
          <a:ln w="9525">
            <a:solidFill>
              <a:schemeClr val="tx1"/>
            </a:solidFill>
            <a:miter lim="800000"/>
            <a:headEnd/>
            <a:tailEnd/>
          </a:ln>
          <a:effectLst>
            <a:outerShdw dist="23000" dir="5400000" rotWithShape="0">
              <a:srgbClr val="808080">
                <a:alpha val="34999"/>
              </a:srgbClr>
            </a:outerShdw>
          </a:effectLst>
        </p:spPr>
        <p:txBody>
          <a:bodyPr anchor="ctr">
            <a:prstTxWarp prst="textNoShape">
              <a:avLst/>
            </a:prstTxWarp>
          </a:bodyPr>
          <a:lstStyle/>
          <a:p>
            <a:pPr algn="ctr">
              <a:defRPr/>
            </a:pPr>
            <a:endParaRPr lang="pt-BR">
              <a:solidFill>
                <a:srgbClr val="FFFF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mtClean="0"/>
              <a:t>Objetivo do Trabalho</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8</a:t>
            </a:fld>
            <a:endParaRPr lang="pt-BR"/>
          </a:p>
        </p:txBody>
      </p:sp>
      <p:sp>
        <p:nvSpPr>
          <p:cNvPr id="5" name="TextBox 4"/>
          <p:cNvSpPr txBox="1"/>
          <p:nvPr/>
        </p:nvSpPr>
        <p:spPr>
          <a:xfrm>
            <a:off x="1371600" y="2895600"/>
            <a:ext cx="6629400" cy="2057400"/>
          </a:xfrm>
          <a:prstGeom prst="rect">
            <a:avLst/>
          </a:prstGeom>
          <a:solidFill>
            <a:schemeClr val="accent4">
              <a:lumMod val="40000"/>
              <a:lumOff val="60000"/>
            </a:schemeClr>
          </a:solidFill>
        </p:spPr>
        <p:txBody>
          <a:bodyPr wrap="square" rtlCol="0">
            <a:noAutofit/>
          </a:bodyPr>
          <a:lstStyle/>
          <a:p>
            <a:endParaRPr lang="pt-BR" dirty="0" smtClean="0"/>
          </a:p>
          <a:p>
            <a:endParaRPr lang="pt-BR" dirty="0" smtClean="0"/>
          </a:p>
          <a:p>
            <a:r>
              <a:rPr lang="pt-BR" dirty="0" smtClean="0"/>
              <a:t>Realizar uma revisão da literatura de forma sistemática para coletar evidências sobre a existência de métricas e indicadores de auxílio à avaliação de riscos em gerência de projetos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Proposta </a:t>
            </a:r>
            <a:r>
              <a:rPr lang="en-US" dirty="0" smtClean="0"/>
              <a:t>–</a:t>
            </a:r>
            <a:r>
              <a:rPr lang="pt-BR" dirty="0" smtClean="0"/>
              <a:t> </a:t>
            </a:r>
            <a:br>
              <a:rPr lang="pt-BR" dirty="0" smtClean="0"/>
            </a:br>
            <a:r>
              <a:rPr lang="pt-BR" dirty="0" smtClean="0"/>
              <a:t>Atividades</a:t>
            </a:r>
            <a:endParaRPr lang="pt-BR" dirty="0"/>
          </a:p>
        </p:txBody>
      </p:sp>
      <p:sp>
        <p:nvSpPr>
          <p:cNvPr id="4" name="Slide Number Placeholder 3"/>
          <p:cNvSpPr>
            <a:spLocks noGrp="1"/>
          </p:cNvSpPr>
          <p:nvPr>
            <p:ph type="sldNum" sz="quarter" idx="12"/>
          </p:nvPr>
        </p:nvSpPr>
        <p:spPr/>
        <p:txBody>
          <a:bodyPr/>
          <a:lstStyle/>
          <a:p>
            <a:fld id="{F3130B16-2150-DB44-A0A5-DCF2F3E02FF3}" type="slidenum">
              <a:rPr lang="pt-BR" smtClean="0"/>
              <a:pPr/>
              <a:t>9</a:t>
            </a:fld>
            <a:endParaRPr lang="pt-BR"/>
          </a:p>
        </p:txBody>
      </p:sp>
      <p:pic>
        <p:nvPicPr>
          <p:cNvPr id="5" name="Picture 4"/>
          <p:cNvPicPr>
            <a:picLocks noChangeAspect="1"/>
          </p:cNvPicPr>
          <p:nvPr/>
        </p:nvPicPr>
        <p:blipFill>
          <a:blip r:embed="rId2"/>
          <a:stretch>
            <a:fillRect/>
          </a:stretch>
        </p:blipFill>
        <p:spPr>
          <a:xfrm>
            <a:off x="0" y="2590800"/>
            <a:ext cx="9143999" cy="3505200"/>
          </a:xfrm>
          <a:prstGeom prst="rect">
            <a:avLst/>
          </a:prstGeom>
        </p:spPr>
      </p:pic>
      <p:sp>
        <p:nvSpPr>
          <p:cNvPr id="6" name="TextBox 5"/>
          <p:cNvSpPr txBox="1"/>
          <p:nvPr/>
        </p:nvSpPr>
        <p:spPr>
          <a:xfrm>
            <a:off x="914400" y="5803612"/>
            <a:ext cx="7848600" cy="830997"/>
          </a:xfrm>
          <a:prstGeom prst="rect">
            <a:avLst/>
          </a:prstGeom>
          <a:noFill/>
        </p:spPr>
        <p:txBody>
          <a:bodyPr wrap="square" rtlCol="0">
            <a:spAutoFit/>
          </a:bodyPr>
          <a:lstStyle/>
          <a:p>
            <a:r>
              <a:rPr lang="en-US" sz="1600" dirty="0" err="1" smtClean="0">
                <a:solidFill>
                  <a:srgbClr val="FF0000"/>
                </a:solidFill>
              </a:rPr>
              <a:t>Biolchini</a:t>
            </a:r>
            <a:r>
              <a:rPr lang="en-US" sz="1600" dirty="0" smtClean="0">
                <a:solidFill>
                  <a:srgbClr val="FF0000"/>
                </a:solidFill>
              </a:rPr>
              <a:t>, J., </a:t>
            </a:r>
            <a:r>
              <a:rPr lang="en-US" sz="1600" dirty="0" err="1" smtClean="0">
                <a:solidFill>
                  <a:srgbClr val="FF0000"/>
                </a:solidFill>
              </a:rPr>
              <a:t>Mian</a:t>
            </a:r>
            <a:r>
              <a:rPr lang="en-US" sz="1600" dirty="0" smtClean="0">
                <a:solidFill>
                  <a:srgbClr val="FF0000"/>
                </a:solidFill>
              </a:rPr>
              <a:t>, P.G., </a:t>
            </a:r>
            <a:r>
              <a:rPr lang="en-US" sz="1600" dirty="0" err="1" smtClean="0">
                <a:solidFill>
                  <a:srgbClr val="FF0000"/>
                </a:solidFill>
              </a:rPr>
              <a:t>Natali</a:t>
            </a:r>
            <a:r>
              <a:rPr lang="en-US" sz="1600" dirty="0" smtClean="0">
                <a:solidFill>
                  <a:srgbClr val="FF0000"/>
                </a:solidFill>
              </a:rPr>
              <a:t>, A.C.C., and </a:t>
            </a:r>
            <a:r>
              <a:rPr lang="en-US" sz="1600" dirty="0" err="1" smtClean="0">
                <a:solidFill>
                  <a:srgbClr val="FF0000"/>
                </a:solidFill>
              </a:rPr>
              <a:t>Travassos</a:t>
            </a:r>
            <a:r>
              <a:rPr lang="en-US" sz="1600" dirty="0" smtClean="0">
                <a:solidFill>
                  <a:srgbClr val="FF0000"/>
                </a:solidFill>
              </a:rPr>
              <a:t>, G.H. (2005). “Systematic Review in Software Engineering”, Univ. Federal do Rio de Janeiro, TR, ES 679/05</a:t>
            </a:r>
            <a:endParaRPr lang="pt-BR" sz="1600"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727</TotalTime>
  <Words>1316</Words>
  <Application>Microsoft Office PowerPoint</Application>
  <PresentationFormat>Apresentação na tela (4:3)</PresentationFormat>
  <Paragraphs>195</Paragraphs>
  <Slides>24</Slides>
  <Notes>1</Notes>
  <HiddenSlides>0</HiddenSlides>
  <MMClips>0</MMClips>
  <ScaleCrop>false</ScaleCrop>
  <HeadingPairs>
    <vt:vector size="6" baseType="variant">
      <vt:variant>
        <vt:lpstr>Tema</vt:lpstr>
      </vt:variant>
      <vt:variant>
        <vt:i4>1</vt:i4>
      </vt:variant>
      <vt:variant>
        <vt:lpstr>Vínculos</vt:lpstr>
      </vt:variant>
      <vt:variant>
        <vt:i4>2</vt:i4>
      </vt:variant>
      <vt:variant>
        <vt:lpstr>Títulos de slides</vt:lpstr>
      </vt:variant>
      <vt:variant>
        <vt:i4>24</vt:i4>
      </vt:variant>
    </vt:vector>
  </HeadingPairs>
  <TitlesOfParts>
    <vt:vector size="27" baseType="lpstr">
      <vt:lpstr>Plaza</vt:lpstr>
      <vt:lpstr>Macintosh HD:Users:juliovenancio:Desktop:artigo-mapeamento.doc!OLE_LINK1</vt:lpstr>
      <vt:lpstr>Macintosh HD:Users:juliovenancio:Desktop:artigo-mapeamento.doc!OLE_LINK2</vt:lpstr>
      <vt:lpstr>Indicadores e Métricas para Avaliação de Riscos em Projetos de Software: Um Estudo de Mapeamento</vt:lpstr>
      <vt:lpstr>Roteiro</vt:lpstr>
      <vt:lpstr>Motivação</vt:lpstr>
      <vt:lpstr>Gerenciamento de Riscos  – Visão de Abordagens –</vt:lpstr>
      <vt:lpstr>Métricas x Indicadores</vt:lpstr>
      <vt:lpstr>Métricas e Indicadores em Gerência de Projetos</vt:lpstr>
      <vt:lpstr>Escopo da Pesquisa  – Riscos sempre Presentes –</vt:lpstr>
      <vt:lpstr>Objetivo do Trabalho</vt:lpstr>
      <vt:lpstr>Proposta –  Atividades</vt:lpstr>
      <vt:lpstr>Protocolo – Template</vt:lpstr>
      <vt:lpstr>Questões da Pesquisa</vt:lpstr>
      <vt:lpstr>PICO</vt:lpstr>
      <vt:lpstr>Grupo de controle</vt:lpstr>
      <vt:lpstr>Critérios de inclusão</vt:lpstr>
      <vt:lpstr>Abordagem de seleção das fontes</vt:lpstr>
      <vt:lpstr>Estratégia de Busca</vt:lpstr>
      <vt:lpstr>Estratégia para extração dos dados</vt:lpstr>
      <vt:lpstr>Resultados Preliminares</vt:lpstr>
      <vt:lpstr>Quantidades de trabalhos por fonte</vt:lpstr>
      <vt:lpstr>Status atual - Scopus</vt:lpstr>
      <vt:lpstr>Novos trabalhos selecionados (1/2) - Títulos</vt:lpstr>
      <vt:lpstr>Novos trabalhos selecionados (2/2) - Títulos</vt:lpstr>
      <vt:lpstr>Próximos passos</vt:lpstr>
      <vt:lpstr>Indicadores e Métricas para Avaliação de Riscos em Projetos de Software: Um Estudo de Mapeamento</vt:lpstr>
    </vt:vector>
  </TitlesOfParts>
  <Company>UFPE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Gestão de Riscos em Projetos de Software</dc:title>
  <dc:creator>Julio</dc:creator>
  <cp:lastModifiedBy>Alexandre Vasconcelos</cp:lastModifiedBy>
  <cp:revision>123</cp:revision>
  <dcterms:created xsi:type="dcterms:W3CDTF">2010-11-07T21:17:07Z</dcterms:created>
  <dcterms:modified xsi:type="dcterms:W3CDTF">2010-11-19T18:27:07Z</dcterms:modified>
</cp:coreProperties>
</file>