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1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63" r:id="rId14"/>
    <p:sldId id="271" r:id="rId15"/>
    <p:sldId id="272" r:id="rId16"/>
    <p:sldId id="277" r:id="rId17"/>
    <p:sldId id="273" r:id="rId18"/>
    <p:sldId id="274" r:id="rId19"/>
    <p:sldId id="275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3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8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B955-C138-41DA-8EED-3751166FA39D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E890-41C9-4D82-A71B-006CAA4B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4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B955-C138-41DA-8EED-3751166FA39D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E890-41C9-4D82-A71B-006CAA4B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00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B955-C138-41DA-8EED-3751166FA39D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E890-41C9-4D82-A71B-006CAA4B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83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B955-C138-41DA-8EED-3751166FA39D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E890-41C9-4D82-A71B-006CAA4B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29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B955-C138-41DA-8EED-3751166FA39D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E890-41C9-4D82-A71B-006CAA4B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0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B955-C138-41DA-8EED-3751166FA39D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E890-41C9-4D82-A71B-006CAA4B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9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B955-C138-41DA-8EED-3751166FA39D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E890-41C9-4D82-A71B-006CAA4B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33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B955-C138-41DA-8EED-3751166FA39D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E890-41C9-4D82-A71B-006CAA4B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8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B955-C138-41DA-8EED-3751166FA39D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E890-41C9-4D82-A71B-006CAA4B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81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B955-C138-41DA-8EED-3751166FA39D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E890-41C9-4D82-A71B-006CAA4B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5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B955-C138-41DA-8EED-3751166FA39D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E890-41C9-4D82-A71B-006CAA4B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65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BB955-C138-41DA-8EED-3751166FA39D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3E890-41C9-4D82-A71B-006CAA4B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7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Visualiza</a:t>
            </a:r>
            <a:r>
              <a:rPr lang="pt-BR" dirty="0" smtClean="0"/>
              <a:t>ção de Dados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Dados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66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Tipos de Dados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2" y="2902799"/>
            <a:ext cx="11614977" cy="159219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273523" y="3601843"/>
            <a:ext cx="1934678" cy="7988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631680" y="3601844"/>
            <a:ext cx="1934678" cy="7988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9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Tipos de Dados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410" y="1296336"/>
            <a:ext cx="9335684" cy="570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4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Tipos de Dados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50" y="1249857"/>
            <a:ext cx="9372900" cy="5791631"/>
          </a:xfrm>
        </p:spPr>
      </p:pic>
    </p:spTree>
    <p:extLst>
      <p:ext uri="{BB962C8B-B14F-4D97-AF65-F5344CB8AC3E}">
        <p14:creationId xmlns:p14="http://schemas.microsoft.com/office/powerpoint/2010/main" val="150217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Tipos de Conjunto de Dados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95" y="1494306"/>
            <a:ext cx="11407100" cy="521692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58265" y="2136808"/>
            <a:ext cx="2964581" cy="224268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Tabelas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492" y="1265074"/>
            <a:ext cx="6967016" cy="525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2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Visualizações de Tabelas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411" y="1390823"/>
            <a:ext cx="9329177" cy="528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4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Tipos de Conjunto de Dados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95" y="1494306"/>
            <a:ext cx="11407100" cy="521692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580598" y="2059806"/>
            <a:ext cx="2492943" cy="224268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Grafos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40" y="1378700"/>
            <a:ext cx="5590519" cy="524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7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Grafos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238" y="1421152"/>
            <a:ext cx="9862646" cy="526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0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Grafos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238" y="1421152"/>
            <a:ext cx="9862646" cy="5269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698" y="1421152"/>
            <a:ext cx="9953725" cy="529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Sistema de Visualização Interativa de Dados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221" y="3534538"/>
            <a:ext cx="2180406" cy="1453036"/>
          </a:xfrm>
          <a:prstGeom prst="rect">
            <a:avLst/>
          </a:prstGeom>
        </p:spPr>
      </p:pic>
      <p:sp>
        <p:nvSpPr>
          <p:cNvPr id="5" name="Flowchart: Magnetic Disk 4"/>
          <p:cNvSpPr/>
          <p:nvPr/>
        </p:nvSpPr>
        <p:spPr>
          <a:xfrm>
            <a:off x="1240793" y="3931543"/>
            <a:ext cx="982408" cy="659025"/>
          </a:xfrm>
          <a:prstGeom prst="flowChartMagneticDisk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1687" dirty="0" smtClean="0">
                <a:solidFill>
                  <a:schemeClr val="tx1"/>
                </a:solidFill>
                <a:sym typeface="Helvetica Light"/>
              </a:rPr>
              <a:t>Dados</a:t>
            </a:r>
            <a:endParaRPr lang="en-US" sz="1687" dirty="0">
              <a:solidFill>
                <a:schemeClr val="tx1"/>
              </a:solidFill>
              <a:sym typeface="Helvetica Light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977619" y="4087384"/>
            <a:ext cx="1838661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TextBox 6"/>
          <p:cNvSpPr txBox="1"/>
          <p:nvPr/>
        </p:nvSpPr>
        <p:spPr>
          <a:xfrm>
            <a:off x="7178646" y="3642153"/>
            <a:ext cx="1436605" cy="4414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2400" dirty="0" err="1" smtClean="0"/>
              <a:t>Interação</a:t>
            </a:r>
            <a:endParaRPr lang="en-US" sz="2400" dirty="0">
              <a:sym typeface="Helvetica Ligh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827237" y="4087384"/>
            <a:ext cx="1838661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Box 8"/>
          <p:cNvSpPr txBox="1"/>
          <p:nvPr/>
        </p:nvSpPr>
        <p:spPr>
          <a:xfrm>
            <a:off x="3028264" y="3642153"/>
            <a:ext cx="1436605" cy="4414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2400" dirty="0" err="1" smtClean="0">
                <a:sym typeface="Helvetica Light"/>
              </a:rPr>
              <a:t>Consulta</a:t>
            </a:r>
            <a:endParaRPr lang="en-US" sz="2400" dirty="0">
              <a:sym typeface="Helvetica Ligh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07949" y="3650107"/>
            <a:ext cx="1068270" cy="850334"/>
            <a:chOff x="6345128" y="5493114"/>
            <a:chExt cx="1047458" cy="86461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5128" y="5493114"/>
              <a:ext cx="1042849" cy="86461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9655" y="5593618"/>
              <a:ext cx="1022931" cy="635732"/>
            </a:xfrm>
            <a:prstGeom prst="rect">
              <a:avLst/>
            </a:prstGeom>
          </p:spPr>
        </p:pic>
      </p:grpSp>
      <p:cxnSp>
        <p:nvCxnSpPr>
          <p:cNvPr id="13" name="Straight Arrow Connector 12"/>
          <p:cNvCxnSpPr/>
          <p:nvPr/>
        </p:nvCxnSpPr>
        <p:spPr>
          <a:xfrm>
            <a:off x="2827237" y="4483670"/>
            <a:ext cx="1838661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/>
          <p:cNvSpPr txBox="1"/>
          <p:nvPr/>
        </p:nvSpPr>
        <p:spPr>
          <a:xfrm>
            <a:off x="2732183" y="4537592"/>
            <a:ext cx="2028766" cy="810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2400" dirty="0" err="1" smtClean="0">
                <a:sym typeface="Helvetica Light"/>
              </a:rPr>
              <a:t>Mapeamento</a:t>
            </a:r>
            <a:r>
              <a:rPr lang="en-US" sz="2400" dirty="0" smtClean="0">
                <a:sym typeface="Helvetica Light"/>
              </a:rPr>
              <a:t> </a:t>
            </a:r>
            <a:br>
              <a:rPr lang="en-US" sz="2400" dirty="0" smtClean="0">
                <a:sym typeface="Helvetica Light"/>
              </a:rPr>
            </a:br>
            <a:r>
              <a:rPr lang="en-US" sz="2400" dirty="0" smtClean="0">
                <a:sym typeface="Helvetica Light"/>
              </a:rPr>
              <a:t>Visual</a:t>
            </a:r>
            <a:endParaRPr lang="en-US" sz="2400" dirty="0">
              <a:sym typeface="Helvetica Ligh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882565" y="4483670"/>
            <a:ext cx="2028766" cy="864721"/>
            <a:chOff x="2884583" y="4636070"/>
            <a:chExt cx="2028766" cy="864721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2979637" y="4636070"/>
              <a:ext cx="1838661" cy="0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7" name="TextBox 16"/>
            <p:cNvSpPr txBox="1"/>
            <p:nvPr/>
          </p:nvSpPr>
          <p:spPr>
            <a:xfrm>
              <a:off x="2884583" y="4689992"/>
              <a:ext cx="2028766" cy="8107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51" latinLnBrk="1" hangingPunct="0"/>
              <a:r>
                <a:rPr lang="en-US" sz="2400" dirty="0" err="1" smtClean="0">
                  <a:sym typeface="Helvetica Light"/>
                </a:rPr>
                <a:t>Inspeção</a:t>
              </a:r>
              <a:r>
                <a:rPr lang="en-US" sz="2400" dirty="0" smtClean="0">
                  <a:sym typeface="Helvetica Light"/>
                </a:rPr>
                <a:t> </a:t>
              </a:r>
              <a:br>
                <a:rPr lang="en-US" sz="2400" dirty="0" smtClean="0">
                  <a:sym typeface="Helvetica Light"/>
                </a:rPr>
              </a:br>
              <a:r>
                <a:rPr lang="en-US" sz="2400" dirty="0" smtClean="0">
                  <a:sym typeface="Helvetica Light"/>
                </a:rPr>
                <a:t>Visual</a:t>
              </a:r>
              <a:endParaRPr lang="en-US" sz="2400" dirty="0">
                <a:sym typeface="Helvetica Light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778290" y="2693750"/>
            <a:ext cx="1172916" cy="461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2531" dirty="0" err="1" smtClean="0">
                <a:solidFill>
                  <a:srgbClr val="000000"/>
                </a:solidFill>
                <a:sym typeface="Helvetica Light"/>
              </a:rPr>
              <a:t>Tarefa</a:t>
            </a:r>
            <a:endParaRPr lang="en-US" sz="2531" dirty="0">
              <a:solidFill>
                <a:srgbClr val="000000"/>
              </a:solidFill>
              <a:sym typeface="Helvetica Ligh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0721" y="3112691"/>
            <a:ext cx="1067609" cy="2296729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021330" y="2259534"/>
            <a:ext cx="10036806" cy="3648174"/>
          </a:xfrm>
          <a:prstGeom prst="round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8290" y="4650972"/>
            <a:ext cx="2207028" cy="22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8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Tipos de Conjunto de Dados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95" y="1494306"/>
            <a:ext cx="11407100" cy="521692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096000" y="2050181"/>
            <a:ext cx="2672615" cy="264694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2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Tipos de Conjunto de Dados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13" y="1690688"/>
            <a:ext cx="10805973" cy="428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6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Tipos de Conjunto de Dados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Campos são valores contínuos representados através de </a:t>
            </a:r>
            <a:r>
              <a:rPr lang="pt-BR" b="1" dirty="0" smtClean="0"/>
              <a:t>Grids</a:t>
            </a:r>
          </a:p>
          <a:p>
            <a:endParaRPr lang="pt-BR" b="1" dirty="0"/>
          </a:p>
          <a:p>
            <a:endParaRPr lang="pt-BR" b="1" dirty="0" smtClean="0"/>
          </a:p>
          <a:p>
            <a:endParaRPr lang="pt-BR" b="1" dirty="0"/>
          </a:p>
          <a:p>
            <a:endParaRPr lang="pt-BR" b="1" dirty="0" smtClean="0"/>
          </a:p>
          <a:p>
            <a:endParaRPr lang="pt-BR" b="1" dirty="0"/>
          </a:p>
          <a:p>
            <a:endParaRPr lang="pt-BR" b="1" dirty="0" smtClean="0"/>
          </a:p>
          <a:p>
            <a:r>
              <a:rPr lang="pt-BR" dirty="0" smtClean="0"/>
              <a:t>Valores obtidos através de interpolação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672" y="2424941"/>
            <a:ext cx="9188655" cy="260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2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Imagem de Ressonância Magnética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41" y="1690688"/>
            <a:ext cx="3354000" cy="4979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970" y="2616256"/>
            <a:ext cx="4721723" cy="39291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0122" y="1300226"/>
            <a:ext cx="3116337" cy="32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5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SciVis e InfoVis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áreas</a:t>
            </a:r>
            <a:r>
              <a:rPr lang="en-US" dirty="0" smtClean="0"/>
              <a:t> da </a:t>
            </a:r>
            <a:r>
              <a:rPr lang="en-US" dirty="0" err="1" smtClean="0"/>
              <a:t>visualização</a:t>
            </a:r>
            <a:r>
              <a:rPr lang="en-US" dirty="0" smtClean="0"/>
              <a:t> de dados</a:t>
            </a:r>
            <a:endParaRPr lang="en-US" dirty="0"/>
          </a:p>
          <a:p>
            <a:r>
              <a:rPr lang="en-US" dirty="0" err="1" smtClean="0"/>
              <a:t>Scivis</a:t>
            </a:r>
            <a:r>
              <a:rPr lang="en-US" dirty="0" smtClean="0"/>
              <a:t> </a:t>
            </a:r>
            <a:r>
              <a:rPr lang="en-US" dirty="0" err="1" smtClean="0"/>
              <a:t>lida</a:t>
            </a:r>
            <a:r>
              <a:rPr lang="en-US" dirty="0" smtClean="0"/>
              <a:t> com dados </a:t>
            </a:r>
            <a:r>
              <a:rPr lang="en-US" dirty="0" err="1" smtClean="0"/>
              <a:t>onde</a:t>
            </a:r>
            <a:r>
              <a:rPr lang="en-US" dirty="0" smtClean="0"/>
              <a:t> a </a:t>
            </a:r>
            <a:r>
              <a:rPr lang="en-US" dirty="0" err="1" smtClean="0"/>
              <a:t>posição</a:t>
            </a:r>
            <a:r>
              <a:rPr lang="en-US" dirty="0" smtClean="0"/>
              <a:t> especial é dada </a:t>
            </a:r>
            <a:r>
              <a:rPr lang="en-US" dirty="0" err="1" smtClean="0"/>
              <a:t>como</a:t>
            </a:r>
            <a:r>
              <a:rPr lang="en-US" dirty="0" smtClean="0"/>
              <a:t> parte dos dados</a:t>
            </a:r>
          </a:p>
          <a:p>
            <a:pPr lvl="1"/>
            <a:r>
              <a:rPr lang="en-US" dirty="0" err="1" smtClean="0"/>
              <a:t>Comumente</a:t>
            </a:r>
            <a:r>
              <a:rPr lang="en-US" dirty="0" smtClean="0"/>
              <a:t> dados </a:t>
            </a:r>
            <a:r>
              <a:rPr lang="en-US" dirty="0" err="1" smtClean="0"/>
              <a:t>contínuos</a:t>
            </a:r>
            <a:endParaRPr lang="en-US" dirty="0"/>
          </a:p>
          <a:p>
            <a:pPr lvl="1"/>
            <a:r>
              <a:rPr lang="en-US" dirty="0" err="1" smtClean="0"/>
              <a:t>Comumente</a:t>
            </a:r>
            <a:r>
              <a:rPr lang="en-US" dirty="0" smtClean="0"/>
              <a:t> dados </a:t>
            </a:r>
            <a:r>
              <a:rPr lang="en-US" dirty="0" err="1" smtClean="0"/>
              <a:t>sobre</a:t>
            </a:r>
            <a:r>
              <a:rPr lang="en-US" dirty="0" smtClean="0"/>
              <a:t> </a:t>
            </a:r>
            <a:r>
              <a:rPr lang="en-US" dirty="0" err="1" smtClean="0"/>
              <a:t>fenômenos</a:t>
            </a:r>
            <a:r>
              <a:rPr lang="en-US" dirty="0" smtClean="0"/>
              <a:t> </a:t>
            </a:r>
            <a:r>
              <a:rPr lang="en-US" dirty="0" err="1" smtClean="0"/>
              <a:t>físicos</a:t>
            </a:r>
            <a:endParaRPr lang="en-US" dirty="0" smtClean="0"/>
          </a:p>
          <a:p>
            <a:pPr lvl="1"/>
            <a:r>
              <a:rPr lang="en-US" dirty="0" err="1" smtClean="0"/>
              <a:t>Emprega</a:t>
            </a:r>
            <a:r>
              <a:rPr lang="en-US" dirty="0" smtClean="0"/>
              <a:t> </a:t>
            </a:r>
            <a:r>
              <a:rPr lang="en-US" dirty="0" err="1" smtClean="0"/>
              <a:t>técnicas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extração</a:t>
            </a:r>
            <a:r>
              <a:rPr lang="en-US" dirty="0" smtClean="0"/>
              <a:t> de </a:t>
            </a:r>
            <a:r>
              <a:rPr lang="en-US" dirty="0" err="1" smtClean="0"/>
              <a:t>iso</a:t>
            </a:r>
            <a:r>
              <a:rPr lang="en-US" dirty="0" smtClean="0"/>
              <a:t>-superficies, volume rendering, </a:t>
            </a:r>
            <a:r>
              <a:rPr lang="en-US" dirty="0" err="1" smtClean="0"/>
              <a:t>visualização</a:t>
            </a:r>
            <a:r>
              <a:rPr lang="en-US" dirty="0" smtClean="0"/>
              <a:t> de </a:t>
            </a:r>
            <a:r>
              <a:rPr lang="en-US" dirty="0" err="1" smtClean="0"/>
              <a:t>campos</a:t>
            </a:r>
            <a:r>
              <a:rPr lang="en-US" dirty="0" smtClean="0"/>
              <a:t> de </a:t>
            </a:r>
            <a:r>
              <a:rPr lang="en-US" dirty="0" err="1" smtClean="0"/>
              <a:t>vetores</a:t>
            </a:r>
            <a:endParaRPr lang="en-US" dirty="0"/>
          </a:p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Infovis</a:t>
            </a:r>
            <a:r>
              <a:rPr lang="en-US" dirty="0"/>
              <a:t>, </a:t>
            </a:r>
            <a:r>
              <a:rPr lang="en-US" dirty="0" err="1" smtClean="0"/>
              <a:t>os</a:t>
            </a:r>
            <a:r>
              <a:rPr lang="en-US" dirty="0" smtClean="0"/>
              <a:t> dados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têm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representação</a:t>
            </a:r>
            <a:r>
              <a:rPr lang="en-US" dirty="0" smtClean="0"/>
              <a:t> </a:t>
            </a:r>
            <a:r>
              <a:rPr lang="en-US" dirty="0" err="1" smtClean="0"/>
              <a:t>espacialm</a:t>
            </a:r>
            <a:r>
              <a:rPr lang="en-US" dirty="0" smtClean="0"/>
              <a:t> </a:t>
            </a:r>
            <a:r>
              <a:rPr lang="en-US" dirty="0" err="1" smtClean="0"/>
              <a:t>pré-definida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42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Tipos de Conjunto de Dados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95" y="1494306"/>
            <a:ext cx="11407100" cy="521692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002840" y="2050181"/>
            <a:ext cx="2672615" cy="264694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Tipos de Conjunto de Dados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514" y="1555741"/>
            <a:ext cx="9722972" cy="599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3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Tipos de Atributos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926" y="1457564"/>
            <a:ext cx="8724148" cy="508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8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Tipos </a:t>
            </a:r>
            <a:r>
              <a:rPr lang="pt-BR" smtClean="0"/>
              <a:t>de Atributos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577" y="1407884"/>
            <a:ext cx="6978845" cy="518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3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Semântica da Ordenação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Dados sequênciais:</a:t>
            </a:r>
          </a:p>
          <a:p>
            <a:pPr lvl="1"/>
            <a:r>
              <a:rPr lang="pt-BR" dirty="0" smtClean="0"/>
              <a:t>Dados homogêneos variando em um intervalo</a:t>
            </a:r>
          </a:p>
          <a:p>
            <a:pPr lvl="1"/>
            <a:r>
              <a:rPr lang="pt-BR" dirty="0" smtClean="0"/>
              <a:t>Ex: População em um determinado estado</a:t>
            </a:r>
            <a:endParaRPr lang="pt-BR" dirty="0"/>
          </a:p>
          <a:p>
            <a:r>
              <a:rPr lang="pt-BR" dirty="0" smtClean="0"/>
              <a:t>Dados divergentes:</a:t>
            </a:r>
          </a:p>
          <a:p>
            <a:pPr lvl="1"/>
            <a:r>
              <a:rPr lang="pt-BR" dirty="0" smtClean="0"/>
              <a:t>Dados que representam quantidades opostas</a:t>
            </a:r>
            <a:br>
              <a:rPr lang="pt-BR" dirty="0" smtClean="0"/>
            </a:br>
            <a:r>
              <a:rPr lang="pt-BR" dirty="0" smtClean="0"/>
              <a:t>separadas por um ponto neutro</a:t>
            </a:r>
          </a:p>
          <a:p>
            <a:pPr lvl="1"/>
            <a:r>
              <a:rPr lang="pt-BR" dirty="0" smtClean="0"/>
              <a:t>Ex: preferência partidária na eleição americana</a:t>
            </a:r>
          </a:p>
          <a:p>
            <a:pPr lvl="1"/>
            <a:endParaRPr lang="pt-B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51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Visualização de Dados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31330" y="5429250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Visualization Analysis &amp; Design</a:t>
            </a:r>
          </a:p>
          <a:p>
            <a:pPr algn="ctr"/>
            <a:r>
              <a:rPr lang="en-US" dirty="0"/>
              <a:t>T</a:t>
            </a:r>
            <a:r>
              <a:rPr lang="en-US" dirty="0" smtClean="0"/>
              <a:t>amara </a:t>
            </a:r>
            <a:r>
              <a:rPr lang="en-US" dirty="0" err="1" smtClean="0"/>
              <a:t>Munzner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 err="1" smtClean="0"/>
              <a:t>Sistemas</a:t>
            </a:r>
            <a:r>
              <a:rPr lang="en-US" sz="4800" dirty="0" smtClean="0"/>
              <a:t> de </a:t>
            </a:r>
            <a:r>
              <a:rPr lang="en-US" sz="4800" dirty="0" err="1"/>
              <a:t>v</a:t>
            </a:r>
            <a:r>
              <a:rPr lang="en-US" sz="4800" dirty="0" err="1" smtClean="0"/>
              <a:t>isualiz</a:t>
            </a:r>
            <a:r>
              <a:rPr lang="pt-BR" sz="4800" dirty="0" smtClean="0"/>
              <a:t>ação de dados fornecem representações visuais de dados com o objetivo de ajudar pessoas a realizar tarefas de maneira mais efetiva</a:t>
            </a:r>
            <a:endParaRPr lang="en-US" sz="4800" dirty="0"/>
          </a:p>
        </p:txBody>
      </p:sp>
      <p:sp>
        <p:nvSpPr>
          <p:cNvPr id="4" name="Oval 3"/>
          <p:cNvSpPr/>
          <p:nvPr/>
        </p:nvSpPr>
        <p:spPr>
          <a:xfrm>
            <a:off x="8880023" y="1978025"/>
            <a:ext cx="1684564" cy="7837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68437" y="3926568"/>
            <a:ext cx="1858734" cy="7837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8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Semântica da Ordenação – Dados Ciclicos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522" y="1410841"/>
            <a:ext cx="8764956" cy="518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www.datapipe.com/blog/wp-content/uploads/2015/11/dat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4" r="-42642"/>
          <a:stretch/>
        </p:blipFill>
        <p:spPr bwMode="auto">
          <a:xfrm>
            <a:off x="4158097" y="-3245291"/>
            <a:ext cx="20848320" cy="118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Abstração </a:t>
            </a:r>
            <a:br>
              <a:rPr lang="pt-BR" dirty="0" smtClean="0"/>
            </a:br>
            <a:r>
              <a:rPr lang="pt-BR" dirty="0" smtClean="0"/>
              <a:t>de Dados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0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Abstração de Dados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67" y="1690688"/>
            <a:ext cx="8839065" cy="545348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5878" y="3651426"/>
            <a:ext cx="2560320" cy="137014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/>
              <a:t>Estrutura e </a:t>
            </a:r>
            <a:r>
              <a:rPr lang="pt-BR" sz="2800" dirty="0"/>
              <a:t>t</a:t>
            </a:r>
            <a:r>
              <a:rPr lang="pt-BR" sz="2800" dirty="0" smtClean="0"/>
              <a:t>ipo dos dados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6918960" y="320542"/>
            <a:ext cx="2560320" cy="1370146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/>
              <a:t>Semântica dos Dados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9651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Tipos de Dados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2" y="2902799"/>
            <a:ext cx="11614977" cy="159219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25642" y="3601845"/>
            <a:ext cx="4417996" cy="7988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8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Tipos de Dados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492" y="1265074"/>
            <a:ext cx="6967016" cy="525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8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Tipos de Dados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2" y="2902799"/>
            <a:ext cx="11614977" cy="159219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25642" y="3601845"/>
            <a:ext cx="1934678" cy="7988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022382" y="3601844"/>
            <a:ext cx="1934678" cy="7988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6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Tipos de Dados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40" y="1378700"/>
            <a:ext cx="5590519" cy="524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9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238</Words>
  <Application>Microsoft Office PowerPoint</Application>
  <PresentationFormat>Widescreen</PresentationFormat>
  <Paragraphs>62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Helvetica Light</vt:lpstr>
      <vt:lpstr>Office Theme</vt:lpstr>
      <vt:lpstr>Visualização de Dados</vt:lpstr>
      <vt:lpstr>Sistema de Visualização Interativa de Dados</vt:lpstr>
      <vt:lpstr>Visualização de Dados</vt:lpstr>
      <vt:lpstr>Abstração  de Dados</vt:lpstr>
      <vt:lpstr>Abstração de Dados</vt:lpstr>
      <vt:lpstr>Tipos de Dados</vt:lpstr>
      <vt:lpstr>Tipos de Dados</vt:lpstr>
      <vt:lpstr>Tipos de Dados</vt:lpstr>
      <vt:lpstr>Tipos de Dados</vt:lpstr>
      <vt:lpstr>Tipos de Dados</vt:lpstr>
      <vt:lpstr>Tipos de Dados</vt:lpstr>
      <vt:lpstr>Tipos de Dados</vt:lpstr>
      <vt:lpstr>Tipos de Conjunto de Dados</vt:lpstr>
      <vt:lpstr>Tabelas</vt:lpstr>
      <vt:lpstr>Visualizações de Tabelas</vt:lpstr>
      <vt:lpstr>Tipos de Conjunto de Dados</vt:lpstr>
      <vt:lpstr>Grafos</vt:lpstr>
      <vt:lpstr>Grafos</vt:lpstr>
      <vt:lpstr>Grafos</vt:lpstr>
      <vt:lpstr>Tipos de Conjunto de Dados</vt:lpstr>
      <vt:lpstr>Tipos de Conjunto de Dados</vt:lpstr>
      <vt:lpstr>Tipos de Conjunto de Dados</vt:lpstr>
      <vt:lpstr>Imagem de Ressonância Magnética</vt:lpstr>
      <vt:lpstr>SciVis e InfoVis</vt:lpstr>
      <vt:lpstr>Tipos de Conjunto de Dados</vt:lpstr>
      <vt:lpstr>Tipos de Conjunto de Dados</vt:lpstr>
      <vt:lpstr>Tipos de Atributos</vt:lpstr>
      <vt:lpstr>Tipos de Atributos</vt:lpstr>
      <vt:lpstr>Semântica da Ordenação</vt:lpstr>
      <vt:lpstr>Semântica da Ordenação – Dados Ciclicos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Visualização de Dados</dc:title>
  <dc:creator>Nivan Ferreira</dc:creator>
  <cp:lastModifiedBy>Nivan Ferreira</cp:lastModifiedBy>
  <cp:revision>18</cp:revision>
  <dcterms:created xsi:type="dcterms:W3CDTF">2016-08-24T19:28:34Z</dcterms:created>
  <dcterms:modified xsi:type="dcterms:W3CDTF">2016-08-25T10:42:12Z</dcterms:modified>
</cp:coreProperties>
</file>