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28" r:id="rId3"/>
    <p:sldId id="257" r:id="rId4"/>
    <p:sldId id="258" r:id="rId5"/>
    <p:sldId id="259" r:id="rId6"/>
    <p:sldId id="260" r:id="rId7"/>
    <p:sldId id="261" r:id="rId8"/>
    <p:sldId id="262" r:id="rId9"/>
    <p:sldId id="263" r:id="rId10"/>
    <p:sldId id="264" r:id="rId11"/>
    <p:sldId id="265" r:id="rId12"/>
    <p:sldId id="329"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330" r:id="rId29"/>
    <p:sldId id="281" r:id="rId30"/>
    <p:sldId id="282" r:id="rId31"/>
    <p:sldId id="283" r:id="rId32"/>
    <p:sldId id="331" r:id="rId33"/>
    <p:sldId id="332" r:id="rId34"/>
    <p:sldId id="284" r:id="rId35"/>
    <p:sldId id="285" r:id="rId36"/>
    <p:sldId id="286" r:id="rId37"/>
    <p:sldId id="287" r:id="rId38"/>
    <p:sldId id="288" r:id="rId39"/>
    <p:sldId id="289" r:id="rId40"/>
    <p:sldId id="290" r:id="rId41"/>
    <p:sldId id="291" r:id="rId42"/>
    <p:sldId id="292" r:id="rId43"/>
    <p:sldId id="293" r:id="rId44"/>
    <p:sldId id="294" r:id="rId45"/>
    <p:sldId id="297" r:id="rId46"/>
    <p:sldId id="295" r:id="rId47"/>
    <p:sldId id="296" r:id="rId48"/>
    <p:sldId id="298" r:id="rId49"/>
    <p:sldId id="299" r:id="rId50"/>
    <p:sldId id="333" r:id="rId51"/>
    <p:sldId id="300" r:id="rId52"/>
    <p:sldId id="301" r:id="rId53"/>
    <p:sldId id="302" r:id="rId54"/>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94643"/>
  </p:normalViewPr>
  <p:slideViewPr>
    <p:cSldViewPr snapToGrid="0" snapToObjects="1">
      <p:cViewPr varScale="1">
        <p:scale>
          <a:sx n="87" d="100"/>
          <a:sy n="87" d="100"/>
        </p:scale>
        <p:origin x="3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63847461"/>
      </p:ext>
    </p:extLst>
  </p:cSld>
  <p:clrMap bg1="lt1" tx1="dk1" bg2="lt2" tx2="dk2" accent1="accent1" accent2="accent2" accent3="accent3" accent4="accent4" accent5="accent5" accent6="accent6" hlink="hlink" folHlink="folHlink"/>
  <p:notesStyle>
    <a:lvl1pPr defTabSz="546100" latinLnBrk="0">
      <a:defRPr sz="2200">
        <a:latin typeface="Lucida Grande"/>
        <a:ea typeface="Lucida Grande"/>
        <a:cs typeface="Lucida Grande"/>
        <a:sym typeface="Lucida Grande"/>
      </a:defRPr>
    </a:lvl1pPr>
    <a:lvl2pPr indent="228600" defTabSz="546100" latinLnBrk="0">
      <a:defRPr sz="2200">
        <a:latin typeface="Lucida Grande"/>
        <a:ea typeface="Lucida Grande"/>
        <a:cs typeface="Lucida Grande"/>
        <a:sym typeface="Lucida Grande"/>
      </a:defRPr>
    </a:lvl2pPr>
    <a:lvl3pPr indent="457200" defTabSz="546100" latinLnBrk="0">
      <a:defRPr sz="2200">
        <a:latin typeface="Lucida Grande"/>
        <a:ea typeface="Lucida Grande"/>
        <a:cs typeface="Lucida Grande"/>
        <a:sym typeface="Lucida Grande"/>
      </a:defRPr>
    </a:lvl3pPr>
    <a:lvl4pPr indent="685800" defTabSz="546100" latinLnBrk="0">
      <a:defRPr sz="2200">
        <a:latin typeface="Lucida Grande"/>
        <a:ea typeface="Lucida Grande"/>
        <a:cs typeface="Lucida Grande"/>
        <a:sym typeface="Lucida Grande"/>
      </a:defRPr>
    </a:lvl4pPr>
    <a:lvl5pPr indent="914400" defTabSz="546100" latinLnBrk="0">
      <a:defRPr sz="2200">
        <a:latin typeface="Lucida Grande"/>
        <a:ea typeface="Lucida Grande"/>
        <a:cs typeface="Lucida Grande"/>
        <a:sym typeface="Lucida Grande"/>
      </a:defRPr>
    </a:lvl5pPr>
    <a:lvl6pPr indent="1143000" defTabSz="546100" latinLnBrk="0">
      <a:defRPr sz="2200">
        <a:latin typeface="Lucida Grande"/>
        <a:ea typeface="Lucida Grande"/>
        <a:cs typeface="Lucida Grande"/>
        <a:sym typeface="Lucida Grande"/>
      </a:defRPr>
    </a:lvl6pPr>
    <a:lvl7pPr indent="1371600" defTabSz="546100" latinLnBrk="0">
      <a:defRPr sz="2200">
        <a:latin typeface="Lucida Grande"/>
        <a:ea typeface="Lucida Grande"/>
        <a:cs typeface="Lucida Grande"/>
        <a:sym typeface="Lucida Grande"/>
      </a:defRPr>
    </a:lvl7pPr>
    <a:lvl8pPr indent="1600200" defTabSz="546100" latinLnBrk="0">
      <a:defRPr sz="2200">
        <a:latin typeface="Lucida Grande"/>
        <a:ea typeface="Lucida Grande"/>
        <a:cs typeface="Lucida Grande"/>
        <a:sym typeface="Lucida Grande"/>
      </a:defRPr>
    </a:lvl8pPr>
    <a:lvl9pPr indent="1828800" defTabSz="5461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dirty="0"/>
              <a:t>- Good morning</a:t>
            </a:r>
          </a:p>
          <a:p>
            <a:r>
              <a:rPr dirty="0"/>
              <a:t>- Nivan Ferreira</a:t>
            </a:r>
          </a:p>
          <a:p>
            <a:r>
              <a:rPr dirty="0"/>
              <a:t>- I’m going to talk about BirdVis</a:t>
            </a:r>
          </a:p>
          <a:p>
            <a:r>
              <a:rPr dirty="0"/>
              <a:t>- Motivation on why this field is important</a:t>
            </a:r>
          </a:p>
        </p:txBody>
      </p:sp>
    </p:spTree>
    <p:extLst>
      <p:ext uri="{BB962C8B-B14F-4D97-AF65-F5344CB8AC3E}">
        <p14:creationId xmlns:p14="http://schemas.microsoft.com/office/powerpoint/2010/main" val="518638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xfrm>
            <a:off x="381000" y="685800"/>
            <a:ext cx="6096000" cy="3429000"/>
          </a:xfrm>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r>
              <a:t>Remember: if we assume a simple sequential colormap (simple = 2 hues)</a:t>
            </a:r>
          </a:p>
        </p:txBody>
      </p:sp>
    </p:spTree>
    <p:extLst>
      <p:ext uri="{BB962C8B-B14F-4D97-AF65-F5344CB8AC3E}">
        <p14:creationId xmlns:p14="http://schemas.microsoft.com/office/powerpoint/2010/main" val="128181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a:spLocks noGrp="1" noRot="1" noChangeAspect="1"/>
          </p:cNvSpPr>
          <p:nvPr>
            <p:ph type="sldImg"/>
          </p:nvPr>
        </p:nvSpPr>
        <p:spPr>
          <a:xfrm>
            <a:off x="381000" y="685800"/>
            <a:ext cx="6096000" cy="3429000"/>
          </a:xfrm>
          <a:prstGeom prst="rect">
            <a:avLst/>
          </a:prstGeom>
        </p:spPr>
        <p:txBody>
          <a:bodyPr/>
          <a:lstStyle/>
          <a:p>
            <a:endParaRPr/>
          </a:p>
        </p:txBody>
      </p:sp>
      <p:sp>
        <p:nvSpPr>
          <p:cNvPr id="1067" name="Shape 1067"/>
          <p:cNvSpPr>
            <a:spLocks noGrp="1"/>
          </p:cNvSpPr>
          <p:nvPr>
            <p:ph type="body" sz="quarter" idx="1"/>
          </p:nvPr>
        </p:nvSpPr>
        <p:spPr>
          <a:prstGeom prst="rect">
            <a:avLst/>
          </a:prstGeom>
        </p:spPr>
        <p:txBody>
          <a:bodyPr/>
          <a:lstStyle/>
          <a:p>
            <a:r>
              <a:t>Remember: if we assume a simple sequential colormap (simple = 2 hues)</a:t>
            </a:r>
          </a:p>
        </p:txBody>
      </p:sp>
    </p:spTree>
    <p:extLst>
      <p:ext uri="{BB962C8B-B14F-4D97-AF65-F5344CB8AC3E}">
        <p14:creationId xmlns:p14="http://schemas.microsoft.com/office/powerpoint/2010/main" val="200123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noRot="1" noChangeAspect="1"/>
          </p:cNvSpPr>
          <p:nvPr>
            <p:ph type="sldImg"/>
          </p:nvPr>
        </p:nvSpPr>
        <p:spPr>
          <a:xfrm>
            <a:off x="381000" y="685800"/>
            <a:ext cx="6096000" cy="3429000"/>
          </a:xfrm>
          <a:prstGeom prst="rect">
            <a:avLst/>
          </a:prstGeom>
        </p:spPr>
        <p:txBody>
          <a:bodyPr/>
          <a:lstStyle/>
          <a:p>
            <a:endParaRPr/>
          </a:p>
        </p:txBody>
      </p:sp>
      <p:sp>
        <p:nvSpPr>
          <p:cNvPr id="1112" name="Shape 1112"/>
          <p:cNvSpPr>
            <a:spLocks noGrp="1"/>
          </p:cNvSpPr>
          <p:nvPr>
            <p:ph type="body" sz="quarter" idx="1"/>
          </p:nvPr>
        </p:nvSpPr>
        <p:spPr>
          <a:prstGeom prst="rect">
            <a:avLst/>
          </a:prstGeom>
        </p:spPr>
        <p:txBody>
          <a:bodyPr/>
          <a:lstStyle/>
          <a:p>
            <a:r>
              <a:t>I’d like to give you some of the impressions of our collaborators. </a:t>
            </a:r>
          </a:p>
          <a:p>
            <a:r>
              <a:t>All our collaborators were Mac users except by one. This one happened to be the head of the group.</a:t>
            </a:r>
          </a:p>
          <a:p>
            <a:r>
              <a:t>Since we used to callaborate more with the other members of the group we built a version of BV on</a:t>
            </a:r>
          </a:p>
          <a:p>
            <a:r>
              <a:t>Mac and sent them to test. In one of the most recent versions we received a email of the head of the group.</a:t>
            </a:r>
          </a:p>
          <a:p>
            <a:r>
              <a:t>The email was...</a:t>
            </a:r>
          </a:p>
          <a:p>
            <a:r>
              <a:t>	</a:t>
            </a:r>
          </a:p>
        </p:txBody>
      </p:sp>
    </p:spTree>
    <p:extLst>
      <p:ext uri="{BB962C8B-B14F-4D97-AF65-F5344CB8AC3E}">
        <p14:creationId xmlns:p14="http://schemas.microsoft.com/office/powerpoint/2010/main" val="82796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I’d like to give you some of the impressions of our collaborators. </a:t>
            </a:r>
          </a:p>
          <a:p>
            <a:r>
              <a:t>All our collaborators were Mac users except by one. This one happened to be the head of the group.</a:t>
            </a:r>
          </a:p>
          <a:p>
            <a:r>
              <a:t>Since we used to callaborate more with the other members of the group we built a version of BV on</a:t>
            </a:r>
          </a:p>
          <a:p>
            <a:r>
              <a:t>Mac and sent them to test. In one of the most recent versions we received a email of the head of the group.</a:t>
            </a:r>
          </a:p>
          <a:p>
            <a:r>
              <a:t>The email was...</a:t>
            </a:r>
          </a:p>
          <a:p>
            <a:r>
              <a:t>	</a:t>
            </a:r>
          </a:p>
        </p:txBody>
      </p:sp>
    </p:spTree>
    <p:extLst>
      <p:ext uri="{BB962C8B-B14F-4D97-AF65-F5344CB8AC3E}">
        <p14:creationId xmlns:p14="http://schemas.microsoft.com/office/powerpoint/2010/main" val="208994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123" name="Shape 1123"/>
          <p:cNvSpPr>
            <a:spLocks noGrp="1"/>
          </p:cNvSpPr>
          <p:nvPr>
            <p:ph type="body" sz="quarter" idx="1"/>
          </p:nvPr>
        </p:nvSpPr>
        <p:spPr>
          <a:prstGeom prst="rect">
            <a:avLst/>
          </a:prstGeom>
        </p:spPr>
        <p:txBody>
          <a:bodyPr/>
          <a:lstStyle/>
          <a:p>
            <a:r>
              <a:t>I’d like to give you some of the impressions of our collaborators. </a:t>
            </a:r>
          </a:p>
          <a:p>
            <a:r>
              <a:t>All our collaborators were Mac users except by one. This one happened to be the head of the group.</a:t>
            </a:r>
          </a:p>
          <a:p>
            <a:r>
              <a:t>Since we used to callaborate more with the other members of the group we built a version of BV on</a:t>
            </a:r>
          </a:p>
          <a:p>
            <a:r>
              <a:t>Mac and sent them to test. In one of the most recent versions we received a email of the head of the group.</a:t>
            </a:r>
          </a:p>
          <a:p>
            <a:r>
              <a:t>The email was...</a:t>
            </a:r>
          </a:p>
          <a:p>
            <a:r>
              <a:t>	</a:t>
            </a:r>
          </a:p>
        </p:txBody>
      </p:sp>
    </p:spTree>
    <p:extLst>
      <p:ext uri="{BB962C8B-B14F-4D97-AF65-F5344CB8AC3E}">
        <p14:creationId xmlns:p14="http://schemas.microsoft.com/office/powerpoint/2010/main" val="148084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Birds are important </a:t>
            </a:r>
          </a:p>
          <a:p>
            <a:r>
              <a:t>-Sensible</a:t>
            </a:r>
          </a:p>
          <a:p>
            <a:r>
              <a:t>-Indicators of Environment Health</a:t>
            </a:r>
          </a:p>
          <a:p>
            <a:r>
              <a:t>-Easy to observe</a:t>
            </a:r>
          </a:p>
          <a:p>
            <a:r>
              <a:t>-Link to Roosevelt’s comment</a:t>
            </a:r>
          </a:p>
        </p:txBody>
      </p:sp>
    </p:spTree>
    <p:extLst>
      <p:ext uri="{BB962C8B-B14F-4D97-AF65-F5344CB8AC3E}">
        <p14:creationId xmlns:p14="http://schemas.microsoft.com/office/powerpoint/2010/main" val="11975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 Bird conservation was already a concern almost 100 years ago. </a:t>
            </a:r>
          </a:p>
          <a:p>
            <a:r>
              <a:t>   The problem got the attention of the president of the united states.</a:t>
            </a:r>
          </a:p>
        </p:txBody>
      </p:sp>
    </p:spTree>
    <p:extLst>
      <p:ext uri="{BB962C8B-B14F-4D97-AF65-F5344CB8AC3E}">
        <p14:creationId xmlns:p14="http://schemas.microsoft.com/office/powerpoint/2010/main" val="46869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Today it is still </a:t>
            </a:r>
          </a:p>
          <a:p>
            <a:r>
              <a:t>there are many projects with this goal</a:t>
            </a:r>
          </a:p>
          <a:p>
            <a:r>
              <a:t>the state of the birds</a:t>
            </a:r>
          </a:p>
          <a:p>
            <a:r>
              <a:t>that contains results of research on the field of ornithology, results of conservation projects and set the goal to next years.</a:t>
            </a:r>
          </a:p>
        </p:txBody>
      </p:sp>
    </p:spTree>
    <p:extLst>
      <p:ext uri="{BB962C8B-B14F-4D97-AF65-F5344CB8AC3E}">
        <p14:creationId xmlns:p14="http://schemas.microsoft.com/office/powerpoint/2010/main" val="38656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One of the institutions that is part of the team of this big project is the Cornell Lab of Ornithology</a:t>
            </a:r>
          </a:p>
          <a:p>
            <a:r>
              <a:t>To make a long story short</a:t>
            </a:r>
          </a:p>
        </p:txBody>
      </p:sp>
    </p:spTree>
    <p:extLst>
      <p:ext uri="{BB962C8B-B14F-4D97-AF65-F5344CB8AC3E}">
        <p14:creationId xmlns:p14="http://schemas.microsoft.com/office/powerpoint/2010/main" val="81093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a:defRPr sz="2000"/>
            </a:lvl1pPr>
          </a:lstStyle>
          <a:p>
            <a:r>
              <a:t>Biologists with bird population data</a:t>
            </a:r>
          </a:p>
        </p:txBody>
      </p:sp>
    </p:spTree>
    <p:extLst>
      <p:ext uri="{BB962C8B-B14F-4D97-AF65-F5344CB8AC3E}">
        <p14:creationId xmlns:p14="http://schemas.microsoft.com/office/powerpoint/2010/main" val="137634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defRPr sz="2000"/>
            </a:lvl1pPr>
          </a:lstStyle>
          <a:p>
            <a:r>
              <a:t>In collaboration with statistician they tried to use this data to create a model that would represent the bird population</a:t>
            </a:r>
          </a:p>
        </p:txBody>
      </p:sp>
    </p:spTree>
    <p:extLst>
      <p:ext uri="{BB962C8B-B14F-4D97-AF65-F5344CB8AC3E}">
        <p14:creationId xmlns:p14="http://schemas.microsoft.com/office/powerpoint/2010/main" val="168536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lvl1pPr>
              <a:defRPr sz="2000"/>
            </a:lvl1pPr>
          </a:lstStyle>
          <a:p>
            <a:r>
              <a:t>And they tried to analyze </a:t>
            </a:r>
          </a:p>
        </p:txBody>
      </p:sp>
    </p:spTree>
    <p:extLst>
      <p:ext uri="{BB962C8B-B14F-4D97-AF65-F5344CB8AC3E}">
        <p14:creationId xmlns:p14="http://schemas.microsoft.com/office/powerpoint/2010/main" val="60527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a:defRPr sz="2000"/>
            </a:pPr>
            <a:r>
              <a:t>- Validate Model</a:t>
            </a:r>
          </a:p>
          <a:p>
            <a:pPr>
              <a:defRPr sz="2000"/>
            </a:pPr>
            <a:r>
              <a:t>- </a:t>
            </a:r>
          </a:p>
        </p:txBody>
      </p:sp>
    </p:spTree>
    <p:extLst>
      <p:ext uri="{BB962C8B-B14F-4D97-AF65-F5344CB8AC3E}">
        <p14:creationId xmlns:p14="http://schemas.microsoft.com/office/powerpoint/2010/main" val="24425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587500" y="1536700"/>
            <a:ext cx="13081000" cy="3098800"/>
          </a:xfrm>
          <a:prstGeom prst="rect">
            <a:avLst/>
          </a:prstGeom>
        </p:spPr>
        <p:txBody>
          <a:bodyPr anchor="b"/>
          <a:lstStyle/>
          <a:p>
            <a:r>
              <a:t>Title Text</a:t>
            </a:r>
          </a:p>
        </p:txBody>
      </p:sp>
      <p:sp>
        <p:nvSpPr>
          <p:cNvPr id="12" name="Shape 12"/>
          <p:cNvSpPr>
            <a:spLocks noGrp="1"/>
          </p:cNvSpPr>
          <p:nvPr>
            <p:ph type="body" sz="quarter" idx="1"/>
          </p:nvPr>
        </p:nvSpPr>
        <p:spPr>
          <a:xfrm>
            <a:off x="1587500" y="4711700"/>
            <a:ext cx="13081000" cy="1054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Shape 87"/>
          <p:cNvSpPr>
            <a:spLocks noGrp="1"/>
          </p:cNvSpPr>
          <p:nvPr>
            <p:ph type="pic" sz="quarter" idx="13"/>
          </p:nvPr>
        </p:nvSpPr>
        <p:spPr>
          <a:xfrm>
            <a:off x="8712200" y="1841500"/>
            <a:ext cx="3949901" cy="5270500"/>
          </a:xfrm>
          <a:prstGeom prst="rect">
            <a:avLst/>
          </a:prstGeom>
        </p:spPr>
        <p:txBody>
          <a:bodyPr lIns="91439" tIns="45719" rIns="91439" bIns="45719" anchor="t"/>
          <a:lstStyle/>
          <a:p>
            <a:endParaRPr/>
          </a:p>
        </p:txBody>
      </p:sp>
      <p:sp>
        <p:nvSpPr>
          <p:cNvPr id="88" name="Shape 88"/>
          <p:cNvSpPr>
            <a:spLocks noGrp="1"/>
          </p:cNvSpPr>
          <p:nvPr>
            <p:ph type="title"/>
          </p:nvPr>
        </p:nvSpPr>
        <p:spPr>
          <a:xfrm>
            <a:off x="800100" y="1320800"/>
            <a:ext cx="7340600" cy="3098800"/>
          </a:xfrm>
          <a:prstGeom prst="rect">
            <a:avLst/>
          </a:prstGeom>
        </p:spPr>
        <p:txBody>
          <a:bodyPr anchor="b"/>
          <a:lstStyle>
            <a:lvl1pPr>
              <a:defRPr sz="6400"/>
            </a:lvl1pPr>
          </a:lstStyle>
          <a:p>
            <a:r>
              <a:t>Title Text</a:t>
            </a:r>
          </a:p>
        </p:txBody>
      </p:sp>
      <p:sp>
        <p:nvSpPr>
          <p:cNvPr id="89" name="Shape 89"/>
          <p:cNvSpPr>
            <a:spLocks noGrp="1"/>
          </p:cNvSpPr>
          <p:nvPr>
            <p:ph type="body" sz="quarter" idx="1"/>
          </p:nvPr>
        </p:nvSpPr>
        <p:spPr>
          <a:xfrm>
            <a:off x="800100" y="4483100"/>
            <a:ext cx="7340600" cy="30988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8712200" y="1841500"/>
            <a:ext cx="3949901" cy="52705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Shape 98"/>
          <p:cNvSpPr>
            <a:spLocks noGrp="1"/>
          </p:cNvSpPr>
          <p:nvPr>
            <p:ph type="title"/>
          </p:nvPr>
        </p:nvSpPr>
        <p:spPr>
          <a:xfrm>
            <a:off x="800100" y="1320800"/>
            <a:ext cx="7340600" cy="3098800"/>
          </a:xfrm>
          <a:prstGeom prst="rect">
            <a:avLst/>
          </a:prstGeom>
        </p:spPr>
        <p:txBody>
          <a:bodyPr anchor="b"/>
          <a:lstStyle>
            <a:lvl1pPr>
              <a:defRPr sz="6400"/>
            </a:lvl1pPr>
          </a:lstStyle>
          <a:p>
            <a:r>
              <a:t>Title Text</a:t>
            </a:r>
          </a:p>
        </p:txBody>
      </p:sp>
      <p:sp>
        <p:nvSpPr>
          <p:cNvPr id="99" name="Shape 99"/>
          <p:cNvSpPr>
            <a:spLocks noGrp="1"/>
          </p:cNvSpPr>
          <p:nvPr>
            <p:ph type="body" sz="quarter" idx="1"/>
          </p:nvPr>
        </p:nvSpPr>
        <p:spPr>
          <a:xfrm>
            <a:off x="800100" y="4483100"/>
            <a:ext cx="7340600" cy="30988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8763000" y="2705100"/>
            <a:ext cx="3848100" cy="5134772"/>
          </a:xfrm>
          <a:prstGeom prst="rect">
            <a:avLst/>
          </a:prstGeom>
        </p:spPr>
        <p:txBody>
          <a:bodyPr lIns="91439" tIns="45719" rIns="91439" bIns="45719" anchor="t"/>
          <a:lstStyle/>
          <a:p>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sz="half" idx="1"/>
          </p:nvPr>
        </p:nvSpPr>
        <p:spPr>
          <a:xfrm>
            <a:off x="1587500" y="2590800"/>
            <a:ext cx="6299200" cy="5359400"/>
          </a:xfrm>
          <a:prstGeom prst="rect">
            <a:avLst/>
          </a:prstGeom>
        </p:spPr>
        <p:txBody>
          <a:bodyPr/>
          <a:lstStyle>
            <a:lvl1pPr marL="812120" indent="-494620">
              <a:spcBef>
                <a:spcPts val="3600"/>
              </a:spcBef>
              <a:defRPr sz="3000"/>
            </a:lvl1pPr>
            <a:lvl2pPr marL="1256620" indent="-494620">
              <a:spcBef>
                <a:spcPts val="3600"/>
              </a:spcBef>
              <a:defRPr sz="3000"/>
            </a:lvl2pPr>
            <a:lvl3pPr marL="1701120" indent="-494620">
              <a:spcBef>
                <a:spcPts val="3600"/>
              </a:spcBef>
              <a:defRPr sz="3000"/>
            </a:lvl3pPr>
            <a:lvl4pPr marL="2145620" indent="-494620">
              <a:spcBef>
                <a:spcPts val="3600"/>
              </a:spcBef>
              <a:defRPr sz="3000"/>
            </a:lvl4pPr>
            <a:lvl5pPr marL="2590120" indent="-494620">
              <a:spcBef>
                <a:spcPts val="3600"/>
              </a:spcBef>
              <a:defRPr sz="3000"/>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sz="half" idx="1"/>
          </p:nvPr>
        </p:nvSpPr>
        <p:spPr>
          <a:xfrm>
            <a:off x="1587500" y="2590800"/>
            <a:ext cx="6299200" cy="5359400"/>
          </a:xfrm>
          <a:prstGeom prst="rect">
            <a:avLst/>
          </a:prstGeom>
        </p:spPr>
        <p:txBody>
          <a:bodyPr/>
          <a:lstStyle>
            <a:lvl1pPr marL="812120" indent="-494620">
              <a:spcBef>
                <a:spcPts val="3600"/>
              </a:spcBef>
              <a:defRPr sz="3000"/>
            </a:lvl1pPr>
            <a:lvl2pPr marL="1256620" indent="-494620">
              <a:spcBef>
                <a:spcPts val="3600"/>
              </a:spcBef>
              <a:defRPr sz="3000"/>
            </a:lvl2pPr>
            <a:lvl3pPr marL="1701120" indent="-494620">
              <a:spcBef>
                <a:spcPts val="3600"/>
              </a:spcBef>
              <a:defRPr sz="3000"/>
            </a:lvl3pPr>
            <a:lvl4pPr marL="2145620" indent="-494620">
              <a:spcBef>
                <a:spcPts val="3600"/>
              </a:spcBef>
              <a:defRPr sz="3000"/>
            </a:lvl4pPr>
            <a:lvl5pPr marL="2590120" indent="-494620">
              <a:spcBef>
                <a:spcPts val="3600"/>
              </a:spcBef>
              <a:defRPr sz="30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sz="quarter" idx="1"/>
          </p:nvPr>
        </p:nvSpPr>
        <p:spPr>
          <a:xfrm>
            <a:off x="9715500" y="2590800"/>
            <a:ext cx="4953000" cy="5359400"/>
          </a:xfrm>
          <a:prstGeom prst="rect">
            <a:avLst/>
          </a:prstGeom>
        </p:spPr>
        <p:txBody>
          <a:bodyPr/>
          <a:lstStyle>
            <a:lvl1pPr marL="812120" indent="-494620">
              <a:spcBef>
                <a:spcPts val="3600"/>
              </a:spcBef>
              <a:defRPr sz="3000"/>
            </a:lvl1pPr>
            <a:lvl2pPr marL="1256620" indent="-494620">
              <a:spcBef>
                <a:spcPts val="3600"/>
              </a:spcBef>
              <a:defRPr sz="3000"/>
            </a:lvl2pPr>
            <a:lvl3pPr marL="1701120" indent="-494620">
              <a:spcBef>
                <a:spcPts val="3600"/>
              </a:spcBef>
              <a:defRPr sz="3000"/>
            </a:lvl3pPr>
            <a:lvl4pPr marL="2145620" indent="-494620">
              <a:spcBef>
                <a:spcPts val="3600"/>
              </a:spcBef>
              <a:defRPr sz="3000"/>
            </a:lvl4pPr>
            <a:lvl5pPr marL="2590120" indent="-494620">
              <a:spcBef>
                <a:spcPts val="3600"/>
              </a:spcBef>
              <a:defRPr sz="3000"/>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Shape 135"/>
          <p:cNvSpPr>
            <a:spLocks noGrp="1"/>
          </p:cNvSpPr>
          <p:nvPr>
            <p:ph type="title"/>
          </p:nvPr>
        </p:nvSpPr>
        <p:spPr>
          <a:xfrm>
            <a:off x="1587500" y="1536700"/>
            <a:ext cx="13081000" cy="3098800"/>
          </a:xfrm>
          <a:prstGeom prst="rect">
            <a:avLst/>
          </a:prstGeom>
        </p:spPr>
        <p:txBody>
          <a:bodyPr anchor="b"/>
          <a:lstStyle/>
          <a:p>
            <a:r>
              <a:t>Title Text</a:t>
            </a:r>
          </a:p>
        </p:txBody>
      </p:sp>
      <p:sp>
        <p:nvSpPr>
          <p:cNvPr id="136" name="Shape 136"/>
          <p:cNvSpPr>
            <a:spLocks noGrp="1"/>
          </p:cNvSpPr>
          <p:nvPr>
            <p:ph type="body" sz="quarter" idx="1"/>
          </p:nvPr>
        </p:nvSpPr>
        <p:spPr>
          <a:xfrm>
            <a:off x="1587500" y="4711700"/>
            <a:ext cx="13081000" cy="1054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4" name="Shape 144"/>
          <p:cNvSpPr>
            <a:spLocks noGrp="1"/>
          </p:cNvSpPr>
          <p:nvPr>
            <p:ph type="title"/>
          </p:nvPr>
        </p:nvSpPr>
        <p:spPr>
          <a:xfrm>
            <a:off x="1587500" y="1536700"/>
            <a:ext cx="13081000" cy="3098800"/>
          </a:xfrm>
          <a:prstGeom prst="rect">
            <a:avLst/>
          </a:prstGeom>
        </p:spPr>
        <p:txBody>
          <a:bodyPr anchor="b"/>
          <a:lstStyle/>
          <a:p>
            <a:r>
              <a:t>Title Text</a:t>
            </a:r>
          </a:p>
        </p:txBody>
      </p:sp>
      <p:sp>
        <p:nvSpPr>
          <p:cNvPr id="145" name="Shape 145"/>
          <p:cNvSpPr>
            <a:spLocks noGrp="1"/>
          </p:cNvSpPr>
          <p:nvPr>
            <p:ph type="body" sz="quarter" idx="1"/>
          </p:nvPr>
        </p:nvSpPr>
        <p:spPr>
          <a:xfrm>
            <a:off x="1587500" y="4711700"/>
            <a:ext cx="13081000" cy="1054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1587500" y="2590800"/>
            <a:ext cx="13081000" cy="5359400"/>
          </a:xfrm>
          <a:prstGeom prst="rect">
            <a:avLst/>
          </a:prstGeom>
        </p:spPr>
        <p:txBody>
          <a:bodyPr/>
          <a:lstStyle>
            <a:lvl1pPr>
              <a:spcBef>
                <a:spcPts val="2300"/>
              </a:spcBef>
            </a:lvl1pPr>
            <a:lvl2pPr>
              <a:spcBef>
                <a:spcPts val="2300"/>
              </a:spcBef>
            </a:lvl2pPr>
            <a:lvl3pPr>
              <a:spcBef>
                <a:spcPts val="2300"/>
              </a:spcBef>
            </a:lvl3pPr>
            <a:lvl4pPr>
              <a:spcBef>
                <a:spcPts val="2300"/>
              </a:spcBef>
            </a:lvl4pPr>
            <a:lvl5pPr>
              <a:spcBef>
                <a:spcPts val="2300"/>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1587500" y="2590800"/>
            <a:ext cx="13081000" cy="5359400"/>
          </a:xfrm>
          <a:prstGeom prst="rect">
            <a:avLst/>
          </a:prstGeom>
        </p:spPr>
        <p:txBody>
          <a:bodyPr numCol="2" spcCol="654050" anchor="t"/>
          <a:lstStyle>
            <a:lvl1pPr marL="812120" indent="-494620">
              <a:spcBef>
                <a:spcPts val="3600"/>
              </a:spcBef>
              <a:defRPr sz="3000"/>
            </a:lvl1pPr>
            <a:lvl2pPr marL="1256620" indent="-494620">
              <a:spcBef>
                <a:spcPts val="3600"/>
              </a:spcBef>
              <a:defRPr sz="3000"/>
            </a:lvl2pPr>
            <a:lvl3pPr marL="1701120" indent="-494620">
              <a:spcBef>
                <a:spcPts val="3600"/>
              </a:spcBef>
              <a:defRPr sz="3000"/>
            </a:lvl3pPr>
            <a:lvl4pPr marL="2145620" indent="-494620">
              <a:spcBef>
                <a:spcPts val="3600"/>
              </a:spcBef>
              <a:defRPr sz="3000"/>
            </a:lvl4pPr>
            <a:lvl5pPr marL="2590120" indent="-494620">
              <a:spcBef>
                <a:spcPts val="3600"/>
              </a:spcBef>
              <a:defRPr sz="30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1587500" y="2781300"/>
            <a:ext cx="13081000" cy="3568700"/>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4318000" y="1536700"/>
            <a:ext cx="7629906" cy="4279900"/>
          </a:xfrm>
          <a:prstGeom prst="rect">
            <a:avLst/>
          </a:prstGeom>
        </p:spPr>
        <p:txBody>
          <a:bodyPr lIns="91439" tIns="45719" rIns="91439" bIns="45719" anchor="t"/>
          <a:lstStyle/>
          <a:p>
            <a:endParaRPr/>
          </a:p>
        </p:txBody>
      </p:sp>
      <p:sp>
        <p:nvSpPr>
          <p:cNvPr id="70" name="Shape 70"/>
          <p:cNvSpPr>
            <a:spLocks noGrp="1"/>
          </p:cNvSpPr>
          <p:nvPr>
            <p:ph type="title"/>
          </p:nvPr>
        </p:nvSpPr>
        <p:spPr>
          <a:xfrm>
            <a:off x="1587500" y="6908800"/>
            <a:ext cx="13081000" cy="1600200"/>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4318000" y="1536700"/>
            <a:ext cx="7629906" cy="42799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Shape 79"/>
          <p:cNvSpPr>
            <a:spLocks noGrp="1"/>
          </p:cNvSpPr>
          <p:nvPr>
            <p:ph type="title"/>
          </p:nvPr>
        </p:nvSpPr>
        <p:spPr>
          <a:xfrm>
            <a:off x="1587500" y="6908800"/>
            <a:ext cx="13081000" cy="1600200"/>
          </a:xfrm>
          <a:prstGeom prst="rect">
            <a:avLst/>
          </a:prstGeom>
        </p:spPr>
        <p:txBody>
          <a:bodyPr/>
          <a:lstStyle/>
          <a:p>
            <a:r>
              <a:t>Title Text</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587500" y="1193800"/>
            <a:ext cx="13081000" cy="6769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587500" y="241300"/>
            <a:ext cx="130810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sldNum" sz="quarter" idx="2"/>
          </p:nvPr>
        </p:nvSpPr>
        <p:spPr>
          <a:xfrm>
            <a:off x="7969250" y="8674100"/>
            <a:ext cx="317500" cy="342900"/>
          </a:xfrm>
          <a:prstGeom prst="rect">
            <a:avLst/>
          </a:prstGeom>
          <a:ln w="12700">
            <a:miter lim="400000"/>
          </a:ln>
        </p:spPr>
        <p:txBody>
          <a:bodyPr wrap="none" lIns="50800" tIns="50800" rIns="50800" bIns="50800">
            <a:spAutoFit/>
          </a:bodyPr>
          <a:lstStyle>
            <a:lvl1pPr>
              <a:defRPr sz="16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1pPr>
      <a:lvl2pPr marL="0" marR="0" indent="2286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2pPr>
      <a:lvl3pPr marL="0" marR="0" indent="4572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3pPr>
      <a:lvl4pPr marL="0" marR="0" indent="6858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4pPr>
      <a:lvl5pPr marL="0" marR="0" indent="9144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5pPr>
      <a:lvl6pPr marL="0" marR="0" indent="11430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6pPr>
      <a:lvl7pPr marL="0" marR="0" indent="13716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7pPr>
      <a:lvl8pPr marL="0" marR="0" indent="16002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8pPr>
      <a:lvl9pPr marL="0" marR="0" indent="1828800" algn="ctr" defTabSz="546100" rtl="0" latinLnBrk="0">
        <a:lnSpc>
          <a:spcPct val="100000"/>
        </a:lnSpc>
        <a:spcBef>
          <a:spcPts val="0"/>
        </a:spcBef>
        <a:spcAft>
          <a:spcPts val="0"/>
        </a:spcAft>
        <a:buClrTx/>
        <a:buSzTx/>
        <a:buFontTx/>
        <a:buNone/>
        <a:tabLst/>
        <a:defRPr sz="78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1pPr>
      <a:lvl2pPr marL="13335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2pPr>
      <a:lvl3pPr marL="17780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3pPr>
      <a:lvl4pPr marL="22225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4pPr>
      <a:lvl5pPr marL="26670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5pPr>
      <a:lvl6pPr marL="30226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6pPr>
      <a:lvl7pPr marL="33782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7pPr>
      <a:lvl8pPr marL="37338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8pPr>
      <a:lvl9pPr marL="4089400" marR="0" indent="-571500" algn="l" defTabSz="546100" rtl="0" latinLnBrk="0">
        <a:lnSpc>
          <a:spcPct val="100000"/>
        </a:lnSpc>
        <a:spcBef>
          <a:spcPts val="4500"/>
        </a:spcBef>
        <a:spcAft>
          <a:spcPts val="0"/>
        </a:spcAft>
        <a:buClrTx/>
        <a:buSzPct val="171000"/>
        <a:buFontTx/>
        <a:buChar char="•"/>
        <a:tabLst/>
        <a:defRPr sz="38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en.wikipedia.org/wiki/National_Audubon_Societ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ctrTitle"/>
          </p:nvPr>
        </p:nvSpPr>
        <p:spPr>
          <a:prstGeom prst="rect">
            <a:avLst/>
          </a:prstGeom>
        </p:spPr>
        <p:txBody>
          <a:bodyPr/>
          <a:lstStyle/>
          <a:p>
            <a:r>
              <a:t>BirdVis: Visualizing and Understanding Bird Populations</a:t>
            </a:r>
          </a:p>
        </p:txBody>
      </p:sp>
      <p:sp>
        <p:nvSpPr>
          <p:cNvPr id="156" name="Shape 156"/>
          <p:cNvSpPr>
            <a:spLocks noGrp="1"/>
          </p:cNvSpPr>
          <p:nvPr>
            <p:ph type="subTitle" sz="quarter" idx="1"/>
          </p:nvPr>
        </p:nvSpPr>
        <p:spPr>
          <a:xfrm>
            <a:off x="1587500" y="4711700"/>
            <a:ext cx="13081000" cy="1092200"/>
          </a:xfrm>
          <a:prstGeom prst="rect">
            <a:avLst/>
          </a:prstGeom>
        </p:spPr>
        <p:txBody>
          <a:bodyPr>
            <a:normAutofit/>
          </a:bodyPr>
          <a:lstStyle/>
          <a:p>
            <a:r>
              <a:t>                        </a:t>
            </a:r>
          </a:p>
        </p:txBody>
      </p:sp>
      <p:graphicFrame>
        <p:nvGraphicFramePr>
          <p:cNvPr id="157" name="Table 157"/>
          <p:cNvGraphicFramePr/>
          <p:nvPr>
            <p:extLst>
              <p:ext uri="{D42A27DB-BD31-4B8C-83A1-F6EECF244321}">
                <p14:modId xmlns:p14="http://schemas.microsoft.com/office/powerpoint/2010/main" val="4188950120"/>
              </p:ext>
            </p:extLst>
          </p:nvPr>
        </p:nvGraphicFramePr>
        <p:xfrm>
          <a:off x="2349500" y="5409283"/>
          <a:ext cx="11544300" cy="3106756"/>
        </p:xfrm>
        <a:graphic>
          <a:graphicData uri="http://schemas.openxmlformats.org/drawingml/2006/table">
            <a:tbl>
              <a:tblPr>
                <a:tableStyleId>{4C3C2611-4C71-4FC5-86AE-919BDF0F9419}</a:tableStyleId>
              </a:tblPr>
              <a:tblGrid>
                <a:gridCol w="5772150"/>
                <a:gridCol w="5772150"/>
              </a:tblGrid>
              <a:tr h="2165853">
                <a:tc>
                  <a:txBody>
                    <a:bodyPr/>
                    <a:lstStyle/>
                    <a:p>
                      <a:pPr lvl="1" indent="0">
                        <a:defRPr sz="3200">
                          <a:latin typeface="+mn-lt"/>
                          <a:ea typeface="+mn-ea"/>
                          <a:cs typeface="+mn-cs"/>
                        </a:defRPr>
                      </a:pPr>
                      <a:r>
                        <a:rPr dirty="0">
                          <a:latin typeface="Gill Sans SemiBold"/>
                          <a:ea typeface="Gill Sans SemiBold"/>
                          <a:cs typeface="Gill Sans SemiBold"/>
                          <a:sym typeface="Gill Sans SemiBold"/>
                        </a:rPr>
                        <a:t>Nivan Ferreira</a:t>
                      </a:r>
                      <a:r>
                        <a:rPr dirty="0"/>
                        <a:t>, </a:t>
                      </a:r>
                      <a:r>
                        <a:rPr dirty="0" err="1"/>
                        <a:t>Lauro</a:t>
                      </a:r>
                      <a:r>
                        <a:rPr dirty="0"/>
                        <a:t> </a:t>
                      </a:r>
                      <a:r>
                        <a:rPr dirty="0" err="1"/>
                        <a:t>Lins</a:t>
                      </a:r>
                      <a:r>
                        <a:rPr dirty="0"/>
                        <a:t>                             </a:t>
                      </a:r>
                    </a:p>
                    <a:p>
                      <a:pPr lvl="1" indent="0">
                        <a:defRPr sz="3200">
                          <a:latin typeface="+mn-lt"/>
                          <a:ea typeface="+mn-ea"/>
                          <a:cs typeface="+mn-cs"/>
                        </a:defRPr>
                      </a:pPr>
                      <a:r>
                        <a:rPr dirty="0"/>
                        <a:t>Juliana Freire, </a:t>
                      </a:r>
                      <a:r>
                        <a:rPr dirty="0" err="1"/>
                        <a:t>Cláudio</a:t>
                      </a:r>
                      <a:r>
                        <a:rPr dirty="0"/>
                        <a:t> Silva</a:t>
                      </a:r>
                    </a:p>
                  </a:txBody>
                  <a:tcPr marL="50800" marR="50800" marT="50800" marB="50800" anchor="ctr" horzOverflow="overflow">
                    <a:lnL w="0">
                      <a:miter lim="400000"/>
                    </a:lnL>
                    <a:lnR w="0">
                      <a:miter lim="400000"/>
                    </a:lnR>
                    <a:lnT w="0">
                      <a:miter lim="400000"/>
                    </a:lnT>
                    <a:lnB w="0">
                      <a:miter lim="400000"/>
                    </a:lnB>
                    <a:noFill/>
                  </a:tcPr>
                </a:tc>
                <a:tc>
                  <a:txBody>
                    <a:bodyPr/>
                    <a:lstStyle/>
                    <a:p>
                      <a:pPr lvl="1" indent="0">
                        <a:defRPr sz="3200">
                          <a:latin typeface="+mn-lt"/>
                          <a:ea typeface="+mn-ea"/>
                          <a:cs typeface="+mn-cs"/>
                        </a:defRPr>
                      </a:pPr>
                      <a:r>
                        <a:rPr dirty="0"/>
                        <a:t>Daniel Fink, Chris Wood</a:t>
                      </a:r>
                    </a:p>
                    <a:p>
                      <a:pPr lvl="1" indent="0">
                        <a:defRPr sz="3200">
                          <a:latin typeface="+mn-lt"/>
                          <a:ea typeface="+mn-ea"/>
                          <a:cs typeface="+mn-cs"/>
                        </a:defRPr>
                      </a:pPr>
                      <a:r>
                        <a:rPr dirty="0"/>
                        <a:t>Steve </a:t>
                      </a:r>
                      <a:r>
                        <a:rPr dirty="0" err="1" smtClean="0"/>
                        <a:t>Kelling</a:t>
                      </a:r>
                      <a:r>
                        <a:rPr dirty="0" smtClean="0"/>
                        <a:t> </a:t>
                      </a:r>
                      <a:endParaRPr dirty="0"/>
                    </a:p>
                  </a:txBody>
                  <a:tcPr marL="50800" marR="50800" marT="50800" marB="50800" anchor="ctr" horzOverflow="overflow">
                    <a:lnL w="0">
                      <a:miter lim="400000"/>
                    </a:lnL>
                    <a:lnR w="0">
                      <a:miter lim="400000"/>
                    </a:lnR>
                    <a:lnT w="0">
                      <a:miter lim="400000"/>
                    </a:lnT>
                    <a:lnB w="0">
                      <a:miter lim="400000"/>
                    </a:lnB>
                    <a:noFill/>
                  </a:tcPr>
                </a:tc>
              </a:tr>
              <a:tr h="940903">
                <a:tc>
                  <a:txBody>
                    <a:bodyPr/>
                    <a:lstStyle/>
                    <a:p>
                      <a:pPr defTabSz="914400">
                        <a:tabLst>
                          <a:tab pos="914400" algn="l"/>
                        </a:tabLst>
                        <a:defRPr sz="3200">
                          <a:latin typeface="+mn-lt"/>
                          <a:ea typeface="+mn-ea"/>
                          <a:cs typeface="+mn-cs"/>
                        </a:defRPr>
                      </a:pPr>
                      <a:endParaRPr dirty="0"/>
                    </a:p>
                  </a:txBody>
                  <a:tcPr marL="50800" marR="50800" marT="50800" marB="50800" anchor="ctr" horzOverflow="overflow">
                    <a:lnL w="0">
                      <a:miter lim="400000"/>
                    </a:lnL>
                    <a:lnR w="0">
                      <a:miter lim="400000"/>
                    </a:lnR>
                    <a:lnT w="0">
                      <a:miter lim="400000"/>
                    </a:lnT>
                    <a:lnB w="0">
                      <a:miter lim="400000"/>
                    </a:lnB>
                    <a:blipFill rotWithShape="1">
                      <a:blip r:embed="rId3"/>
                      <a:srcRect/>
                      <a:stretch>
                        <a:fillRect/>
                      </a:stretch>
                    </a:blipFill>
                  </a:tcPr>
                </a:tc>
                <a:tc>
                  <a:txBody>
                    <a:bodyPr/>
                    <a:lstStyle/>
                    <a:p>
                      <a:pPr>
                        <a:defRPr sz="3200">
                          <a:latin typeface="+mn-lt"/>
                          <a:ea typeface="+mn-ea"/>
                          <a:cs typeface="+mn-cs"/>
                        </a:defRPr>
                      </a:pPr>
                      <a:endParaRPr dirty="0"/>
                    </a:p>
                  </a:txBody>
                  <a:tcPr marL="50800" marR="50800" marT="50800" marB="50800" anchor="ctr" horzOverflow="overflow">
                    <a:lnL w="0">
                      <a:miter lim="400000"/>
                    </a:lnL>
                    <a:lnR w="0">
                      <a:miter lim="400000"/>
                    </a:lnR>
                    <a:lnT w="0">
                      <a:miter lim="400000"/>
                    </a:lnT>
                    <a:lnB w="0">
                      <a:miter lim="400000"/>
                    </a:lnB>
                    <a:blipFill rotWithShape="1">
                      <a:blip r:embed="rId4"/>
                      <a:srcRect/>
                      <a:stretch>
                        <a:fillRect/>
                      </a:stretch>
                    </a:blipFill>
                  </a:tcPr>
                </a:tc>
              </a:tr>
            </a:tbl>
          </a:graphicData>
        </a:graphic>
      </p:graphicFrame>
      <p:sp>
        <p:nvSpPr>
          <p:cNvPr id="2" name="Rectangle 1"/>
          <p:cNvSpPr/>
          <p:nvPr/>
        </p:nvSpPr>
        <p:spPr>
          <a:xfrm>
            <a:off x="2247441" y="7579605"/>
            <a:ext cx="11953301" cy="107965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912" y="7333334"/>
            <a:ext cx="5161550" cy="801018"/>
          </a:xfrm>
          <a:prstGeom prst="rect">
            <a:avLst/>
          </a:prstGeom>
        </p:spPr>
      </p:pic>
      <p:pic>
        <p:nvPicPr>
          <p:cNvPr id="1028" name="Picture 4" descr="http://www.crowdconsortium.org/wp-content/uploads/cl_logo_stack_rgb.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0655" y="6959610"/>
            <a:ext cx="4258277" cy="15484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droppedImage.pdf"/>
          <p:cNvPicPr>
            <a:picLocks noChangeAspect="1"/>
          </p:cNvPicPr>
          <p:nvPr/>
        </p:nvPicPr>
        <p:blipFill>
          <a:blip r:embed="rId3">
            <a:extLst/>
          </a:blip>
          <a:stretch>
            <a:fillRect/>
          </a:stretch>
        </p:blipFill>
        <p:spPr>
          <a:xfrm>
            <a:off x="6362700" y="4673600"/>
            <a:ext cx="1016001" cy="1810328"/>
          </a:xfrm>
          <a:prstGeom prst="rect">
            <a:avLst/>
          </a:prstGeom>
          <a:ln w="12700">
            <a:miter lim="400000"/>
          </a:ln>
        </p:spPr>
      </p:pic>
      <p:pic>
        <p:nvPicPr>
          <p:cNvPr id="241" name="droppedImage.pdf"/>
          <p:cNvPicPr>
            <a:picLocks noChangeAspect="1"/>
          </p:cNvPicPr>
          <p:nvPr/>
        </p:nvPicPr>
        <p:blipFill>
          <a:blip r:embed="rId3">
            <a:extLst/>
          </a:blip>
          <a:stretch>
            <a:fillRect/>
          </a:stretch>
        </p:blipFill>
        <p:spPr>
          <a:xfrm>
            <a:off x="7404100" y="4673600"/>
            <a:ext cx="1016001" cy="1810328"/>
          </a:xfrm>
          <a:prstGeom prst="rect">
            <a:avLst/>
          </a:prstGeom>
          <a:ln w="12700">
            <a:miter lim="400000"/>
          </a:ln>
        </p:spPr>
      </p:pic>
      <p:pic>
        <p:nvPicPr>
          <p:cNvPr id="242" name="droppedImage.pdf"/>
          <p:cNvPicPr>
            <a:picLocks noChangeAspect="1"/>
          </p:cNvPicPr>
          <p:nvPr/>
        </p:nvPicPr>
        <p:blipFill>
          <a:blip r:embed="rId4">
            <a:extLst/>
          </a:blip>
          <a:stretch>
            <a:fillRect/>
          </a:stretch>
        </p:blipFill>
        <p:spPr>
          <a:xfrm>
            <a:off x="11430000" y="4673600"/>
            <a:ext cx="1016001" cy="1810328"/>
          </a:xfrm>
          <a:prstGeom prst="rect">
            <a:avLst/>
          </a:prstGeom>
          <a:ln w="12700">
            <a:miter lim="400000"/>
          </a:ln>
        </p:spPr>
      </p:pic>
      <p:pic>
        <p:nvPicPr>
          <p:cNvPr id="243" name="droppedImage.pdf"/>
          <p:cNvPicPr>
            <a:picLocks noChangeAspect="1"/>
          </p:cNvPicPr>
          <p:nvPr/>
        </p:nvPicPr>
        <p:blipFill>
          <a:blip r:embed="rId4">
            <a:extLst/>
          </a:blip>
          <a:stretch>
            <a:fillRect/>
          </a:stretch>
        </p:blipFill>
        <p:spPr>
          <a:xfrm>
            <a:off x="12458700" y="4673600"/>
            <a:ext cx="1016001" cy="1810328"/>
          </a:xfrm>
          <a:prstGeom prst="rect">
            <a:avLst/>
          </a:prstGeom>
          <a:ln w="12700">
            <a:miter lim="400000"/>
          </a:ln>
        </p:spPr>
      </p:pic>
      <p:sp>
        <p:nvSpPr>
          <p:cNvPr id="244" name="Shape 244"/>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245" name="Shape 245"/>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246" name="Screen Shot 2011-10-25 at 12.57.53 .png"/>
          <p:cNvPicPr>
            <a:picLocks noChangeAspect="1"/>
          </p:cNvPicPr>
          <p:nvPr/>
        </p:nvPicPr>
        <p:blipFill>
          <a:blip r:embed="rId5">
            <a:alphaModFix amt="50000"/>
            <a:extLst/>
          </a:blip>
          <a:stretch>
            <a:fillRect/>
          </a:stretch>
        </p:blipFill>
        <p:spPr>
          <a:xfrm>
            <a:off x="5245100" y="571500"/>
            <a:ext cx="1203276" cy="523875"/>
          </a:xfrm>
          <a:prstGeom prst="rect">
            <a:avLst/>
          </a:prstGeom>
          <a:ln w="12700">
            <a:miter lim="400000"/>
          </a:ln>
        </p:spPr>
      </p:pic>
      <p:pic>
        <p:nvPicPr>
          <p:cNvPr id="247" name="droppedImage.pdf"/>
          <p:cNvPicPr>
            <a:picLocks noChangeAspect="1"/>
          </p:cNvPicPr>
          <p:nvPr/>
        </p:nvPicPr>
        <p:blipFill>
          <a:blip r:embed="rId6">
            <a:alphaModFix amt="50000"/>
            <a:extLst/>
          </a:blip>
          <a:stretch>
            <a:fillRect/>
          </a:stretch>
        </p:blipFill>
        <p:spPr>
          <a:xfrm>
            <a:off x="5016500" y="1879600"/>
            <a:ext cx="1654969" cy="1626270"/>
          </a:xfrm>
          <a:prstGeom prst="rect">
            <a:avLst/>
          </a:prstGeom>
          <a:ln w="12700">
            <a:miter lim="400000"/>
          </a:ln>
        </p:spPr>
      </p:pic>
      <p:sp>
        <p:nvSpPr>
          <p:cNvPr id="248" name="Shape 248"/>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249" name="Shape 249"/>
          <p:cNvSpPr/>
          <p:nvPr/>
        </p:nvSpPr>
        <p:spPr>
          <a:xfrm flipH="1" flipV="1">
            <a:off x="5828605" y="1278018"/>
            <a:ext cx="11101" cy="614614"/>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50" name="Shape 250"/>
          <p:cNvSpPr/>
          <p:nvPr/>
        </p:nvSpPr>
        <p:spPr>
          <a:xfrm flipH="1" flipV="1">
            <a:off x="6925679" y="2768431"/>
            <a:ext cx="1497398"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51" name="Shape 251"/>
          <p:cNvSpPr/>
          <p:nvPr/>
        </p:nvSpPr>
        <p:spPr>
          <a:xfrm flipV="1">
            <a:off x="9990666" y="3673208"/>
            <a:ext cx="12271" cy="1237459"/>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52" name="Shape 252"/>
          <p:cNvSpPr/>
          <p:nvPr/>
        </p:nvSpPr>
        <p:spPr>
          <a:xfrm flipH="1" flipV="1">
            <a:off x="3225800" y="2768600"/>
            <a:ext cx="1497397"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53" name="Shape 253"/>
          <p:cNvSpPr/>
          <p:nvPr/>
        </p:nvSpPr>
        <p:spPr>
          <a:xfrm>
            <a:off x="8686800" y="2159000"/>
            <a:ext cx="2628900" cy="1270000"/>
          </a:xfrm>
          <a:prstGeom prst="roundRect">
            <a:avLst>
              <a:gd name="adj" fmla="val 15000"/>
            </a:avLst>
          </a:prstGeom>
          <a:solidFill>
            <a:srgbClr val="FAFAFF">
              <a:alpha val="50000"/>
            </a:srgbClr>
          </a:solidFill>
          <a:ln w="25400">
            <a:solidFill>
              <a:srgbClr val="000000">
                <a:alpha val="50000"/>
              </a:srgbClr>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254" name="Shape 254"/>
          <p:cNvSpPr/>
          <p:nvPr/>
        </p:nvSpPr>
        <p:spPr>
          <a:xfrm flipV="1">
            <a:off x="11620500" y="2777060"/>
            <a:ext cx="1524000" cy="8101"/>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255" name="droppedImage.pdf"/>
          <p:cNvPicPr>
            <a:picLocks noChangeAspect="1"/>
          </p:cNvPicPr>
          <p:nvPr/>
        </p:nvPicPr>
        <p:blipFill>
          <a:blip r:embed="rId4">
            <a:alphaModFix amt="50000"/>
            <a:extLst/>
          </a:blip>
          <a:stretch>
            <a:fillRect/>
          </a:stretch>
        </p:blipFill>
        <p:spPr>
          <a:xfrm>
            <a:off x="13436600" y="1435100"/>
            <a:ext cx="1016001" cy="1810328"/>
          </a:xfrm>
          <a:prstGeom prst="rect">
            <a:avLst/>
          </a:prstGeom>
          <a:ln w="12700">
            <a:miter lim="400000"/>
          </a:ln>
        </p:spPr>
      </p:pic>
      <p:pic>
        <p:nvPicPr>
          <p:cNvPr id="256" name="droppedImage.pdf"/>
          <p:cNvPicPr>
            <a:picLocks noChangeAspect="1"/>
          </p:cNvPicPr>
          <p:nvPr/>
        </p:nvPicPr>
        <p:blipFill>
          <a:blip r:embed="rId4">
            <a:alphaModFix amt="50000"/>
            <a:extLst/>
          </a:blip>
          <a:stretch>
            <a:fillRect/>
          </a:stretch>
        </p:blipFill>
        <p:spPr>
          <a:xfrm>
            <a:off x="14465300" y="1435100"/>
            <a:ext cx="1016001" cy="1810328"/>
          </a:xfrm>
          <a:prstGeom prst="rect">
            <a:avLst/>
          </a:prstGeom>
          <a:ln w="12700">
            <a:miter lim="400000"/>
          </a:ln>
        </p:spPr>
      </p:pic>
      <p:pic>
        <p:nvPicPr>
          <p:cNvPr id="257" name="droppedImage.pdf"/>
          <p:cNvPicPr>
            <a:picLocks noChangeAspect="1"/>
          </p:cNvPicPr>
          <p:nvPr/>
        </p:nvPicPr>
        <p:blipFill>
          <a:blip r:embed="rId3">
            <a:alphaModFix amt="50000"/>
            <a:extLst/>
          </a:blip>
          <a:stretch>
            <a:fillRect/>
          </a:stretch>
        </p:blipFill>
        <p:spPr>
          <a:xfrm>
            <a:off x="1168400" y="1574800"/>
            <a:ext cx="1016001" cy="1810328"/>
          </a:xfrm>
          <a:prstGeom prst="rect">
            <a:avLst/>
          </a:prstGeom>
          <a:ln w="12700">
            <a:miter lim="400000"/>
          </a:ln>
        </p:spPr>
      </p:pic>
      <p:pic>
        <p:nvPicPr>
          <p:cNvPr id="258" name="droppedImage.pdf"/>
          <p:cNvPicPr>
            <a:picLocks noChangeAspect="1"/>
          </p:cNvPicPr>
          <p:nvPr/>
        </p:nvPicPr>
        <p:blipFill>
          <a:blip r:embed="rId3">
            <a:alphaModFix amt="50000"/>
            <a:extLst/>
          </a:blip>
          <a:stretch>
            <a:fillRect/>
          </a:stretch>
        </p:blipFill>
        <p:spPr>
          <a:xfrm>
            <a:off x="2209800" y="1574800"/>
            <a:ext cx="1016001" cy="1810328"/>
          </a:xfrm>
          <a:prstGeom prst="rect">
            <a:avLst/>
          </a:prstGeom>
          <a:ln w="12700">
            <a:miter lim="400000"/>
          </a:ln>
        </p:spPr>
      </p:pic>
      <p:sp>
        <p:nvSpPr>
          <p:cNvPr id="259" name="Shape 259"/>
          <p:cNvSpPr/>
          <p:nvPr/>
        </p:nvSpPr>
        <p:spPr>
          <a:xfrm>
            <a:off x="8686800" y="5092700"/>
            <a:ext cx="2628900" cy="1270000"/>
          </a:xfrm>
          <a:prstGeom prst="roundRect">
            <a:avLst>
              <a:gd name="adj" fmla="val 15000"/>
            </a:avLst>
          </a:prstGeom>
          <a:solidFill>
            <a:srgbClr val="FF6B64"/>
          </a:solidFill>
          <a:ln w="25400">
            <a:solidFill>
              <a:srgbClr val="E3E3E3"/>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pic>
        <p:nvPicPr>
          <p:cNvPr id="260" name="droppedImage.pdf"/>
          <p:cNvPicPr>
            <a:picLocks noChangeAspect="1"/>
          </p:cNvPicPr>
          <p:nvPr/>
        </p:nvPicPr>
        <p:blipFill>
          <a:blip r:embed="rId7">
            <a:extLst/>
          </a:blip>
          <a:stretch>
            <a:fillRect/>
          </a:stretch>
        </p:blipFill>
        <p:spPr>
          <a:xfrm>
            <a:off x="8978900" y="6781800"/>
            <a:ext cx="1016001" cy="1886858"/>
          </a:xfrm>
          <a:prstGeom prst="rect">
            <a:avLst/>
          </a:prstGeom>
          <a:ln w="12700">
            <a:miter lim="400000"/>
          </a:ln>
        </p:spPr>
      </p:pic>
      <p:pic>
        <p:nvPicPr>
          <p:cNvPr id="261" name="droppedImage.pdf"/>
          <p:cNvPicPr>
            <a:picLocks noChangeAspect="1"/>
          </p:cNvPicPr>
          <p:nvPr/>
        </p:nvPicPr>
        <p:blipFill>
          <a:blip r:embed="rId7">
            <a:extLst/>
          </a:blip>
          <a:stretch>
            <a:fillRect/>
          </a:stretch>
        </p:blipFill>
        <p:spPr>
          <a:xfrm>
            <a:off x="10020300" y="6781800"/>
            <a:ext cx="1016001" cy="1886858"/>
          </a:xfrm>
          <a:prstGeom prst="rect">
            <a:avLst/>
          </a:prstGeom>
          <a:ln w="12700">
            <a:miter lim="400000"/>
          </a:ln>
        </p:spPr>
      </p:pic>
      <p:sp>
        <p:nvSpPr>
          <p:cNvPr id="262" name="Shape 262"/>
          <p:cNvSpPr/>
          <p:nvPr/>
        </p:nvSpPr>
        <p:spPr>
          <a:xfrm>
            <a:off x="11184731" y="7435850"/>
            <a:ext cx="1498005"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defRPr sz="3200"/>
            </a:lvl1pPr>
          </a:lstStyle>
          <a:p>
            <a:r>
              <a:t>CS &amp; Vis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droppedImage.pdf"/>
          <p:cNvPicPr>
            <a:picLocks noChangeAspect="1"/>
          </p:cNvPicPr>
          <p:nvPr/>
        </p:nvPicPr>
        <p:blipFill>
          <a:blip r:embed="rId2">
            <a:extLst/>
          </a:blip>
          <a:stretch>
            <a:fillRect/>
          </a:stretch>
        </p:blipFill>
        <p:spPr>
          <a:xfrm>
            <a:off x="6362700" y="4673600"/>
            <a:ext cx="1016001" cy="1810328"/>
          </a:xfrm>
          <a:prstGeom prst="rect">
            <a:avLst/>
          </a:prstGeom>
          <a:ln w="12700">
            <a:miter lim="400000"/>
          </a:ln>
        </p:spPr>
      </p:pic>
      <p:pic>
        <p:nvPicPr>
          <p:cNvPr id="267" name="droppedImage.pdf"/>
          <p:cNvPicPr>
            <a:picLocks noChangeAspect="1"/>
          </p:cNvPicPr>
          <p:nvPr/>
        </p:nvPicPr>
        <p:blipFill>
          <a:blip r:embed="rId2">
            <a:extLst/>
          </a:blip>
          <a:stretch>
            <a:fillRect/>
          </a:stretch>
        </p:blipFill>
        <p:spPr>
          <a:xfrm>
            <a:off x="7404100" y="4673600"/>
            <a:ext cx="1016001" cy="1810328"/>
          </a:xfrm>
          <a:prstGeom prst="rect">
            <a:avLst/>
          </a:prstGeom>
          <a:ln w="12700">
            <a:miter lim="400000"/>
          </a:ln>
        </p:spPr>
      </p:pic>
      <p:pic>
        <p:nvPicPr>
          <p:cNvPr id="268" name="droppedImage.pdf"/>
          <p:cNvPicPr>
            <a:picLocks noChangeAspect="1"/>
          </p:cNvPicPr>
          <p:nvPr/>
        </p:nvPicPr>
        <p:blipFill>
          <a:blip r:embed="rId3">
            <a:extLst/>
          </a:blip>
          <a:stretch>
            <a:fillRect/>
          </a:stretch>
        </p:blipFill>
        <p:spPr>
          <a:xfrm>
            <a:off x="11430000" y="4673600"/>
            <a:ext cx="1016001" cy="1810328"/>
          </a:xfrm>
          <a:prstGeom prst="rect">
            <a:avLst/>
          </a:prstGeom>
          <a:ln w="12700">
            <a:miter lim="400000"/>
          </a:ln>
        </p:spPr>
      </p:pic>
      <p:pic>
        <p:nvPicPr>
          <p:cNvPr id="269" name="droppedImage.pdf"/>
          <p:cNvPicPr>
            <a:picLocks noChangeAspect="1"/>
          </p:cNvPicPr>
          <p:nvPr/>
        </p:nvPicPr>
        <p:blipFill>
          <a:blip r:embed="rId3">
            <a:extLst/>
          </a:blip>
          <a:stretch>
            <a:fillRect/>
          </a:stretch>
        </p:blipFill>
        <p:spPr>
          <a:xfrm>
            <a:off x="12458700" y="4673600"/>
            <a:ext cx="1016001" cy="1810328"/>
          </a:xfrm>
          <a:prstGeom prst="rect">
            <a:avLst/>
          </a:prstGeom>
          <a:ln w="12700">
            <a:miter lim="400000"/>
          </a:ln>
        </p:spPr>
      </p:pic>
      <p:sp>
        <p:nvSpPr>
          <p:cNvPr id="270" name="Shape 270"/>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271" name="Shape 271"/>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272" name="Screen Shot 2011-10-25 at 12.57.53 .png"/>
          <p:cNvPicPr>
            <a:picLocks noChangeAspect="1"/>
          </p:cNvPicPr>
          <p:nvPr/>
        </p:nvPicPr>
        <p:blipFill>
          <a:blip r:embed="rId4">
            <a:extLst/>
          </a:blip>
          <a:stretch>
            <a:fillRect/>
          </a:stretch>
        </p:blipFill>
        <p:spPr>
          <a:xfrm>
            <a:off x="5245100" y="571500"/>
            <a:ext cx="1203276" cy="523875"/>
          </a:xfrm>
          <a:prstGeom prst="rect">
            <a:avLst/>
          </a:prstGeom>
          <a:ln w="12700">
            <a:miter lim="400000"/>
          </a:ln>
        </p:spPr>
      </p:pic>
      <p:pic>
        <p:nvPicPr>
          <p:cNvPr id="273" name="droppedImage.pdf"/>
          <p:cNvPicPr>
            <a:picLocks noChangeAspect="1"/>
          </p:cNvPicPr>
          <p:nvPr/>
        </p:nvPicPr>
        <p:blipFill>
          <a:blip r:embed="rId5">
            <a:extLst/>
          </a:blip>
          <a:stretch>
            <a:fillRect/>
          </a:stretch>
        </p:blipFill>
        <p:spPr>
          <a:xfrm>
            <a:off x="5016500" y="1879600"/>
            <a:ext cx="1654969" cy="1626270"/>
          </a:xfrm>
          <a:prstGeom prst="rect">
            <a:avLst/>
          </a:prstGeom>
          <a:ln w="12700">
            <a:miter lim="400000"/>
          </a:ln>
        </p:spPr>
      </p:pic>
      <p:sp>
        <p:nvSpPr>
          <p:cNvPr id="274" name="Shape 274"/>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275" name="Shape 275"/>
          <p:cNvSpPr/>
          <p:nvPr/>
        </p:nvSpPr>
        <p:spPr>
          <a:xfrm flipH="1" flipV="1">
            <a:off x="5828605" y="1278018"/>
            <a:ext cx="11101" cy="614614"/>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76" name="Shape 276"/>
          <p:cNvSpPr/>
          <p:nvPr/>
        </p:nvSpPr>
        <p:spPr>
          <a:xfrm flipH="1" flipV="1">
            <a:off x="6925679" y="2768431"/>
            <a:ext cx="1497398"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77" name="Shape 277"/>
          <p:cNvSpPr/>
          <p:nvPr/>
        </p:nvSpPr>
        <p:spPr>
          <a:xfrm flipV="1">
            <a:off x="9990666" y="3673208"/>
            <a:ext cx="12271" cy="1237459"/>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78" name="Shape 278"/>
          <p:cNvSpPr/>
          <p:nvPr/>
        </p:nvSpPr>
        <p:spPr>
          <a:xfrm flipH="1" flipV="1">
            <a:off x="3225800" y="2768600"/>
            <a:ext cx="1497397"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79" name="Shape 279"/>
          <p:cNvSpPr/>
          <p:nvPr/>
        </p:nvSpPr>
        <p:spPr>
          <a:xfrm>
            <a:off x="8686800" y="2159000"/>
            <a:ext cx="2628900" cy="1270000"/>
          </a:xfrm>
          <a:prstGeom prst="roundRect">
            <a:avLst>
              <a:gd name="adj" fmla="val 15000"/>
            </a:avLst>
          </a:prstGeom>
          <a:solidFill>
            <a:srgbClr val="FAFA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280" name="Shape 280"/>
          <p:cNvSpPr/>
          <p:nvPr/>
        </p:nvSpPr>
        <p:spPr>
          <a:xfrm flipV="1">
            <a:off x="11620500" y="2777060"/>
            <a:ext cx="1524000" cy="81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281" name="droppedImage.pdf"/>
          <p:cNvPicPr>
            <a:picLocks noChangeAspect="1"/>
          </p:cNvPicPr>
          <p:nvPr/>
        </p:nvPicPr>
        <p:blipFill>
          <a:blip r:embed="rId3">
            <a:extLst/>
          </a:blip>
          <a:stretch>
            <a:fillRect/>
          </a:stretch>
        </p:blipFill>
        <p:spPr>
          <a:xfrm>
            <a:off x="13436600" y="1435100"/>
            <a:ext cx="1016001" cy="1810328"/>
          </a:xfrm>
          <a:prstGeom prst="rect">
            <a:avLst/>
          </a:prstGeom>
          <a:ln w="12700">
            <a:miter lim="400000"/>
          </a:ln>
        </p:spPr>
      </p:pic>
      <p:pic>
        <p:nvPicPr>
          <p:cNvPr id="282" name="droppedImage.pdf"/>
          <p:cNvPicPr>
            <a:picLocks noChangeAspect="1"/>
          </p:cNvPicPr>
          <p:nvPr/>
        </p:nvPicPr>
        <p:blipFill>
          <a:blip r:embed="rId3">
            <a:extLst/>
          </a:blip>
          <a:stretch>
            <a:fillRect/>
          </a:stretch>
        </p:blipFill>
        <p:spPr>
          <a:xfrm>
            <a:off x="14465300" y="1435100"/>
            <a:ext cx="1016001" cy="1810328"/>
          </a:xfrm>
          <a:prstGeom prst="rect">
            <a:avLst/>
          </a:prstGeom>
          <a:ln w="12700">
            <a:miter lim="400000"/>
          </a:ln>
        </p:spPr>
      </p:pic>
      <p:pic>
        <p:nvPicPr>
          <p:cNvPr id="283" name="droppedImage.pdf"/>
          <p:cNvPicPr>
            <a:picLocks noChangeAspect="1"/>
          </p:cNvPicPr>
          <p:nvPr/>
        </p:nvPicPr>
        <p:blipFill>
          <a:blip r:embed="rId2">
            <a:extLst/>
          </a:blip>
          <a:stretch>
            <a:fillRect/>
          </a:stretch>
        </p:blipFill>
        <p:spPr>
          <a:xfrm>
            <a:off x="1168400" y="1574800"/>
            <a:ext cx="1016001" cy="1810328"/>
          </a:xfrm>
          <a:prstGeom prst="rect">
            <a:avLst/>
          </a:prstGeom>
          <a:ln w="12700">
            <a:miter lim="400000"/>
          </a:ln>
        </p:spPr>
      </p:pic>
      <p:pic>
        <p:nvPicPr>
          <p:cNvPr id="284" name="droppedImage.pdf"/>
          <p:cNvPicPr>
            <a:picLocks noChangeAspect="1"/>
          </p:cNvPicPr>
          <p:nvPr/>
        </p:nvPicPr>
        <p:blipFill>
          <a:blip r:embed="rId2">
            <a:extLst/>
          </a:blip>
          <a:stretch>
            <a:fillRect/>
          </a:stretch>
        </p:blipFill>
        <p:spPr>
          <a:xfrm>
            <a:off x="2209800" y="1574800"/>
            <a:ext cx="1016001" cy="1810328"/>
          </a:xfrm>
          <a:prstGeom prst="rect">
            <a:avLst/>
          </a:prstGeom>
          <a:ln w="12700">
            <a:miter lim="400000"/>
          </a:ln>
        </p:spPr>
      </p:pic>
      <p:sp>
        <p:nvSpPr>
          <p:cNvPr id="285" name="Shape 285"/>
          <p:cNvSpPr/>
          <p:nvPr/>
        </p:nvSpPr>
        <p:spPr>
          <a:xfrm>
            <a:off x="1041400" y="1574800"/>
            <a:ext cx="2159000" cy="2184400"/>
          </a:xfrm>
          <a:prstGeom prst="rect">
            <a:avLst/>
          </a:prstGeom>
          <a:solidFill>
            <a:srgbClr val="FFFFFF">
              <a:alpha val="50000"/>
            </a:srgbClr>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286" name="Shape 286"/>
          <p:cNvSpPr/>
          <p:nvPr/>
        </p:nvSpPr>
        <p:spPr>
          <a:xfrm>
            <a:off x="13360400" y="1498600"/>
            <a:ext cx="2159000" cy="2184400"/>
          </a:xfrm>
          <a:prstGeom prst="rect">
            <a:avLst/>
          </a:prstGeom>
          <a:solidFill>
            <a:srgbClr val="FFFFFF">
              <a:alpha val="50000"/>
            </a:srgbClr>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287" name="Shape 287"/>
          <p:cNvSpPr/>
          <p:nvPr/>
        </p:nvSpPr>
        <p:spPr>
          <a:xfrm>
            <a:off x="8686800" y="5092700"/>
            <a:ext cx="2628900" cy="1270000"/>
          </a:xfrm>
          <a:prstGeom prst="roundRect">
            <a:avLst>
              <a:gd name="adj" fmla="val 15000"/>
            </a:avLst>
          </a:prstGeom>
          <a:solidFill>
            <a:srgbClr val="FF6B64"/>
          </a:solidFill>
          <a:ln w="25400">
            <a:solidFill>
              <a:srgbClr val="E3E3E3"/>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pic>
        <p:nvPicPr>
          <p:cNvPr id="288" name="droppedImage.pdf"/>
          <p:cNvPicPr>
            <a:picLocks noChangeAspect="1"/>
          </p:cNvPicPr>
          <p:nvPr/>
        </p:nvPicPr>
        <p:blipFill>
          <a:blip r:embed="rId6">
            <a:extLst/>
          </a:blip>
          <a:stretch>
            <a:fillRect/>
          </a:stretch>
        </p:blipFill>
        <p:spPr>
          <a:xfrm>
            <a:off x="7404100" y="6781800"/>
            <a:ext cx="1016001" cy="1886858"/>
          </a:xfrm>
          <a:prstGeom prst="rect">
            <a:avLst/>
          </a:prstGeom>
          <a:ln w="12700">
            <a:miter lim="400000"/>
          </a:ln>
        </p:spPr>
      </p:pic>
      <p:pic>
        <p:nvPicPr>
          <p:cNvPr id="289" name="droppedImage.pdf"/>
          <p:cNvPicPr>
            <a:picLocks noChangeAspect="1"/>
          </p:cNvPicPr>
          <p:nvPr/>
        </p:nvPicPr>
        <p:blipFill>
          <a:blip r:embed="rId6">
            <a:extLst/>
          </a:blip>
          <a:stretch>
            <a:fillRect/>
          </a:stretch>
        </p:blipFill>
        <p:spPr>
          <a:xfrm>
            <a:off x="11569700" y="6781800"/>
            <a:ext cx="1016001" cy="1886858"/>
          </a:xfrm>
          <a:prstGeom prst="rect">
            <a:avLst/>
          </a:prstGeom>
          <a:ln w="12700">
            <a:miter lim="400000"/>
          </a:ln>
        </p:spPr>
      </p:pic>
      <p:pic>
        <p:nvPicPr>
          <p:cNvPr id="290" name="droppedImage.pdf"/>
          <p:cNvPicPr>
            <a:picLocks noChangeAspect="1"/>
          </p:cNvPicPr>
          <p:nvPr/>
        </p:nvPicPr>
        <p:blipFill>
          <a:blip r:embed="rId7">
            <a:extLst/>
          </a:blip>
          <a:stretch>
            <a:fillRect/>
          </a:stretch>
        </p:blipFill>
        <p:spPr>
          <a:xfrm>
            <a:off x="8636000" y="6286500"/>
            <a:ext cx="2857500" cy="2857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Dados</a:t>
            </a:r>
            <a:endParaRPr lang="en-US" dirty="0"/>
          </a:p>
        </p:txBody>
      </p:sp>
    </p:spTree>
    <p:extLst>
      <p:ext uri="{BB962C8B-B14F-4D97-AF65-F5344CB8AC3E}">
        <p14:creationId xmlns:p14="http://schemas.microsoft.com/office/powerpoint/2010/main" val="45029150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p:nvPr/>
        </p:nvSpPr>
        <p:spPr>
          <a:xfrm>
            <a:off x="914400" y="203200"/>
            <a:ext cx="5930900" cy="4140200"/>
          </a:xfrm>
          <a:prstGeom prst="roundRect">
            <a:avLst>
              <a:gd name="adj" fmla="val 4601"/>
            </a:avLst>
          </a:prstGeom>
          <a:solidFill>
            <a:srgbClr val="FFFFFF"/>
          </a:solidFill>
          <a:ln w="889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293" name="Shape 293"/>
          <p:cNvSpPr/>
          <p:nvPr/>
        </p:nvSpPr>
        <p:spPr>
          <a:xfrm>
            <a:off x="8686800" y="5092700"/>
            <a:ext cx="2628900" cy="1270000"/>
          </a:xfrm>
          <a:prstGeom prst="roundRect">
            <a:avLst>
              <a:gd name="adj" fmla="val 15000"/>
            </a:avLst>
          </a:prstGeom>
          <a:solidFill>
            <a:srgbClr val="FF6B64"/>
          </a:solidFill>
          <a:ln w="25400">
            <a:solidFill>
              <a:srgbClr val="E3E3E3"/>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pic>
        <p:nvPicPr>
          <p:cNvPr id="294" name="droppedImage.pdf"/>
          <p:cNvPicPr>
            <a:picLocks noChangeAspect="1"/>
          </p:cNvPicPr>
          <p:nvPr/>
        </p:nvPicPr>
        <p:blipFill>
          <a:blip r:embed="rId2">
            <a:extLst/>
          </a:blip>
          <a:stretch>
            <a:fillRect/>
          </a:stretch>
        </p:blipFill>
        <p:spPr>
          <a:xfrm>
            <a:off x="11569700" y="6781800"/>
            <a:ext cx="1016001" cy="1886858"/>
          </a:xfrm>
          <a:prstGeom prst="rect">
            <a:avLst/>
          </a:prstGeom>
          <a:ln w="12700">
            <a:miter lim="400000"/>
          </a:ln>
        </p:spPr>
      </p:pic>
      <p:pic>
        <p:nvPicPr>
          <p:cNvPr id="295" name="droppedImage.pdf"/>
          <p:cNvPicPr>
            <a:picLocks noChangeAspect="1"/>
          </p:cNvPicPr>
          <p:nvPr/>
        </p:nvPicPr>
        <p:blipFill>
          <a:blip r:embed="rId3">
            <a:extLst/>
          </a:blip>
          <a:stretch>
            <a:fillRect/>
          </a:stretch>
        </p:blipFill>
        <p:spPr>
          <a:xfrm>
            <a:off x="8636000" y="6286500"/>
            <a:ext cx="2857500" cy="2857500"/>
          </a:xfrm>
          <a:prstGeom prst="rect">
            <a:avLst/>
          </a:prstGeom>
          <a:ln w="12700">
            <a:miter lim="400000"/>
          </a:ln>
        </p:spPr>
      </p:pic>
      <p:pic>
        <p:nvPicPr>
          <p:cNvPr id="296" name="droppedImage.pdf"/>
          <p:cNvPicPr>
            <a:picLocks noChangeAspect="1"/>
          </p:cNvPicPr>
          <p:nvPr/>
        </p:nvPicPr>
        <p:blipFill>
          <a:blip r:embed="rId2">
            <a:extLst/>
          </a:blip>
          <a:stretch>
            <a:fillRect/>
          </a:stretch>
        </p:blipFill>
        <p:spPr>
          <a:xfrm>
            <a:off x="7404100" y="6781800"/>
            <a:ext cx="1016001" cy="1886858"/>
          </a:xfrm>
          <a:prstGeom prst="rect">
            <a:avLst/>
          </a:prstGeom>
          <a:ln w="12700">
            <a:miter lim="400000"/>
          </a:ln>
        </p:spPr>
      </p:pic>
      <p:pic>
        <p:nvPicPr>
          <p:cNvPr id="297" name="droppedImage.pdf"/>
          <p:cNvPicPr>
            <a:picLocks noChangeAspect="1"/>
          </p:cNvPicPr>
          <p:nvPr/>
        </p:nvPicPr>
        <p:blipFill>
          <a:blip r:embed="rId4">
            <a:extLst/>
          </a:blip>
          <a:stretch>
            <a:fillRect/>
          </a:stretch>
        </p:blipFill>
        <p:spPr>
          <a:xfrm>
            <a:off x="6362700" y="4673600"/>
            <a:ext cx="1016001" cy="1810328"/>
          </a:xfrm>
          <a:prstGeom prst="rect">
            <a:avLst/>
          </a:prstGeom>
          <a:ln w="12700">
            <a:miter lim="400000"/>
          </a:ln>
        </p:spPr>
      </p:pic>
      <p:pic>
        <p:nvPicPr>
          <p:cNvPr id="298" name="droppedImage.pdf"/>
          <p:cNvPicPr>
            <a:picLocks noChangeAspect="1"/>
          </p:cNvPicPr>
          <p:nvPr/>
        </p:nvPicPr>
        <p:blipFill>
          <a:blip r:embed="rId4">
            <a:extLst/>
          </a:blip>
          <a:stretch>
            <a:fillRect/>
          </a:stretch>
        </p:blipFill>
        <p:spPr>
          <a:xfrm>
            <a:off x="7404100" y="4673600"/>
            <a:ext cx="1016001" cy="1810328"/>
          </a:xfrm>
          <a:prstGeom prst="rect">
            <a:avLst/>
          </a:prstGeom>
          <a:ln w="12700">
            <a:miter lim="400000"/>
          </a:ln>
        </p:spPr>
      </p:pic>
      <p:pic>
        <p:nvPicPr>
          <p:cNvPr id="299" name="droppedImage.pdf"/>
          <p:cNvPicPr>
            <a:picLocks noChangeAspect="1"/>
          </p:cNvPicPr>
          <p:nvPr/>
        </p:nvPicPr>
        <p:blipFill>
          <a:blip r:embed="rId5">
            <a:extLst/>
          </a:blip>
          <a:stretch>
            <a:fillRect/>
          </a:stretch>
        </p:blipFill>
        <p:spPr>
          <a:xfrm>
            <a:off x="11430000" y="4673600"/>
            <a:ext cx="1016001" cy="1810328"/>
          </a:xfrm>
          <a:prstGeom prst="rect">
            <a:avLst/>
          </a:prstGeom>
          <a:ln w="12700">
            <a:miter lim="400000"/>
          </a:ln>
        </p:spPr>
      </p:pic>
      <p:pic>
        <p:nvPicPr>
          <p:cNvPr id="300" name="droppedImage.pdf"/>
          <p:cNvPicPr>
            <a:picLocks noChangeAspect="1"/>
          </p:cNvPicPr>
          <p:nvPr/>
        </p:nvPicPr>
        <p:blipFill>
          <a:blip r:embed="rId5">
            <a:extLst/>
          </a:blip>
          <a:stretch>
            <a:fillRect/>
          </a:stretch>
        </p:blipFill>
        <p:spPr>
          <a:xfrm>
            <a:off x="12458700" y="4673600"/>
            <a:ext cx="1016001" cy="1810328"/>
          </a:xfrm>
          <a:prstGeom prst="rect">
            <a:avLst/>
          </a:prstGeom>
          <a:ln w="12700">
            <a:miter lim="400000"/>
          </a:ln>
        </p:spPr>
      </p:pic>
      <p:sp>
        <p:nvSpPr>
          <p:cNvPr id="301" name="Shape 301"/>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302" name="Shape 302"/>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303" name="Screen Shot 2011-10-25 at 12.57.53 .png"/>
          <p:cNvPicPr>
            <a:picLocks noChangeAspect="1"/>
          </p:cNvPicPr>
          <p:nvPr/>
        </p:nvPicPr>
        <p:blipFill>
          <a:blip r:embed="rId6">
            <a:extLst/>
          </a:blip>
          <a:stretch>
            <a:fillRect/>
          </a:stretch>
        </p:blipFill>
        <p:spPr>
          <a:xfrm>
            <a:off x="5245100" y="571500"/>
            <a:ext cx="1203276" cy="523875"/>
          </a:xfrm>
          <a:prstGeom prst="rect">
            <a:avLst/>
          </a:prstGeom>
          <a:ln w="12700">
            <a:miter lim="400000"/>
          </a:ln>
        </p:spPr>
      </p:pic>
      <p:pic>
        <p:nvPicPr>
          <p:cNvPr id="304" name="droppedImage.pdf"/>
          <p:cNvPicPr>
            <a:picLocks noChangeAspect="1"/>
          </p:cNvPicPr>
          <p:nvPr/>
        </p:nvPicPr>
        <p:blipFill>
          <a:blip r:embed="rId7">
            <a:extLst/>
          </a:blip>
          <a:stretch>
            <a:fillRect/>
          </a:stretch>
        </p:blipFill>
        <p:spPr>
          <a:xfrm>
            <a:off x="5016500" y="1879600"/>
            <a:ext cx="1654969" cy="1626270"/>
          </a:xfrm>
          <a:prstGeom prst="rect">
            <a:avLst/>
          </a:prstGeom>
          <a:ln w="12700">
            <a:miter lim="400000"/>
          </a:ln>
        </p:spPr>
      </p:pic>
      <p:sp>
        <p:nvSpPr>
          <p:cNvPr id="305" name="Shape 305"/>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306" name="Shape 306"/>
          <p:cNvSpPr/>
          <p:nvPr/>
        </p:nvSpPr>
        <p:spPr>
          <a:xfrm flipH="1" flipV="1">
            <a:off x="5828605" y="1278018"/>
            <a:ext cx="11101" cy="614614"/>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07" name="Shape 307"/>
          <p:cNvSpPr/>
          <p:nvPr/>
        </p:nvSpPr>
        <p:spPr>
          <a:xfrm flipH="1" flipV="1">
            <a:off x="6925679" y="2768431"/>
            <a:ext cx="1497398"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08" name="Shape 308"/>
          <p:cNvSpPr/>
          <p:nvPr/>
        </p:nvSpPr>
        <p:spPr>
          <a:xfrm flipV="1">
            <a:off x="9990666" y="3673208"/>
            <a:ext cx="12271" cy="1237459"/>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09" name="Shape 309"/>
          <p:cNvSpPr/>
          <p:nvPr/>
        </p:nvSpPr>
        <p:spPr>
          <a:xfrm flipH="1" flipV="1">
            <a:off x="3225800" y="2768600"/>
            <a:ext cx="1497397"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10" name="Shape 310"/>
          <p:cNvSpPr/>
          <p:nvPr/>
        </p:nvSpPr>
        <p:spPr>
          <a:xfrm>
            <a:off x="8686800" y="2159000"/>
            <a:ext cx="2628900" cy="1270000"/>
          </a:xfrm>
          <a:prstGeom prst="roundRect">
            <a:avLst>
              <a:gd name="adj" fmla="val 15000"/>
            </a:avLst>
          </a:prstGeom>
          <a:solidFill>
            <a:srgbClr val="FAFA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311" name="Shape 311"/>
          <p:cNvSpPr/>
          <p:nvPr/>
        </p:nvSpPr>
        <p:spPr>
          <a:xfrm flipV="1">
            <a:off x="11620500" y="2777060"/>
            <a:ext cx="1524000" cy="81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12" name="droppedImage.pdf"/>
          <p:cNvPicPr>
            <a:picLocks noChangeAspect="1"/>
          </p:cNvPicPr>
          <p:nvPr/>
        </p:nvPicPr>
        <p:blipFill>
          <a:blip r:embed="rId5">
            <a:extLst/>
          </a:blip>
          <a:stretch>
            <a:fillRect/>
          </a:stretch>
        </p:blipFill>
        <p:spPr>
          <a:xfrm>
            <a:off x="13436600" y="1435100"/>
            <a:ext cx="1016001" cy="1810328"/>
          </a:xfrm>
          <a:prstGeom prst="rect">
            <a:avLst/>
          </a:prstGeom>
          <a:ln w="12700">
            <a:miter lim="400000"/>
          </a:ln>
        </p:spPr>
      </p:pic>
      <p:pic>
        <p:nvPicPr>
          <p:cNvPr id="313" name="droppedImage.pdf"/>
          <p:cNvPicPr>
            <a:picLocks noChangeAspect="1"/>
          </p:cNvPicPr>
          <p:nvPr/>
        </p:nvPicPr>
        <p:blipFill>
          <a:blip r:embed="rId5">
            <a:extLst/>
          </a:blip>
          <a:stretch>
            <a:fillRect/>
          </a:stretch>
        </p:blipFill>
        <p:spPr>
          <a:xfrm>
            <a:off x="14465300" y="1435100"/>
            <a:ext cx="1016001" cy="1810328"/>
          </a:xfrm>
          <a:prstGeom prst="rect">
            <a:avLst/>
          </a:prstGeom>
          <a:ln w="12700">
            <a:miter lim="400000"/>
          </a:ln>
        </p:spPr>
      </p:pic>
      <p:pic>
        <p:nvPicPr>
          <p:cNvPr id="314" name="droppedImage.pdf"/>
          <p:cNvPicPr>
            <a:picLocks noChangeAspect="1"/>
          </p:cNvPicPr>
          <p:nvPr/>
        </p:nvPicPr>
        <p:blipFill>
          <a:blip r:embed="rId4">
            <a:extLst/>
          </a:blip>
          <a:stretch>
            <a:fillRect/>
          </a:stretch>
        </p:blipFill>
        <p:spPr>
          <a:xfrm>
            <a:off x="1168400" y="1574800"/>
            <a:ext cx="1016001" cy="1810328"/>
          </a:xfrm>
          <a:prstGeom prst="rect">
            <a:avLst/>
          </a:prstGeom>
          <a:ln w="12700">
            <a:miter lim="400000"/>
          </a:ln>
        </p:spPr>
      </p:pic>
      <p:pic>
        <p:nvPicPr>
          <p:cNvPr id="315" name="droppedImage.pdf"/>
          <p:cNvPicPr>
            <a:picLocks noChangeAspect="1"/>
          </p:cNvPicPr>
          <p:nvPr/>
        </p:nvPicPr>
        <p:blipFill>
          <a:blip r:embed="rId4">
            <a:extLst/>
          </a:blip>
          <a:stretch>
            <a:fillRect/>
          </a:stretch>
        </p:blipFill>
        <p:spPr>
          <a:xfrm>
            <a:off x="2209800" y="1574800"/>
            <a:ext cx="1016001" cy="1810328"/>
          </a:xfrm>
          <a:prstGeom prst="rect">
            <a:avLst/>
          </a:prstGeom>
          <a:ln w="12700">
            <a:miter lim="400000"/>
          </a:ln>
        </p:spPr>
      </p:pic>
      <p:sp>
        <p:nvSpPr>
          <p:cNvPr id="316" name="Shape 316"/>
          <p:cNvSpPr/>
          <p:nvPr/>
        </p:nvSpPr>
        <p:spPr>
          <a:xfrm>
            <a:off x="6896100" y="685800"/>
            <a:ext cx="9194800" cy="8343900"/>
          </a:xfrm>
          <a:prstGeom prst="rect">
            <a:avLst/>
          </a:prstGeom>
          <a:solidFill>
            <a:srgbClr val="FFFFFF">
              <a:alpha val="50000"/>
            </a:srgbClr>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317" name="Shape 317"/>
          <p:cNvSpPr/>
          <p:nvPr/>
        </p:nvSpPr>
        <p:spPr>
          <a:xfrm>
            <a:off x="4241800" y="4851400"/>
            <a:ext cx="2654300" cy="3035300"/>
          </a:xfrm>
          <a:prstGeom prst="rect">
            <a:avLst/>
          </a:prstGeom>
          <a:solidFill>
            <a:srgbClr val="FFFFFF">
              <a:alpha val="50000"/>
            </a:srgbClr>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a:prstGeom prst="rect">
            <a:avLst/>
          </a:prstGeom>
        </p:spPr>
        <p:txBody>
          <a:bodyPr/>
          <a:lstStyle/>
          <a:p>
            <a:r>
              <a:t>eBird Database</a:t>
            </a:r>
          </a:p>
        </p:txBody>
      </p:sp>
      <p:sp>
        <p:nvSpPr>
          <p:cNvPr id="320" name="Shape 320"/>
          <p:cNvSpPr>
            <a:spLocks noGrp="1"/>
          </p:cNvSpPr>
          <p:nvPr>
            <p:ph type="body" idx="1"/>
          </p:nvPr>
        </p:nvSpPr>
        <p:spPr>
          <a:prstGeom prst="rect">
            <a:avLst/>
          </a:prstGeom>
        </p:spPr>
        <p:txBody>
          <a:bodyPr/>
          <a:lstStyle/>
          <a:p>
            <a:pPr marL="1333500"/>
            <a:r>
              <a:t>Launched in 2002 by CLO and</a:t>
            </a:r>
            <a:br/>
            <a:r>
              <a:rPr>
                <a:hlinkClick r:id="rId2"/>
              </a:rPr>
              <a:t>National Audubon Society</a:t>
            </a:r>
          </a:p>
          <a:p>
            <a:pPr marL="1333500"/>
            <a:r>
              <a:t>Crowdsourcing database </a:t>
            </a:r>
          </a:p>
          <a:p>
            <a:pPr marL="1333500"/>
            <a:r>
              <a:t>Collected observations for over 90% </a:t>
            </a:r>
            <a:br/>
            <a:r>
              <a:t>of the world’s bird species</a:t>
            </a:r>
          </a:p>
        </p:txBody>
      </p:sp>
      <p:pic>
        <p:nvPicPr>
          <p:cNvPr id="321" name="droppedImage.pdf"/>
          <p:cNvPicPr>
            <a:picLocks noChangeAspect="1"/>
          </p:cNvPicPr>
          <p:nvPr/>
        </p:nvPicPr>
        <p:blipFill>
          <a:blip r:embed="rId3">
            <a:extLst/>
          </a:blip>
          <a:stretch>
            <a:fillRect/>
          </a:stretch>
        </p:blipFill>
        <p:spPr>
          <a:xfrm>
            <a:off x="10756900" y="1701800"/>
            <a:ext cx="5854700" cy="7073900"/>
          </a:xfrm>
          <a:prstGeom prst="rect">
            <a:avLst/>
          </a:prstGeom>
          <a:ln w="12700">
            <a:miter lim="400000"/>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p:nvPr>
        </p:nvSpPr>
        <p:spPr>
          <a:prstGeom prst="rect">
            <a:avLst/>
          </a:prstGeom>
        </p:spPr>
        <p:txBody>
          <a:bodyPr/>
          <a:lstStyle/>
          <a:p>
            <a:endParaRPr/>
          </a:p>
        </p:txBody>
      </p:sp>
      <p:sp>
        <p:nvSpPr>
          <p:cNvPr id="324" name="Shape 324"/>
          <p:cNvSpPr>
            <a:spLocks noGrp="1"/>
          </p:cNvSpPr>
          <p:nvPr>
            <p:ph type="body" idx="1"/>
          </p:nvPr>
        </p:nvSpPr>
        <p:spPr>
          <a:prstGeom prst="rect">
            <a:avLst/>
          </a:prstGeom>
        </p:spPr>
        <p:txBody>
          <a:bodyPr/>
          <a:lstStyle/>
          <a:p>
            <a:pPr marL="1333500"/>
            <a:endParaRPr/>
          </a:p>
        </p:txBody>
      </p:sp>
      <p:pic>
        <p:nvPicPr>
          <p:cNvPr id="325" name="droppedImage.pdf"/>
          <p:cNvPicPr>
            <a:picLocks noChangeAspect="1"/>
          </p:cNvPicPr>
          <p:nvPr/>
        </p:nvPicPr>
        <p:blipFill>
          <a:blip r:embed="rId2">
            <a:extLst/>
          </a:blip>
          <a:stretch>
            <a:fillRect/>
          </a:stretch>
        </p:blipFill>
        <p:spPr>
          <a:xfrm>
            <a:off x="2362200" y="4572000"/>
            <a:ext cx="11518900" cy="35941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p:nvPr>
        </p:nvSpPr>
        <p:spPr>
          <a:prstGeom prst="rect">
            <a:avLst/>
          </a:prstGeom>
        </p:spPr>
        <p:txBody>
          <a:bodyPr/>
          <a:lstStyle/>
          <a:p>
            <a:endParaRPr/>
          </a:p>
        </p:txBody>
      </p:sp>
      <p:grpSp>
        <p:nvGrpSpPr>
          <p:cNvPr id="487" name="Group 487"/>
          <p:cNvGrpSpPr/>
          <p:nvPr/>
        </p:nvGrpSpPr>
        <p:grpSpPr>
          <a:xfrm>
            <a:off x="2362200" y="4572000"/>
            <a:ext cx="11518900" cy="3594100"/>
            <a:chOff x="0" y="0"/>
            <a:chExt cx="11518900" cy="3594100"/>
          </a:xfrm>
        </p:grpSpPr>
        <p:pic>
          <p:nvPicPr>
            <p:cNvPr id="328" name="droppedImage.pdf"/>
            <p:cNvPicPr>
              <a:picLocks noChangeAspect="1"/>
            </p:cNvPicPr>
            <p:nvPr/>
          </p:nvPicPr>
          <p:blipFill>
            <a:blip r:embed="rId2">
              <a:extLst/>
            </a:blip>
            <a:stretch>
              <a:fillRect/>
            </a:stretch>
          </p:blipFill>
          <p:spPr>
            <a:xfrm>
              <a:off x="0" y="0"/>
              <a:ext cx="11518900" cy="3594100"/>
            </a:xfrm>
            <a:prstGeom prst="rect">
              <a:avLst/>
            </a:prstGeom>
            <a:ln w="12700" cap="flat">
              <a:noFill/>
              <a:miter lim="400000"/>
            </a:ln>
            <a:effectLst/>
          </p:spPr>
        </p:pic>
        <p:grpSp>
          <p:nvGrpSpPr>
            <p:cNvPr id="486" name="Group 486"/>
            <p:cNvGrpSpPr/>
            <p:nvPr/>
          </p:nvGrpSpPr>
          <p:grpSpPr>
            <a:xfrm>
              <a:off x="1612900" y="177800"/>
              <a:ext cx="7975600" cy="2171700"/>
              <a:chOff x="0" y="0"/>
              <a:chExt cx="7975600" cy="2171700"/>
            </a:xfrm>
          </p:grpSpPr>
          <p:sp>
            <p:nvSpPr>
              <p:cNvPr id="329" name="Shape 329"/>
              <p:cNvSpPr/>
              <p:nvPr/>
            </p:nvSpPr>
            <p:spPr>
              <a:xfrm>
                <a:off x="7378700" y="469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0" name="Shape 330"/>
              <p:cNvSpPr/>
              <p:nvPr/>
            </p:nvSpPr>
            <p:spPr>
              <a:xfrm>
                <a:off x="7454900" y="635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1" name="Shape 331"/>
              <p:cNvSpPr/>
              <p:nvPr/>
            </p:nvSpPr>
            <p:spPr>
              <a:xfrm>
                <a:off x="7620000" y="48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2" name="Shape 332"/>
              <p:cNvSpPr/>
              <p:nvPr/>
            </p:nvSpPr>
            <p:spPr>
              <a:xfrm>
                <a:off x="7848600" y="52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3" name="Shape 333"/>
              <p:cNvSpPr/>
              <p:nvPr/>
            </p:nvSpPr>
            <p:spPr>
              <a:xfrm>
                <a:off x="6794500" y="685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4" name="Shape 334"/>
              <p:cNvSpPr/>
              <p:nvPr/>
            </p:nvSpPr>
            <p:spPr>
              <a:xfrm>
                <a:off x="6870700" y="977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5" name="Shape 335"/>
              <p:cNvSpPr/>
              <p:nvPr/>
            </p:nvSpPr>
            <p:spPr>
              <a:xfrm>
                <a:off x="7099300" y="762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6" name="Shape 336"/>
              <p:cNvSpPr/>
              <p:nvPr/>
            </p:nvSpPr>
            <p:spPr>
              <a:xfrm>
                <a:off x="6515100" y="927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7" name="Shape 337"/>
              <p:cNvSpPr/>
              <p:nvPr/>
            </p:nvSpPr>
            <p:spPr>
              <a:xfrm>
                <a:off x="6273800" y="812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8" name="Shape 338"/>
              <p:cNvSpPr/>
              <p:nvPr/>
            </p:nvSpPr>
            <p:spPr>
              <a:xfrm>
                <a:off x="5969000" y="977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39" name="Shape 339"/>
              <p:cNvSpPr/>
              <p:nvPr/>
            </p:nvSpPr>
            <p:spPr>
              <a:xfrm>
                <a:off x="6235700" y="1181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0" name="Shape 340"/>
              <p:cNvSpPr/>
              <p:nvPr/>
            </p:nvSpPr>
            <p:spPr>
              <a:xfrm>
                <a:off x="6629400" y="1257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1" name="Shape 341"/>
              <p:cNvSpPr/>
              <p:nvPr/>
            </p:nvSpPr>
            <p:spPr>
              <a:xfrm>
                <a:off x="6921500" y="1384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2" name="Shape 342"/>
              <p:cNvSpPr/>
              <p:nvPr/>
            </p:nvSpPr>
            <p:spPr>
              <a:xfrm>
                <a:off x="6591300" y="838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3" name="Shape 343"/>
              <p:cNvSpPr/>
              <p:nvPr/>
            </p:nvSpPr>
            <p:spPr>
              <a:xfrm>
                <a:off x="6667500" y="1003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4" name="Shape 344"/>
              <p:cNvSpPr/>
              <p:nvPr/>
            </p:nvSpPr>
            <p:spPr>
              <a:xfrm>
                <a:off x="6832600" y="850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5" name="Shape 345"/>
              <p:cNvSpPr/>
              <p:nvPr/>
            </p:nvSpPr>
            <p:spPr>
              <a:xfrm>
                <a:off x="7061200" y="889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6" name="Shape 346"/>
              <p:cNvSpPr/>
              <p:nvPr/>
            </p:nvSpPr>
            <p:spPr>
              <a:xfrm>
                <a:off x="6007100" y="1054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7" name="Shape 347"/>
              <p:cNvSpPr/>
              <p:nvPr/>
            </p:nvSpPr>
            <p:spPr>
              <a:xfrm>
                <a:off x="6083300" y="1346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8" name="Shape 348"/>
              <p:cNvSpPr/>
              <p:nvPr/>
            </p:nvSpPr>
            <p:spPr>
              <a:xfrm>
                <a:off x="6311900" y="1130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49" name="Shape 349"/>
              <p:cNvSpPr/>
              <p:nvPr/>
            </p:nvSpPr>
            <p:spPr>
              <a:xfrm>
                <a:off x="57277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0" name="Shape 350"/>
              <p:cNvSpPr/>
              <p:nvPr/>
            </p:nvSpPr>
            <p:spPr>
              <a:xfrm>
                <a:off x="5486400" y="1181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1" name="Shape 351"/>
              <p:cNvSpPr/>
              <p:nvPr/>
            </p:nvSpPr>
            <p:spPr>
              <a:xfrm>
                <a:off x="5181600" y="1346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2" name="Shape 352"/>
              <p:cNvSpPr/>
              <p:nvPr/>
            </p:nvSpPr>
            <p:spPr>
              <a:xfrm>
                <a:off x="5448300" y="1549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3" name="Shape 353"/>
              <p:cNvSpPr/>
              <p:nvPr/>
            </p:nvSpPr>
            <p:spPr>
              <a:xfrm>
                <a:off x="5842000" y="1625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4" name="Shape 354"/>
              <p:cNvSpPr/>
              <p:nvPr/>
            </p:nvSpPr>
            <p:spPr>
              <a:xfrm>
                <a:off x="61341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5" name="Shape 355"/>
              <p:cNvSpPr/>
              <p:nvPr/>
            </p:nvSpPr>
            <p:spPr>
              <a:xfrm>
                <a:off x="51308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6" name="Shape 356"/>
              <p:cNvSpPr/>
              <p:nvPr/>
            </p:nvSpPr>
            <p:spPr>
              <a:xfrm>
                <a:off x="5524500" y="990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7" name="Shape 357"/>
              <p:cNvSpPr/>
              <p:nvPr/>
            </p:nvSpPr>
            <p:spPr>
              <a:xfrm>
                <a:off x="5816600" y="1117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8" name="Shape 358"/>
              <p:cNvSpPr/>
              <p:nvPr/>
            </p:nvSpPr>
            <p:spPr>
              <a:xfrm>
                <a:off x="49784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59" name="Shape 359"/>
              <p:cNvSpPr/>
              <p:nvPr/>
            </p:nvSpPr>
            <p:spPr>
              <a:xfrm>
                <a:off x="4622800" y="1028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0" name="Shape 360"/>
              <p:cNvSpPr/>
              <p:nvPr/>
            </p:nvSpPr>
            <p:spPr>
              <a:xfrm>
                <a:off x="43815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1" name="Shape 361"/>
              <p:cNvSpPr/>
              <p:nvPr/>
            </p:nvSpPr>
            <p:spPr>
              <a:xfrm>
                <a:off x="40767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2" name="Shape 362"/>
              <p:cNvSpPr/>
              <p:nvPr/>
            </p:nvSpPr>
            <p:spPr>
              <a:xfrm>
                <a:off x="43434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3" name="Shape 363"/>
              <p:cNvSpPr/>
              <p:nvPr/>
            </p:nvSpPr>
            <p:spPr>
              <a:xfrm>
                <a:off x="4737100" y="1358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4" name="Shape 364"/>
              <p:cNvSpPr/>
              <p:nvPr/>
            </p:nvSpPr>
            <p:spPr>
              <a:xfrm>
                <a:off x="5029200" y="148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5" name="Shape 365"/>
              <p:cNvSpPr/>
              <p:nvPr/>
            </p:nvSpPr>
            <p:spPr>
              <a:xfrm>
                <a:off x="44704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6" name="Shape 366"/>
              <p:cNvSpPr/>
              <p:nvPr/>
            </p:nvSpPr>
            <p:spPr>
              <a:xfrm>
                <a:off x="4546600" y="546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7" name="Shape 367"/>
              <p:cNvSpPr/>
              <p:nvPr/>
            </p:nvSpPr>
            <p:spPr>
              <a:xfrm>
                <a:off x="4711700" y="393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8" name="Shape 368"/>
              <p:cNvSpPr/>
              <p:nvPr/>
            </p:nvSpPr>
            <p:spPr>
              <a:xfrm>
                <a:off x="4940300" y="431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69" name="Shape 369"/>
              <p:cNvSpPr/>
              <p:nvPr/>
            </p:nvSpPr>
            <p:spPr>
              <a:xfrm>
                <a:off x="3886200" y="596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0" name="Shape 370"/>
              <p:cNvSpPr/>
              <p:nvPr/>
            </p:nvSpPr>
            <p:spPr>
              <a:xfrm>
                <a:off x="3962400" y="889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1" name="Shape 371"/>
              <p:cNvSpPr/>
              <p:nvPr/>
            </p:nvSpPr>
            <p:spPr>
              <a:xfrm>
                <a:off x="4191000" y="673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2" name="Shape 372"/>
              <p:cNvSpPr/>
              <p:nvPr/>
            </p:nvSpPr>
            <p:spPr>
              <a:xfrm>
                <a:off x="3606800" y="838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3" name="Shape 373"/>
              <p:cNvSpPr/>
              <p:nvPr/>
            </p:nvSpPr>
            <p:spPr>
              <a:xfrm>
                <a:off x="3365500" y="723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4" name="Shape 374"/>
              <p:cNvSpPr/>
              <p:nvPr/>
            </p:nvSpPr>
            <p:spPr>
              <a:xfrm>
                <a:off x="3327400" y="1092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5" name="Shape 375"/>
              <p:cNvSpPr/>
              <p:nvPr/>
            </p:nvSpPr>
            <p:spPr>
              <a:xfrm>
                <a:off x="37211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6" name="Shape 376"/>
              <p:cNvSpPr/>
              <p:nvPr/>
            </p:nvSpPr>
            <p:spPr>
              <a:xfrm>
                <a:off x="40132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7" name="Shape 377"/>
              <p:cNvSpPr/>
              <p:nvPr/>
            </p:nvSpPr>
            <p:spPr>
              <a:xfrm>
                <a:off x="3683000" y="749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8" name="Shape 378"/>
              <p:cNvSpPr/>
              <p:nvPr/>
            </p:nvSpPr>
            <p:spPr>
              <a:xfrm>
                <a:off x="3759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79" name="Shape 379"/>
              <p:cNvSpPr/>
              <p:nvPr/>
            </p:nvSpPr>
            <p:spPr>
              <a:xfrm>
                <a:off x="3924300" y="762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0" name="Shape 380"/>
              <p:cNvSpPr/>
              <p:nvPr/>
            </p:nvSpPr>
            <p:spPr>
              <a:xfrm>
                <a:off x="4152900" y="800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1" name="Shape 381"/>
              <p:cNvSpPr/>
              <p:nvPr/>
            </p:nvSpPr>
            <p:spPr>
              <a:xfrm>
                <a:off x="3175000" y="1257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2" name="Shape 382"/>
              <p:cNvSpPr/>
              <p:nvPr/>
            </p:nvSpPr>
            <p:spPr>
              <a:xfrm>
                <a:off x="34036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3" name="Shape 383"/>
              <p:cNvSpPr/>
              <p:nvPr/>
            </p:nvSpPr>
            <p:spPr>
              <a:xfrm>
                <a:off x="3225800" y="1663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4" name="Shape 384"/>
              <p:cNvSpPr/>
              <p:nvPr/>
            </p:nvSpPr>
            <p:spPr>
              <a:xfrm>
                <a:off x="1447800" y="64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5" name="Shape 385"/>
              <p:cNvSpPr/>
              <p:nvPr/>
            </p:nvSpPr>
            <p:spPr>
              <a:xfrm>
                <a:off x="12065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6" name="Shape 386"/>
              <p:cNvSpPr/>
              <p:nvPr/>
            </p:nvSpPr>
            <p:spPr>
              <a:xfrm>
                <a:off x="9017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7" name="Shape 387"/>
              <p:cNvSpPr/>
              <p:nvPr/>
            </p:nvSpPr>
            <p:spPr>
              <a:xfrm>
                <a:off x="1168400" y="90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8" name="Shape 388"/>
              <p:cNvSpPr/>
              <p:nvPr/>
            </p:nvSpPr>
            <p:spPr>
              <a:xfrm>
                <a:off x="12954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89" name="Shape 389"/>
              <p:cNvSpPr/>
              <p:nvPr/>
            </p:nvSpPr>
            <p:spPr>
              <a:xfrm>
                <a:off x="13716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0" name="Shape 390"/>
              <p:cNvSpPr/>
              <p:nvPr/>
            </p:nvSpPr>
            <p:spPr>
              <a:xfrm>
                <a:off x="7112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1" name="Shape 391"/>
              <p:cNvSpPr/>
              <p:nvPr/>
            </p:nvSpPr>
            <p:spPr>
              <a:xfrm>
                <a:off x="787400" y="50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2" name="Shape 392"/>
              <p:cNvSpPr/>
              <p:nvPr/>
            </p:nvSpPr>
            <p:spPr>
              <a:xfrm>
                <a:off x="10160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3" name="Shape 393"/>
              <p:cNvSpPr/>
              <p:nvPr/>
            </p:nvSpPr>
            <p:spPr>
              <a:xfrm>
                <a:off x="431800" y="457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4" name="Shape 394"/>
              <p:cNvSpPr/>
              <p:nvPr/>
            </p:nvSpPr>
            <p:spPr>
              <a:xfrm>
                <a:off x="1905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5" name="Shape 395"/>
              <p:cNvSpPr/>
              <p:nvPr/>
            </p:nvSpPr>
            <p:spPr>
              <a:xfrm>
                <a:off x="152400" y="711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6" name="Shape 396"/>
              <p:cNvSpPr/>
              <p:nvPr/>
            </p:nvSpPr>
            <p:spPr>
              <a:xfrm>
                <a:off x="546100" y="787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7" name="Shape 397"/>
              <p:cNvSpPr/>
              <p:nvPr/>
            </p:nvSpPr>
            <p:spPr>
              <a:xfrm>
                <a:off x="838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8" name="Shape 398"/>
              <p:cNvSpPr/>
              <p:nvPr/>
            </p:nvSpPr>
            <p:spPr>
              <a:xfrm>
                <a:off x="508000" y="368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399" name="Shape 399"/>
              <p:cNvSpPr/>
              <p:nvPr/>
            </p:nvSpPr>
            <p:spPr>
              <a:xfrm>
                <a:off x="5842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0" name="Shape 400"/>
              <p:cNvSpPr/>
              <p:nvPr/>
            </p:nvSpPr>
            <p:spPr>
              <a:xfrm>
                <a:off x="7493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1" name="Shape 401"/>
              <p:cNvSpPr/>
              <p:nvPr/>
            </p:nvSpPr>
            <p:spPr>
              <a:xfrm>
                <a:off x="9779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2" name="Shape 402"/>
              <p:cNvSpPr/>
              <p:nvPr/>
            </p:nvSpPr>
            <p:spPr>
              <a:xfrm>
                <a:off x="0" y="876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3" name="Shape 403"/>
              <p:cNvSpPr/>
              <p:nvPr/>
            </p:nvSpPr>
            <p:spPr>
              <a:xfrm>
                <a:off x="228600" y="66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4" name="Shape 404"/>
              <p:cNvSpPr/>
              <p:nvPr/>
            </p:nvSpPr>
            <p:spPr>
              <a:xfrm>
                <a:off x="508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5" name="Shape 405"/>
              <p:cNvSpPr/>
              <p:nvPr/>
            </p:nvSpPr>
            <p:spPr>
              <a:xfrm>
                <a:off x="3098800" y="64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6" name="Shape 406"/>
              <p:cNvSpPr/>
              <p:nvPr/>
            </p:nvSpPr>
            <p:spPr>
              <a:xfrm>
                <a:off x="28575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7" name="Shape 407"/>
              <p:cNvSpPr/>
              <p:nvPr/>
            </p:nvSpPr>
            <p:spPr>
              <a:xfrm>
                <a:off x="25527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8" name="Shape 408"/>
              <p:cNvSpPr/>
              <p:nvPr/>
            </p:nvSpPr>
            <p:spPr>
              <a:xfrm>
                <a:off x="2819400" y="90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09" name="Shape 409"/>
              <p:cNvSpPr/>
              <p:nvPr/>
            </p:nvSpPr>
            <p:spPr>
              <a:xfrm>
                <a:off x="29464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0" name="Shape 410"/>
              <p:cNvSpPr/>
              <p:nvPr/>
            </p:nvSpPr>
            <p:spPr>
              <a:xfrm>
                <a:off x="30226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1" name="Shape 411"/>
              <p:cNvSpPr/>
              <p:nvPr/>
            </p:nvSpPr>
            <p:spPr>
              <a:xfrm>
                <a:off x="23622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2" name="Shape 412"/>
              <p:cNvSpPr/>
              <p:nvPr/>
            </p:nvSpPr>
            <p:spPr>
              <a:xfrm>
                <a:off x="2438400" y="50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3" name="Shape 413"/>
              <p:cNvSpPr/>
              <p:nvPr/>
            </p:nvSpPr>
            <p:spPr>
              <a:xfrm>
                <a:off x="26670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4" name="Shape 414"/>
              <p:cNvSpPr/>
              <p:nvPr/>
            </p:nvSpPr>
            <p:spPr>
              <a:xfrm>
                <a:off x="2082800" y="457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5" name="Shape 415"/>
              <p:cNvSpPr/>
              <p:nvPr/>
            </p:nvSpPr>
            <p:spPr>
              <a:xfrm>
                <a:off x="18415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6" name="Shape 416"/>
              <p:cNvSpPr/>
              <p:nvPr/>
            </p:nvSpPr>
            <p:spPr>
              <a:xfrm>
                <a:off x="1803400" y="711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7" name="Shape 417"/>
              <p:cNvSpPr/>
              <p:nvPr/>
            </p:nvSpPr>
            <p:spPr>
              <a:xfrm>
                <a:off x="2197100" y="787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8" name="Shape 418"/>
              <p:cNvSpPr/>
              <p:nvPr/>
            </p:nvSpPr>
            <p:spPr>
              <a:xfrm>
                <a:off x="2489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19" name="Shape 419"/>
              <p:cNvSpPr/>
              <p:nvPr/>
            </p:nvSpPr>
            <p:spPr>
              <a:xfrm>
                <a:off x="2159000" y="368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0" name="Shape 420"/>
              <p:cNvSpPr/>
              <p:nvPr/>
            </p:nvSpPr>
            <p:spPr>
              <a:xfrm>
                <a:off x="22352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1" name="Shape 421"/>
              <p:cNvSpPr/>
              <p:nvPr/>
            </p:nvSpPr>
            <p:spPr>
              <a:xfrm>
                <a:off x="24003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2" name="Shape 422"/>
              <p:cNvSpPr/>
              <p:nvPr/>
            </p:nvSpPr>
            <p:spPr>
              <a:xfrm>
                <a:off x="26289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3" name="Shape 423"/>
              <p:cNvSpPr/>
              <p:nvPr/>
            </p:nvSpPr>
            <p:spPr>
              <a:xfrm>
                <a:off x="1651000" y="876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4" name="Shape 424"/>
              <p:cNvSpPr/>
              <p:nvPr/>
            </p:nvSpPr>
            <p:spPr>
              <a:xfrm>
                <a:off x="1879600" y="66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5" name="Shape 425"/>
              <p:cNvSpPr/>
              <p:nvPr/>
            </p:nvSpPr>
            <p:spPr>
              <a:xfrm>
                <a:off x="17018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6" name="Shape 426"/>
              <p:cNvSpPr/>
              <p:nvPr/>
            </p:nvSpPr>
            <p:spPr>
              <a:xfrm>
                <a:off x="18923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7" name="Shape 427"/>
              <p:cNvSpPr/>
              <p:nvPr/>
            </p:nvSpPr>
            <p:spPr>
              <a:xfrm>
                <a:off x="19685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8" name="Shape 428"/>
              <p:cNvSpPr/>
              <p:nvPr/>
            </p:nvSpPr>
            <p:spPr>
              <a:xfrm>
                <a:off x="2133600" y="1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29" name="Shape 429"/>
              <p:cNvSpPr/>
              <p:nvPr/>
            </p:nvSpPr>
            <p:spPr>
              <a:xfrm>
                <a:off x="2362200" y="50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0" name="Shape 430"/>
              <p:cNvSpPr/>
              <p:nvPr/>
            </p:nvSpPr>
            <p:spPr>
              <a:xfrm>
                <a:off x="16129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1" name="Shape 431"/>
              <p:cNvSpPr/>
              <p:nvPr/>
            </p:nvSpPr>
            <p:spPr>
              <a:xfrm>
                <a:off x="15748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2" name="Shape 432"/>
              <p:cNvSpPr/>
              <p:nvPr/>
            </p:nvSpPr>
            <p:spPr>
              <a:xfrm>
                <a:off x="3810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3" name="Shape 433"/>
              <p:cNvSpPr/>
              <p:nvPr/>
            </p:nvSpPr>
            <p:spPr>
              <a:xfrm>
                <a:off x="457200" y="124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4" name="Shape 434"/>
              <p:cNvSpPr/>
              <p:nvPr/>
            </p:nvSpPr>
            <p:spPr>
              <a:xfrm>
                <a:off x="14478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5" name="Shape 435"/>
              <p:cNvSpPr/>
              <p:nvPr/>
            </p:nvSpPr>
            <p:spPr>
              <a:xfrm>
                <a:off x="15240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6" name="Shape 436"/>
              <p:cNvSpPr/>
              <p:nvPr/>
            </p:nvSpPr>
            <p:spPr>
              <a:xfrm>
                <a:off x="1168400" y="1536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7" name="Shape 437"/>
              <p:cNvSpPr/>
              <p:nvPr/>
            </p:nvSpPr>
            <p:spPr>
              <a:xfrm>
                <a:off x="927100" y="1422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8" name="Shape 438"/>
              <p:cNvSpPr/>
              <p:nvPr/>
            </p:nvSpPr>
            <p:spPr>
              <a:xfrm>
                <a:off x="1244600" y="1447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39" name="Shape 439"/>
              <p:cNvSpPr/>
              <p:nvPr/>
            </p:nvSpPr>
            <p:spPr>
              <a:xfrm>
                <a:off x="1485900" y="146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0" name="Shape 440"/>
              <p:cNvSpPr/>
              <p:nvPr/>
            </p:nvSpPr>
            <p:spPr>
              <a:xfrm>
                <a:off x="9779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1" name="Shape 441"/>
              <p:cNvSpPr/>
              <p:nvPr/>
            </p:nvSpPr>
            <p:spPr>
              <a:xfrm>
                <a:off x="1054100" y="124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2" name="Shape 442"/>
              <p:cNvSpPr/>
              <p:nvPr/>
            </p:nvSpPr>
            <p:spPr>
              <a:xfrm>
                <a:off x="1219200" y="1092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3" name="Shape 443"/>
              <p:cNvSpPr/>
              <p:nvPr/>
            </p:nvSpPr>
            <p:spPr>
              <a:xfrm>
                <a:off x="1447800" y="1130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4" name="Shape 444"/>
              <p:cNvSpPr/>
              <p:nvPr/>
            </p:nvSpPr>
            <p:spPr>
              <a:xfrm>
                <a:off x="698500" y="1371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5" name="Shape 445"/>
              <p:cNvSpPr/>
              <p:nvPr/>
            </p:nvSpPr>
            <p:spPr>
              <a:xfrm>
                <a:off x="660400" y="1498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6" name="Shape 446"/>
              <p:cNvSpPr/>
              <p:nvPr/>
            </p:nvSpPr>
            <p:spPr>
              <a:xfrm>
                <a:off x="32385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7" name="Shape 447"/>
              <p:cNvSpPr/>
              <p:nvPr/>
            </p:nvSpPr>
            <p:spPr>
              <a:xfrm>
                <a:off x="2933700" y="1206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8" name="Shape 448"/>
              <p:cNvSpPr/>
              <p:nvPr/>
            </p:nvSpPr>
            <p:spPr>
              <a:xfrm>
                <a:off x="3200400" y="1409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49" name="Shape 449"/>
              <p:cNvSpPr/>
              <p:nvPr/>
            </p:nvSpPr>
            <p:spPr>
              <a:xfrm>
                <a:off x="2819400" y="1016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0" name="Shape 450"/>
              <p:cNvSpPr/>
              <p:nvPr/>
            </p:nvSpPr>
            <p:spPr>
              <a:xfrm>
                <a:off x="2463800" y="965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1" name="Shape 451"/>
              <p:cNvSpPr/>
              <p:nvPr/>
            </p:nvSpPr>
            <p:spPr>
              <a:xfrm>
                <a:off x="2184400" y="1219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2" name="Shape 452"/>
              <p:cNvSpPr/>
              <p:nvPr/>
            </p:nvSpPr>
            <p:spPr>
              <a:xfrm>
                <a:off x="25781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3" name="Shape 453"/>
              <p:cNvSpPr/>
              <p:nvPr/>
            </p:nvSpPr>
            <p:spPr>
              <a:xfrm>
                <a:off x="2870200" y="1422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4" name="Shape 454"/>
              <p:cNvSpPr/>
              <p:nvPr/>
            </p:nvSpPr>
            <p:spPr>
              <a:xfrm>
                <a:off x="26162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5" name="Shape 455"/>
              <p:cNvSpPr/>
              <p:nvPr/>
            </p:nvSpPr>
            <p:spPr>
              <a:xfrm>
                <a:off x="3009900" y="927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6" name="Shape 456"/>
              <p:cNvSpPr/>
              <p:nvPr/>
            </p:nvSpPr>
            <p:spPr>
              <a:xfrm>
                <a:off x="2032000" y="1384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7" name="Shape 457"/>
              <p:cNvSpPr/>
              <p:nvPr/>
            </p:nvSpPr>
            <p:spPr>
              <a:xfrm>
                <a:off x="22606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8" name="Shape 458"/>
              <p:cNvSpPr/>
              <p:nvPr/>
            </p:nvSpPr>
            <p:spPr>
              <a:xfrm>
                <a:off x="20828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59" name="Shape 459"/>
              <p:cNvSpPr/>
              <p:nvPr/>
            </p:nvSpPr>
            <p:spPr>
              <a:xfrm>
                <a:off x="24130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0" name="Shape 460"/>
              <p:cNvSpPr/>
              <p:nvPr/>
            </p:nvSpPr>
            <p:spPr>
              <a:xfrm>
                <a:off x="24892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1" name="Shape 461"/>
              <p:cNvSpPr/>
              <p:nvPr/>
            </p:nvSpPr>
            <p:spPr>
              <a:xfrm>
                <a:off x="3200400" y="2044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2" name="Shape 462"/>
              <p:cNvSpPr/>
              <p:nvPr/>
            </p:nvSpPr>
            <p:spPr>
              <a:xfrm>
                <a:off x="2959100" y="193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3" name="Shape 463"/>
              <p:cNvSpPr/>
              <p:nvPr/>
            </p:nvSpPr>
            <p:spPr>
              <a:xfrm>
                <a:off x="3276600" y="1955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4" name="Shape 464"/>
              <p:cNvSpPr/>
              <p:nvPr/>
            </p:nvSpPr>
            <p:spPr>
              <a:xfrm>
                <a:off x="30099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5" name="Shape 465"/>
              <p:cNvSpPr/>
              <p:nvPr/>
            </p:nvSpPr>
            <p:spPr>
              <a:xfrm>
                <a:off x="30861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6" name="Shape 466"/>
              <p:cNvSpPr/>
              <p:nvPr/>
            </p:nvSpPr>
            <p:spPr>
              <a:xfrm>
                <a:off x="3251200" y="1600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7" name="Shape 467"/>
              <p:cNvSpPr/>
              <p:nvPr/>
            </p:nvSpPr>
            <p:spPr>
              <a:xfrm>
                <a:off x="2730500" y="1879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8" name="Shape 468"/>
              <p:cNvSpPr/>
              <p:nvPr/>
            </p:nvSpPr>
            <p:spPr>
              <a:xfrm>
                <a:off x="2692400" y="2006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69" name="Shape 469"/>
              <p:cNvSpPr/>
              <p:nvPr/>
            </p:nvSpPr>
            <p:spPr>
              <a:xfrm>
                <a:off x="4165600" y="1625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0" name="Shape 470"/>
              <p:cNvSpPr/>
              <p:nvPr/>
            </p:nvSpPr>
            <p:spPr>
              <a:xfrm>
                <a:off x="4241800" y="191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1" name="Shape 471"/>
              <p:cNvSpPr/>
              <p:nvPr/>
            </p:nvSpPr>
            <p:spPr>
              <a:xfrm>
                <a:off x="4470400" y="1701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2" name="Shape 472"/>
              <p:cNvSpPr/>
              <p:nvPr/>
            </p:nvSpPr>
            <p:spPr>
              <a:xfrm>
                <a:off x="3886200" y="1866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3" name="Shape 473"/>
              <p:cNvSpPr/>
              <p:nvPr/>
            </p:nvSpPr>
            <p:spPr>
              <a:xfrm>
                <a:off x="36449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4" name="Shape 474"/>
              <p:cNvSpPr/>
              <p:nvPr/>
            </p:nvSpPr>
            <p:spPr>
              <a:xfrm>
                <a:off x="3962400" y="177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5" name="Shape 475"/>
              <p:cNvSpPr/>
              <p:nvPr/>
            </p:nvSpPr>
            <p:spPr>
              <a:xfrm>
                <a:off x="4038600" y="1943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6" name="Shape 476"/>
              <p:cNvSpPr/>
              <p:nvPr/>
            </p:nvSpPr>
            <p:spPr>
              <a:xfrm>
                <a:off x="42037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7" name="Shape 477"/>
              <p:cNvSpPr/>
              <p:nvPr/>
            </p:nvSpPr>
            <p:spPr>
              <a:xfrm>
                <a:off x="4432300" y="1828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8" name="Shape 478"/>
              <p:cNvSpPr/>
              <p:nvPr/>
            </p:nvSpPr>
            <p:spPr>
              <a:xfrm>
                <a:off x="3403600" y="50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79" name="Shape 479"/>
              <p:cNvSpPr/>
              <p:nvPr/>
            </p:nvSpPr>
            <p:spPr>
              <a:xfrm>
                <a:off x="34798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0" name="Shape 480"/>
              <p:cNvSpPr/>
              <p:nvPr/>
            </p:nvSpPr>
            <p:spPr>
              <a:xfrm>
                <a:off x="3644900" y="63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1" name="Shape 481"/>
              <p:cNvSpPr/>
              <p:nvPr/>
            </p:nvSpPr>
            <p:spPr>
              <a:xfrm>
                <a:off x="3873500" y="101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2" name="Shape 482"/>
              <p:cNvSpPr/>
              <p:nvPr/>
            </p:nvSpPr>
            <p:spPr>
              <a:xfrm>
                <a:off x="3683000" y="330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3" name="Shape 483"/>
              <p:cNvSpPr/>
              <p:nvPr/>
            </p:nvSpPr>
            <p:spPr>
              <a:xfrm>
                <a:off x="3759200" y="495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4" name="Shape 484"/>
              <p:cNvSpPr/>
              <p:nvPr/>
            </p:nvSpPr>
            <p:spPr>
              <a:xfrm>
                <a:off x="39243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85" name="Shape 485"/>
              <p:cNvSpPr/>
              <p:nvPr/>
            </p:nvSpPr>
            <p:spPr>
              <a:xfrm>
                <a:off x="41529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grpSp>
      </p:grpSp>
      <p:sp>
        <p:nvSpPr>
          <p:cNvPr id="488" name="Shape 488"/>
          <p:cNvSpPr/>
          <p:nvPr/>
        </p:nvSpPr>
        <p:spPr>
          <a:xfrm>
            <a:off x="5799242" y="3340100"/>
            <a:ext cx="3693742" cy="660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Bird Observations</a:t>
            </a:r>
          </a:p>
        </p:txBody>
      </p:sp>
      <p:sp>
        <p:nvSpPr>
          <p:cNvPr id="489" name="Shape 489"/>
          <p:cNvSpPr/>
          <p:nvPr/>
        </p:nvSpPr>
        <p:spPr>
          <a:xfrm flipV="1">
            <a:off x="6210300" y="4076700"/>
            <a:ext cx="673101" cy="72390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90" name="Shape 490"/>
          <p:cNvSpPr/>
          <p:nvPr/>
        </p:nvSpPr>
        <p:spPr>
          <a:xfrm flipV="1">
            <a:off x="7150100" y="4076700"/>
            <a:ext cx="114301" cy="130810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91" name="Shape 491"/>
          <p:cNvSpPr/>
          <p:nvPr/>
        </p:nvSpPr>
        <p:spPr>
          <a:xfrm flipH="1" flipV="1">
            <a:off x="7899400" y="4076700"/>
            <a:ext cx="25400" cy="128270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92" name="Shape 492"/>
          <p:cNvSpPr/>
          <p:nvPr/>
        </p:nvSpPr>
        <p:spPr>
          <a:xfrm flipH="1" flipV="1">
            <a:off x="8534399" y="4051300"/>
            <a:ext cx="977901" cy="17018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6" name="Group 496"/>
          <p:cNvGrpSpPr/>
          <p:nvPr/>
        </p:nvGrpSpPr>
        <p:grpSpPr>
          <a:xfrm>
            <a:off x="1752267" y="1904928"/>
            <a:ext cx="1638634" cy="5397502"/>
            <a:chOff x="-1" y="0"/>
            <a:chExt cx="1638631" cy="5397501"/>
          </a:xfrm>
        </p:grpSpPr>
        <p:sp>
          <p:nvSpPr>
            <p:cNvPr id="494" name="Shape 494"/>
            <p:cNvSpPr/>
            <p:nvPr/>
          </p:nvSpPr>
          <p:spPr>
            <a:xfrm flipH="1">
              <a:off x="-1" y="0"/>
              <a:ext cx="2" cy="539750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5" name="Shape 495"/>
            <p:cNvSpPr/>
            <p:nvPr/>
          </p:nvSpPr>
          <p:spPr>
            <a:xfrm>
              <a:off x="192687" y="593041"/>
              <a:ext cx="1445943" cy="790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r>
                <a:rPr dirty="0"/>
                <a:t>Time</a:t>
              </a:r>
            </a:p>
          </p:txBody>
        </p:sp>
      </p:grpSp>
      <p:grpSp>
        <p:nvGrpSpPr>
          <p:cNvPr id="656" name="Group 656"/>
          <p:cNvGrpSpPr/>
          <p:nvPr/>
        </p:nvGrpSpPr>
        <p:grpSpPr>
          <a:xfrm>
            <a:off x="2362200" y="4572000"/>
            <a:ext cx="11518900" cy="3594100"/>
            <a:chOff x="0" y="0"/>
            <a:chExt cx="11518900" cy="3594100"/>
          </a:xfrm>
        </p:grpSpPr>
        <p:pic>
          <p:nvPicPr>
            <p:cNvPr id="497" name="droppedImage.pdf"/>
            <p:cNvPicPr>
              <a:picLocks noChangeAspect="1"/>
            </p:cNvPicPr>
            <p:nvPr/>
          </p:nvPicPr>
          <p:blipFill>
            <a:blip r:embed="rId2">
              <a:extLst/>
            </a:blip>
            <a:stretch>
              <a:fillRect/>
            </a:stretch>
          </p:blipFill>
          <p:spPr>
            <a:xfrm>
              <a:off x="0" y="0"/>
              <a:ext cx="11518900" cy="3594100"/>
            </a:xfrm>
            <a:prstGeom prst="rect">
              <a:avLst/>
            </a:prstGeom>
            <a:ln w="12700" cap="flat">
              <a:noFill/>
              <a:miter lim="400000"/>
            </a:ln>
            <a:effectLst/>
          </p:spPr>
        </p:pic>
        <p:grpSp>
          <p:nvGrpSpPr>
            <p:cNvPr id="655" name="Group 655"/>
            <p:cNvGrpSpPr/>
            <p:nvPr/>
          </p:nvGrpSpPr>
          <p:grpSpPr>
            <a:xfrm>
              <a:off x="1612900" y="177800"/>
              <a:ext cx="7975600" cy="2171700"/>
              <a:chOff x="0" y="0"/>
              <a:chExt cx="7975600" cy="2171700"/>
            </a:xfrm>
          </p:grpSpPr>
          <p:sp>
            <p:nvSpPr>
              <p:cNvPr id="498" name="Shape 498"/>
              <p:cNvSpPr/>
              <p:nvPr/>
            </p:nvSpPr>
            <p:spPr>
              <a:xfrm>
                <a:off x="7378700" y="469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499" name="Shape 499"/>
              <p:cNvSpPr/>
              <p:nvPr/>
            </p:nvSpPr>
            <p:spPr>
              <a:xfrm>
                <a:off x="7454900" y="635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0" name="Shape 500"/>
              <p:cNvSpPr/>
              <p:nvPr/>
            </p:nvSpPr>
            <p:spPr>
              <a:xfrm>
                <a:off x="7620000" y="48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1" name="Shape 501"/>
              <p:cNvSpPr/>
              <p:nvPr/>
            </p:nvSpPr>
            <p:spPr>
              <a:xfrm>
                <a:off x="7848600" y="52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2" name="Shape 502"/>
              <p:cNvSpPr/>
              <p:nvPr/>
            </p:nvSpPr>
            <p:spPr>
              <a:xfrm>
                <a:off x="6794500" y="685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3" name="Shape 503"/>
              <p:cNvSpPr/>
              <p:nvPr/>
            </p:nvSpPr>
            <p:spPr>
              <a:xfrm>
                <a:off x="6870700" y="977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4" name="Shape 504"/>
              <p:cNvSpPr/>
              <p:nvPr/>
            </p:nvSpPr>
            <p:spPr>
              <a:xfrm>
                <a:off x="7099300" y="762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5" name="Shape 505"/>
              <p:cNvSpPr/>
              <p:nvPr/>
            </p:nvSpPr>
            <p:spPr>
              <a:xfrm>
                <a:off x="6515100" y="927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6" name="Shape 506"/>
              <p:cNvSpPr/>
              <p:nvPr/>
            </p:nvSpPr>
            <p:spPr>
              <a:xfrm>
                <a:off x="6273800" y="812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7" name="Shape 507"/>
              <p:cNvSpPr/>
              <p:nvPr/>
            </p:nvSpPr>
            <p:spPr>
              <a:xfrm>
                <a:off x="5969000" y="977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8" name="Shape 508"/>
              <p:cNvSpPr/>
              <p:nvPr/>
            </p:nvSpPr>
            <p:spPr>
              <a:xfrm>
                <a:off x="6235700" y="1181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09" name="Shape 509"/>
              <p:cNvSpPr/>
              <p:nvPr/>
            </p:nvSpPr>
            <p:spPr>
              <a:xfrm>
                <a:off x="6629400" y="1257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0" name="Shape 510"/>
              <p:cNvSpPr/>
              <p:nvPr/>
            </p:nvSpPr>
            <p:spPr>
              <a:xfrm>
                <a:off x="6921500" y="1384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1" name="Shape 511"/>
              <p:cNvSpPr/>
              <p:nvPr/>
            </p:nvSpPr>
            <p:spPr>
              <a:xfrm>
                <a:off x="6591300" y="838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2" name="Shape 512"/>
              <p:cNvSpPr/>
              <p:nvPr/>
            </p:nvSpPr>
            <p:spPr>
              <a:xfrm>
                <a:off x="6667500" y="1003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3" name="Shape 513"/>
              <p:cNvSpPr/>
              <p:nvPr/>
            </p:nvSpPr>
            <p:spPr>
              <a:xfrm>
                <a:off x="6832600" y="850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4" name="Shape 514"/>
              <p:cNvSpPr/>
              <p:nvPr/>
            </p:nvSpPr>
            <p:spPr>
              <a:xfrm>
                <a:off x="7061200" y="889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5" name="Shape 515"/>
              <p:cNvSpPr/>
              <p:nvPr/>
            </p:nvSpPr>
            <p:spPr>
              <a:xfrm>
                <a:off x="6007100" y="1054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6" name="Shape 516"/>
              <p:cNvSpPr/>
              <p:nvPr/>
            </p:nvSpPr>
            <p:spPr>
              <a:xfrm>
                <a:off x="6083300" y="1346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7" name="Shape 517"/>
              <p:cNvSpPr/>
              <p:nvPr/>
            </p:nvSpPr>
            <p:spPr>
              <a:xfrm>
                <a:off x="6311900" y="1130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8" name="Shape 518"/>
              <p:cNvSpPr/>
              <p:nvPr/>
            </p:nvSpPr>
            <p:spPr>
              <a:xfrm>
                <a:off x="57277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19" name="Shape 519"/>
              <p:cNvSpPr/>
              <p:nvPr/>
            </p:nvSpPr>
            <p:spPr>
              <a:xfrm>
                <a:off x="5486400" y="1181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0" name="Shape 520"/>
              <p:cNvSpPr/>
              <p:nvPr/>
            </p:nvSpPr>
            <p:spPr>
              <a:xfrm>
                <a:off x="5181600" y="1346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1" name="Shape 521"/>
              <p:cNvSpPr/>
              <p:nvPr/>
            </p:nvSpPr>
            <p:spPr>
              <a:xfrm>
                <a:off x="5448300" y="1549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2" name="Shape 522"/>
              <p:cNvSpPr/>
              <p:nvPr/>
            </p:nvSpPr>
            <p:spPr>
              <a:xfrm>
                <a:off x="5842000" y="1625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3" name="Shape 523"/>
              <p:cNvSpPr/>
              <p:nvPr/>
            </p:nvSpPr>
            <p:spPr>
              <a:xfrm>
                <a:off x="61341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4" name="Shape 524"/>
              <p:cNvSpPr/>
              <p:nvPr/>
            </p:nvSpPr>
            <p:spPr>
              <a:xfrm>
                <a:off x="51308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5" name="Shape 525"/>
              <p:cNvSpPr/>
              <p:nvPr/>
            </p:nvSpPr>
            <p:spPr>
              <a:xfrm>
                <a:off x="5524500" y="990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6" name="Shape 526"/>
              <p:cNvSpPr/>
              <p:nvPr/>
            </p:nvSpPr>
            <p:spPr>
              <a:xfrm>
                <a:off x="5816600" y="1117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7" name="Shape 527"/>
              <p:cNvSpPr/>
              <p:nvPr/>
            </p:nvSpPr>
            <p:spPr>
              <a:xfrm>
                <a:off x="49784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8" name="Shape 528"/>
              <p:cNvSpPr/>
              <p:nvPr/>
            </p:nvSpPr>
            <p:spPr>
              <a:xfrm>
                <a:off x="4622800" y="1028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29" name="Shape 529"/>
              <p:cNvSpPr/>
              <p:nvPr/>
            </p:nvSpPr>
            <p:spPr>
              <a:xfrm>
                <a:off x="43815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0" name="Shape 530"/>
              <p:cNvSpPr/>
              <p:nvPr/>
            </p:nvSpPr>
            <p:spPr>
              <a:xfrm>
                <a:off x="40767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1" name="Shape 531"/>
              <p:cNvSpPr/>
              <p:nvPr/>
            </p:nvSpPr>
            <p:spPr>
              <a:xfrm>
                <a:off x="43434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2" name="Shape 532"/>
              <p:cNvSpPr/>
              <p:nvPr/>
            </p:nvSpPr>
            <p:spPr>
              <a:xfrm>
                <a:off x="4737100" y="1358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3" name="Shape 533"/>
              <p:cNvSpPr/>
              <p:nvPr/>
            </p:nvSpPr>
            <p:spPr>
              <a:xfrm>
                <a:off x="5029200" y="148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4" name="Shape 534"/>
              <p:cNvSpPr/>
              <p:nvPr/>
            </p:nvSpPr>
            <p:spPr>
              <a:xfrm>
                <a:off x="44704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5" name="Shape 535"/>
              <p:cNvSpPr/>
              <p:nvPr/>
            </p:nvSpPr>
            <p:spPr>
              <a:xfrm>
                <a:off x="4546600" y="546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6" name="Shape 536"/>
              <p:cNvSpPr/>
              <p:nvPr/>
            </p:nvSpPr>
            <p:spPr>
              <a:xfrm>
                <a:off x="4711700" y="393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7" name="Shape 537"/>
              <p:cNvSpPr/>
              <p:nvPr/>
            </p:nvSpPr>
            <p:spPr>
              <a:xfrm>
                <a:off x="4940300" y="431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8" name="Shape 538"/>
              <p:cNvSpPr/>
              <p:nvPr/>
            </p:nvSpPr>
            <p:spPr>
              <a:xfrm>
                <a:off x="3886200" y="596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39" name="Shape 539"/>
              <p:cNvSpPr/>
              <p:nvPr/>
            </p:nvSpPr>
            <p:spPr>
              <a:xfrm>
                <a:off x="3962400" y="889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0" name="Shape 540"/>
              <p:cNvSpPr/>
              <p:nvPr/>
            </p:nvSpPr>
            <p:spPr>
              <a:xfrm>
                <a:off x="4191000" y="673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1" name="Shape 541"/>
              <p:cNvSpPr/>
              <p:nvPr/>
            </p:nvSpPr>
            <p:spPr>
              <a:xfrm>
                <a:off x="3606800" y="838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2" name="Shape 542"/>
              <p:cNvSpPr/>
              <p:nvPr/>
            </p:nvSpPr>
            <p:spPr>
              <a:xfrm>
                <a:off x="3365500" y="723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3" name="Shape 543"/>
              <p:cNvSpPr/>
              <p:nvPr/>
            </p:nvSpPr>
            <p:spPr>
              <a:xfrm>
                <a:off x="3327400" y="1092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4" name="Shape 544"/>
              <p:cNvSpPr/>
              <p:nvPr/>
            </p:nvSpPr>
            <p:spPr>
              <a:xfrm>
                <a:off x="37211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5" name="Shape 545"/>
              <p:cNvSpPr/>
              <p:nvPr/>
            </p:nvSpPr>
            <p:spPr>
              <a:xfrm>
                <a:off x="40132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6" name="Shape 546"/>
              <p:cNvSpPr/>
              <p:nvPr/>
            </p:nvSpPr>
            <p:spPr>
              <a:xfrm>
                <a:off x="3683000" y="749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7" name="Shape 547"/>
              <p:cNvSpPr/>
              <p:nvPr/>
            </p:nvSpPr>
            <p:spPr>
              <a:xfrm>
                <a:off x="3759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8" name="Shape 548"/>
              <p:cNvSpPr/>
              <p:nvPr/>
            </p:nvSpPr>
            <p:spPr>
              <a:xfrm>
                <a:off x="3924300" y="762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49" name="Shape 549"/>
              <p:cNvSpPr/>
              <p:nvPr/>
            </p:nvSpPr>
            <p:spPr>
              <a:xfrm>
                <a:off x="4152900" y="800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0" name="Shape 550"/>
              <p:cNvSpPr/>
              <p:nvPr/>
            </p:nvSpPr>
            <p:spPr>
              <a:xfrm>
                <a:off x="3175000" y="1257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1" name="Shape 551"/>
              <p:cNvSpPr/>
              <p:nvPr/>
            </p:nvSpPr>
            <p:spPr>
              <a:xfrm>
                <a:off x="34036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2" name="Shape 552"/>
              <p:cNvSpPr/>
              <p:nvPr/>
            </p:nvSpPr>
            <p:spPr>
              <a:xfrm>
                <a:off x="3225800" y="1663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3" name="Shape 553"/>
              <p:cNvSpPr/>
              <p:nvPr/>
            </p:nvSpPr>
            <p:spPr>
              <a:xfrm>
                <a:off x="1447800" y="64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4" name="Shape 554"/>
              <p:cNvSpPr/>
              <p:nvPr/>
            </p:nvSpPr>
            <p:spPr>
              <a:xfrm>
                <a:off x="12065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5" name="Shape 555"/>
              <p:cNvSpPr/>
              <p:nvPr/>
            </p:nvSpPr>
            <p:spPr>
              <a:xfrm>
                <a:off x="9017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6" name="Shape 556"/>
              <p:cNvSpPr/>
              <p:nvPr/>
            </p:nvSpPr>
            <p:spPr>
              <a:xfrm>
                <a:off x="1168400" y="90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7" name="Shape 557"/>
              <p:cNvSpPr/>
              <p:nvPr/>
            </p:nvSpPr>
            <p:spPr>
              <a:xfrm>
                <a:off x="12954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8" name="Shape 558"/>
              <p:cNvSpPr/>
              <p:nvPr/>
            </p:nvSpPr>
            <p:spPr>
              <a:xfrm>
                <a:off x="13716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59" name="Shape 559"/>
              <p:cNvSpPr/>
              <p:nvPr/>
            </p:nvSpPr>
            <p:spPr>
              <a:xfrm>
                <a:off x="7112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0" name="Shape 560"/>
              <p:cNvSpPr/>
              <p:nvPr/>
            </p:nvSpPr>
            <p:spPr>
              <a:xfrm>
                <a:off x="787400" y="50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1" name="Shape 561"/>
              <p:cNvSpPr/>
              <p:nvPr/>
            </p:nvSpPr>
            <p:spPr>
              <a:xfrm>
                <a:off x="10160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2" name="Shape 562"/>
              <p:cNvSpPr/>
              <p:nvPr/>
            </p:nvSpPr>
            <p:spPr>
              <a:xfrm>
                <a:off x="431800" y="457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3" name="Shape 563"/>
              <p:cNvSpPr/>
              <p:nvPr/>
            </p:nvSpPr>
            <p:spPr>
              <a:xfrm>
                <a:off x="1905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4" name="Shape 564"/>
              <p:cNvSpPr/>
              <p:nvPr/>
            </p:nvSpPr>
            <p:spPr>
              <a:xfrm>
                <a:off x="152400" y="711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5" name="Shape 565"/>
              <p:cNvSpPr/>
              <p:nvPr/>
            </p:nvSpPr>
            <p:spPr>
              <a:xfrm>
                <a:off x="546100" y="787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6" name="Shape 566"/>
              <p:cNvSpPr/>
              <p:nvPr/>
            </p:nvSpPr>
            <p:spPr>
              <a:xfrm>
                <a:off x="838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7" name="Shape 567"/>
              <p:cNvSpPr/>
              <p:nvPr/>
            </p:nvSpPr>
            <p:spPr>
              <a:xfrm>
                <a:off x="508000" y="368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8" name="Shape 568"/>
              <p:cNvSpPr/>
              <p:nvPr/>
            </p:nvSpPr>
            <p:spPr>
              <a:xfrm>
                <a:off x="5842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69" name="Shape 569"/>
              <p:cNvSpPr/>
              <p:nvPr/>
            </p:nvSpPr>
            <p:spPr>
              <a:xfrm>
                <a:off x="7493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0" name="Shape 570"/>
              <p:cNvSpPr/>
              <p:nvPr/>
            </p:nvSpPr>
            <p:spPr>
              <a:xfrm>
                <a:off x="9779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1" name="Shape 571"/>
              <p:cNvSpPr/>
              <p:nvPr/>
            </p:nvSpPr>
            <p:spPr>
              <a:xfrm>
                <a:off x="0" y="876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2" name="Shape 572"/>
              <p:cNvSpPr/>
              <p:nvPr/>
            </p:nvSpPr>
            <p:spPr>
              <a:xfrm>
                <a:off x="228600" y="66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3" name="Shape 573"/>
              <p:cNvSpPr/>
              <p:nvPr/>
            </p:nvSpPr>
            <p:spPr>
              <a:xfrm>
                <a:off x="508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4" name="Shape 574"/>
              <p:cNvSpPr/>
              <p:nvPr/>
            </p:nvSpPr>
            <p:spPr>
              <a:xfrm>
                <a:off x="3098800" y="64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5" name="Shape 575"/>
              <p:cNvSpPr/>
              <p:nvPr/>
            </p:nvSpPr>
            <p:spPr>
              <a:xfrm>
                <a:off x="28575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6" name="Shape 576"/>
              <p:cNvSpPr/>
              <p:nvPr/>
            </p:nvSpPr>
            <p:spPr>
              <a:xfrm>
                <a:off x="25527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7" name="Shape 577"/>
              <p:cNvSpPr/>
              <p:nvPr/>
            </p:nvSpPr>
            <p:spPr>
              <a:xfrm>
                <a:off x="2819400" y="90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8" name="Shape 578"/>
              <p:cNvSpPr/>
              <p:nvPr/>
            </p:nvSpPr>
            <p:spPr>
              <a:xfrm>
                <a:off x="29464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79" name="Shape 579"/>
              <p:cNvSpPr/>
              <p:nvPr/>
            </p:nvSpPr>
            <p:spPr>
              <a:xfrm>
                <a:off x="30226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0" name="Shape 580"/>
              <p:cNvSpPr/>
              <p:nvPr/>
            </p:nvSpPr>
            <p:spPr>
              <a:xfrm>
                <a:off x="23622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1" name="Shape 581"/>
              <p:cNvSpPr/>
              <p:nvPr/>
            </p:nvSpPr>
            <p:spPr>
              <a:xfrm>
                <a:off x="2438400" y="50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2" name="Shape 582"/>
              <p:cNvSpPr/>
              <p:nvPr/>
            </p:nvSpPr>
            <p:spPr>
              <a:xfrm>
                <a:off x="26670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3" name="Shape 583"/>
              <p:cNvSpPr/>
              <p:nvPr/>
            </p:nvSpPr>
            <p:spPr>
              <a:xfrm>
                <a:off x="2082800" y="457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4" name="Shape 584"/>
              <p:cNvSpPr/>
              <p:nvPr/>
            </p:nvSpPr>
            <p:spPr>
              <a:xfrm>
                <a:off x="18415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5" name="Shape 585"/>
              <p:cNvSpPr/>
              <p:nvPr/>
            </p:nvSpPr>
            <p:spPr>
              <a:xfrm>
                <a:off x="1803400" y="711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6" name="Shape 586"/>
              <p:cNvSpPr/>
              <p:nvPr/>
            </p:nvSpPr>
            <p:spPr>
              <a:xfrm>
                <a:off x="2197100" y="787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7" name="Shape 587"/>
              <p:cNvSpPr/>
              <p:nvPr/>
            </p:nvSpPr>
            <p:spPr>
              <a:xfrm>
                <a:off x="2489200" y="91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8" name="Shape 588"/>
              <p:cNvSpPr/>
              <p:nvPr/>
            </p:nvSpPr>
            <p:spPr>
              <a:xfrm>
                <a:off x="2159000" y="368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89" name="Shape 589"/>
              <p:cNvSpPr/>
              <p:nvPr/>
            </p:nvSpPr>
            <p:spPr>
              <a:xfrm>
                <a:off x="2235200" y="533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0" name="Shape 590"/>
              <p:cNvSpPr/>
              <p:nvPr/>
            </p:nvSpPr>
            <p:spPr>
              <a:xfrm>
                <a:off x="24003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1" name="Shape 591"/>
              <p:cNvSpPr/>
              <p:nvPr/>
            </p:nvSpPr>
            <p:spPr>
              <a:xfrm>
                <a:off x="26289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2" name="Shape 592"/>
              <p:cNvSpPr/>
              <p:nvPr/>
            </p:nvSpPr>
            <p:spPr>
              <a:xfrm>
                <a:off x="1651000" y="876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3" name="Shape 593"/>
              <p:cNvSpPr/>
              <p:nvPr/>
            </p:nvSpPr>
            <p:spPr>
              <a:xfrm>
                <a:off x="1879600" y="66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4" name="Shape 594"/>
              <p:cNvSpPr/>
              <p:nvPr/>
            </p:nvSpPr>
            <p:spPr>
              <a:xfrm>
                <a:off x="1701800" y="128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5" name="Shape 595"/>
              <p:cNvSpPr/>
              <p:nvPr/>
            </p:nvSpPr>
            <p:spPr>
              <a:xfrm>
                <a:off x="1892300" y="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6" name="Shape 596"/>
              <p:cNvSpPr/>
              <p:nvPr/>
            </p:nvSpPr>
            <p:spPr>
              <a:xfrm>
                <a:off x="1968500" y="165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7" name="Shape 597"/>
              <p:cNvSpPr/>
              <p:nvPr/>
            </p:nvSpPr>
            <p:spPr>
              <a:xfrm>
                <a:off x="2133600" y="12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8" name="Shape 598"/>
              <p:cNvSpPr/>
              <p:nvPr/>
            </p:nvSpPr>
            <p:spPr>
              <a:xfrm>
                <a:off x="2362200" y="50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599" name="Shape 599"/>
              <p:cNvSpPr/>
              <p:nvPr/>
            </p:nvSpPr>
            <p:spPr>
              <a:xfrm>
                <a:off x="1612900" y="292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0" name="Shape 600"/>
              <p:cNvSpPr/>
              <p:nvPr/>
            </p:nvSpPr>
            <p:spPr>
              <a:xfrm>
                <a:off x="1574800" y="419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1" name="Shape 601"/>
              <p:cNvSpPr/>
              <p:nvPr/>
            </p:nvSpPr>
            <p:spPr>
              <a:xfrm>
                <a:off x="3810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2" name="Shape 602"/>
              <p:cNvSpPr/>
              <p:nvPr/>
            </p:nvSpPr>
            <p:spPr>
              <a:xfrm>
                <a:off x="457200" y="124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3" name="Shape 603"/>
              <p:cNvSpPr/>
              <p:nvPr/>
            </p:nvSpPr>
            <p:spPr>
              <a:xfrm>
                <a:off x="14478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4" name="Shape 604"/>
              <p:cNvSpPr/>
              <p:nvPr/>
            </p:nvSpPr>
            <p:spPr>
              <a:xfrm>
                <a:off x="15240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5" name="Shape 605"/>
              <p:cNvSpPr/>
              <p:nvPr/>
            </p:nvSpPr>
            <p:spPr>
              <a:xfrm>
                <a:off x="1168400" y="1536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6" name="Shape 606"/>
              <p:cNvSpPr/>
              <p:nvPr/>
            </p:nvSpPr>
            <p:spPr>
              <a:xfrm>
                <a:off x="927100" y="1422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7" name="Shape 607"/>
              <p:cNvSpPr/>
              <p:nvPr/>
            </p:nvSpPr>
            <p:spPr>
              <a:xfrm>
                <a:off x="1244600" y="1447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8" name="Shape 608"/>
              <p:cNvSpPr/>
              <p:nvPr/>
            </p:nvSpPr>
            <p:spPr>
              <a:xfrm>
                <a:off x="1485900" y="146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09" name="Shape 609"/>
              <p:cNvSpPr/>
              <p:nvPr/>
            </p:nvSpPr>
            <p:spPr>
              <a:xfrm>
                <a:off x="9779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0" name="Shape 610"/>
              <p:cNvSpPr/>
              <p:nvPr/>
            </p:nvSpPr>
            <p:spPr>
              <a:xfrm>
                <a:off x="1054100" y="124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1" name="Shape 611"/>
              <p:cNvSpPr/>
              <p:nvPr/>
            </p:nvSpPr>
            <p:spPr>
              <a:xfrm>
                <a:off x="1219200" y="1092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2" name="Shape 612"/>
              <p:cNvSpPr/>
              <p:nvPr/>
            </p:nvSpPr>
            <p:spPr>
              <a:xfrm>
                <a:off x="1447800" y="1130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3" name="Shape 613"/>
              <p:cNvSpPr/>
              <p:nvPr/>
            </p:nvSpPr>
            <p:spPr>
              <a:xfrm>
                <a:off x="698500" y="1371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4" name="Shape 614"/>
              <p:cNvSpPr/>
              <p:nvPr/>
            </p:nvSpPr>
            <p:spPr>
              <a:xfrm>
                <a:off x="660400" y="1498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5" name="Shape 615"/>
              <p:cNvSpPr/>
              <p:nvPr/>
            </p:nvSpPr>
            <p:spPr>
              <a:xfrm>
                <a:off x="32385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6" name="Shape 616"/>
              <p:cNvSpPr/>
              <p:nvPr/>
            </p:nvSpPr>
            <p:spPr>
              <a:xfrm>
                <a:off x="2933700" y="1206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7" name="Shape 617"/>
              <p:cNvSpPr/>
              <p:nvPr/>
            </p:nvSpPr>
            <p:spPr>
              <a:xfrm>
                <a:off x="3200400" y="1409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8" name="Shape 618"/>
              <p:cNvSpPr/>
              <p:nvPr/>
            </p:nvSpPr>
            <p:spPr>
              <a:xfrm>
                <a:off x="2819400" y="1016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19" name="Shape 619"/>
              <p:cNvSpPr/>
              <p:nvPr/>
            </p:nvSpPr>
            <p:spPr>
              <a:xfrm>
                <a:off x="2463800" y="965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0" name="Shape 620"/>
              <p:cNvSpPr/>
              <p:nvPr/>
            </p:nvSpPr>
            <p:spPr>
              <a:xfrm>
                <a:off x="2184400" y="1219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1" name="Shape 621"/>
              <p:cNvSpPr/>
              <p:nvPr/>
            </p:nvSpPr>
            <p:spPr>
              <a:xfrm>
                <a:off x="2578100" y="1295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2" name="Shape 622"/>
              <p:cNvSpPr/>
              <p:nvPr/>
            </p:nvSpPr>
            <p:spPr>
              <a:xfrm>
                <a:off x="2870200" y="1422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3" name="Shape 623"/>
              <p:cNvSpPr/>
              <p:nvPr/>
            </p:nvSpPr>
            <p:spPr>
              <a:xfrm>
                <a:off x="2616200" y="1041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4" name="Shape 624"/>
              <p:cNvSpPr/>
              <p:nvPr/>
            </p:nvSpPr>
            <p:spPr>
              <a:xfrm>
                <a:off x="3009900" y="927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5" name="Shape 625"/>
              <p:cNvSpPr/>
              <p:nvPr/>
            </p:nvSpPr>
            <p:spPr>
              <a:xfrm>
                <a:off x="2032000" y="1384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6" name="Shape 626"/>
              <p:cNvSpPr/>
              <p:nvPr/>
            </p:nvSpPr>
            <p:spPr>
              <a:xfrm>
                <a:off x="22606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7" name="Shape 627"/>
              <p:cNvSpPr/>
              <p:nvPr/>
            </p:nvSpPr>
            <p:spPr>
              <a:xfrm>
                <a:off x="20828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8" name="Shape 628"/>
              <p:cNvSpPr/>
              <p:nvPr/>
            </p:nvSpPr>
            <p:spPr>
              <a:xfrm>
                <a:off x="24130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29" name="Shape 629"/>
              <p:cNvSpPr/>
              <p:nvPr/>
            </p:nvSpPr>
            <p:spPr>
              <a:xfrm>
                <a:off x="24892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0" name="Shape 630"/>
              <p:cNvSpPr/>
              <p:nvPr/>
            </p:nvSpPr>
            <p:spPr>
              <a:xfrm>
                <a:off x="3200400" y="2044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1" name="Shape 631"/>
              <p:cNvSpPr/>
              <p:nvPr/>
            </p:nvSpPr>
            <p:spPr>
              <a:xfrm>
                <a:off x="2959100" y="193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2" name="Shape 632"/>
              <p:cNvSpPr/>
              <p:nvPr/>
            </p:nvSpPr>
            <p:spPr>
              <a:xfrm>
                <a:off x="3276600" y="1955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3" name="Shape 633"/>
              <p:cNvSpPr/>
              <p:nvPr/>
            </p:nvSpPr>
            <p:spPr>
              <a:xfrm>
                <a:off x="30099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4" name="Shape 634"/>
              <p:cNvSpPr/>
              <p:nvPr/>
            </p:nvSpPr>
            <p:spPr>
              <a:xfrm>
                <a:off x="30861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5" name="Shape 635"/>
              <p:cNvSpPr/>
              <p:nvPr/>
            </p:nvSpPr>
            <p:spPr>
              <a:xfrm>
                <a:off x="3251200" y="1600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6" name="Shape 636"/>
              <p:cNvSpPr/>
              <p:nvPr/>
            </p:nvSpPr>
            <p:spPr>
              <a:xfrm>
                <a:off x="2730500" y="1879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7" name="Shape 637"/>
              <p:cNvSpPr/>
              <p:nvPr/>
            </p:nvSpPr>
            <p:spPr>
              <a:xfrm>
                <a:off x="2692400" y="2006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8" name="Shape 638"/>
              <p:cNvSpPr/>
              <p:nvPr/>
            </p:nvSpPr>
            <p:spPr>
              <a:xfrm>
                <a:off x="4165600" y="1625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39" name="Shape 639"/>
              <p:cNvSpPr/>
              <p:nvPr/>
            </p:nvSpPr>
            <p:spPr>
              <a:xfrm>
                <a:off x="4241800" y="191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0" name="Shape 640"/>
              <p:cNvSpPr/>
              <p:nvPr/>
            </p:nvSpPr>
            <p:spPr>
              <a:xfrm>
                <a:off x="4470400" y="1701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1" name="Shape 641"/>
              <p:cNvSpPr/>
              <p:nvPr/>
            </p:nvSpPr>
            <p:spPr>
              <a:xfrm>
                <a:off x="3886200" y="1866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2" name="Shape 642"/>
              <p:cNvSpPr/>
              <p:nvPr/>
            </p:nvSpPr>
            <p:spPr>
              <a:xfrm>
                <a:off x="3644900" y="1752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3" name="Shape 643"/>
              <p:cNvSpPr/>
              <p:nvPr/>
            </p:nvSpPr>
            <p:spPr>
              <a:xfrm>
                <a:off x="3962400" y="1778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4" name="Shape 644"/>
              <p:cNvSpPr/>
              <p:nvPr/>
            </p:nvSpPr>
            <p:spPr>
              <a:xfrm>
                <a:off x="4038600" y="1943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5" name="Shape 645"/>
              <p:cNvSpPr/>
              <p:nvPr/>
            </p:nvSpPr>
            <p:spPr>
              <a:xfrm>
                <a:off x="42037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6" name="Shape 646"/>
              <p:cNvSpPr/>
              <p:nvPr/>
            </p:nvSpPr>
            <p:spPr>
              <a:xfrm>
                <a:off x="4432300" y="1828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7" name="Shape 647"/>
              <p:cNvSpPr/>
              <p:nvPr/>
            </p:nvSpPr>
            <p:spPr>
              <a:xfrm>
                <a:off x="3403600" y="50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8" name="Shape 648"/>
              <p:cNvSpPr/>
              <p:nvPr/>
            </p:nvSpPr>
            <p:spPr>
              <a:xfrm>
                <a:off x="34798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49" name="Shape 649"/>
              <p:cNvSpPr/>
              <p:nvPr/>
            </p:nvSpPr>
            <p:spPr>
              <a:xfrm>
                <a:off x="3644900" y="63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50" name="Shape 650"/>
              <p:cNvSpPr/>
              <p:nvPr/>
            </p:nvSpPr>
            <p:spPr>
              <a:xfrm>
                <a:off x="3873500" y="101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51" name="Shape 651"/>
              <p:cNvSpPr/>
              <p:nvPr/>
            </p:nvSpPr>
            <p:spPr>
              <a:xfrm>
                <a:off x="3683000" y="330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52" name="Shape 652"/>
              <p:cNvSpPr/>
              <p:nvPr/>
            </p:nvSpPr>
            <p:spPr>
              <a:xfrm>
                <a:off x="3759200" y="495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53" name="Shape 653"/>
              <p:cNvSpPr/>
              <p:nvPr/>
            </p:nvSpPr>
            <p:spPr>
              <a:xfrm>
                <a:off x="3924300" y="34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654" name="Shape 654"/>
              <p:cNvSpPr/>
              <p:nvPr/>
            </p:nvSpPr>
            <p:spPr>
              <a:xfrm>
                <a:off x="4152900" y="38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grpSp>
      </p:grpSp>
      <p:pic>
        <p:nvPicPr>
          <p:cNvPr id="657" name="droppedImage.pdf"/>
          <p:cNvPicPr>
            <a:picLocks noChangeAspect="1"/>
          </p:cNvPicPr>
          <p:nvPr/>
        </p:nvPicPr>
        <p:blipFill>
          <a:blip r:embed="rId2">
            <a:extLst/>
          </a:blip>
          <a:stretch>
            <a:fillRect/>
          </a:stretch>
        </p:blipFill>
        <p:spPr>
          <a:xfrm>
            <a:off x="2870200" y="4318000"/>
            <a:ext cx="11518900" cy="3594100"/>
          </a:xfrm>
          <a:prstGeom prst="rect">
            <a:avLst/>
          </a:prstGeom>
          <a:ln w="12700">
            <a:miter lim="400000"/>
          </a:ln>
        </p:spPr>
      </p:pic>
      <p:sp>
        <p:nvSpPr>
          <p:cNvPr id="658" name="Shape 658"/>
          <p:cNvSpPr/>
          <p:nvPr/>
        </p:nvSpPr>
        <p:spPr>
          <a:xfrm>
            <a:off x="11861800" y="4965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59" name="Shape 659"/>
          <p:cNvSpPr/>
          <p:nvPr/>
        </p:nvSpPr>
        <p:spPr>
          <a:xfrm>
            <a:off x="11938000" y="51308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0" name="Shape 660"/>
          <p:cNvSpPr/>
          <p:nvPr/>
        </p:nvSpPr>
        <p:spPr>
          <a:xfrm>
            <a:off x="12103100" y="49784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1" name="Shape 661"/>
          <p:cNvSpPr/>
          <p:nvPr/>
        </p:nvSpPr>
        <p:spPr>
          <a:xfrm>
            <a:off x="12331700" y="5016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2" name="Shape 662"/>
          <p:cNvSpPr/>
          <p:nvPr/>
        </p:nvSpPr>
        <p:spPr>
          <a:xfrm>
            <a:off x="11277600" y="51816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3" name="Shape 663"/>
          <p:cNvSpPr/>
          <p:nvPr/>
        </p:nvSpPr>
        <p:spPr>
          <a:xfrm>
            <a:off x="11353800" y="5473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4" name="Shape 664"/>
          <p:cNvSpPr/>
          <p:nvPr/>
        </p:nvSpPr>
        <p:spPr>
          <a:xfrm>
            <a:off x="11404600" y="5880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5" name="Shape 665"/>
          <p:cNvSpPr/>
          <p:nvPr/>
        </p:nvSpPr>
        <p:spPr>
          <a:xfrm>
            <a:off x="11315700" y="5346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6" name="Shape 666"/>
          <p:cNvSpPr/>
          <p:nvPr/>
        </p:nvSpPr>
        <p:spPr>
          <a:xfrm>
            <a:off x="11544300" y="53848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7" name="Shape 667"/>
          <p:cNvSpPr/>
          <p:nvPr/>
        </p:nvSpPr>
        <p:spPr>
          <a:xfrm>
            <a:off x="6184900" y="5778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8" name="Shape 668"/>
          <p:cNvSpPr/>
          <p:nvPr/>
        </p:nvSpPr>
        <p:spPr>
          <a:xfrm>
            <a:off x="7721600" y="5537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69" name="Shape 669"/>
          <p:cNvSpPr/>
          <p:nvPr/>
        </p:nvSpPr>
        <p:spPr>
          <a:xfrm>
            <a:off x="7416800" y="5702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0" name="Shape 670"/>
          <p:cNvSpPr/>
          <p:nvPr/>
        </p:nvSpPr>
        <p:spPr>
          <a:xfrm>
            <a:off x="7683500" y="5905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1" name="Shape 671"/>
          <p:cNvSpPr/>
          <p:nvPr/>
        </p:nvSpPr>
        <p:spPr>
          <a:xfrm>
            <a:off x="6667500" y="5715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2" name="Shape 672"/>
          <p:cNvSpPr/>
          <p:nvPr/>
        </p:nvSpPr>
        <p:spPr>
          <a:xfrm>
            <a:off x="70612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3" name="Shape 673"/>
          <p:cNvSpPr/>
          <p:nvPr/>
        </p:nvSpPr>
        <p:spPr>
          <a:xfrm>
            <a:off x="7353300" y="5918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4" name="Shape 674"/>
          <p:cNvSpPr/>
          <p:nvPr/>
        </p:nvSpPr>
        <p:spPr>
          <a:xfrm>
            <a:off x="7099300" y="5537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5" name="Shape 675"/>
          <p:cNvSpPr/>
          <p:nvPr/>
        </p:nvSpPr>
        <p:spPr>
          <a:xfrm>
            <a:off x="6515100" y="5880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6" name="Shape 676"/>
          <p:cNvSpPr/>
          <p:nvPr/>
        </p:nvSpPr>
        <p:spPr>
          <a:xfrm>
            <a:off x="7759700" y="64516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7" name="Shape 677"/>
          <p:cNvSpPr/>
          <p:nvPr/>
        </p:nvSpPr>
        <p:spPr>
          <a:xfrm>
            <a:off x="8724900" y="641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8" name="Shape 678"/>
          <p:cNvSpPr/>
          <p:nvPr/>
        </p:nvSpPr>
        <p:spPr>
          <a:xfrm>
            <a:off x="8521700" y="64389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79" name="Shape 679"/>
          <p:cNvSpPr/>
          <p:nvPr/>
        </p:nvSpPr>
        <p:spPr>
          <a:xfrm>
            <a:off x="9588500" y="641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0" name="Shape 680"/>
          <p:cNvSpPr/>
          <p:nvPr/>
        </p:nvSpPr>
        <p:spPr>
          <a:xfrm>
            <a:off x="10464800" y="5346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1" name="Shape 681"/>
          <p:cNvSpPr/>
          <p:nvPr/>
        </p:nvSpPr>
        <p:spPr>
          <a:xfrm>
            <a:off x="10541000" y="55118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2" name="Shape 682"/>
          <p:cNvSpPr/>
          <p:nvPr/>
        </p:nvSpPr>
        <p:spPr>
          <a:xfrm>
            <a:off x="10706100" y="53594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3" name="Shape 683"/>
          <p:cNvSpPr/>
          <p:nvPr/>
        </p:nvSpPr>
        <p:spPr>
          <a:xfrm>
            <a:off x="10934700" y="5397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4" name="Shape 684"/>
          <p:cNvSpPr/>
          <p:nvPr/>
        </p:nvSpPr>
        <p:spPr>
          <a:xfrm>
            <a:off x="9880600" y="55626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5" name="Shape 685"/>
          <p:cNvSpPr/>
          <p:nvPr/>
        </p:nvSpPr>
        <p:spPr>
          <a:xfrm>
            <a:off x="9956800" y="5854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6" name="Shape 686"/>
          <p:cNvSpPr/>
          <p:nvPr/>
        </p:nvSpPr>
        <p:spPr>
          <a:xfrm>
            <a:off x="10007600" y="6261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7" name="Shape 687"/>
          <p:cNvSpPr/>
          <p:nvPr/>
        </p:nvSpPr>
        <p:spPr>
          <a:xfrm>
            <a:off x="9918700" y="57277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8" name="Shape 688"/>
          <p:cNvSpPr/>
          <p:nvPr/>
        </p:nvSpPr>
        <p:spPr>
          <a:xfrm>
            <a:off x="10147300" y="57658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89" name="Shape 689"/>
          <p:cNvSpPr/>
          <p:nvPr/>
        </p:nvSpPr>
        <p:spPr>
          <a:xfrm>
            <a:off x="4851400" y="5524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0" name="Shape 690"/>
          <p:cNvSpPr/>
          <p:nvPr/>
        </p:nvSpPr>
        <p:spPr>
          <a:xfrm>
            <a:off x="6388100" y="5283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1" name="Shape 691"/>
          <p:cNvSpPr/>
          <p:nvPr/>
        </p:nvSpPr>
        <p:spPr>
          <a:xfrm>
            <a:off x="6083300" y="5448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2" name="Shape 692"/>
          <p:cNvSpPr/>
          <p:nvPr/>
        </p:nvSpPr>
        <p:spPr>
          <a:xfrm>
            <a:off x="6350000" y="5651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3" name="Shape 693"/>
          <p:cNvSpPr/>
          <p:nvPr/>
        </p:nvSpPr>
        <p:spPr>
          <a:xfrm>
            <a:off x="5334000" y="5461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4" name="Shape 694"/>
          <p:cNvSpPr/>
          <p:nvPr/>
        </p:nvSpPr>
        <p:spPr>
          <a:xfrm>
            <a:off x="5727700" y="5537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5" name="Shape 695"/>
          <p:cNvSpPr/>
          <p:nvPr/>
        </p:nvSpPr>
        <p:spPr>
          <a:xfrm>
            <a:off x="6019800" y="5664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6" name="Shape 696"/>
          <p:cNvSpPr/>
          <p:nvPr/>
        </p:nvSpPr>
        <p:spPr>
          <a:xfrm>
            <a:off x="5765800" y="5283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7" name="Shape 697"/>
          <p:cNvSpPr/>
          <p:nvPr/>
        </p:nvSpPr>
        <p:spPr>
          <a:xfrm>
            <a:off x="5181600" y="5626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8" name="Shape 698"/>
          <p:cNvSpPr/>
          <p:nvPr/>
        </p:nvSpPr>
        <p:spPr>
          <a:xfrm>
            <a:off x="7073900" y="6159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699" name="Shape 699"/>
          <p:cNvSpPr/>
          <p:nvPr/>
        </p:nvSpPr>
        <p:spPr>
          <a:xfrm>
            <a:off x="8610600" y="5918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0" name="Shape 700"/>
          <p:cNvSpPr/>
          <p:nvPr/>
        </p:nvSpPr>
        <p:spPr>
          <a:xfrm>
            <a:off x="8305800" y="6083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1" name="Shape 701"/>
          <p:cNvSpPr/>
          <p:nvPr/>
        </p:nvSpPr>
        <p:spPr>
          <a:xfrm>
            <a:off x="8572500" y="6286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2" name="Shape 702"/>
          <p:cNvSpPr/>
          <p:nvPr/>
        </p:nvSpPr>
        <p:spPr>
          <a:xfrm>
            <a:off x="7556500" y="6096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3" name="Shape 703"/>
          <p:cNvSpPr/>
          <p:nvPr/>
        </p:nvSpPr>
        <p:spPr>
          <a:xfrm>
            <a:off x="7950200" y="617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4" name="Shape 704"/>
          <p:cNvSpPr/>
          <p:nvPr/>
        </p:nvSpPr>
        <p:spPr>
          <a:xfrm>
            <a:off x="8242300" y="6299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5" name="Shape 705"/>
          <p:cNvSpPr/>
          <p:nvPr/>
        </p:nvSpPr>
        <p:spPr>
          <a:xfrm>
            <a:off x="7988300" y="5918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6" name="Shape 706"/>
          <p:cNvSpPr/>
          <p:nvPr/>
        </p:nvSpPr>
        <p:spPr>
          <a:xfrm>
            <a:off x="7404100" y="6261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7" name="Shape 707"/>
          <p:cNvSpPr/>
          <p:nvPr/>
        </p:nvSpPr>
        <p:spPr>
          <a:xfrm>
            <a:off x="9677400" y="6032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8" name="Shape 708"/>
          <p:cNvSpPr/>
          <p:nvPr/>
        </p:nvSpPr>
        <p:spPr>
          <a:xfrm>
            <a:off x="112141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09" name="Shape 709"/>
          <p:cNvSpPr/>
          <p:nvPr/>
        </p:nvSpPr>
        <p:spPr>
          <a:xfrm>
            <a:off x="10909300" y="5956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0" name="Shape 710"/>
          <p:cNvSpPr/>
          <p:nvPr/>
        </p:nvSpPr>
        <p:spPr>
          <a:xfrm>
            <a:off x="11176000" y="6159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1" name="Shape 711"/>
          <p:cNvSpPr/>
          <p:nvPr/>
        </p:nvSpPr>
        <p:spPr>
          <a:xfrm>
            <a:off x="10160000" y="5969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2" name="Shape 712"/>
          <p:cNvSpPr/>
          <p:nvPr/>
        </p:nvSpPr>
        <p:spPr>
          <a:xfrm>
            <a:off x="10553700" y="604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3" name="Shape 713"/>
          <p:cNvSpPr/>
          <p:nvPr/>
        </p:nvSpPr>
        <p:spPr>
          <a:xfrm>
            <a:off x="10845800" y="617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4" name="Shape 714"/>
          <p:cNvSpPr/>
          <p:nvPr/>
        </p:nvSpPr>
        <p:spPr>
          <a:xfrm>
            <a:off x="105918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5" name="Shape 715"/>
          <p:cNvSpPr/>
          <p:nvPr/>
        </p:nvSpPr>
        <p:spPr>
          <a:xfrm>
            <a:off x="10007600" y="6134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6" name="Shape 716"/>
          <p:cNvSpPr/>
          <p:nvPr/>
        </p:nvSpPr>
        <p:spPr>
          <a:xfrm>
            <a:off x="8851900" y="6286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7" name="Shape 717"/>
          <p:cNvSpPr/>
          <p:nvPr/>
        </p:nvSpPr>
        <p:spPr>
          <a:xfrm>
            <a:off x="10388600" y="604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8" name="Shape 718"/>
          <p:cNvSpPr/>
          <p:nvPr/>
        </p:nvSpPr>
        <p:spPr>
          <a:xfrm>
            <a:off x="10083800" y="6210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19" name="Shape 719"/>
          <p:cNvSpPr/>
          <p:nvPr/>
        </p:nvSpPr>
        <p:spPr>
          <a:xfrm>
            <a:off x="10350500" y="641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0" name="Shape 720"/>
          <p:cNvSpPr/>
          <p:nvPr/>
        </p:nvSpPr>
        <p:spPr>
          <a:xfrm>
            <a:off x="9334500" y="6223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1" name="Shape 721"/>
          <p:cNvSpPr/>
          <p:nvPr/>
        </p:nvSpPr>
        <p:spPr>
          <a:xfrm>
            <a:off x="9728200" y="6299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2" name="Shape 722"/>
          <p:cNvSpPr/>
          <p:nvPr/>
        </p:nvSpPr>
        <p:spPr>
          <a:xfrm>
            <a:off x="10020300" y="642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3" name="Shape 723"/>
          <p:cNvSpPr/>
          <p:nvPr/>
        </p:nvSpPr>
        <p:spPr>
          <a:xfrm>
            <a:off x="9766300" y="604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4" name="Shape 724"/>
          <p:cNvSpPr/>
          <p:nvPr/>
        </p:nvSpPr>
        <p:spPr>
          <a:xfrm>
            <a:off x="9182100" y="6388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5" name="Shape 725"/>
          <p:cNvSpPr/>
          <p:nvPr/>
        </p:nvSpPr>
        <p:spPr>
          <a:xfrm>
            <a:off x="7899400" y="6032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6" name="Shape 726"/>
          <p:cNvSpPr/>
          <p:nvPr/>
        </p:nvSpPr>
        <p:spPr>
          <a:xfrm>
            <a:off x="94361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7" name="Shape 727"/>
          <p:cNvSpPr/>
          <p:nvPr/>
        </p:nvSpPr>
        <p:spPr>
          <a:xfrm>
            <a:off x="9131300" y="5956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8" name="Shape 728"/>
          <p:cNvSpPr/>
          <p:nvPr/>
        </p:nvSpPr>
        <p:spPr>
          <a:xfrm>
            <a:off x="9398000" y="6159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29" name="Shape 729"/>
          <p:cNvSpPr/>
          <p:nvPr/>
        </p:nvSpPr>
        <p:spPr>
          <a:xfrm>
            <a:off x="8382000" y="5969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0" name="Shape 730"/>
          <p:cNvSpPr/>
          <p:nvPr/>
        </p:nvSpPr>
        <p:spPr>
          <a:xfrm>
            <a:off x="8775700" y="604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1" name="Shape 731"/>
          <p:cNvSpPr/>
          <p:nvPr/>
        </p:nvSpPr>
        <p:spPr>
          <a:xfrm>
            <a:off x="9067800" y="617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2" name="Shape 732"/>
          <p:cNvSpPr/>
          <p:nvPr/>
        </p:nvSpPr>
        <p:spPr>
          <a:xfrm>
            <a:off x="88138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3" name="Shape 733"/>
          <p:cNvSpPr/>
          <p:nvPr/>
        </p:nvSpPr>
        <p:spPr>
          <a:xfrm>
            <a:off x="8229600" y="6134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4" name="Shape 734"/>
          <p:cNvSpPr/>
          <p:nvPr/>
        </p:nvSpPr>
        <p:spPr>
          <a:xfrm>
            <a:off x="6565900" y="5397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5" name="Shape 735"/>
          <p:cNvSpPr/>
          <p:nvPr/>
        </p:nvSpPr>
        <p:spPr>
          <a:xfrm>
            <a:off x="8102600" y="515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6" name="Shape 736"/>
          <p:cNvSpPr/>
          <p:nvPr/>
        </p:nvSpPr>
        <p:spPr>
          <a:xfrm>
            <a:off x="7797800" y="5321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7" name="Shape 737"/>
          <p:cNvSpPr/>
          <p:nvPr/>
        </p:nvSpPr>
        <p:spPr>
          <a:xfrm>
            <a:off x="8064500" y="5524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8" name="Shape 738"/>
          <p:cNvSpPr/>
          <p:nvPr/>
        </p:nvSpPr>
        <p:spPr>
          <a:xfrm>
            <a:off x="7048500" y="5334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39" name="Shape 739"/>
          <p:cNvSpPr/>
          <p:nvPr/>
        </p:nvSpPr>
        <p:spPr>
          <a:xfrm>
            <a:off x="7442200" y="5410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0" name="Shape 740"/>
          <p:cNvSpPr/>
          <p:nvPr/>
        </p:nvSpPr>
        <p:spPr>
          <a:xfrm>
            <a:off x="7734300" y="5537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1" name="Shape 741"/>
          <p:cNvSpPr/>
          <p:nvPr/>
        </p:nvSpPr>
        <p:spPr>
          <a:xfrm>
            <a:off x="7480300" y="515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2" name="Shape 742"/>
          <p:cNvSpPr/>
          <p:nvPr/>
        </p:nvSpPr>
        <p:spPr>
          <a:xfrm>
            <a:off x="6896100" y="5499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3" name="Shape 743"/>
          <p:cNvSpPr/>
          <p:nvPr/>
        </p:nvSpPr>
        <p:spPr>
          <a:xfrm>
            <a:off x="8153400" y="5651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4" name="Shape 744"/>
          <p:cNvSpPr/>
          <p:nvPr/>
        </p:nvSpPr>
        <p:spPr>
          <a:xfrm>
            <a:off x="9690100" y="5410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5" name="Shape 745"/>
          <p:cNvSpPr/>
          <p:nvPr/>
        </p:nvSpPr>
        <p:spPr>
          <a:xfrm>
            <a:off x="9385300" y="5575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6" name="Shape 746"/>
          <p:cNvSpPr/>
          <p:nvPr/>
        </p:nvSpPr>
        <p:spPr>
          <a:xfrm>
            <a:off x="9652000" y="5778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7" name="Shape 747"/>
          <p:cNvSpPr/>
          <p:nvPr/>
        </p:nvSpPr>
        <p:spPr>
          <a:xfrm>
            <a:off x="8636000" y="5588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8" name="Shape 748"/>
          <p:cNvSpPr/>
          <p:nvPr/>
        </p:nvSpPr>
        <p:spPr>
          <a:xfrm>
            <a:off x="9029700" y="5664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49" name="Shape 749"/>
          <p:cNvSpPr/>
          <p:nvPr/>
        </p:nvSpPr>
        <p:spPr>
          <a:xfrm>
            <a:off x="9321800" y="579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0" name="Shape 750"/>
          <p:cNvSpPr/>
          <p:nvPr/>
        </p:nvSpPr>
        <p:spPr>
          <a:xfrm>
            <a:off x="9067800" y="5410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1" name="Shape 751"/>
          <p:cNvSpPr/>
          <p:nvPr/>
        </p:nvSpPr>
        <p:spPr>
          <a:xfrm>
            <a:off x="8483600" y="5753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2" name="Shape 752"/>
          <p:cNvSpPr/>
          <p:nvPr/>
        </p:nvSpPr>
        <p:spPr>
          <a:xfrm>
            <a:off x="4914900" y="5905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3" name="Shape 753"/>
          <p:cNvSpPr/>
          <p:nvPr/>
        </p:nvSpPr>
        <p:spPr>
          <a:xfrm>
            <a:off x="6451600" y="5664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4" name="Shape 754"/>
          <p:cNvSpPr/>
          <p:nvPr/>
        </p:nvSpPr>
        <p:spPr>
          <a:xfrm>
            <a:off x="6146800" y="5829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5" name="Shape 755"/>
          <p:cNvSpPr/>
          <p:nvPr/>
        </p:nvSpPr>
        <p:spPr>
          <a:xfrm>
            <a:off x="6413500" y="6032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6" name="Shape 756"/>
          <p:cNvSpPr/>
          <p:nvPr/>
        </p:nvSpPr>
        <p:spPr>
          <a:xfrm>
            <a:off x="5397500" y="5842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7" name="Shape 757"/>
          <p:cNvSpPr/>
          <p:nvPr/>
        </p:nvSpPr>
        <p:spPr>
          <a:xfrm>
            <a:off x="5791200" y="5918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8" name="Shape 758"/>
          <p:cNvSpPr/>
          <p:nvPr/>
        </p:nvSpPr>
        <p:spPr>
          <a:xfrm>
            <a:off x="6083300" y="604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59" name="Shape 759"/>
          <p:cNvSpPr/>
          <p:nvPr/>
        </p:nvSpPr>
        <p:spPr>
          <a:xfrm>
            <a:off x="5829300" y="5664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0" name="Shape 760"/>
          <p:cNvSpPr/>
          <p:nvPr/>
        </p:nvSpPr>
        <p:spPr>
          <a:xfrm>
            <a:off x="5245100" y="6007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1" name="Shape 761"/>
          <p:cNvSpPr/>
          <p:nvPr/>
        </p:nvSpPr>
        <p:spPr>
          <a:xfrm>
            <a:off x="4216400" y="514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2" name="Shape 762"/>
          <p:cNvSpPr/>
          <p:nvPr/>
        </p:nvSpPr>
        <p:spPr>
          <a:xfrm>
            <a:off x="5753100" y="490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3" name="Shape 763"/>
          <p:cNvSpPr/>
          <p:nvPr/>
        </p:nvSpPr>
        <p:spPr>
          <a:xfrm>
            <a:off x="5448300" y="5067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4" name="Shape 764"/>
          <p:cNvSpPr/>
          <p:nvPr/>
        </p:nvSpPr>
        <p:spPr>
          <a:xfrm>
            <a:off x="5715000" y="5270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5" name="Shape 765"/>
          <p:cNvSpPr/>
          <p:nvPr/>
        </p:nvSpPr>
        <p:spPr>
          <a:xfrm>
            <a:off x="4699000" y="5080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6" name="Shape 766"/>
          <p:cNvSpPr/>
          <p:nvPr/>
        </p:nvSpPr>
        <p:spPr>
          <a:xfrm>
            <a:off x="5092700" y="515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7" name="Shape 767"/>
          <p:cNvSpPr/>
          <p:nvPr/>
        </p:nvSpPr>
        <p:spPr>
          <a:xfrm>
            <a:off x="5384800" y="5283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8" name="Shape 768"/>
          <p:cNvSpPr/>
          <p:nvPr/>
        </p:nvSpPr>
        <p:spPr>
          <a:xfrm>
            <a:off x="5130800" y="490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69" name="Shape 769"/>
          <p:cNvSpPr/>
          <p:nvPr/>
        </p:nvSpPr>
        <p:spPr>
          <a:xfrm>
            <a:off x="4546600" y="5245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0" name="Shape 770"/>
          <p:cNvSpPr/>
          <p:nvPr/>
        </p:nvSpPr>
        <p:spPr>
          <a:xfrm>
            <a:off x="5930900" y="5016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1" name="Shape 771"/>
          <p:cNvSpPr/>
          <p:nvPr/>
        </p:nvSpPr>
        <p:spPr>
          <a:xfrm>
            <a:off x="74676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2" name="Shape 772"/>
          <p:cNvSpPr/>
          <p:nvPr/>
        </p:nvSpPr>
        <p:spPr>
          <a:xfrm>
            <a:off x="7162800" y="4940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3" name="Shape 773"/>
          <p:cNvSpPr/>
          <p:nvPr/>
        </p:nvSpPr>
        <p:spPr>
          <a:xfrm>
            <a:off x="7429500" y="514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4" name="Shape 774"/>
          <p:cNvSpPr/>
          <p:nvPr/>
        </p:nvSpPr>
        <p:spPr>
          <a:xfrm>
            <a:off x="6413500" y="4953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5" name="Shape 775"/>
          <p:cNvSpPr/>
          <p:nvPr/>
        </p:nvSpPr>
        <p:spPr>
          <a:xfrm>
            <a:off x="6807200" y="5029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6" name="Shape 776"/>
          <p:cNvSpPr/>
          <p:nvPr/>
        </p:nvSpPr>
        <p:spPr>
          <a:xfrm>
            <a:off x="7099300" y="515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7" name="Shape 777"/>
          <p:cNvSpPr/>
          <p:nvPr/>
        </p:nvSpPr>
        <p:spPr>
          <a:xfrm>
            <a:off x="68453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8" name="Shape 778"/>
          <p:cNvSpPr/>
          <p:nvPr/>
        </p:nvSpPr>
        <p:spPr>
          <a:xfrm>
            <a:off x="6261100" y="5118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79" name="Shape 779"/>
          <p:cNvSpPr/>
          <p:nvPr/>
        </p:nvSpPr>
        <p:spPr>
          <a:xfrm>
            <a:off x="7899400" y="5016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0" name="Shape 780"/>
          <p:cNvSpPr/>
          <p:nvPr/>
        </p:nvSpPr>
        <p:spPr>
          <a:xfrm>
            <a:off x="94361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1" name="Shape 781"/>
          <p:cNvSpPr/>
          <p:nvPr/>
        </p:nvSpPr>
        <p:spPr>
          <a:xfrm>
            <a:off x="9131300" y="4940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2" name="Shape 782"/>
          <p:cNvSpPr/>
          <p:nvPr/>
        </p:nvSpPr>
        <p:spPr>
          <a:xfrm>
            <a:off x="9398000" y="5143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3" name="Shape 783"/>
          <p:cNvSpPr/>
          <p:nvPr/>
        </p:nvSpPr>
        <p:spPr>
          <a:xfrm>
            <a:off x="8382000" y="4953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4" name="Shape 784"/>
          <p:cNvSpPr/>
          <p:nvPr/>
        </p:nvSpPr>
        <p:spPr>
          <a:xfrm>
            <a:off x="8775700" y="5029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5" name="Shape 785"/>
          <p:cNvSpPr/>
          <p:nvPr/>
        </p:nvSpPr>
        <p:spPr>
          <a:xfrm>
            <a:off x="9067800" y="5156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6" name="Shape 786"/>
          <p:cNvSpPr/>
          <p:nvPr/>
        </p:nvSpPr>
        <p:spPr>
          <a:xfrm>
            <a:off x="88138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7" name="Shape 787"/>
          <p:cNvSpPr/>
          <p:nvPr/>
        </p:nvSpPr>
        <p:spPr>
          <a:xfrm>
            <a:off x="8229600" y="5118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8" name="Shape 788"/>
          <p:cNvSpPr/>
          <p:nvPr/>
        </p:nvSpPr>
        <p:spPr>
          <a:xfrm>
            <a:off x="4406900" y="4762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89" name="Shape 789"/>
          <p:cNvSpPr/>
          <p:nvPr/>
        </p:nvSpPr>
        <p:spPr>
          <a:xfrm>
            <a:off x="5943600" y="452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0" name="Shape 790"/>
          <p:cNvSpPr/>
          <p:nvPr/>
        </p:nvSpPr>
        <p:spPr>
          <a:xfrm>
            <a:off x="5638800" y="4686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1" name="Shape 791"/>
          <p:cNvSpPr/>
          <p:nvPr/>
        </p:nvSpPr>
        <p:spPr>
          <a:xfrm>
            <a:off x="5905500" y="4889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2" name="Shape 792"/>
          <p:cNvSpPr/>
          <p:nvPr/>
        </p:nvSpPr>
        <p:spPr>
          <a:xfrm>
            <a:off x="4889500" y="4699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3" name="Shape 793"/>
          <p:cNvSpPr/>
          <p:nvPr/>
        </p:nvSpPr>
        <p:spPr>
          <a:xfrm>
            <a:off x="52832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4" name="Shape 794"/>
          <p:cNvSpPr/>
          <p:nvPr/>
        </p:nvSpPr>
        <p:spPr>
          <a:xfrm>
            <a:off x="5575300" y="490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5" name="Shape 795"/>
          <p:cNvSpPr/>
          <p:nvPr/>
        </p:nvSpPr>
        <p:spPr>
          <a:xfrm>
            <a:off x="5321300" y="452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6" name="Shape 796"/>
          <p:cNvSpPr/>
          <p:nvPr/>
        </p:nvSpPr>
        <p:spPr>
          <a:xfrm>
            <a:off x="4737100" y="4864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7" name="Shape 797"/>
          <p:cNvSpPr/>
          <p:nvPr/>
        </p:nvSpPr>
        <p:spPr>
          <a:xfrm>
            <a:off x="6375400" y="4762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8" name="Shape 798"/>
          <p:cNvSpPr/>
          <p:nvPr/>
        </p:nvSpPr>
        <p:spPr>
          <a:xfrm>
            <a:off x="7912100" y="452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799" name="Shape 799"/>
          <p:cNvSpPr/>
          <p:nvPr/>
        </p:nvSpPr>
        <p:spPr>
          <a:xfrm>
            <a:off x="7607300" y="46863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0" name="Shape 800"/>
          <p:cNvSpPr/>
          <p:nvPr/>
        </p:nvSpPr>
        <p:spPr>
          <a:xfrm>
            <a:off x="7874000" y="48895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1" name="Shape 801"/>
          <p:cNvSpPr/>
          <p:nvPr/>
        </p:nvSpPr>
        <p:spPr>
          <a:xfrm>
            <a:off x="6858000" y="46990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2" name="Shape 802"/>
          <p:cNvSpPr/>
          <p:nvPr/>
        </p:nvSpPr>
        <p:spPr>
          <a:xfrm>
            <a:off x="7251700" y="4775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3" name="Shape 803"/>
          <p:cNvSpPr/>
          <p:nvPr/>
        </p:nvSpPr>
        <p:spPr>
          <a:xfrm>
            <a:off x="7543800" y="4902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4" name="Shape 804"/>
          <p:cNvSpPr/>
          <p:nvPr/>
        </p:nvSpPr>
        <p:spPr>
          <a:xfrm>
            <a:off x="7289800" y="45212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05" name="Shape 805"/>
          <p:cNvSpPr/>
          <p:nvPr/>
        </p:nvSpPr>
        <p:spPr>
          <a:xfrm>
            <a:off x="6705600" y="4864100"/>
            <a:ext cx="127000" cy="127000"/>
          </a:xfrm>
          <a:prstGeom prst="ellipse">
            <a:avLst/>
          </a:prstGeom>
          <a:solidFill>
            <a:srgbClr val="FF7200"/>
          </a:solidFill>
          <a:ln w="12700">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grpSp>
        <p:nvGrpSpPr>
          <p:cNvPr id="889" name="Group 889"/>
          <p:cNvGrpSpPr/>
          <p:nvPr/>
        </p:nvGrpSpPr>
        <p:grpSpPr>
          <a:xfrm>
            <a:off x="3390900" y="3987800"/>
            <a:ext cx="11518900" cy="3594100"/>
            <a:chOff x="0" y="0"/>
            <a:chExt cx="11518900" cy="3594100"/>
          </a:xfrm>
        </p:grpSpPr>
        <p:pic>
          <p:nvPicPr>
            <p:cNvPr id="806" name="droppedImage.pdf"/>
            <p:cNvPicPr>
              <a:picLocks noChangeAspect="1"/>
            </p:cNvPicPr>
            <p:nvPr/>
          </p:nvPicPr>
          <p:blipFill>
            <a:blip r:embed="rId2">
              <a:extLst/>
            </a:blip>
            <a:stretch>
              <a:fillRect/>
            </a:stretch>
          </p:blipFill>
          <p:spPr>
            <a:xfrm>
              <a:off x="0" y="0"/>
              <a:ext cx="11518900" cy="3594100"/>
            </a:xfrm>
            <a:prstGeom prst="rect">
              <a:avLst/>
            </a:prstGeom>
            <a:ln w="12700" cap="flat">
              <a:noFill/>
              <a:miter lim="400000"/>
            </a:ln>
            <a:effectLst/>
          </p:spPr>
        </p:pic>
        <p:sp>
          <p:nvSpPr>
            <p:cNvPr id="807" name="Shape 807"/>
            <p:cNvSpPr/>
            <p:nvPr/>
          </p:nvSpPr>
          <p:spPr>
            <a:xfrm>
              <a:off x="1384300" y="90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08" name="Shape 808"/>
            <p:cNvSpPr/>
            <p:nvPr/>
          </p:nvSpPr>
          <p:spPr>
            <a:xfrm>
              <a:off x="1587500" y="1358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09" name="Shape 809"/>
            <p:cNvSpPr/>
            <p:nvPr/>
          </p:nvSpPr>
          <p:spPr>
            <a:xfrm>
              <a:off x="1612900" y="1104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0" name="Shape 810"/>
            <p:cNvSpPr/>
            <p:nvPr/>
          </p:nvSpPr>
          <p:spPr>
            <a:xfrm>
              <a:off x="1727200" y="838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1" name="Shape 811"/>
            <p:cNvSpPr/>
            <p:nvPr/>
          </p:nvSpPr>
          <p:spPr>
            <a:xfrm>
              <a:off x="1562100" y="609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2" name="Shape 812"/>
            <p:cNvSpPr/>
            <p:nvPr/>
          </p:nvSpPr>
          <p:spPr>
            <a:xfrm>
              <a:off x="9055100" y="927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3" name="Shape 813"/>
            <p:cNvSpPr/>
            <p:nvPr/>
          </p:nvSpPr>
          <p:spPr>
            <a:xfrm>
              <a:off x="9359900" y="800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4" name="Shape 814"/>
            <p:cNvSpPr/>
            <p:nvPr/>
          </p:nvSpPr>
          <p:spPr>
            <a:xfrm>
              <a:off x="9156700" y="800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5" name="Shape 815"/>
            <p:cNvSpPr/>
            <p:nvPr/>
          </p:nvSpPr>
          <p:spPr>
            <a:xfrm>
              <a:off x="9461500" y="546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6" name="Shape 816"/>
            <p:cNvSpPr/>
            <p:nvPr/>
          </p:nvSpPr>
          <p:spPr>
            <a:xfrm>
              <a:off x="9766300" y="368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7" name="Shape 817"/>
            <p:cNvSpPr/>
            <p:nvPr/>
          </p:nvSpPr>
          <p:spPr>
            <a:xfrm>
              <a:off x="9258300" y="571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8" name="Shape 818"/>
            <p:cNvSpPr/>
            <p:nvPr/>
          </p:nvSpPr>
          <p:spPr>
            <a:xfrm>
              <a:off x="89281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19" name="Shape 819"/>
            <p:cNvSpPr/>
            <p:nvPr/>
          </p:nvSpPr>
          <p:spPr>
            <a:xfrm>
              <a:off x="8369300" y="251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0" name="Shape 820"/>
            <p:cNvSpPr/>
            <p:nvPr/>
          </p:nvSpPr>
          <p:spPr>
            <a:xfrm>
              <a:off x="8039100" y="2260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1" name="Shape 821"/>
            <p:cNvSpPr/>
            <p:nvPr/>
          </p:nvSpPr>
          <p:spPr>
            <a:xfrm>
              <a:off x="8089900" y="2514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2" name="Shape 822"/>
            <p:cNvSpPr/>
            <p:nvPr/>
          </p:nvSpPr>
          <p:spPr>
            <a:xfrm>
              <a:off x="8369300" y="27432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3" name="Shape 823"/>
            <p:cNvSpPr/>
            <p:nvPr/>
          </p:nvSpPr>
          <p:spPr>
            <a:xfrm>
              <a:off x="5181600" y="2578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4" name="Shape 824"/>
            <p:cNvSpPr/>
            <p:nvPr/>
          </p:nvSpPr>
          <p:spPr>
            <a:xfrm>
              <a:off x="4318000" y="2171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5" name="Shape 825"/>
            <p:cNvSpPr/>
            <p:nvPr/>
          </p:nvSpPr>
          <p:spPr>
            <a:xfrm>
              <a:off x="4622800" y="1536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6" name="Shape 826"/>
            <p:cNvSpPr/>
            <p:nvPr/>
          </p:nvSpPr>
          <p:spPr>
            <a:xfrm>
              <a:off x="4762500" y="1930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7" name="Shape 827"/>
            <p:cNvSpPr/>
            <p:nvPr/>
          </p:nvSpPr>
          <p:spPr>
            <a:xfrm>
              <a:off x="5778500" y="191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8" name="Shape 828"/>
            <p:cNvSpPr/>
            <p:nvPr/>
          </p:nvSpPr>
          <p:spPr>
            <a:xfrm>
              <a:off x="5600700" y="2133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29" name="Shape 829"/>
            <p:cNvSpPr/>
            <p:nvPr/>
          </p:nvSpPr>
          <p:spPr>
            <a:xfrm>
              <a:off x="5143500" y="18796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0" name="Shape 830"/>
            <p:cNvSpPr/>
            <p:nvPr/>
          </p:nvSpPr>
          <p:spPr>
            <a:xfrm>
              <a:off x="5219700" y="2184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1" name="Shape 831"/>
            <p:cNvSpPr/>
            <p:nvPr/>
          </p:nvSpPr>
          <p:spPr>
            <a:xfrm>
              <a:off x="3149600" y="1016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2" name="Shape 832"/>
            <p:cNvSpPr/>
            <p:nvPr/>
          </p:nvSpPr>
          <p:spPr>
            <a:xfrm>
              <a:off x="34036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3" name="Shape 833"/>
            <p:cNvSpPr/>
            <p:nvPr/>
          </p:nvSpPr>
          <p:spPr>
            <a:xfrm>
              <a:off x="2882900" y="11684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4" name="Shape 834"/>
            <p:cNvSpPr/>
            <p:nvPr/>
          </p:nvSpPr>
          <p:spPr>
            <a:xfrm>
              <a:off x="2921000" y="889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5" name="Shape 835"/>
            <p:cNvSpPr/>
            <p:nvPr/>
          </p:nvSpPr>
          <p:spPr>
            <a:xfrm>
              <a:off x="1943100" y="1524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6" name="Shape 836"/>
            <p:cNvSpPr/>
            <p:nvPr/>
          </p:nvSpPr>
          <p:spPr>
            <a:xfrm>
              <a:off x="1866900" y="1270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7" name="Shape 837"/>
            <p:cNvSpPr/>
            <p:nvPr/>
          </p:nvSpPr>
          <p:spPr>
            <a:xfrm>
              <a:off x="2298700" y="1612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8" name="Shape 838"/>
            <p:cNvSpPr/>
            <p:nvPr/>
          </p:nvSpPr>
          <p:spPr>
            <a:xfrm>
              <a:off x="3238500" y="215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39" name="Shape 839"/>
            <p:cNvSpPr/>
            <p:nvPr/>
          </p:nvSpPr>
          <p:spPr>
            <a:xfrm>
              <a:off x="4064000" y="622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0" name="Shape 840"/>
            <p:cNvSpPr/>
            <p:nvPr/>
          </p:nvSpPr>
          <p:spPr>
            <a:xfrm>
              <a:off x="2590800" y="2413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1" name="Shape 841"/>
            <p:cNvSpPr/>
            <p:nvPr/>
          </p:nvSpPr>
          <p:spPr>
            <a:xfrm>
              <a:off x="2540000" y="5461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2" name="Shape 842"/>
            <p:cNvSpPr/>
            <p:nvPr/>
          </p:nvSpPr>
          <p:spPr>
            <a:xfrm>
              <a:off x="2755900" y="647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3" name="Shape 843"/>
            <p:cNvSpPr/>
            <p:nvPr/>
          </p:nvSpPr>
          <p:spPr>
            <a:xfrm>
              <a:off x="3111500" y="635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4" name="Shape 844"/>
            <p:cNvSpPr/>
            <p:nvPr/>
          </p:nvSpPr>
          <p:spPr>
            <a:xfrm>
              <a:off x="3467100" y="5588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5" name="Shape 845"/>
            <p:cNvSpPr/>
            <p:nvPr/>
          </p:nvSpPr>
          <p:spPr>
            <a:xfrm>
              <a:off x="3695700" y="7239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6" name="Shape 846"/>
            <p:cNvSpPr/>
            <p:nvPr/>
          </p:nvSpPr>
          <p:spPr>
            <a:xfrm>
              <a:off x="4229100" y="762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7" name="Shape 847"/>
            <p:cNvSpPr/>
            <p:nvPr/>
          </p:nvSpPr>
          <p:spPr>
            <a:xfrm>
              <a:off x="2882900" y="1524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8" name="Shape 848"/>
            <p:cNvSpPr/>
            <p:nvPr/>
          </p:nvSpPr>
          <p:spPr>
            <a:xfrm>
              <a:off x="3314700" y="16510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49" name="Shape 849"/>
            <p:cNvSpPr/>
            <p:nvPr/>
          </p:nvSpPr>
          <p:spPr>
            <a:xfrm>
              <a:off x="31115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0" name="Shape 850"/>
            <p:cNvSpPr/>
            <p:nvPr/>
          </p:nvSpPr>
          <p:spPr>
            <a:xfrm>
              <a:off x="3924300" y="17907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1" name="Shape 851"/>
            <p:cNvSpPr/>
            <p:nvPr/>
          </p:nvSpPr>
          <p:spPr>
            <a:xfrm>
              <a:off x="38989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2" name="Shape 852"/>
            <p:cNvSpPr/>
            <p:nvPr/>
          </p:nvSpPr>
          <p:spPr>
            <a:xfrm>
              <a:off x="43307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3" name="Shape 853"/>
            <p:cNvSpPr/>
            <p:nvPr/>
          </p:nvSpPr>
          <p:spPr>
            <a:xfrm>
              <a:off x="1968500" y="952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4" name="Shape 854"/>
            <p:cNvSpPr/>
            <p:nvPr/>
          </p:nvSpPr>
          <p:spPr>
            <a:xfrm>
              <a:off x="22733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5" name="Shape 855"/>
            <p:cNvSpPr/>
            <p:nvPr/>
          </p:nvSpPr>
          <p:spPr>
            <a:xfrm>
              <a:off x="1943100" y="19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6" name="Shape 856"/>
            <p:cNvSpPr/>
            <p:nvPr/>
          </p:nvSpPr>
          <p:spPr>
            <a:xfrm>
              <a:off x="86106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7" name="Shape 857"/>
            <p:cNvSpPr/>
            <p:nvPr/>
          </p:nvSpPr>
          <p:spPr>
            <a:xfrm>
              <a:off x="7772400" y="1333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8" name="Shape 858"/>
            <p:cNvSpPr/>
            <p:nvPr/>
          </p:nvSpPr>
          <p:spPr>
            <a:xfrm>
              <a:off x="82042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59" name="Shape 859"/>
            <p:cNvSpPr/>
            <p:nvPr/>
          </p:nvSpPr>
          <p:spPr>
            <a:xfrm>
              <a:off x="7747000" y="1841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0" name="Shape 860"/>
            <p:cNvSpPr/>
            <p:nvPr/>
          </p:nvSpPr>
          <p:spPr>
            <a:xfrm>
              <a:off x="7162800" y="1841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1" name="Shape 861"/>
            <p:cNvSpPr/>
            <p:nvPr/>
          </p:nvSpPr>
          <p:spPr>
            <a:xfrm>
              <a:off x="6959600" y="146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2" name="Shape 862"/>
            <p:cNvSpPr/>
            <p:nvPr/>
          </p:nvSpPr>
          <p:spPr>
            <a:xfrm>
              <a:off x="7264400" y="146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3" name="Shape 863"/>
            <p:cNvSpPr/>
            <p:nvPr/>
          </p:nvSpPr>
          <p:spPr>
            <a:xfrm>
              <a:off x="6680200" y="2095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4" name="Shape 864"/>
            <p:cNvSpPr/>
            <p:nvPr/>
          </p:nvSpPr>
          <p:spPr>
            <a:xfrm>
              <a:off x="6477000" y="1714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5" name="Shape 865"/>
            <p:cNvSpPr/>
            <p:nvPr/>
          </p:nvSpPr>
          <p:spPr>
            <a:xfrm>
              <a:off x="6781800" y="1714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6" name="Shape 866"/>
            <p:cNvSpPr/>
            <p:nvPr/>
          </p:nvSpPr>
          <p:spPr>
            <a:xfrm>
              <a:off x="6197600" y="196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7" name="Shape 867"/>
            <p:cNvSpPr/>
            <p:nvPr/>
          </p:nvSpPr>
          <p:spPr>
            <a:xfrm>
              <a:off x="6121400" y="158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8" name="Shape 868"/>
            <p:cNvSpPr/>
            <p:nvPr/>
          </p:nvSpPr>
          <p:spPr>
            <a:xfrm>
              <a:off x="4902200" y="1333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69" name="Shape 869"/>
            <p:cNvSpPr/>
            <p:nvPr/>
          </p:nvSpPr>
          <p:spPr>
            <a:xfrm>
              <a:off x="5461000" y="146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0" name="Shape 870"/>
            <p:cNvSpPr/>
            <p:nvPr/>
          </p:nvSpPr>
          <p:spPr>
            <a:xfrm>
              <a:off x="6146800" y="1206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1" name="Shape 871"/>
            <p:cNvSpPr/>
            <p:nvPr/>
          </p:nvSpPr>
          <p:spPr>
            <a:xfrm>
              <a:off x="6959600" y="952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2" name="Shape 872"/>
            <p:cNvSpPr/>
            <p:nvPr/>
          </p:nvSpPr>
          <p:spPr>
            <a:xfrm>
              <a:off x="73914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3" name="Shape 873"/>
            <p:cNvSpPr/>
            <p:nvPr/>
          </p:nvSpPr>
          <p:spPr>
            <a:xfrm>
              <a:off x="7950200" y="952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4" name="Shape 874"/>
            <p:cNvSpPr/>
            <p:nvPr/>
          </p:nvSpPr>
          <p:spPr>
            <a:xfrm>
              <a:off x="85090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5" name="Shape 875"/>
            <p:cNvSpPr/>
            <p:nvPr/>
          </p:nvSpPr>
          <p:spPr>
            <a:xfrm>
              <a:off x="8559800" y="825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6" name="Shape 876"/>
            <p:cNvSpPr/>
            <p:nvPr/>
          </p:nvSpPr>
          <p:spPr>
            <a:xfrm>
              <a:off x="7467600" y="1079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7" name="Shape 877"/>
            <p:cNvSpPr/>
            <p:nvPr/>
          </p:nvSpPr>
          <p:spPr>
            <a:xfrm>
              <a:off x="6502400" y="952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8" name="Shape 878"/>
            <p:cNvSpPr/>
            <p:nvPr/>
          </p:nvSpPr>
          <p:spPr>
            <a:xfrm>
              <a:off x="6553200" y="571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79" name="Shape 879"/>
            <p:cNvSpPr/>
            <p:nvPr/>
          </p:nvSpPr>
          <p:spPr>
            <a:xfrm>
              <a:off x="5969000" y="317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0" name="Shape 880"/>
            <p:cNvSpPr/>
            <p:nvPr/>
          </p:nvSpPr>
          <p:spPr>
            <a:xfrm>
              <a:off x="60198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1" name="Shape 881"/>
            <p:cNvSpPr/>
            <p:nvPr/>
          </p:nvSpPr>
          <p:spPr>
            <a:xfrm>
              <a:off x="5054600" y="825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2" name="Shape 882"/>
            <p:cNvSpPr/>
            <p:nvPr/>
          </p:nvSpPr>
          <p:spPr>
            <a:xfrm>
              <a:off x="5486400" y="1206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3" name="Shape 883"/>
            <p:cNvSpPr/>
            <p:nvPr/>
          </p:nvSpPr>
          <p:spPr>
            <a:xfrm>
              <a:off x="5537200" y="698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4" name="Shape 884"/>
            <p:cNvSpPr/>
            <p:nvPr/>
          </p:nvSpPr>
          <p:spPr>
            <a:xfrm>
              <a:off x="4699000" y="444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5" name="Shape 885"/>
            <p:cNvSpPr/>
            <p:nvPr/>
          </p:nvSpPr>
          <p:spPr>
            <a:xfrm>
              <a:off x="5257800" y="444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6" name="Shape 886"/>
            <p:cNvSpPr/>
            <p:nvPr/>
          </p:nvSpPr>
          <p:spPr>
            <a:xfrm>
              <a:off x="4165600" y="19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7" name="Shape 887"/>
            <p:cNvSpPr/>
            <p:nvPr/>
          </p:nvSpPr>
          <p:spPr>
            <a:xfrm>
              <a:off x="4724400" y="19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sp>
          <p:nvSpPr>
            <p:cNvPr id="888" name="Shape 888"/>
            <p:cNvSpPr/>
            <p:nvPr/>
          </p:nvSpPr>
          <p:spPr>
            <a:xfrm>
              <a:off x="5410200" y="190500"/>
              <a:ext cx="127000" cy="127000"/>
            </a:xfrm>
            <a:prstGeom prst="ellipse">
              <a:avLst/>
            </a:prstGeom>
            <a:solidFill>
              <a:srgbClr val="FF7200"/>
            </a:solidFill>
            <a:ln w="12700" cap="flat">
              <a:noFill/>
              <a:miter lim="400000"/>
            </a:ln>
            <a:effectLst/>
          </p:spPr>
          <p:txBody>
            <a:bodyPr wrap="square" lIns="50800" tIns="50800" rIns="50800" bIns="50800" numCol="1" anchor="ctr">
              <a:noAutofit/>
            </a:bodyPr>
            <a:lstStyle/>
            <a:p>
              <a:pPr>
                <a:defRPr sz="3600">
                  <a:solidFill>
                    <a:srgbClr val="FFFFFF"/>
                  </a:solidFill>
                  <a:effectLst>
                    <a:outerShdw blurRad="38100" dist="12700" dir="5400000" rotWithShape="0">
                      <a:srgbClr val="000000">
                        <a:alpha val="50000"/>
                      </a:srgbClr>
                    </a:outerShdw>
                  </a:effectLst>
                </a:defRPr>
              </a:pPr>
              <a:endParaRPr/>
            </a:p>
          </p:txBody>
        </p:sp>
      </p:grpSp>
      <p:grpSp>
        <p:nvGrpSpPr>
          <p:cNvPr id="894" name="Group 894"/>
          <p:cNvGrpSpPr/>
          <p:nvPr/>
        </p:nvGrpSpPr>
        <p:grpSpPr>
          <a:xfrm>
            <a:off x="6934200" y="1676400"/>
            <a:ext cx="3822701" cy="3022601"/>
            <a:chOff x="0" y="0"/>
            <a:chExt cx="3822700" cy="3022600"/>
          </a:xfrm>
        </p:grpSpPr>
        <p:sp>
          <p:nvSpPr>
            <p:cNvPr id="890" name="Shape 890"/>
            <p:cNvSpPr/>
            <p:nvPr/>
          </p:nvSpPr>
          <p:spPr>
            <a:xfrm>
              <a:off x="0" y="0"/>
              <a:ext cx="3416300" cy="2184400"/>
            </a:xfrm>
            <a:prstGeom prst="roundRect">
              <a:avLst>
                <a:gd name="adj" fmla="val 8721"/>
              </a:avLst>
            </a:prstGeom>
            <a:solidFill>
              <a:srgbClr val="DDDDE2"/>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3100"/>
              </a:pPr>
              <a:r>
                <a:t>Species</a:t>
              </a:r>
            </a:p>
            <a:p>
              <a:pPr>
                <a:defRPr sz="3100"/>
              </a:pPr>
              <a:r>
                <a:t>Number of Birds</a:t>
              </a:r>
            </a:p>
            <a:p>
              <a:pPr>
                <a:defRPr sz="3100"/>
              </a:pPr>
              <a:r>
                <a:t>Weather</a:t>
              </a:r>
            </a:p>
            <a:p>
              <a:pPr>
                <a:defRPr sz="3100"/>
              </a:pPr>
              <a:r>
                <a:t>Environment</a:t>
              </a:r>
            </a:p>
          </p:txBody>
        </p:sp>
        <p:sp>
          <p:nvSpPr>
            <p:cNvPr id="891" name="Shape 891"/>
            <p:cNvSpPr/>
            <p:nvPr/>
          </p:nvSpPr>
          <p:spPr>
            <a:xfrm flipV="1">
              <a:off x="723900" y="2171699"/>
              <a:ext cx="1143000" cy="266702"/>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92" name="Shape 892"/>
            <p:cNvSpPr/>
            <p:nvPr/>
          </p:nvSpPr>
          <p:spPr>
            <a:xfrm flipH="1" flipV="1">
              <a:off x="2095500" y="2197100"/>
              <a:ext cx="406400" cy="41910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93" name="Shape 893"/>
            <p:cNvSpPr/>
            <p:nvPr/>
          </p:nvSpPr>
          <p:spPr>
            <a:xfrm flipH="1" flipV="1">
              <a:off x="2641600" y="2184400"/>
              <a:ext cx="1181101" cy="83820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1" animBg="1" advAuto="0"/>
      <p:bldP spid="894"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8534400" y="1028700"/>
            <a:ext cx="7061200" cy="2565400"/>
          </a:xfrm>
          <a:prstGeom prst="roundRect">
            <a:avLst>
              <a:gd name="adj" fmla="val 7426"/>
            </a:avLst>
          </a:prstGeom>
          <a:solidFill>
            <a:srgbClr val="FFFFFF"/>
          </a:solidFill>
          <a:ln w="889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897" name="Shape 897"/>
          <p:cNvSpPr/>
          <p:nvPr/>
        </p:nvSpPr>
        <p:spPr>
          <a:xfrm>
            <a:off x="8686800" y="5092700"/>
            <a:ext cx="2628900" cy="1270000"/>
          </a:xfrm>
          <a:prstGeom prst="roundRect">
            <a:avLst>
              <a:gd name="adj" fmla="val 15000"/>
            </a:avLst>
          </a:prstGeom>
          <a:solidFill>
            <a:srgbClr val="FF6B64">
              <a:alpha val="50000"/>
            </a:srgbClr>
          </a:solidFill>
          <a:ln w="25400">
            <a:solidFill>
              <a:srgbClr val="E3E3E3">
                <a:alpha val="50000"/>
              </a:srgbClr>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pic>
        <p:nvPicPr>
          <p:cNvPr id="898" name="droppedImage.pdf"/>
          <p:cNvPicPr>
            <a:picLocks noChangeAspect="1"/>
          </p:cNvPicPr>
          <p:nvPr/>
        </p:nvPicPr>
        <p:blipFill>
          <a:blip r:embed="rId2">
            <a:alphaModFix amt="50000"/>
            <a:extLst/>
          </a:blip>
          <a:stretch>
            <a:fillRect/>
          </a:stretch>
        </p:blipFill>
        <p:spPr>
          <a:xfrm>
            <a:off x="11569700" y="6781800"/>
            <a:ext cx="1016001" cy="1886858"/>
          </a:xfrm>
          <a:prstGeom prst="rect">
            <a:avLst/>
          </a:prstGeom>
          <a:ln w="12700">
            <a:miter lim="400000"/>
          </a:ln>
        </p:spPr>
      </p:pic>
      <p:pic>
        <p:nvPicPr>
          <p:cNvPr id="899" name="droppedImage.pdf"/>
          <p:cNvPicPr>
            <a:picLocks noChangeAspect="1"/>
          </p:cNvPicPr>
          <p:nvPr/>
        </p:nvPicPr>
        <p:blipFill>
          <a:blip r:embed="rId3">
            <a:alphaModFix amt="50000"/>
            <a:extLst/>
          </a:blip>
          <a:stretch>
            <a:fillRect/>
          </a:stretch>
        </p:blipFill>
        <p:spPr>
          <a:xfrm>
            <a:off x="8636000" y="6286500"/>
            <a:ext cx="2857500" cy="2857500"/>
          </a:xfrm>
          <a:prstGeom prst="rect">
            <a:avLst/>
          </a:prstGeom>
          <a:ln w="12700">
            <a:miter lim="400000"/>
          </a:ln>
        </p:spPr>
      </p:pic>
      <p:pic>
        <p:nvPicPr>
          <p:cNvPr id="900" name="droppedImage.pdf"/>
          <p:cNvPicPr>
            <a:picLocks noChangeAspect="1"/>
          </p:cNvPicPr>
          <p:nvPr/>
        </p:nvPicPr>
        <p:blipFill>
          <a:blip r:embed="rId2">
            <a:alphaModFix amt="50000"/>
            <a:extLst/>
          </a:blip>
          <a:stretch>
            <a:fillRect/>
          </a:stretch>
        </p:blipFill>
        <p:spPr>
          <a:xfrm>
            <a:off x="7404100" y="6781800"/>
            <a:ext cx="1016001" cy="1886858"/>
          </a:xfrm>
          <a:prstGeom prst="rect">
            <a:avLst/>
          </a:prstGeom>
          <a:ln w="12700">
            <a:miter lim="400000"/>
          </a:ln>
        </p:spPr>
      </p:pic>
      <p:pic>
        <p:nvPicPr>
          <p:cNvPr id="901" name="droppedImage.pdf"/>
          <p:cNvPicPr>
            <a:picLocks noChangeAspect="1"/>
          </p:cNvPicPr>
          <p:nvPr/>
        </p:nvPicPr>
        <p:blipFill>
          <a:blip r:embed="rId4">
            <a:alphaModFix amt="50000"/>
            <a:extLst/>
          </a:blip>
          <a:stretch>
            <a:fillRect/>
          </a:stretch>
        </p:blipFill>
        <p:spPr>
          <a:xfrm>
            <a:off x="6362700" y="4673600"/>
            <a:ext cx="1016001" cy="1810328"/>
          </a:xfrm>
          <a:prstGeom prst="rect">
            <a:avLst/>
          </a:prstGeom>
          <a:ln w="12700">
            <a:miter lim="400000"/>
          </a:ln>
        </p:spPr>
      </p:pic>
      <p:pic>
        <p:nvPicPr>
          <p:cNvPr id="902" name="droppedImage.pdf"/>
          <p:cNvPicPr>
            <a:picLocks noChangeAspect="1"/>
          </p:cNvPicPr>
          <p:nvPr/>
        </p:nvPicPr>
        <p:blipFill>
          <a:blip r:embed="rId4">
            <a:alphaModFix amt="50000"/>
            <a:extLst/>
          </a:blip>
          <a:stretch>
            <a:fillRect/>
          </a:stretch>
        </p:blipFill>
        <p:spPr>
          <a:xfrm>
            <a:off x="7404100" y="4673600"/>
            <a:ext cx="1016001" cy="1810328"/>
          </a:xfrm>
          <a:prstGeom prst="rect">
            <a:avLst/>
          </a:prstGeom>
          <a:ln w="12700">
            <a:miter lim="400000"/>
          </a:ln>
        </p:spPr>
      </p:pic>
      <p:pic>
        <p:nvPicPr>
          <p:cNvPr id="903" name="droppedImage.pdf"/>
          <p:cNvPicPr>
            <a:picLocks noChangeAspect="1"/>
          </p:cNvPicPr>
          <p:nvPr/>
        </p:nvPicPr>
        <p:blipFill>
          <a:blip r:embed="rId5">
            <a:alphaModFix amt="50000"/>
            <a:extLst/>
          </a:blip>
          <a:stretch>
            <a:fillRect/>
          </a:stretch>
        </p:blipFill>
        <p:spPr>
          <a:xfrm>
            <a:off x="11430000" y="4673600"/>
            <a:ext cx="1016001" cy="1810328"/>
          </a:xfrm>
          <a:prstGeom prst="rect">
            <a:avLst/>
          </a:prstGeom>
          <a:ln w="12700">
            <a:miter lim="400000"/>
          </a:ln>
        </p:spPr>
      </p:pic>
      <p:pic>
        <p:nvPicPr>
          <p:cNvPr id="904" name="droppedImage.pdf"/>
          <p:cNvPicPr>
            <a:picLocks noChangeAspect="1"/>
          </p:cNvPicPr>
          <p:nvPr/>
        </p:nvPicPr>
        <p:blipFill>
          <a:blip r:embed="rId5">
            <a:alphaModFix amt="50000"/>
            <a:extLst/>
          </a:blip>
          <a:stretch>
            <a:fillRect/>
          </a:stretch>
        </p:blipFill>
        <p:spPr>
          <a:xfrm>
            <a:off x="12458700" y="4673600"/>
            <a:ext cx="1016001" cy="1810328"/>
          </a:xfrm>
          <a:prstGeom prst="rect">
            <a:avLst/>
          </a:prstGeom>
          <a:ln w="12700">
            <a:miter lim="400000"/>
          </a:ln>
        </p:spPr>
      </p:pic>
      <p:sp>
        <p:nvSpPr>
          <p:cNvPr id="905" name="Shape 905"/>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906" name="Shape 906"/>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907" name="Screen Shot 2011-10-25 at 12.57.53 .png"/>
          <p:cNvPicPr>
            <a:picLocks noChangeAspect="1"/>
          </p:cNvPicPr>
          <p:nvPr/>
        </p:nvPicPr>
        <p:blipFill>
          <a:blip r:embed="rId6">
            <a:alphaModFix amt="50000"/>
            <a:extLst/>
          </a:blip>
          <a:stretch>
            <a:fillRect/>
          </a:stretch>
        </p:blipFill>
        <p:spPr>
          <a:xfrm>
            <a:off x="5245100" y="571500"/>
            <a:ext cx="1203276" cy="523875"/>
          </a:xfrm>
          <a:prstGeom prst="rect">
            <a:avLst/>
          </a:prstGeom>
          <a:ln w="12700">
            <a:miter lim="400000"/>
          </a:ln>
        </p:spPr>
      </p:pic>
      <p:pic>
        <p:nvPicPr>
          <p:cNvPr id="908" name="droppedImage.pdf"/>
          <p:cNvPicPr>
            <a:picLocks noChangeAspect="1"/>
          </p:cNvPicPr>
          <p:nvPr/>
        </p:nvPicPr>
        <p:blipFill>
          <a:blip r:embed="rId7">
            <a:alphaModFix amt="50000"/>
            <a:extLst/>
          </a:blip>
          <a:stretch>
            <a:fillRect/>
          </a:stretch>
        </p:blipFill>
        <p:spPr>
          <a:xfrm>
            <a:off x="5016500" y="1879600"/>
            <a:ext cx="1654969" cy="1626270"/>
          </a:xfrm>
          <a:prstGeom prst="rect">
            <a:avLst/>
          </a:prstGeom>
          <a:ln w="12700">
            <a:miter lim="400000"/>
          </a:ln>
        </p:spPr>
      </p:pic>
      <p:sp>
        <p:nvSpPr>
          <p:cNvPr id="909" name="Shape 909"/>
          <p:cNvSpPr/>
          <p:nvPr/>
        </p:nvSpPr>
        <p:spPr>
          <a:xfrm flipH="1" flipV="1">
            <a:off x="6925679" y="2768431"/>
            <a:ext cx="1497398"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0" name="Shape 910"/>
          <p:cNvSpPr/>
          <p:nvPr/>
        </p:nvSpPr>
        <p:spPr>
          <a:xfrm flipV="1">
            <a:off x="9990666" y="3673208"/>
            <a:ext cx="12271" cy="1237459"/>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1" name="Shape 911"/>
          <p:cNvSpPr/>
          <p:nvPr/>
        </p:nvSpPr>
        <p:spPr>
          <a:xfrm flipH="1" flipV="1">
            <a:off x="3225800" y="2768600"/>
            <a:ext cx="1497397"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2" name="Shape 912"/>
          <p:cNvSpPr/>
          <p:nvPr/>
        </p:nvSpPr>
        <p:spPr>
          <a:xfrm>
            <a:off x="8686800" y="2159000"/>
            <a:ext cx="2628900" cy="1270000"/>
          </a:xfrm>
          <a:prstGeom prst="roundRect">
            <a:avLst>
              <a:gd name="adj" fmla="val 15000"/>
            </a:avLst>
          </a:prstGeom>
          <a:solidFill>
            <a:srgbClr val="FAFA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913" name="Shape 913"/>
          <p:cNvSpPr/>
          <p:nvPr/>
        </p:nvSpPr>
        <p:spPr>
          <a:xfrm flipV="1">
            <a:off x="11620500" y="2777060"/>
            <a:ext cx="1524000" cy="81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14" name="droppedImage.pdf"/>
          <p:cNvPicPr>
            <a:picLocks noChangeAspect="1"/>
          </p:cNvPicPr>
          <p:nvPr/>
        </p:nvPicPr>
        <p:blipFill>
          <a:blip r:embed="rId5">
            <a:extLst/>
          </a:blip>
          <a:stretch>
            <a:fillRect/>
          </a:stretch>
        </p:blipFill>
        <p:spPr>
          <a:xfrm>
            <a:off x="13436600" y="1435100"/>
            <a:ext cx="1016001" cy="1810328"/>
          </a:xfrm>
          <a:prstGeom prst="rect">
            <a:avLst/>
          </a:prstGeom>
          <a:ln w="12700">
            <a:miter lim="400000"/>
          </a:ln>
        </p:spPr>
      </p:pic>
      <p:pic>
        <p:nvPicPr>
          <p:cNvPr id="915" name="droppedImage.pdf"/>
          <p:cNvPicPr>
            <a:picLocks noChangeAspect="1"/>
          </p:cNvPicPr>
          <p:nvPr/>
        </p:nvPicPr>
        <p:blipFill>
          <a:blip r:embed="rId5">
            <a:extLst/>
          </a:blip>
          <a:stretch>
            <a:fillRect/>
          </a:stretch>
        </p:blipFill>
        <p:spPr>
          <a:xfrm>
            <a:off x="14465300" y="1435100"/>
            <a:ext cx="1016001" cy="1810328"/>
          </a:xfrm>
          <a:prstGeom prst="rect">
            <a:avLst/>
          </a:prstGeom>
          <a:ln w="12700">
            <a:miter lim="400000"/>
          </a:ln>
        </p:spPr>
      </p:pic>
      <p:pic>
        <p:nvPicPr>
          <p:cNvPr id="916" name="droppedImage.pdf"/>
          <p:cNvPicPr>
            <a:picLocks noChangeAspect="1"/>
          </p:cNvPicPr>
          <p:nvPr/>
        </p:nvPicPr>
        <p:blipFill>
          <a:blip r:embed="rId4">
            <a:alphaModFix amt="50000"/>
            <a:extLst/>
          </a:blip>
          <a:stretch>
            <a:fillRect/>
          </a:stretch>
        </p:blipFill>
        <p:spPr>
          <a:xfrm>
            <a:off x="1168400" y="1574800"/>
            <a:ext cx="1016001" cy="1810328"/>
          </a:xfrm>
          <a:prstGeom prst="rect">
            <a:avLst/>
          </a:prstGeom>
          <a:ln w="12700">
            <a:miter lim="400000"/>
          </a:ln>
        </p:spPr>
      </p:pic>
      <p:pic>
        <p:nvPicPr>
          <p:cNvPr id="917" name="droppedImage.pdf"/>
          <p:cNvPicPr>
            <a:picLocks noChangeAspect="1"/>
          </p:cNvPicPr>
          <p:nvPr/>
        </p:nvPicPr>
        <p:blipFill>
          <a:blip r:embed="rId4">
            <a:alphaModFix amt="50000"/>
            <a:extLst/>
          </a:blip>
          <a:stretch>
            <a:fillRect/>
          </a:stretch>
        </p:blipFill>
        <p:spPr>
          <a:xfrm>
            <a:off x="2209800" y="1574800"/>
            <a:ext cx="1016001" cy="1810328"/>
          </a:xfrm>
          <a:prstGeom prst="rect">
            <a:avLst/>
          </a:prstGeom>
          <a:ln w="12700">
            <a:miter lim="400000"/>
          </a:ln>
        </p:spPr>
      </p:pic>
      <p:sp>
        <p:nvSpPr>
          <p:cNvPr id="918" name="Shape 918"/>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919" name="Shape 919"/>
          <p:cNvSpPr/>
          <p:nvPr/>
        </p:nvSpPr>
        <p:spPr>
          <a:xfrm flipH="1" flipV="1">
            <a:off x="5828605" y="1278018"/>
            <a:ext cx="11101" cy="614614"/>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p:cNvSpPr>
          <p:nvPr>
            <p:ph type="title"/>
          </p:nvPr>
        </p:nvSpPr>
        <p:spPr>
          <a:prstGeom prst="rect">
            <a:avLst/>
          </a:prstGeom>
        </p:spPr>
        <p:txBody>
          <a:bodyPr/>
          <a:lstStyle/>
          <a:p>
            <a:r>
              <a:t>STEM</a:t>
            </a:r>
          </a:p>
        </p:txBody>
      </p:sp>
      <p:sp>
        <p:nvSpPr>
          <p:cNvPr id="922" name="Shape 922"/>
          <p:cNvSpPr>
            <a:spLocks noGrp="1"/>
          </p:cNvSpPr>
          <p:nvPr>
            <p:ph type="body" idx="1"/>
          </p:nvPr>
        </p:nvSpPr>
        <p:spPr>
          <a:prstGeom prst="rect">
            <a:avLst/>
          </a:prstGeom>
        </p:spPr>
        <p:txBody>
          <a:bodyPr/>
          <a:lstStyle/>
          <a:p>
            <a:pPr marL="1333500"/>
            <a:r>
              <a:t>STEM (Spatiotemporal exploratory model) is a semi-parametric machine learning model based on Decision Trees</a:t>
            </a:r>
          </a:p>
          <a:p>
            <a:pPr marL="1333500"/>
            <a:endParaRPr/>
          </a:p>
          <a:p>
            <a:pPr marL="1333500"/>
            <a:r>
              <a:t>STEM produces bird occurrence estimations in large spatial and temporal scales using a multi-scale strategy</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Contexto</a:t>
            </a:r>
            <a:endParaRPr lang="en-US" dirty="0"/>
          </a:p>
        </p:txBody>
      </p:sp>
    </p:spTree>
    <p:extLst>
      <p:ext uri="{BB962C8B-B14F-4D97-AF65-F5344CB8AC3E}">
        <p14:creationId xmlns:p14="http://schemas.microsoft.com/office/powerpoint/2010/main" val="86132588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p:cNvSpPr>
          <p:nvPr>
            <p:ph type="title"/>
          </p:nvPr>
        </p:nvSpPr>
        <p:spPr>
          <a:prstGeom prst="rect">
            <a:avLst/>
          </a:prstGeom>
        </p:spPr>
        <p:txBody>
          <a:bodyPr/>
          <a:lstStyle/>
          <a:p>
            <a:r>
              <a:t>STEM</a:t>
            </a:r>
          </a:p>
        </p:txBody>
      </p:sp>
      <p:pic>
        <p:nvPicPr>
          <p:cNvPr id="925" name="droppedImage.pdf"/>
          <p:cNvPicPr>
            <a:picLocks noChangeAspect="1"/>
          </p:cNvPicPr>
          <p:nvPr/>
        </p:nvPicPr>
        <p:blipFill>
          <a:blip r:embed="rId2">
            <a:extLst/>
          </a:blip>
          <a:stretch>
            <a:fillRect/>
          </a:stretch>
        </p:blipFill>
        <p:spPr>
          <a:xfrm>
            <a:off x="2362200" y="4572000"/>
            <a:ext cx="11518900" cy="3594100"/>
          </a:xfrm>
          <a:prstGeom prst="rect">
            <a:avLst/>
          </a:prstGeom>
          <a:ln w="12700">
            <a:miter lim="400000"/>
          </a:ln>
        </p:spPr>
      </p:pic>
      <p:sp>
        <p:nvSpPr>
          <p:cNvPr id="926" name="Shape 926"/>
          <p:cNvSpPr/>
          <p:nvPr/>
        </p:nvSpPr>
        <p:spPr>
          <a:xfrm>
            <a:off x="6070600" y="57404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grpSp>
        <p:nvGrpSpPr>
          <p:cNvPr id="929" name="Group 929"/>
          <p:cNvGrpSpPr/>
          <p:nvPr/>
        </p:nvGrpSpPr>
        <p:grpSpPr>
          <a:xfrm>
            <a:off x="7493000" y="3213100"/>
            <a:ext cx="3291899" cy="3035301"/>
            <a:chOff x="0" y="0"/>
            <a:chExt cx="3291898" cy="3035300"/>
          </a:xfrm>
        </p:grpSpPr>
        <p:sp>
          <p:nvSpPr>
            <p:cNvPr id="927" name="Shape 927"/>
            <p:cNvSpPr/>
            <p:nvPr/>
          </p:nvSpPr>
          <p:spPr>
            <a:xfrm flipV="1">
              <a:off x="0" y="723900"/>
              <a:ext cx="1625600" cy="231140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28" name="Shape 928"/>
            <p:cNvSpPr/>
            <p:nvPr/>
          </p:nvSpPr>
          <p:spPr>
            <a:xfrm>
              <a:off x="519527" y="0"/>
              <a:ext cx="2772372" cy="660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Decision Tree</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1" animBg="1" advAuto="0"/>
      <p:bldP spid="929"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hape 931"/>
          <p:cNvSpPr>
            <a:spLocks noGrp="1"/>
          </p:cNvSpPr>
          <p:nvPr>
            <p:ph type="title"/>
          </p:nvPr>
        </p:nvSpPr>
        <p:spPr>
          <a:prstGeom prst="rect">
            <a:avLst/>
          </a:prstGeom>
        </p:spPr>
        <p:txBody>
          <a:bodyPr/>
          <a:lstStyle/>
          <a:p>
            <a:r>
              <a:t>STEM</a:t>
            </a:r>
          </a:p>
        </p:txBody>
      </p:sp>
      <p:pic>
        <p:nvPicPr>
          <p:cNvPr id="932" name="droppedImage.pdf"/>
          <p:cNvPicPr>
            <a:picLocks noChangeAspect="1"/>
          </p:cNvPicPr>
          <p:nvPr/>
        </p:nvPicPr>
        <p:blipFill>
          <a:blip r:embed="rId2">
            <a:extLst/>
          </a:blip>
          <a:stretch>
            <a:fillRect/>
          </a:stretch>
        </p:blipFill>
        <p:spPr>
          <a:xfrm>
            <a:off x="2362200" y="4572000"/>
            <a:ext cx="11518900" cy="3594100"/>
          </a:xfrm>
          <a:prstGeom prst="rect">
            <a:avLst/>
          </a:prstGeom>
          <a:ln w="12700">
            <a:miter lim="400000"/>
          </a:ln>
        </p:spPr>
      </p:pic>
      <p:sp>
        <p:nvSpPr>
          <p:cNvPr id="933" name="Shape 933"/>
          <p:cNvSpPr/>
          <p:nvPr/>
        </p:nvSpPr>
        <p:spPr>
          <a:xfrm>
            <a:off x="6070600" y="57404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34" name="Shape 934"/>
          <p:cNvSpPr/>
          <p:nvPr/>
        </p:nvSpPr>
        <p:spPr>
          <a:xfrm>
            <a:off x="6324600" y="58547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35" name="Shape 935"/>
          <p:cNvSpPr/>
          <p:nvPr/>
        </p:nvSpPr>
        <p:spPr>
          <a:xfrm>
            <a:off x="5803900" y="53086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36" name="Shape 936"/>
          <p:cNvSpPr/>
          <p:nvPr/>
        </p:nvSpPr>
        <p:spPr>
          <a:xfrm>
            <a:off x="6819900" y="55499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37" name="Shape 937"/>
          <p:cNvSpPr/>
          <p:nvPr/>
        </p:nvSpPr>
        <p:spPr>
          <a:xfrm>
            <a:off x="7073900" y="49022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38" name="Shape 938"/>
          <p:cNvSpPr/>
          <p:nvPr/>
        </p:nvSpPr>
        <p:spPr>
          <a:xfrm>
            <a:off x="7327900" y="50165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1" animBg="1" advAuto="0"/>
      <p:bldP spid="935" grpId="2" animBg="1" advAuto="0"/>
      <p:bldP spid="936" grpId="3" animBg="1" advAuto="0"/>
      <p:bldP spid="937" grpId="4" animBg="1" advAuto="0"/>
      <p:bldP spid="938" grpId="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p:cNvSpPr>
          <p:nvPr>
            <p:ph type="title"/>
          </p:nvPr>
        </p:nvSpPr>
        <p:spPr>
          <a:prstGeom prst="rect">
            <a:avLst/>
          </a:prstGeom>
        </p:spPr>
        <p:txBody>
          <a:bodyPr/>
          <a:lstStyle/>
          <a:p>
            <a:r>
              <a:t>STEM</a:t>
            </a:r>
          </a:p>
        </p:txBody>
      </p:sp>
      <p:pic>
        <p:nvPicPr>
          <p:cNvPr id="941" name="droppedImage.pdf"/>
          <p:cNvPicPr>
            <a:picLocks noChangeAspect="1"/>
          </p:cNvPicPr>
          <p:nvPr/>
        </p:nvPicPr>
        <p:blipFill>
          <a:blip r:embed="rId2">
            <a:extLst/>
          </a:blip>
          <a:stretch>
            <a:fillRect/>
          </a:stretch>
        </p:blipFill>
        <p:spPr>
          <a:xfrm>
            <a:off x="2362200" y="4572000"/>
            <a:ext cx="11518900" cy="3594100"/>
          </a:xfrm>
          <a:prstGeom prst="rect">
            <a:avLst/>
          </a:prstGeom>
          <a:ln w="12700">
            <a:miter lim="400000"/>
          </a:ln>
        </p:spPr>
      </p:pic>
      <p:sp>
        <p:nvSpPr>
          <p:cNvPr id="942" name="Shape 942"/>
          <p:cNvSpPr/>
          <p:nvPr/>
        </p:nvSpPr>
        <p:spPr>
          <a:xfrm>
            <a:off x="6070600" y="57404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3" name="Shape 943"/>
          <p:cNvSpPr/>
          <p:nvPr/>
        </p:nvSpPr>
        <p:spPr>
          <a:xfrm>
            <a:off x="6324600" y="58547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4" name="Shape 944"/>
          <p:cNvSpPr/>
          <p:nvPr/>
        </p:nvSpPr>
        <p:spPr>
          <a:xfrm>
            <a:off x="5803900" y="53086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5" name="Shape 945"/>
          <p:cNvSpPr/>
          <p:nvPr/>
        </p:nvSpPr>
        <p:spPr>
          <a:xfrm>
            <a:off x="6819900" y="55499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6" name="Shape 946"/>
          <p:cNvSpPr/>
          <p:nvPr/>
        </p:nvSpPr>
        <p:spPr>
          <a:xfrm>
            <a:off x="7073900" y="49022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7" name="Shape 947"/>
          <p:cNvSpPr/>
          <p:nvPr/>
        </p:nvSpPr>
        <p:spPr>
          <a:xfrm>
            <a:off x="7327900" y="5016500"/>
            <a:ext cx="1270000" cy="1270000"/>
          </a:xfrm>
          <a:prstGeom prst="rect">
            <a:avLst/>
          </a:prstGeom>
          <a:solidFill>
            <a:srgbClr val="00F949">
              <a:alpha val="31000"/>
            </a:srgbClr>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948" name="Shape 948"/>
          <p:cNvSpPr/>
          <p:nvPr/>
        </p:nvSpPr>
        <p:spPr>
          <a:xfrm>
            <a:off x="7112000" y="6477000"/>
            <a:ext cx="152400" cy="152400"/>
          </a:xfrm>
          <a:prstGeom prst="ellipse">
            <a:avLst/>
          </a:prstGeom>
          <a:solidFill>
            <a:srgbClr val="FF2600"/>
          </a:solidFill>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Shape 950"/>
          <p:cNvSpPr/>
          <p:nvPr/>
        </p:nvSpPr>
        <p:spPr>
          <a:xfrm>
            <a:off x="9321800" y="11639550"/>
            <a:ext cx="9512300" cy="965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31800">
              <a:spcBef>
                <a:spcPts val="1100"/>
              </a:spcBef>
              <a:defRPr sz="2200">
                <a:latin typeface="Times"/>
                <a:ea typeface="Times"/>
                <a:cs typeface="Times"/>
                <a:sym typeface="Times"/>
              </a:defRPr>
            </a:pPr>
            <a:endParaRPr/>
          </a:p>
        </p:txBody>
      </p:sp>
      <p:sp>
        <p:nvSpPr>
          <p:cNvPr id="951" name="Shape 951"/>
          <p:cNvSpPr/>
          <p:nvPr/>
        </p:nvSpPr>
        <p:spPr>
          <a:xfrm>
            <a:off x="2134606" y="2070100"/>
            <a:ext cx="1286669"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species</a:t>
            </a:r>
          </a:p>
        </p:txBody>
      </p:sp>
      <p:sp>
        <p:nvSpPr>
          <p:cNvPr id="952" name="Shape 952"/>
          <p:cNvSpPr/>
          <p:nvPr/>
        </p:nvSpPr>
        <p:spPr>
          <a:xfrm>
            <a:off x="2584629" y="3454400"/>
            <a:ext cx="8467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time</a:t>
            </a:r>
          </a:p>
        </p:txBody>
      </p:sp>
      <p:sp>
        <p:nvSpPr>
          <p:cNvPr id="953" name="Shape 953"/>
          <p:cNvSpPr/>
          <p:nvPr/>
        </p:nvSpPr>
        <p:spPr>
          <a:xfrm>
            <a:off x="1998319" y="2768600"/>
            <a:ext cx="14309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location</a:t>
            </a:r>
          </a:p>
        </p:txBody>
      </p:sp>
      <p:sp>
        <p:nvSpPr>
          <p:cNvPr id="954" name="Shape 954"/>
          <p:cNvSpPr/>
          <p:nvPr/>
        </p:nvSpPr>
        <p:spPr>
          <a:xfrm>
            <a:off x="5130800" y="1752600"/>
            <a:ext cx="3568700" cy="2578100"/>
          </a:xfrm>
          <a:prstGeom prst="roundRect">
            <a:avLst>
              <a:gd name="adj" fmla="val 7389"/>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200"/>
            </a:pPr>
            <a:r>
              <a:t>STEM</a:t>
            </a:r>
          </a:p>
          <a:p>
            <a:pPr>
              <a:defRPr sz="3200"/>
            </a:pPr>
            <a:r>
              <a:t>Model</a:t>
            </a:r>
          </a:p>
        </p:txBody>
      </p:sp>
      <p:grpSp>
        <p:nvGrpSpPr>
          <p:cNvPr id="958" name="Group 958"/>
          <p:cNvGrpSpPr/>
          <p:nvPr/>
        </p:nvGrpSpPr>
        <p:grpSpPr>
          <a:xfrm>
            <a:off x="3797300" y="2350880"/>
            <a:ext cx="1359207" cy="1370220"/>
            <a:chOff x="0" y="0"/>
            <a:chExt cx="1359206" cy="1370219"/>
          </a:xfrm>
        </p:grpSpPr>
        <p:sp>
          <p:nvSpPr>
            <p:cNvPr id="955" name="Shape 955"/>
            <p:cNvSpPr/>
            <p:nvPr/>
          </p:nvSpPr>
          <p:spPr>
            <a:xfrm flipH="1">
              <a:off x="17747" y="0"/>
              <a:ext cx="1341460" cy="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56" name="Shape 956"/>
            <p:cNvSpPr/>
            <p:nvPr/>
          </p:nvSpPr>
          <p:spPr>
            <a:xfrm flipH="1">
              <a:off x="0" y="6971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57" name="Shape 957"/>
            <p:cNvSpPr/>
            <p:nvPr/>
          </p:nvSpPr>
          <p:spPr>
            <a:xfrm flipH="1">
              <a:off x="0" y="13702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959" name="Screen Shot 2011-10-25 at 12.57.53 .png"/>
          <p:cNvPicPr>
            <a:picLocks noChangeAspect="1"/>
          </p:cNvPicPr>
          <p:nvPr/>
        </p:nvPicPr>
        <p:blipFill>
          <a:blip r:embed="rId2">
            <a:extLst/>
          </a:blip>
          <a:stretch>
            <a:fillRect/>
          </a:stretch>
        </p:blipFill>
        <p:spPr>
          <a:xfrm>
            <a:off x="6311900" y="406400"/>
            <a:ext cx="1203276" cy="523875"/>
          </a:xfrm>
          <a:prstGeom prst="rect">
            <a:avLst/>
          </a:prstGeom>
          <a:ln w="12700">
            <a:miter lim="400000"/>
          </a:ln>
        </p:spPr>
      </p:pic>
      <p:sp>
        <p:nvSpPr>
          <p:cNvPr id="960" name="Shape 960"/>
          <p:cNvSpPr/>
          <p:nvPr/>
        </p:nvSpPr>
        <p:spPr>
          <a:xfrm flipV="1">
            <a:off x="6921500" y="1002916"/>
            <a:ext cx="0" cy="75393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p:nvPr/>
        </p:nvSpPr>
        <p:spPr>
          <a:xfrm>
            <a:off x="9321800" y="11639550"/>
            <a:ext cx="9512300" cy="965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31800">
              <a:spcBef>
                <a:spcPts val="1100"/>
              </a:spcBef>
              <a:defRPr sz="2200">
                <a:latin typeface="Times"/>
                <a:ea typeface="Times"/>
                <a:cs typeface="Times"/>
                <a:sym typeface="Times"/>
              </a:defRPr>
            </a:pPr>
            <a:endParaRPr/>
          </a:p>
        </p:txBody>
      </p:sp>
      <p:sp>
        <p:nvSpPr>
          <p:cNvPr id="963" name="Shape 963"/>
          <p:cNvSpPr/>
          <p:nvPr/>
        </p:nvSpPr>
        <p:spPr>
          <a:xfrm flipH="1">
            <a:off x="8392044" y="2667000"/>
            <a:ext cx="1674315" cy="17"/>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64" name="Shape 964"/>
          <p:cNvSpPr/>
          <p:nvPr/>
        </p:nvSpPr>
        <p:spPr>
          <a:xfrm>
            <a:off x="10434023" y="2387600"/>
            <a:ext cx="3829646"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occurrence probability</a:t>
            </a:r>
          </a:p>
        </p:txBody>
      </p:sp>
      <p:sp>
        <p:nvSpPr>
          <p:cNvPr id="965" name="Shape 965"/>
          <p:cNvSpPr/>
          <p:nvPr/>
        </p:nvSpPr>
        <p:spPr>
          <a:xfrm>
            <a:off x="2134606" y="2070100"/>
            <a:ext cx="1286669"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species</a:t>
            </a:r>
          </a:p>
        </p:txBody>
      </p:sp>
      <p:sp>
        <p:nvSpPr>
          <p:cNvPr id="966" name="Shape 966"/>
          <p:cNvSpPr/>
          <p:nvPr/>
        </p:nvSpPr>
        <p:spPr>
          <a:xfrm>
            <a:off x="2584629" y="3454400"/>
            <a:ext cx="8467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time</a:t>
            </a:r>
          </a:p>
        </p:txBody>
      </p:sp>
      <p:sp>
        <p:nvSpPr>
          <p:cNvPr id="967" name="Shape 967"/>
          <p:cNvSpPr/>
          <p:nvPr/>
        </p:nvSpPr>
        <p:spPr>
          <a:xfrm>
            <a:off x="1998319" y="2768600"/>
            <a:ext cx="14309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location</a:t>
            </a:r>
          </a:p>
        </p:txBody>
      </p:sp>
      <p:sp>
        <p:nvSpPr>
          <p:cNvPr id="968" name="Shape 968"/>
          <p:cNvSpPr/>
          <p:nvPr/>
        </p:nvSpPr>
        <p:spPr>
          <a:xfrm>
            <a:off x="5130800" y="1752600"/>
            <a:ext cx="3568700" cy="2578100"/>
          </a:xfrm>
          <a:prstGeom prst="roundRect">
            <a:avLst>
              <a:gd name="adj" fmla="val 7389"/>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200"/>
            </a:pPr>
            <a:r>
              <a:t>STEM</a:t>
            </a:r>
          </a:p>
          <a:p>
            <a:pPr>
              <a:defRPr sz="3200"/>
            </a:pPr>
            <a:r>
              <a:t>Model</a:t>
            </a:r>
          </a:p>
        </p:txBody>
      </p:sp>
      <p:grpSp>
        <p:nvGrpSpPr>
          <p:cNvPr id="972" name="Group 972"/>
          <p:cNvGrpSpPr/>
          <p:nvPr/>
        </p:nvGrpSpPr>
        <p:grpSpPr>
          <a:xfrm>
            <a:off x="3797300" y="2350880"/>
            <a:ext cx="1359207" cy="1370220"/>
            <a:chOff x="0" y="0"/>
            <a:chExt cx="1359206" cy="1370219"/>
          </a:xfrm>
        </p:grpSpPr>
        <p:sp>
          <p:nvSpPr>
            <p:cNvPr id="969" name="Shape 969"/>
            <p:cNvSpPr/>
            <p:nvPr/>
          </p:nvSpPr>
          <p:spPr>
            <a:xfrm flipH="1">
              <a:off x="17747" y="0"/>
              <a:ext cx="1341460" cy="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70" name="Shape 970"/>
            <p:cNvSpPr/>
            <p:nvPr/>
          </p:nvSpPr>
          <p:spPr>
            <a:xfrm flipH="1">
              <a:off x="0" y="6971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71" name="Shape 971"/>
            <p:cNvSpPr/>
            <p:nvPr/>
          </p:nvSpPr>
          <p:spPr>
            <a:xfrm flipH="1">
              <a:off x="0" y="13702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973" name="Screen Shot 2011-10-25 at 12.57.53 .png"/>
          <p:cNvPicPr>
            <a:picLocks noChangeAspect="1"/>
          </p:cNvPicPr>
          <p:nvPr/>
        </p:nvPicPr>
        <p:blipFill>
          <a:blip r:embed="rId2">
            <a:extLst/>
          </a:blip>
          <a:stretch>
            <a:fillRect/>
          </a:stretch>
        </p:blipFill>
        <p:spPr>
          <a:xfrm>
            <a:off x="6311900" y="406400"/>
            <a:ext cx="1203276" cy="523875"/>
          </a:xfrm>
          <a:prstGeom prst="rect">
            <a:avLst/>
          </a:prstGeom>
          <a:ln w="12700">
            <a:miter lim="400000"/>
          </a:ln>
        </p:spPr>
      </p:pic>
      <p:sp>
        <p:nvSpPr>
          <p:cNvPr id="974" name="Shape 974"/>
          <p:cNvSpPr/>
          <p:nvPr/>
        </p:nvSpPr>
        <p:spPr>
          <a:xfrm flipV="1">
            <a:off x="6921500" y="1002916"/>
            <a:ext cx="0" cy="75393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p:nvPr/>
        </p:nvSpPr>
        <p:spPr>
          <a:xfrm flipH="1">
            <a:off x="8392044" y="2667000"/>
            <a:ext cx="1674315" cy="17"/>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7" name="Shape 977"/>
          <p:cNvSpPr/>
          <p:nvPr/>
        </p:nvSpPr>
        <p:spPr>
          <a:xfrm>
            <a:off x="10434023" y="2387600"/>
            <a:ext cx="3829646"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occurrence probability</a:t>
            </a:r>
          </a:p>
        </p:txBody>
      </p:sp>
      <p:sp>
        <p:nvSpPr>
          <p:cNvPr id="978" name="Shape 978"/>
          <p:cNvSpPr/>
          <p:nvPr/>
        </p:nvSpPr>
        <p:spPr>
          <a:xfrm flipH="1">
            <a:off x="8394700" y="3454400"/>
            <a:ext cx="1674315" cy="17"/>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9" name="Shape 979"/>
          <p:cNvSpPr/>
          <p:nvPr/>
        </p:nvSpPr>
        <p:spPr>
          <a:xfrm>
            <a:off x="10434496" y="3175000"/>
            <a:ext cx="3656212"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predictor importance</a:t>
            </a:r>
          </a:p>
        </p:txBody>
      </p:sp>
      <p:sp>
        <p:nvSpPr>
          <p:cNvPr id="980" name="Shape 980"/>
          <p:cNvSpPr/>
          <p:nvPr/>
        </p:nvSpPr>
        <p:spPr>
          <a:xfrm>
            <a:off x="2134606" y="2070100"/>
            <a:ext cx="1286669"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species</a:t>
            </a:r>
          </a:p>
        </p:txBody>
      </p:sp>
      <p:sp>
        <p:nvSpPr>
          <p:cNvPr id="981" name="Shape 981"/>
          <p:cNvSpPr/>
          <p:nvPr/>
        </p:nvSpPr>
        <p:spPr>
          <a:xfrm>
            <a:off x="2584629" y="3454400"/>
            <a:ext cx="8467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time</a:t>
            </a:r>
          </a:p>
        </p:txBody>
      </p:sp>
      <p:sp>
        <p:nvSpPr>
          <p:cNvPr id="982" name="Shape 982"/>
          <p:cNvSpPr/>
          <p:nvPr/>
        </p:nvSpPr>
        <p:spPr>
          <a:xfrm>
            <a:off x="1998319" y="2768600"/>
            <a:ext cx="14309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location</a:t>
            </a:r>
          </a:p>
        </p:txBody>
      </p:sp>
      <p:sp>
        <p:nvSpPr>
          <p:cNvPr id="983" name="Shape 983"/>
          <p:cNvSpPr/>
          <p:nvPr/>
        </p:nvSpPr>
        <p:spPr>
          <a:xfrm>
            <a:off x="5130800" y="1752600"/>
            <a:ext cx="3568700" cy="2578100"/>
          </a:xfrm>
          <a:prstGeom prst="roundRect">
            <a:avLst>
              <a:gd name="adj" fmla="val 7389"/>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200"/>
            </a:pPr>
            <a:r>
              <a:t>STEM</a:t>
            </a:r>
          </a:p>
          <a:p>
            <a:pPr>
              <a:defRPr sz="3200"/>
            </a:pPr>
            <a:r>
              <a:t>Model</a:t>
            </a:r>
          </a:p>
        </p:txBody>
      </p:sp>
      <p:grpSp>
        <p:nvGrpSpPr>
          <p:cNvPr id="987" name="Group 987"/>
          <p:cNvGrpSpPr/>
          <p:nvPr/>
        </p:nvGrpSpPr>
        <p:grpSpPr>
          <a:xfrm>
            <a:off x="3797300" y="2350880"/>
            <a:ext cx="1359207" cy="1370220"/>
            <a:chOff x="0" y="0"/>
            <a:chExt cx="1359206" cy="1370219"/>
          </a:xfrm>
        </p:grpSpPr>
        <p:sp>
          <p:nvSpPr>
            <p:cNvPr id="984" name="Shape 984"/>
            <p:cNvSpPr/>
            <p:nvPr/>
          </p:nvSpPr>
          <p:spPr>
            <a:xfrm flipH="1">
              <a:off x="17747" y="0"/>
              <a:ext cx="1341460" cy="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5" name="Shape 985"/>
            <p:cNvSpPr/>
            <p:nvPr/>
          </p:nvSpPr>
          <p:spPr>
            <a:xfrm flipH="1">
              <a:off x="0" y="6971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6" name="Shape 986"/>
            <p:cNvSpPr/>
            <p:nvPr/>
          </p:nvSpPr>
          <p:spPr>
            <a:xfrm flipH="1">
              <a:off x="0" y="13702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988" name="Screen Shot 2011-10-25 at 12.57.53 .png"/>
          <p:cNvPicPr>
            <a:picLocks noChangeAspect="1"/>
          </p:cNvPicPr>
          <p:nvPr/>
        </p:nvPicPr>
        <p:blipFill>
          <a:blip r:embed="rId2">
            <a:extLst/>
          </a:blip>
          <a:stretch>
            <a:fillRect/>
          </a:stretch>
        </p:blipFill>
        <p:spPr>
          <a:xfrm>
            <a:off x="6311900" y="406400"/>
            <a:ext cx="1203276" cy="523875"/>
          </a:xfrm>
          <a:prstGeom prst="rect">
            <a:avLst/>
          </a:prstGeom>
          <a:ln w="12700">
            <a:miter lim="400000"/>
          </a:ln>
        </p:spPr>
      </p:pic>
      <p:sp>
        <p:nvSpPr>
          <p:cNvPr id="989" name="Shape 989"/>
          <p:cNvSpPr/>
          <p:nvPr/>
        </p:nvSpPr>
        <p:spPr>
          <a:xfrm flipV="1">
            <a:off x="6921500" y="1002916"/>
            <a:ext cx="0" cy="75393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p:nvPr/>
        </p:nvSpPr>
        <p:spPr>
          <a:xfrm>
            <a:off x="9626600" y="4203700"/>
            <a:ext cx="5473700" cy="4051300"/>
          </a:xfrm>
          <a:prstGeom prst="roundRect">
            <a:avLst>
              <a:gd name="adj" fmla="val 4702"/>
            </a:avLst>
          </a:prstGeom>
          <a:ln w="254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graphicFrame>
        <p:nvGraphicFramePr>
          <p:cNvPr id="992" name="Table 992"/>
          <p:cNvGraphicFramePr/>
          <p:nvPr/>
        </p:nvGraphicFramePr>
        <p:xfrm>
          <a:off x="10007600" y="4356100"/>
          <a:ext cx="5372098" cy="3517896"/>
        </p:xfrm>
        <a:graphic>
          <a:graphicData uri="http://schemas.openxmlformats.org/drawingml/2006/table">
            <a:tbl>
              <a:tblPr>
                <a:tableStyleId>{4C3C2611-4C71-4FC5-86AE-919BDF0F9419}</a:tableStyleId>
              </a:tblPr>
              <a:tblGrid>
                <a:gridCol w="2686049"/>
                <a:gridCol w="2686049"/>
              </a:tblGrid>
              <a:tr h="439737">
                <a:tc>
                  <a:txBody>
                    <a:bodyPr/>
                    <a:lstStyle/>
                    <a:p>
                      <a:pPr algn="l" defTabSz="431800">
                        <a:spcBef>
                          <a:spcPts val="1100"/>
                        </a:spcBef>
                        <a:defRPr sz="1800"/>
                      </a:pPr>
                      <a:r>
                        <a:rPr sz="2200">
                          <a:solidFill>
                            <a:srgbClr val="232323"/>
                          </a:solidFill>
                          <a:latin typeface="Times"/>
                          <a:ea typeface="Times"/>
                          <a:cs typeface="Times"/>
                          <a:sym typeface="Times"/>
                        </a:rPr>
                        <a:t>Barren Land</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Evergreen Forest</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Cultivated Crops</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Grassland</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Deciduous Forest</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Ice Snow</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Developed High</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Mixed Forest</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Developed Low</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Open Water</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Developed Med</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Pasture</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Developed Open</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Shrub scrub </a:t>
                      </a:r>
                    </a:p>
                  </a:txBody>
                  <a:tcPr marL="50800" marR="50800" marT="50800" marB="50800" anchor="ctr" horzOverflow="overflow">
                    <a:lnL w="0">
                      <a:miter lim="400000"/>
                    </a:lnL>
                    <a:lnR w="0">
                      <a:miter lim="400000"/>
                    </a:lnR>
                    <a:lnT w="0">
                      <a:miter lim="400000"/>
                    </a:lnT>
                    <a:lnB w="0">
                      <a:miter lim="400000"/>
                    </a:lnB>
                    <a:noFill/>
                  </a:tcPr>
                </a:tc>
              </a:tr>
              <a:tr h="439737">
                <a:tc>
                  <a:txBody>
                    <a:bodyPr/>
                    <a:lstStyle/>
                    <a:p>
                      <a:pPr algn="l" defTabSz="431800">
                        <a:spcBef>
                          <a:spcPts val="1100"/>
                        </a:spcBef>
                        <a:defRPr sz="1800"/>
                      </a:pPr>
                      <a:r>
                        <a:rPr sz="2200">
                          <a:solidFill>
                            <a:srgbClr val="232323"/>
                          </a:solidFill>
                          <a:latin typeface="Times"/>
                          <a:ea typeface="Times"/>
                          <a:cs typeface="Times"/>
                          <a:sym typeface="Times"/>
                        </a:rPr>
                        <a:t>Emergent Wetlands</a:t>
                      </a:r>
                    </a:p>
                  </a:txBody>
                  <a:tcPr marL="50800" marR="50800" marT="50800" marB="50800" anchor="ctr" horzOverflow="overflow">
                    <a:lnL w="0">
                      <a:miter lim="400000"/>
                    </a:lnL>
                    <a:lnR w="0">
                      <a:miter lim="400000"/>
                    </a:lnR>
                    <a:lnT w="0">
                      <a:miter lim="400000"/>
                    </a:lnT>
                    <a:lnB w="0">
                      <a:miter lim="400000"/>
                    </a:lnB>
                    <a:noFill/>
                  </a:tcPr>
                </a:tc>
                <a:tc>
                  <a:txBody>
                    <a:bodyPr/>
                    <a:lstStyle/>
                    <a:p>
                      <a:pPr algn="l" defTabSz="431800">
                        <a:spcBef>
                          <a:spcPts val="1100"/>
                        </a:spcBef>
                        <a:defRPr sz="1800"/>
                      </a:pPr>
                      <a:r>
                        <a:rPr sz="2200">
                          <a:solidFill>
                            <a:srgbClr val="232323"/>
                          </a:solidFill>
                          <a:latin typeface="Times"/>
                          <a:ea typeface="Times"/>
                          <a:cs typeface="Times"/>
                          <a:sym typeface="Times"/>
                        </a:rPr>
                        <a:t>Woody Wetlands</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993" name="Shape 993"/>
          <p:cNvSpPr/>
          <p:nvPr/>
        </p:nvSpPr>
        <p:spPr>
          <a:xfrm>
            <a:off x="10343694" y="3781890"/>
            <a:ext cx="3890359" cy="1"/>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94" name="Shape 994"/>
          <p:cNvSpPr/>
          <p:nvPr/>
        </p:nvSpPr>
        <p:spPr>
          <a:xfrm flipV="1">
            <a:off x="12259406" y="3794632"/>
            <a:ext cx="1" cy="419101"/>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95" name="Shape 995"/>
          <p:cNvSpPr/>
          <p:nvPr/>
        </p:nvSpPr>
        <p:spPr>
          <a:xfrm flipH="1">
            <a:off x="8392044" y="2667000"/>
            <a:ext cx="1674315" cy="17"/>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96" name="Shape 996"/>
          <p:cNvSpPr/>
          <p:nvPr/>
        </p:nvSpPr>
        <p:spPr>
          <a:xfrm>
            <a:off x="10434023" y="2387600"/>
            <a:ext cx="3829646"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occurrence probability</a:t>
            </a:r>
          </a:p>
        </p:txBody>
      </p:sp>
      <p:sp>
        <p:nvSpPr>
          <p:cNvPr id="997" name="Shape 997"/>
          <p:cNvSpPr/>
          <p:nvPr/>
        </p:nvSpPr>
        <p:spPr>
          <a:xfrm flipH="1">
            <a:off x="8394700" y="3454400"/>
            <a:ext cx="1674315" cy="17"/>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98" name="Shape 998"/>
          <p:cNvSpPr/>
          <p:nvPr/>
        </p:nvSpPr>
        <p:spPr>
          <a:xfrm>
            <a:off x="10434496" y="3175000"/>
            <a:ext cx="3656212"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predictor importance</a:t>
            </a:r>
          </a:p>
        </p:txBody>
      </p:sp>
      <p:sp>
        <p:nvSpPr>
          <p:cNvPr id="999" name="Shape 999"/>
          <p:cNvSpPr/>
          <p:nvPr/>
        </p:nvSpPr>
        <p:spPr>
          <a:xfrm>
            <a:off x="2134606" y="2070100"/>
            <a:ext cx="1286669"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species</a:t>
            </a:r>
          </a:p>
        </p:txBody>
      </p:sp>
      <p:sp>
        <p:nvSpPr>
          <p:cNvPr id="1000" name="Shape 1000"/>
          <p:cNvSpPr/>
          <p:nvPr/>
        </p:nvSpPr>
        <p:spPr>
          <a:xfrm>
            <a:off x="2584629" y="3454400"/>
            <a:ext cx="8467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time</a:t>
            </a:r>
          </a:p>
        </p:txBody>
      </p:sp>
      <p:sp>
        <p:nvSpPr>
          <p:cNvPr id="1001" name="Shape 1001"/>
          <p:cNvSpPr/>
          <p:nvPr/>
        </p:nvSpPr>
        <p:spPr>
          <a:xfrm>
            <a:off x="1998319" y="2768600"/>
            <a:ext cx="1430934"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lvl1pPr>
          </a:lstStyle>
          <a:p>
            <a:r>
              <a:t>location</a:t>
            </a:r>
          </a:p>
        </p:txBody>
      </p:sp>
      <p:sp>
        <p:nvSpPr>
          <p:cNvPr id="1002" name="Shape 1002"/>
          <p:cNvSpPr/>
          <p:nvPr/>
        </p:nvSpPr>
        <p:spPr>
          <a:xfrm>
            <a:off x="5130800" y="1752600"/>
            <a:ext cx="3568700" cy="2578100"/>
          </a:xfrm>
          <a:prstGeom prst="roundRect">
            <a:avLst>
              <a:gd name="adj" fmla="val 7389"/>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200"/>
            </a:pPr>
            <a:r>
              <a:t>STEM</a:t>
            </a:r>
          </a:p>
          <a:p>
            <a:pPr>
              <a:defRPr sz="3200"/>
            </a:pPr>
            <a:r>
              <a:t>Model</a:t>
            </a:r>
          </a:p>
        </p:txBody>
      </p:sp>
      <p:grpSp>
        <p:nvGrpSpPr>
          <p:cNvPr id="1006" name="Group 1006"/>
          <p:cNvGrpSpPr/>
          <p:nvPr/>
        </p:nvGrpSpPr>
        <p:grpSpPr>
          <a:xfrm>
            <a:off x="3797300" y="2350880"/>
            <a:ext cx="1359207" cy="1370220"/>
            <a:chOff x="0" y="0"/>
            <a:chExt cx="1359206" cy="1370219"/>
          </a:xfrm>
        </p:grpSpPr>
        <p:sp>
          <p:nvSpPr>
            <p:cNvPr id="1003" name="Shape 1003"/>
            <p:cNvSpPr/>
            <p:nvPr/>
          </p:nvSpPr>
          <p:spPr>
            <a:xfrm flipH="1">
              <a:off x="17747" y="0"/>
              <a:ext cx="1341460" cy="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04" name="Shape 1004"/>
            <p:cNvSpPr/>
            <p:nvPr/>
          </p:nvSpPr>
          <p:spPr>
            <a:xfrm flipH="1">
              <a:off x="0" y="6971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05" name="Shape 1005"/>
            <p:cNvSpPr/>
            <p:nvPr/>
          </p:nvSpPr>
          <p:spPr>
            <a:xfrm flipH="1">
              <a:off x="0" y="1370219"/>
              <a:ext cx="1341459" cy="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1007" name="Screen Shot 2011-10-25 at 12.57.53 .png"/>
          <p:cNvPicPr>
            <a:picLocks noChangeAspect="1"/>
          </p:cNvPicPr>
          <p:nvPr/>
        </p:nvPicPr>
        <p:blipFill>
          <a:blip r:embed="rId2">
            <a:extLst/>
          </a:blip>
          <a:stretch>
            <a:fillRect/>
          </a:stretch>
        </p:blipFill>
        <p:spPr>
          <a:xfrm>
            <a:off x="6311900" y="406400"/>
            <a:ext cx="1203276" cy="523875"/>
          </a:xfrm>
          <a:prstGeom prst="rect">
            <a:avLst/>
          </a:prstGeom>
          <a:ln w="12700">
            <a:miter lim="400000"/>
          </a:ln>
        </p:spPr>
      </p:pic>
      <p:sp>
        <p:nvSpPr>
          <p:cNvPr id="1008" name="Shape 1008"/>
          <p:cNvSpPr/>
          <p:nvPr/>
        </p:nvSpPr>
        <p:spPr>
          <a:xfrm flipV="1">
            <a:off x="6921500" y="1002916"/>
            <a:ext cx="0" cy="75393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9" name="Shape 1009"/>
          <p:cNvSpPr/>
          <p:nvPr/>
        </p:nvSpPr>
        <p:spPr>
          <a:xfrm>
            <a:off x="10343694" y="8026400"/>
            <a:ext cx="3753306" cy="6096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200"/>
            </a:lvl1pPr>
          </a:lstStyle>
          <a:p>
            <a:r>
              <a:rPr dirty="0"/>
              <a:t>habitat preferences</a:t>
            </a:r>
          </a:p>
        </p:txBody>
      </p:sp>
      <p:sp>
        <p:nvSpPr>
          <p:cNvPr id="1010" name="Shape 1010"/>
          <p:cNvSpPr/>
          <p:nvPr/>
        </p:nvSpPr>
        <p:spPr>
          <a:xfrm>
            <a:off x="2133600" y="5803900"/>
            <a:ext cx="6769100"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Predictions for 2009</a:t>
            </a:r>
          </a:p>
          <a:p>
            <a:r>
              <a:t>52 Predictions (one per week)</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p:nvPr/>
        </p:nvSpPr>
        <p:spPr>
          <a:xfrm>
            <a:off x="5791200" y="4914900"/>
            <a:ext cx="8102600" cy="4127500"/>
          </a:xfrm>
          <a:prstGeom prst="roundRect">
            <a:avLst>
              <a:gd name="adj" fmla="val 4615"/>
            </a:avLst>
          </a:prstGeom>
          <a:solidFill>
            <a:srgbClr val="FFFFFF"/>
          </a:solidFill>
          <a:ln w="88900">
            <a:solidFill>
              <a:srgbClr val="000000"/>
            </a:solidFill>
            <a:miter lim="400000"/>
          </a:ln>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endParaRPr/>
          </a:p>
        </p:txBody>
      </p:sp>
      <p:sp>
        <p:nvSpPr>
          <p:cNvPr id="1013" name="Shape 1013"/>
          <p:cNvSpPr/>
          <p:nvPr/>
        </p:nvSpPr>
        <p:spPr>
          <a:xfrm>
            <a:off x="8686800" y="5092700"/>
            <a:ext cx="2628900" cy="1270000"/>
          </a:xfrm>
          <a:prstGeom prst="roundRect">
            <a:avLst>
              <a:gd name="adj" fmla="val 15000"/>
            </a:avLst>
          </a:prstGeom>
          <a:solidFill>
            <a:srgbClr val="FF6B64"/>
          </a:solidFill>
          <a:ln w="25400">
            <a:solidFill>
              <a:srgbClr val="E3E3E3"/>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pic>
        <p:nvPicPr>
          <p:cNvPr id="1014" name="droppedImage.pdf"/>
          <p:cNvPicPr>
            <a:picLocks noChangeAspect="1"/>
          </p:cNvPicPr>
          <p:nvPr/>
        </p:nvPicPr>
        <p:blipFill>
          <a:blip r:embed="rId2">
            <a:extLst/>
          </a:blip>
          <a:stretch>
            <a:fillRect/>
          </a:stretch>
        </p:blipFill>
        <p:spPr>
          <a:xfrm>
            <a:off x="11569700" y="6781800"/>
            <a:ext cx="1016001" cy="1886858"/>
          </a:xfrm>
          <a:prstGeom prst="rect">
            <a:avLst/>
          </a:prstGeom>
          <a:ln w="12700">
            <a:miter lim="400000"/>
          </a:ln>
        </p:spPr>
      </p:pic>
      <p:pic>
        <p:nvPicPr>
          <p:cNvPr id="1015" name="droppedImage.pdf"/>
          <p:cNvPicPr>
            <a:picLocks noChangeAspect="1"/>
          </p:cNvPicPr>
          <p:nvPr/>
        </p:nvPicPr>
        <p:blipFill>
          <a:blip r:embed="rId3">
            <a:extLst/>
          </a:blip>
          <a:stretch>
            <a:fillRect/>
          </a:stretch>
        </p:blipFill>
        <p:spPr>
          <a:xfrm>
            <a:off x="8636000" y="6286500"/>
            <a:ext cx="2857500" cy="2857500"/>
          </a:xfrm>
          <a:prstGeom prst="rect">
            <a:avLst/>
          </a:prstGeom>
          <a:ln w="12700">
            <a:miter lim="400000"/>
          </a:ln>
        </p:spPr>
      </p:pic>
      <p:pic>
        <p:nvPicPr>
          <p:cNvPr id="1016" name="droppedImage.pdf"/>
          <p:cNvPicPr>
            <a:picLocks noChangeAspect="1"/>
          </p:cNvPicPr>
          <p:nvPr/>
        </p:nvPicPr>
        <p:blipFill>
          <a:blip r:embed="rId2">
            <a:extLst/>
          </a:blip>
          <a:stretch>
            <a:fillRect/>
          </a:stretch>
        </p:blipFill>
        <p:spPr>
          <a:xfrm>
            <a:off x="7404100" y="6781800"/>
            <a:ext cx="1016001" cy="1886858"/>
          </a:xfrm>
          <a:prstGeom prst="rect">
            <a:avLst/>
          </a:prstGeom>
          <a:ln w="12700">
            <a:miter lim="400000"/>
          </a:ln>
        </p:spPr>
      </p:pic>
      <p:pic>
        <p:nvPicPr>
          <p:cNvPr id="1017" name="droppedImage.pdf"/>
          <p:cNvPicPr>
            <a:picLocks noChangeAspect="1"/>
          </p:cNvPicPr>
          <p:nvPr/>
        </p:nvPicPr>
        <p:blipFill>
          <a:blip r:embed="rId4">
            <a:extLst/>
          </a:blip>
          <a:stretch>
            <a:fillRect/>
          </a:stretch>
        </p:blipFill>
        <p:spPr>
          <a:xfrm>
            <a:off x="6375400" y="4787900"/>
            <a:ext cx="1016001" cy="1810328"/>
          </a:xfrm>
          <a:prstGeom prst="rect">
            <a:avLst/>
          </a:prstGeom>
          <a:ln w="12700">
            <a:miter lim="400000"/>
          </a:ln>
        </p:spPr>
      </p:pic>
      <p:pic>
        <p:nvPicPr>
          <p:cNvPr id="1018" name="droppedImage.pdf"/>
          <p:cNvPicPr>
            <a:picLocks noChangeAspect="1"/>
          </p:cNvPicPr>
          <p:nvPr/>
        </p:nvPicPr>
        <p:blipFill>
          <a:blip r:embed="rId4">
            <a:extLst/>
          </a:blip>
          <a:stretch>
            <a:fillRect/>
          </a:stretch>
        </p:blipFill>
        <p:spPr>
          <a:xfrm>
            <a:off x="7404100" y="4787900"/>
            <a:ext cx="1016001" cy="1810328"/>
          </a:xfrm>
          <a:prstGeom prst="rect">
            <a:avLst/>
          </a:prstGeom>
          <a:ln w="12700">
            <a:miter lim="400000"/>
          </a:ln>
        </p:spPr>
      </p:pic>
      <p:pic>
        <p:nvPicPr>
          <p:cNvPr id="1019" name="droppedImage.pdf"/>
          <p:cNvPicPr>
            <a:picLocks noChangeAspect="1"/>
          </p:cNvPicPr>
          <p:nvPr/>
        </p:nvPicPr>
        <p:blipFill>
          <a:blip r:embed="rId5">
            <a:extLst/>
          </a:blip>
          <a:stretch>
            <a:fillRect/>
          </a:stretch>
        </p:blipFill>
        <p:spPr>
          <a:xfrm>
            <a:off x="11430000" y="4787900"/>
            <a:ext cx="1016001" cy="1810328"/>
          </a:xfrm>
          <a:prstGeom prst="rect">
            <a:avLst/>
          </a:prstGeom>
          <a:ln w="12700">
            <a:miter lim="400000"/>
          </a:ln>
        </p:spPr>
      </p:pic>
      <p:pic>
        <p:nvPicPr>
          <p:cNvPr id="1020" name="droppedImage.pdf"/>
          <p:cNvPicPr>
            <a:picLocks noChangeAspect="1"/>
          </p:cNvPicPr>
          <p:nvPr/>
        </p:nvPicPr>
        <p:blipFill>
          <a:blip r:embed="rId5">
            <a:extLst/>
          </a:blip>
          <a:stretch>
            <a:fillRect/>
          </a:stretch>
        </p:blipFill>
        <p:spPr>
          <a:xfrm>
            <a:off x="12458700" y="4787900"/>
            <a:ext cx="1016001" cy="1810328"/>
          </a:xfrm>
          <a:prstGeom prst="rect">
            <a:avLst/>
          </a:prstGeom>
          <a:ln w="12700">
            <a:miter lim="400000"/>
          </a:ln>
        </p:spPr>
      </p:pic>
      <p:sp>
        <p:nvSpPr>
          <p:cNvPr id="1021" name="Shape 1021"/>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1022" name="Shape 1022"/>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1023" name="droppedImage.pdf"/>
          <p:cNvPicPr>
            <a:picLocks noChangeAspect="1"/>
          </p:cNvPicPr>
          <p:nvPr/>
        </p:nvPicPr>
        <p:blipFill>
          <a:blip r:embed="rId6">
            <a:alphaModFix amt="50000"/>
            <a:extLst/>
          </a:blip>
          <a:stretch>
            <a:fillRect/>
          </a:stretch>
        </p:blipFill>
        <p:spPr>
          <a:xfrm>
            <a:off x="5016500" y="1879600"/>
            <a:ext cx="1654969" cy="1626270"/>
          </a:xfrm>
          <a:prstGeom prst="rect">
            <a:avLst/>
          </a:prstGeom>
          <a:ln w="12700">
            <a:miter lim="400000"/>
          </a:ln>
        </p:spPr>
      </p:pic>
      <p:sp>
        <p:nvSpPr>
          <p:cNvPr id="1024" name="Shape 1024"/>
          <p:cNvSpPr/>
          <p:nvPr/>
        </p:nvSpPr>
        <p:spPr>
          <a:xfrm flipH="1" flipV="1">
            <a:off x="6925679" y="2768431"/>
            <a:ext cx="1497398"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5" name="Shape 1025"/>
          <p:cNvSpPr/>
          <p:nvPr/>
        </p:nvSpPr>
        <p:spPr>
          <a:xfrm flipV="1">
            <a:off x="9990666" y="3673208"/>
            <a:ext cx="12271" cy="1237459"/>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6" name="Shape 1026"/>
          <p:cNvSpPr/>
          <p:nvPr/>
        </p:nvSpPr>
        <p:spPr>
          <a:xfrm flipH="1" flipV="1">
            <a:off x="3225800" y="2768600"/>
            <a:ext cx="1497397"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7" name="Shape 1027"/>
          <p:cNvSpPr/>
          <p:nvPr/>
        </p:nvSpPr>
        <p:spPr>
          <a:xfrm>
            <a:off x="8686800" y="2159000"/>
            <a:ext cx="2628900" cy="1270000"/>
          </a:xfrm>
          <a:prstGeom prst="roundRect">
            <a:avLst>
              <a:gd name="adj" fmla="val 15000"/>
            </a:avLst>
          </a:prstGeom>
          <a:solidFill>
            <a:srgbClr val="FAFAFF">
              <a:alpha val="50000"/>
            </a:srgbClr>
          </a:solidFill>
          <a:ln w="25400">
            <a:solidFill>
              <a:srgbClr val="000000">
                <a:alpha val="50000"/>
              </a:srgbClr>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Model</a:t>
            </a:r>
          </a:p>
        </p:txBody>
      </p:sp>
      <p:sp>
        <p:nvSpPr>
          <p:cNvPr id="1028" name="Shape 1028"/>
          <p:cNvSpPr/>
          <p:nvPr/>
        </p:nvSpPr>
        <p:spPr>
          <a:xfrm flipV="1">
            <a:off x="11620500" y="2777060"/>
            <a:ext cx="1524000" cy="8101"/>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029" name="droppedImage.pdf"/>
          <p:cNvPicPr>
            <a:picLocks noChangeAspect="1"/>
          </p:cNvPicPr>
          <p:nvPr/>
        </p:nvPicPr>
        <p:blipFill>
          <a:blip r:embed="rId5">
            <a:alphaModFix amt="50000"/>
            <a:extLst/>
          </a:blip>
          <a:stretch>
            <a:fillRect/>
          </a:stretch>
        </p:blipFill>
        <p:spPr>
          <a:xfrm>
            <a:off x="13436600" y="1435100"/>
            <a:ext cx="1016001" cy="1810328"/>
          </a:xfrm>
          <a:prstGeom prst="rect">
            <a:avLst/>
          </a:prstGeom>
          <a:ln w="12700">
            <a:miter lim="400000"/>
          </a:ln>
        </p:spPr>
      </p:pic>
      <p:pic>
        <p:nvPicPr>
          <p:cNvPr id="1030" name="droppedImage.pdf"/>
          <p:cNvPicPr>
            <a:picLocks noChangeAspect="1"/>
          </p:cNvPicPr>
          <p:nvPr/>
        </p:nvPicPr>
        <p:blipFill>
          <a:blip r:embed="rId5">
            <a:alphaModFix amt="50000"/>
            <a:extLst/>
          </a:blip>
          <a:stretch>
            <a:fillRect/>
          </a:stretch>
        </p:blipFill>
        <p:spPr>
          <a:xfrm>
            <a:off x="14465300" y="1435100"/>
            <a:ext cx="1016001" cy="1810328"/>
          </a:xfrm>
          <a:prstGeom prst="rect">
            <a:avLst/>
          </a:prstGeom>
          <a:ln w="12700">
            <a:miter lim="400000"/>
          </a:ln>
        </p:spPr>
      </p:pic>
      <p:pic>
        <p:nvPicPr>
          <p:cNvPr id="1031" name="droppedImage.pdf"/>
          <p:cNvPicPr>
            <a:picLocks noChangeAspect="1"/>
          </p:cNvPicPr>
          <p:nvPr/>
        </p:nvPicPr>
        <p:blipFill>
          <a:blip r:embed="rId4">
            <a:alphaModFix amt="50000"/>
            <a:extLst/>
          </a:blip>
          <a:stretch>
            <a:fillRect/>
          </a:stretch>
        </p:blipFill>
        <p:spPr>
          <a:xfrm>
            <a:off x="1168400" y="1574800"/>
            <a:ext cx="1016001" cy="1810328"/>
          </a:xfrm>
          <a:prstGeom prst="rect">
            <a:avLst/>
          </a:prstGeom>
          <a:ln w="12700">
            <a:miter lim="400000"/>
          </a:ln>
        </p:spPr>
      </p:pic>
      <p:pic>
        <p:nvPicPr>
          <p:cNvPr id="1032" name="droppedImage.pdf"/>
          <p:cNvPicPr>
            <a:picLocks noChangeAspect="1"/>
          </p:cNvPicPr>
          <p:nvPr/>
        </p:nvPicPr>
        <p:blipFill>
          <a:blip r:embed="rId4">
            <a:alphaModFix amt="50000"/>
            <a:extLst/>
          </a:blip>
          <a:stretch>
            <a:fillRect/>
          </a:stretch>
        </p:blipFill>
        <p:spPr>
          <a:xfrm>
            <a:off x="2209800" y="1574800"/>
            <a:ext cx="1016001" cy="1810328"/>
          </a:xfrm>
          <a:prstGeom prst="rect">
            <a:avLst/>
          </a:prstGeom>
          <a:ln w="12700">
            <a:miter lim="400000"/>
          </a:ln>
        </p:spPr>
      </p:pic>
      <p:sp>
        <p:nvSpPr>
          <p:cNvPr id="1033" name="Shape 1033"/>
          <p:cNvSpPr/>
          <p:nvPr/>
        </p:nvSpPr>
        <p:spPr>
          <a:xfrm flipH="1" flipV="1">
            <a:off x="5828605" y="1278018"/>
            <a:ext cx="11101" cy="614614"/>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034" name="Screen Shot 2011-10-25 at 12.57.53 .png"/>
          <p:cNvPicPr>
            <a:picLocks noChangeAspect="1"/>
          </p:cNvPicPr>
          <p:nvPr/>
        </p:nvPicPr>
        <p:blipFill>
          <a:blip r:embed="rId7">
            <a:alphaModFix amt="50000"/>
            <a:extLst/>
          </a:blip>
          <a:stretch>
            <a:fillRect/>
          </a:stretch>
        </p:blipFill>
        <p:spPr>
          <a:xfrm>
            <a:off x="5245100" y="571500"/>
            <a:ext cx="1203276" cy="523875"/>
          </a:xfrm>
          <a:prstGeom prst="rect">
            <a:avLst/>
          </a:prstGeom>
          <a:ln w="12700">
            <a:miter lim="400000"/>
          </a:ln>
        </p:spPr>
      </p:pic>
      <p:sp>
        <p:nvSpPr>
          <p:cNvPr id="1035" name="Shape 1035"/>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Tarefas</a:t>
            </a:r>
            <a:endParaRPr lang="en-US" dirty="0"/>
          </a:p>
        </p:txBody>
      </p:sp>
    </p:spTree>
    <p:extLst>
      <p:ext uri="{BB962C8B-B14F-4D97-AF65-F5344CB8AC3E}">
        <p14:creationId xmlns:p14="http://schemas.microsoft.com/office/powerpoint/2010/main" val="232668733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p:cNvSpPr>
          <p:nvPr>
            <p:ph type="title"/>
          </p:nvPr>
        </p:nvSpPr>
        <p:spPr>
          <a:prstGeom prst="rect">
            <a:avLst/>
          </a:prstGeom>
        </p:spPr>
        <p:txBody>
          <a:bodyPr/>
          <a:lstStyle/>
          <a:p>
            <a:r>
              <a:t>Visualization Needs</a:t>
            </a:r>
          </a:p>
        </p:txBody>
      </p:sp>
      <p:sp>
        <p:nvSpPr>
          <p:cNvPr id="1038" name="Shape 1038"/>
          <p:cNvSpPr>
            <a:spLocks noGrp="1"/>
          </p:cNvSpPr>
          <p:nvPr>
            <p:ph type="body" idx="1"/>
          </p:nvPr>
        </p:nvSpPr>
        <p:spPr>
          <a:prstGeom prst="rect">
            <a:avLst/>
          </a:prstGeom>
        </p:spPr>
        <p:txBody>
          <a:bodyPr/>
          <a:lstStyle/>
          <a:p>
            <a:pPr marL="1333500"/>
            <a:r>
              <a:rPr dirty="0"/>
              <a:t>Visualize migration </a:t>
            </a:r>
            <a:r>
              <a:rPr dirty="0" smtClean="0"/>
              <a:t>patterns</a:t>
            </a:r>
            <a:r>
              <a:rPr lang="en-US" dirty="0" smtClean="0"/>
              <a:t> (What is the path birds follow?)</a:t>
            </a:r>
            <a:endParaRPr dirty="0"/>
          </a:p>
          <a:p>
            <a:pPr marL="1333500"/>
            <a:r>
              <a:rPr dirty="0"/>
              <a:t>Compare the behavior of different </a:t>
            </a:r>
            <a:r>
              <a:rPr dirty="0" smtClean="0"/>
              <a:t>species</a:t>
            </a:r>
            <a:endParaRPr lang="en-US" dirty="0" smtClean="0"/>
          </a:p>
          <a:p>
            <a:pPr marL="1333500"/>
            <a:r>
              <a:rPr lang="en-US" dirty="0"/>
              <a:t>Investigate predicted habitat preferences (Are model habitat preferences corresponding to prior knowledge?)</a:t>
            </a:r>
            <a:endParaRPr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r>
              <a:t>Birds</a:t>
            </a:r>
          </a:p>
        </p:txBody>
      </p:sp>
      <p:sp>
        <p:nvSpPr>
          <p:cNvPr id="163" name="Shape 163"/>
          <p:cNvSpPr>
            <a:spLocks noGrp="1"/>
          </p:cNvSpPr>
          <p:nvPr>
            <p:ph type="body" idx="1"/>
          </p:nvPr>
        </p:nvSpPr>
        <p:spPr>
          <a:prstGeom prst="rect">
            <a:avLst/>
          </a:prstGeom>
        </p:spPr>
        <p:txBody>
          <a:bodyPr/>
          <a:lstStyle/>
          <a:p>
            <a:pPr marL="1333500"/>
            <a:r>
              <a:t>Provide a doorway into nature and </a:t>
            </a:r>
            <a:br/>
            <a:r>
              <a:t>scientific study </a:t>
            </a:r>
          </a:p>
          <a:p>
            <a:pPr marL="1333500"/>
            <a:r>
              <a:t>Birds are indicators of environmental </a:t>
            </a:r>
            <a:br/>
            <a:r>
              <a:t>health </a:t>
            </a:r>
          </a:p>
        </p:txBody>
      </p:sp>
      <p:pic>
        <p:nvPicPr>
          <p:cNvPr id="164" name="droppedImage.pdf"/>
          <p:cNvPicPr>
            <a:picLocks noChangeAspect="1"/>
          </p:cNvPicPr>
          <p:nvPr/>
        </p:nvPicPr>
        <p:blipFill>
          <a:blip r:embed="rId3">
            <a:extLst/>
          </a:blip>
          <a:stretch>
            <a:fillRect/>
          </a:stretch>
        </p:blipFill>
        <p:spPr>
          <a:xfrm>
            <a:off x="10066091" y="1231900"/>
            <a:ext cx="6464566" cy="4038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spd="fast">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hape 1040"/>
          <p:cNvSpPr>
            <a:spLocks noGrp="1"/>
          </p:cNvSpPr>
          <p:nvPr>
            <p:ph type="title"/>
          </p:nvPr>
        </p:nvSpPr>
        <p:spPr>
          <a:prstGeom prst="rect">
            <a:avLst/>
          </a:prstGeom>
        </p:spPr>
        <p:txBody>
          <a:bodyPr/>
          <a:lstStyle/>
          <a:p>
            <a:endParaRPr/>
          </a:p>
        </p:txBody>
      </p:sp>
      <p:pic>
        <p:nvPicPr>
          <p:cNvPr id="1041" name="droppedImage.pdf"/>
          <p:cNvPicPr>
            <a:picLocks noChangeAspect="1"/>
          </p:cNvPicPr>
          <p:nvPr/>
        </p:nvPicPr>
        <p:blipFill>
          <a:blip r:embed="rId2">
            <a:extLst/>
          </a:blip>
          <a:stretch>
            <a:fillRect/>
          </a:stretch>
        </p:blipFill>
        <p:spPr>
          <a:xfrm>
            <a:off x="6019800" y="2387600"/>
            <a:ext cx="4216400" cy="42164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p:cNvSpPr>
          <p:nvPr>
            <p:ph type="body" idx="1"/>
          </p:nvPr>
        </p:nvSpPr>
        <p:spPr>
          <a:prstGeom prst="rect">
            <a:avLst/>
          </a:prstGeom>
        </p:spPr>
        <p:txBody>
          <a:bodyPr/>
          <a:lstStyle/>
          <a:p>
            <a:pPr marL="1333500"/>
            <a:r>
              <a:t>Interactive visualization tool spatiotemporal multivariate data</a:t>
            </a:r>
          </a:p>
          <a:p>
            <a:pPr marL="1333500"/>
            <a:r>
              <a:t>Collaboration with Cornell Lab of Ornithology</a:t>
            </a:r>
          </a:p>
          <a:p>
            <a:pPr marL="1333500"/>
            <a:r>
              <a:t>Developed closely with Biologists and Statisticians</a:t>
            </a:r>
          </a:p>
        </p:txBody>
      </p:sp>
      <p:pic>
        <p:nvPicPr>
          <p:cNvPr id="1044" name="droppedImage.pdf"/>
          <p:cNvPicPr>
            <a:picLocks noChangeAspect="1"/>
          </p:cNvPicPr>
          <p:nvPr/>
        </p:nvPicPr>
        <p:blipFill>
          <a:blip r:embed="rId2">
            <a:extLst/>
          </a:blip>
          <a:stretch>
            <a:fillRect/>
          </a:stretch>
        </p:blipFill>
        <p:spPr>
          <a:xfrm>
            <a:off x="6946900" y="114300"/>
            <a:ext cx="2882901" cy="28829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 Sistema</a:t>
            </a:r>
            <a:endParaRPr lang="en-US" dirty="0"/>
          </a:p>
        </p:txBody>
      </p:sp>
    </p:spTree>
    <p:extLst>
      <p:ext uri="{BB962C8B-B14F-4D97-AF65-F5344CB8AC3E}">
        <p14:creationId xmlns:p14="http://schemas.microsoft.com/office/powerpoint/2010/main" val="357543337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9143"/>
            <a:ext cx="16256000" cy="5805714"/>
          </a:xfrm>
          <a:prstGeom prst="rect">
            <a:avLst/>
          </a:prstGeom>
        </p:spPr>
      </p:pic>
    </p:spTree>
    <p:extLst>
      <p:ext uri="{BB962C8B-B14F-4D97-AF65-F5344CB8AC3E}">
        <p14:creationId xmlns:p14="http://schemas.microsoft.com/office/powerpoint/2010/main" val="353199597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p:cNvSpPr>
          <p:nvPr>
            <p:ph type="title"/>
          </p:nvPr>
        </p:nvSpPr>
        <p:spPr>
          <a:xfrm>
            <a:off x="1587500" y="3429000"/>
            <a:ext cx="13081000" cy="2286000"/>
          </a:xfrm>
          <a:prstGeom prst="rect">
            <a:avLst/>
          </a:prstGeom>
        </p:spPr>
        <p:txBody>
          <a:bodyPr/>
          <a:lstStyle>
            <a:lvl1pPr>
              <a:defRPr sz="6400"/>
            </a:lvl1pPr>
          </a:lstStyle>
          <a:p>
            <a:r>
              <a:t>Design Decisions</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p:nvPr/>
        </p:nvSpPr>
        <p:spPr>
          <a:xfrm>
            <a:off x="3158641" y="1536700"/>
            <a:ext cx="9918701"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Multiple Map Views</a:t>
            </a:r>
          </a:p>
        </p:txBody>
      </p:sp>
      <p:pic>
        <p:nvPicPr>
          <p:cNvPr id="1049" name="Screen shot 2011-10-27 at 2.42.35 AM.png"/>
          <p:cNvPicPr>
            <a:picLocks noChangeAspect="1"/>
          </p:cNvPicPr>
          <p:nvPr/>
        </p:nvPicPr>
        <p:blipFill>
          <a:blip r:embed="rId2">
            <a:extLst/>
          </a:blip>
          <a:stretch>
            <a:fillRect/>
          </a:stretch>
        </p:blipFill>
        <p:spPr>
          <a:xfrm>
            <a:off x="2730500" y="2639372"/>
            <a:ext cx="10795000" cy="5794568"/>
          </a:xfrm>
          <a:prstGeom prst="rect">
            <a:avLst/>
          </a:prstGeom>
          <a:ln w="12700">
            <a:miter lim="400000"/>
          </a:ln>
        </p:spPr>
      </p:pic>
      <p:sp>
        <p:nvSpPr>
          <p:cNvPr id="1050" name="Shape 1050"/>
          <p:cNvSpPr/>
          <p:nvPr/>
        </p:nvSpPr>
        <p:spPr>
          <a:xfrm>
            <a:off x="596900" y="444500"/>
            <a:ext cx="4229100"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EBEBEB"/>
                </a:solidFill>
              </a:defRPr>
            </a:lvl1pPr>
          </a:lstStyle>
          <a:p>
            <a:r>
              <a:t>Design Decisions</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droppedImage.pdf"/>
          <p:cNvPicPr>
            <a:picLocks noChangeAspect="1"/>
          </p:cNvPicPr>
          <p:nvPr/>
        </p:nvPicPr>
        <p:blipFill>
          <a:blip r:embed="rId2">
            <a:extLst/>
          </a:blip>
          <a:stretch>
            <a:fillRect/>
          </a:stretch>
        </p:blipFill>
        <p:spPr>
          <a:xfrm>
            <a:off x="2641600" y="4978400"/>
            <a:ext cx="11001375" cy="571500"/>
          </a:xfrm>
          <a:prstGeom prst="rect">
            <a:avLst/>
          </a:prstGeom>
          <a:ln w="12700">
            <a:miter lim="400000"/>
          </a:ln>
        </p:spPr>
      </p:pic>
      <p:sp>
        <p:nvSpPr>
          <p:cNvPr id="1053" name="Shape 1053"/>
          <p:cNvSpPr/>
          <p:nvPr/>
        </p:nvSpPr>
        <p:spPr>
          <a:xfrm>
            <a:off x="596900" y="444500"/>
            <a:ext cx="4229100"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EBEBEB"/>
                </a:solidFill>
              </a:defRPr>
            </a:lvl1pPr>
          </a:lstStyle>
          <a:p>
            <a:r>
              <a:t>Design Decisions</a:t>
            </a:r>
          </a:p>
        </p:txBody>
      </p:sp>
      <p:sp>
        <p:nvSpPr>
          <p:cNvPr id="1054" name="Shape 1054"/>
          <p:cNvSpPr/>
          <p:nvPr/>
        </p:nvSpPr>
        <p:spPr>
          <a:xfrm>
            <a:off x="2917341" y="1511300"/>
            <a:ext cx="10401301"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Colormap Controller</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p:nvPr/>
        </p:nvSpPr>
        <p:spPr>
          <a:xfrm>
            <a:off x="596900" y="444500"/>
            <a:ext cx="4229100"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EBEBEB"/>
                </a:solidFill>
              </a:defRPr>
            </a:lvl1pPr>
          </a:lstStyle>
          <a:p>
            <a:r>
              <a:t>Design Decisions</a:t>
            </a:r>
          </a:p>
        </p:txBody>
      </p:sp>
      <p:pic>
        <p:nvPicPr>
          <p:cNvPr id="1057" name="droppedImage.pdf"/>
          <p:cNvPicPr>
            <a:picLocks noChangeAspect="1"/>
          </p:cNvPicPr>
          <p:nvPr/>
        </p:nvPicPr>
        <p:blipFill>
          <a:blip r:embed="rId3">
            <a:extLst/>
          </a:blip>
          <a:stretch>
            <a:fillRect/>
          </a:stretch>
        </p:blipFill>
        <p:spPr>
          <a:xfrm>
            <a:off x="3657600" y="2552700"/>
            <a:ext cx="8944258" cy="6070600"/>
          </a:xfrm>
          <a:prstGeom prst="rect">
            <a:avLst/>
          </a:prstGeom>
          <a:ln w="12700">
            <a:miter lim="400000"/>
          </a:ln>
        </p:spPr>
      </p:pic>
      <p:sp>
        <p:nvSpPr>
          <p:cNvPr id="1058" name="Shape 1058"/>
          <p:cNvSpPr/>
          <p:nvPr/>
        </p:nvSpPr>
        <p:spPr>
          <a:xfrm>
            <a:off x="3184041" y="1409700"/>
            <a:ext cx="9880601"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Example of Different Colormap Configurations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657" y="2475303"/>
            <a:ext cx="9052686" cy="65730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p:nvPr/>
        </p:nvSpPr>
        <p:spPr>
          <a:xfrm>
            <a:off x="596900" y="444500"/>
            <a:ext cx="4229100"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EBEBEB"/>
                </a:solidFill>
              </a:defRPr>
            </a:lvl1pPr>
          </a:lstStyle>
          <a:p>
            <a:r>
              <a:t>Design Decisions</a:t>
            </a:r>
          </a:p>
        </p:txBody>
      </p:sp>
      <p:sp>
        <p:nvSpPr>
          <p:cNvPr id="1063" name="Shape 1063"/>
          <p:cNvSpPr/>
          <p:nvPr/>
        </p:nvSpPr>
        <p:spPr>
          <a:xfrm>
            <a:off x="3187700" y="128473"/>
            <a:ext cx="9880601" cy="687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rPr lang="en-US" dirty="0" smtClean="0"/>
              <a:t>Visualizing Changes</a:t>
            </a:r>
            <a:endParaRPr dirty="0"/>
          </a:p>
        </p:txBody>
      </p:sp>
      <p:sp>
        <p:nvSpPr>
          <p:cNvPr id="1065" name="Shape 1065"/>
          <p:cNvSpPr/>
          <p:nvPr/>
        </p:nvSpPr>
        <p:spPr>
          <a:xfrm>
            <a:off x="3187700" y="8215372"/>
            <a:ext cx="9880600" cy="66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rPr dirty="0"/>
              <a:t>A + B = C                 </a:t>
            </a:r>
            <a:r>
              <a:rPr dirty="0" err="1"/>
              <a:t>C</a:t>
            </a:r>
            <a:r>
              <a:rPr dirty="0"/>
              <a:t> + D = 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948" y="758310"/>
            <a:ext cx="12803630" cy="7787262"/>
          </a:xfrm>
          <a:prstGeom prst="rect">
            <a:avLst/>
          </a:prstGeom>
        </p:spPr>
      </p:pic>
      <p:sp>
        <p:nvSpPr>
          <p:cNvPr id="2" name="Rectangle 1"/>
          <p:cNvSpPr/>
          <p:nvPr/>
        </p:nvSpPr>
        <p:spPr>
          <a:xfrm>
            <a:off x="1994053" y="4880472"/>
            <a:ext cx="12635525" cy="22915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ectangle 7"/>
          <p:cNvSpPr/>
          <p:nvPr/>
        </p:nvSpPr>
        <p:spPr>
          <a:xfrm>
            <a:off x="1810237" y="7623182"/>
            <a:ext cx="12635525" cy="22915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p:nvPr/>
        </p:nvSpPr>
        <p:spPr>
          <a:xfrm>
            <a:off x="1587500" y="3429000"/>
            <a:ext cx="130810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6400"/>
            </a:lvl1pPr>
          </a:lstStyle>
          <a:p>
            <a:r>
              <a:t>Putting all together</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prstGeom prst="rect">
            <a:avLst/>
          </a:prstGeom>
        </p:spPr>
        <p:txBody>
          <a:bodyPr/>
          <a:lstStyle/>
          <a:p>
            <a:endParaRPr/>
          </a:p>
        </p:txBody>
      </p:sp>
      <p:sp>
        <p:nvSpPr>
          <p:cNvPr id="169" name="Shape 169"/>
          <p:cNvSpPr>
            <a:spLocks noGrp="1"/>
          </p:cNvSpPr>
          <p:nvPr>
            <p:ph type="body" sz="half" idx="1"/>
          </p:nvPr>
        </p:nvSpPr>
        <p:spPr>
          <a:xfrm>
            <a:off x="4724400" y="2590800"/>
            <a:ext cx="9944100" cy="5359400"/>
          </a:xfrm>
          <a:prstGeom prst="rect">
            <a:avLst/>
          </a:prstGeom>
        </p:spPr>
        <p:txBody>
          <a:bodyPr/>
          <a:lstStyle/>
          <a:p>
            <a:pPr marL="0" indent="0">
              <a:buSzTx/>
              <a:buNone/>
            </a:pPr>
            <a:r>
              <a:t>“Birds should be saved for utilitarian reasons; and, moreover, they should be saved because of reasons unconnected with dollars and cents... The extermination of the Passenger Pigeon meant that mankind was just so much poorer... the loss is like the loss of a gallery of the masterpieces of the artists of old time.”</a:t>
            </a:r>
          </a:p>
          <a:p>
            <a:pPr marL="0" indent="0">
              <a:buSzTx/>
              <a:buNone/>
            </a:pPr>
            <a:r>
              <a:t>                        —Theodore Roosevelt, 1916</a:t>
            </a:r>
          </a:p>
        </p:txBody>
      </p:sp>
      <p:pic>
        <p:nvPicPr>
          <p:cNvPr id="170" name="droppedImage.pdf"/>
          <p:cNvPicPr>
            <a:picLocks noChangeAspect="1"/>
          </p:cNvPicPr>
          <p:nvPr/>
        </p:nvPicPr>
        <p:blipFill>
          <a:blip r:embed="rId3">
            <a:extLst/>
          </a:blip>
          <a:stretch>
            <a:fillRect/>
          </a:stretch>
        </p:blipFill>
        <p:spPr>
          <a:xfrm>
            <a:off x="1562100" y="3327400"/>
            <a:ext cx="2463800" cy="32512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 name="sec_case_studies_palm_warbler.png"/>
          <p:cNvPicPr>
            <a:picLocks noChangeAspect="1"/>
          </p:cNvPicPr>
          <p:nvPr/>
        </p:nvPicPr>
        <p:blipFill>
          <a:blip r:embed="rId2">
            <a:extLst/>
          </a:blip>
          <a:stretch>
            <a:fillRect/>
          </a:stretch>
        </p:blipFill>
        <p:spPr>
          <a:xfrm>
            <a:off x="673098" y="3136284"/>
            <a:ext cx="14909801" cy="4267817"/>
          </a:xfrm>
          <a:prstGeom prst="rect">
            <a:avLst/>
          </a:prstGeom>
          <a:ln w="12700">
            <a:miter lim="400000"/>
          </a:ln>
        </p:spPr>
      </p:pic>
      <p:sp>
        <p:nvSpPr>
          <p:cNvPr id="1072" name="Shape 1072"/>
          <p:cNvSpPr/>
          <p:nvPr/>
        </p:nvSpPr>
        <p:spPr>
          <a:xfrm>
            <a:off x="1587500" y="241300"/>
            <a:ext cx="130810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7800"/>
            </a:lvl1pPr>
          </a:lstStyle>
          <a:p>
            <a:r>
              <a:t>Palm Warbler Spring Migration</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p:nvPr/>
        </p:nvSpPr>
        <p:spPr>
          <a:xfrm>
            <a:off x="1485900" y="3429000"/>
            <a:ext cx="130810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defRPr sz="6400"/>
            </a:pPr>
            <a:r>
              <a:t>Predicted Habitat Preferences</a:t>
            </a:r>
          </a:p>
          <a:p>
            <a:pPr>
              <a:defRPr sz="6400"/>
            </a:pPr>
            <a:r>
              <a:t>Tag Cloud Lenses</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p:nvPr/>
        </p:nvSpPr>
        <p:spPr>
          <a:xfrm>
            <a:off x="3476308" y="3771900"/>
            <a:ext cx="9304810" cy="1600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200"/>
            </a:lvl1pPr>
          </a:lstStyle>
          <a:p>
            <a:r>
              <a:t>Tag Cloud Lenses</a:t>
            </a:r>
          </a:p>
        </p:txBody>
      </p:sp>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8" name="droppedImage.pdf"/>
          <p:cNvPicPr>
            <a:picLocks noChangeAspect="1"/>
          </p:cNvPicPr>
          <p:nvPr/>
        </p:nvPicPr>
        <p:blipFill>
          <a:blip r:embed="rId2">
            <a:extLst/>
          </a:blip>
          <a:stretch>
            <a:fillRect/>
          </a:stretch>
        </p:blipFill>
        <p:spPr>
          <a:xfrm>
            <a:off x="254000" y="5168900"/>
            <a:ext cx="8674100" cy="3810000"/>
          </a:xfrm>
          <a:prstGeom prst="rect">
            <a:avLst/>
          </a:prstGeom>
          <a:ln w="12700">
            <a:miter lim="400000"/>
          </a:ln>
        </p:spPr>
      </p:pic>
      <p:pic>
        <p:nvPicPr>
          <p:cNvPr id="1079" name="droppedImage.pdf"/>
          <p:cNvPicPr>
            <a:picLocks noChangeAspect="1"/>
          </p:cNvPicPr>
          <p:nvPr/>
        </p:nvPicPr>
        <p:blipFill>
          <a:blip r:embed="rId3">
            <a:extLst/>
          </a:blip>
          <a:stretch>
            <a:fillRect/>
          </a:stretch>
        </p:blipFill>
        <p:spPr>
          <a:xfrm>
            <a:off x="8877300" y="2438400"/>
            <a:ext cx="6362700" cy="3352800"/>
          </a:xfrm>
          <a:prstGeom prst="rect">
            <a:avLst/>
          </a:prstGeom>
          <a:ln w="12700">
            <a:miter lim="400000"/>
          </a:ln>
        </p:spPr>
      </p:pic>
      <p:sp>
        <p:nvSpPr>
          <p:cNvPr id="1080" name="Shape 1080"/>
          <p:cNvSpPr/>
          <p:nvPr/>
        </p:nvSpPr>
        <p:spPr>
          <a:xfrm flipV="1">
            <a:off x="3928533" y="2810936"/>
            <a:ext cx="4893736" cy="3352798"/>
          </a:xfrm>
          <a:prstGeom prst="line">
            <a:avLst/>
          </a:prstGeom>
          <a:ln>
            <a:solidFill>
              <a:srgbClr val="868686"/>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81" name="Shape 1081"/>
          <p:cNvSpPr/>
          <p:nvPr/>
        </p:nvSpPr>
        <p:spPr>
          <a:xfrm flipV="1">
            <a:off x="5321300" y="5774269"/>
            <a:ext cx="9749367" cy="1655229"/>
          </a:xfrm>
          <a:prstGeom prst="line">
            <a:avLst/>
          </a:prstGeom>
          <a:ln>
            <a:solidFill>
              <a:srgbClr val="868686"/>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79"/>
                                        </p:tgtEl>
                                        <p:attrNameLst>
                                          <p:attrName>style.visibility</p:attrName>
                                        </p:attrNameLst>
                                      </p:cBhvr>
                                      <p:to>
                                        <p:strVal val="visible"/>
                                      </p:to>
                                    </p:set>
                                    <p:anim calcmode="lin" valueType="num">
                                      <p:cBhvr>
                                        <p:cTn id="7" dur="750" fill="hold"/>
                                        <p:tgtEl>
                                          <p:spTgt spid="1079"/>
                                        </p:tgtEl>
                                        <p:attrNameLst>
                                          <p:attrName>ppt_w</p:attrName>
                                        </p:attrNameLst>
                                      </p:cBhvr>
                                      <p:tavLst>
                                        <p:tav tm="0">
                                          <p:val>
                                            <p:fltVal val="0"/>
                                          </p:val>
                                        </p:tav>
                                        <p:tav tm="100000">
                                          <p:val>
                                            <p:strVal val="#ppt_w"/>
                                          </p:val>
                                        </p:tav>
                                      </p:tavLst>
                                    </p:anim>
                                    <p:anim calcmode="lin" valueType="num">
                                      <p:cBhvr>
                                        <p:cTn id="8" dur="750" fill="hold"/>
                                        <p:tgtEl>
                                          <p:spTgt spid="107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4" presetClass="entr" presetSubtype="32" fill="hold" grpId="2" nodeType="afterEffect">
                                  <p:stCondLst>
                                    <p:cond delay="0"/>
                                  </p:stCondLst>
                                  <p:iterate>
                                    <p:tmAbs val="0"/>
                                  </p:iterate>
                                  <p:childTnLst>
                                    <p:set>
                                      <p:cBhvr>
                                        <p:cTn id="11" fill="hold"/>
                                        <p:tgtEl>
                                          <p:spTgt spid="1080"/>
                                        </p:tgtEl>
                                        <p:attrNameLst>
                                          <p:attrName>style.visibility</p:attrName>
                                        </p:attrNameLst>
                                      </p:cBhvr>
                                      <p:to>
                                        <p:strVal val="visible"/>
                                      </p:to>
                                    </p:set>
                                    <p:animEffect transition="in" filter="box(out)">
                                      <p:cBhvr>
                                        <p:cTn id="12" dur="750"/>
                                        <p:tgtEl>
                                          <p:spTgt spid="1080"/>
                                        </p:tgtEl>
                                      </p:cBhvr>
                                    </p:animEffect>
                                  </p:childTnLst>
                                </p:cTn>
                              </p:par>
                            </p:childTnLst>
                          </p:cTn>
                        </p:par>
                        <p:par>
                          <p:cTn id="13" fill="hold">
                            <p:stCondLst>
                              <p:cond delay="1500"/>
                            </p:stCondLst>
                            <p:childTnLst>
                              <p:par>
                                <p:cTn id="14" presetID="4" presetClass="entr" presetSubtype="32" fill="hold" grpId="3" nodeType="afterEffect">
                                  <p:stCondLst>
                                    <p:cond delay="0"/>
                                  </p:stCondLst>
                                  <p:iterate>
                                    <p:tmAbs val="0"/>
                                  </p:iterate>
                                  <p:childTnLst>
                                    <p:set>
                                      <p:cBhvr>
                                        <p:cTn id="15" fill="hold"/>
                                        <p:tgtEl>
                                          <p:spTgt spid="1081"/>
                                        </p:tgtEl>
                                        <p:attrNameLst>
                                          <p:attrName>style.visibility</p:attrName>
                                        </p:attrNameLst>
                                      </p:cBhvr>
                                      <p:to>
                                        <p:strVal val="visible"/>
                                      </p:to>
                                    </p:set>
                                    <p:animEffect transition="in" filter="box(out)">
                                      <p:cBhvr>
                                        <p:cTn id="16" dur="75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 grpId="1" animBg="1" advAuto="0"/>
      <p:bldP spid="1080" grpId="2" animBg="1" advAuto="0"/>
      <p:bldP spid="1081"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droppedImage.pdf"/>
          <p:cNvPicPr>
            <a:picLocks noChangeAspect="1"/>
          </p:cNvPicPr>
          <p:nvPr/>
        </p:nvPicPr>
        <p:blipFill>
          <a:blip r:embed="rId2">
            <a:extLst/>
          </a:blip>
          <a:stretch>
            <a:fillRect/>
          </a:stretch>
        </p:blipFill>
        <p:spPr>
          <a:xfrm>
            <a:off x="4940300" y="1257300"/>
            <a:ext cx="6362700" cy="3352800"/>
          </a:xfrm>
          <a:prstGeom prst="rect">
            <a:avLst/>
          </a:prstGeom>
          <a:ln w="12700">
            <a:miter lim="400000"/>
          </a:ln>
        </p:spPr>
      </p:pic>
      <p:sp>
        <p:nvSpPr>
          <p:cNvPr id="1084" name="Shape 1084"/>
          <p:cNvSpPr/>
          <p:nvPr/>
        </p:nvSpPr>
        <p:spPr>
          <a:xfrm flipH="1">
            <a:off x="5207000" y="4216400"/>
            <a:ext cx="1244600" cy="11430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85" name="Shape 1085"/>
          <p:cNvSpPr/>
          <p:nvPr/>
        </p:nvSpPr>
        <p:spPr>
          <a:xfrm flipH="1">
            <a:off x="7632700" y="4191000"/>
            <a:ext cx="12701" cy="133350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86" name="Shape 1086"/>
          <p:cNvSpPr/>
          <p:nvPr/>
        </p:nvSpPr>
        <p:spPr>
          <a:xfrm>
            <a:off x="9525000" y="4178300"/>
            <a:ext cx="863601" cy="129540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087" name="droppedImage.pdf"/>
          <p:cNvPicPr>
            <a:picLocks noChangeAspect="1"/>
          </p:cNvPicPr>
          <p:nvPr/>
        </p:nvPicPr>
        <p:blipFill>
          <a:blip r:embed="rId3">
            <a:extLst/>
          </a:blip>
          <a:stretch>
            <a:fillRect/>
          </a:stretch>
        </p:blipFill>
        <p:spPr>
          <a:xfrm>
            <a:off x="914400" y="5486400"/>
            <a:ext cx="4152900" cy="2794000"/>
          </a:xfrm>
          <a:prstGeom prst="rect">
            <a:avLst/>
          </a:prstGeom>
          <a:ln w="12700">
            <a:miter lim="400000"/>
          </a:ln>
        </p:spPr>
      </p:pic>
      <p:pic>
        <p:nvPicPr>
          <p:cNvPr id="1088" name="droppedImage.pdf"/>
          <p:cNvPicPr>
            <a:picLocks noChangeAspect="1"/>
          </p:cNvPicPr>
          <p:nvPr/>
        </p:nvPicPr>
        <p:blipFill>
          <a:blip r:embed="rId4">
            <a:extLst/>
          </a:blip>
          <a:stretch>
            <a:fillRect/>
          </a:stretch>
        </p:blipFill>
        <p:spPr>
          <a:xfrm>
            <a:off x="5664200" y="5499100"/>
            <a:ext cx="4152900" cy="2781300"/>
          </a:xfrm>
          <a:prstGeom prst="rect">
            <a:avLst/>
          </a:prstGeom>
          <a:ln w="12700">
            <a:miter lim="400000"/>
          </a:ln>
        </p:spPr>
      </p:pic>
      <p:pic>
        <p:nvPicPr>
          <p:cNvPr id="1089" name="droppedImage.pdf"/>
          <p:cNvPicPr>
            <a:picLocks noChangeAspect="1"/>
          </p:cNvPicPr>
          <p:nvPr/>
        </p:nvPicPr>
        <p:blipFill>
          <a:blip r:embed="rId5">
            <a:extLst/>
          </a:blip>
          <a:stretch>
            <a:fillRect/>
          </a:stretch>
        </p:blipFill>
        <p:spPr>
          <a:xfrm>
            <a:off x="10375900" y="5499100"/>
            <a:ext cx="4152900" cy="27813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08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08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08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 grpId="1" animBg="1" advAuto="0"/>
      <p:bldP spid="1085" grpId="2" animBg="1" advAuto="0"/>
      <p:bldP spid="1086" grpId="3" animBg="1" advAuto="0"/>
      <p:bldP spid="1087" grpId="4" animBg="1" advAuto="0"/>
      <p:bldP spid="1088" grpId="5" animBg="1" advAuto="0"/>
      <p:bldP spid="1089" grpId="6"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p:nvPr/>
        </p:nvSpPr>
        <p:spPr>
          <a:xfrm>
            <a:off x="5004513" y="5135850"/>
            <a:ext cx="6772518" cy="105670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6200"/>
            </a:lvl1pPr>
          </a:lstStyle>
          <a:p>
            <a:r>
              <a:rPr dirty="0"/>
              <a:t>Tag Cloud Lenses</a:t>
            </a:r>
          </a:p>
        </p:txBody>
      </p:sp>
      <p:sp>
        <p:nvSpPr>
          <p:cNvPr id="1099" name="Shape 1099"/>
          <p:cNvSpPr/>
          <p:nvPr/>
        </p:nvSpPr>
        <p:spPr>
          <a:xfrm>
            <a:off x="362215" y="3848100"/>
            <a:ext cx="3289890"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100"/>
            </a:lvl1pPr>
          </a:lstStyle>
          <a:p>
            <a:r>
              <a:rPr dirty="0"/>
              <a:t>Tag Cloud</a:t>
            </a:r>
          </a:p>
        </p:txBody>
      </p:sp>
      <p:sp>
        <p:nvSpPr>
          <p:cNvPr id="1100" name="Shape 1100"/>
          <p:cNvSpPr/>
          <p:nvPr/>
        </p:nvSpPr>
        <p:spPr>
          <a:xfrm>
            <a:off x="4247108" y="3905250"/>
            <a:ext cx="4253143" cy="876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300"/>
            </a:lvl1pPr>
          </a:lstStyle>
          <a:p>
            <a:r>
              <a:rPr dirty="0"/>
              <a:t>+ Magic Lenses</a:t>
            </a:r>
          </a:p>
        </p:txBody>
      </p:sp>
      <p:sp>
        <p:nvSpPr>
          <p:cNvPr id="1101" name="Shape 1101"/>
          <p:cNvSpPr/>
          <p:nvPr/>
        </p:nvSpPr>
        <p:spPr>
          <a:xfrm>
            <a:off x="9095255" y="3911600"/>
            <a:ext cx="6636929" cy="876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300"/>
            </a:lvl1pPr>
          </a:lstStyle>
          <a:p>
            <a:r>
              <a:t>+ Coordinated Views =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 grpId="1" animBg="1" advAuto="0"/>
      <p:bldP spid="1100" grpId="2" animBg="1" advAuto="0"/>
      <p:bldP spid="1101"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 name="droppedImage.pdf"/>
          <p:cNvPicPr>
            <a:picLocks noChangeAspect="1"/>
          </p:cNvPicPr>
          <p:nvPr/>
        </p:nvPicPr>
        <p:blipFill>
          <a:blip r:embed="rId2">
            <a:extLst/>
          </a:blip>
          <a:stretch>
            <a:fillRect/>
          </a:stretch>
        </p:blipFill>
        <p:spPr>
          <a:xfrm>
            <a:off x="1397000" y="2692400"/>
            <a:ext cx="13423900" cy="5588000"/>
          </a:xfrm>
          <a:prstGeom prst="rect">
            <a:avLst/>
          </a:prstGeom>
          <a:ln w="12700">
            <a:miter lim="400000"/>
          </a:ln>
        </p:spPr>
      </p:pic>
      <p:sp>
        <p:nvSpPr>
          <p:cNvPr id="1092" name="Shape 1092"/>
          <p:cNvSpPr>
            <a:spLocks noGrp="1"/>
          </p:cNvSpPr>
          <p:nvPr>
            <p:ph type="title"/>
          </p:nvPr>
        </p:nvSpPr>
        <p:spPr>
          <a:prstGeom prst="rect">
            <a:avLst/>
          </a:prstGeom>
          <a:solidFill>
            <a:srgbClr val="FFFFFF"/>
          </a:solidFill>
        </p:spPr>
        <p:txBody>
          <a:bodyPr/>
          <a:lstStyle/>
          <a:p>
            <a:r>
              <a:t>Tag Cloud Lenses</a:t>
            </a:r>
          </a:p>
          <a:p>
            <a:r>
              <a:t>Spatial Exploration</a:t>
            </a:r>
          </a:p>
        </p:txBody>
      </p:sp>
      <p:sp>
        <p:nvSpPr>
          <p:cNvPr id="1093" name="Shape 1093"/>
          <p:cNvSpPr>
            <a:spLocks noGrp="1"/>
          </p:cNvSpPr>
          <p:nvPr>
            <p:ph type="body" idx="1"/>
          </p:nvPr>
        </p:nvSpPr>
        <p:spPr>
          <a:prstGeom prst="rect">
            <a:avLst/>
          </a:prstGeom>
        </p:spPr>
        <p:txBody>
          <a:bodyPr/>
          <a:lstStyle/>
          <a:p>
            <a:pPr marL="1333500"/>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Shape 1095"/>
          <p:cNvSpPr>
            <a:spLocks noGrp="1"/>
          </p:cNvSpPr>
          <p:nvPr>
            <p:ph type="title"/>
          </p:nvPr>
        </p:nvSpPr>
        <p:spPr>
          <a:xfrm>
            <a:off x="1587500" y="-12700"/>
            <a:ext cx="13081000" cy="2286000"/>
          </a:xfrm>
          <a:prstGeom prst="rect">
            <a:avLst/>
          </a:prstGeom>
        </p:spPr>
        <p:txBody>
          <a:bodyPr/>
          <a:lstStyle/>
          <a:p>
            <a:r>
              <a:t>Tag Cloud Lenses </a:t>
            </a:r>
          </a:p>
          <a:p>
            <a:r>
              <a:t>Spatiotemporal Exploration</a:t>
            </a:r>
          </a:p>
        </p:txBody>
      </p:sp>
      <p:pic>
        <p:nvPicPr>
          <p:cNvPr id="1096" name="indbunt_case_study1.tiff"/>
          <p:cNvPicPr>
            <a:picLocks noChangeAspect="1"/>
          </p:cNvPicPr>
          <p:nvPr/>
        </p:nvPicPr>
        <p:blipFill>
          <a:blip r:embed="rId2">
            <a:extLst/>
          </a:blip>
          <a:stretch>
            <a:fillRect/>
          </a:stretch>
        </p:blipFill>
        <p:spPr>
          <a:xfrm>
            <a:off x="3106525" y="2832100"/>
            <a:ext cx="10037975" cy="60071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Shape 1103"/>
          <p:cNvSpPr/>
          <p:nvPr/>
        </p:nvSpPr>
        <p:spPr>
          <a:xfrm>
            <a:off x="1485900" y="3429000"/>
            <a:ext cx="130810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6400"/>
            </a:lvl1pPr>
          </a:lstStyle>
          <a:p>
            <a:r>
              <a:t>Visualizing Multiple Species</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a:spLocks noGrp="1"/>
          </p:cNvSpPr>
          <p:nvPr>
            <p:ph type="title"/>
          </p:nvPr>
        </p:nvSpPr>
        <p:spPr>
          <a:prstGeom prst="rect">
            <a:avLst/>
          </a:prstGeom>
        </p:spPr>
        <p:txBody>
          <a:bodyPr/>
          <a:lstStyle/>
          <a:p>
            <a:r>
              <a:t>Multiple Species</a:t>
            </a:r>
          </a:p>
        </p:txBody>
      </p:sp>
      <p:sp>
        <p:nvSpPr>
          <p:cNvPr id="1106" name="Shape 1106"/>
          <p:cNvSpPr>
            <a:spLocks noGrp="1"/>
          </p:cNvSpPr>
          <p:nvPr>
            <p:ph type="body" idx="1"/>
          </p:nvPr>
        </p:nvSpPr>
        <p:spPr>
          <a:prstGeom prst="rect">
            <a:avLst/>
          </a:prstGeom>
        </p:spPr>
        <p:txBody>
          <a:bodyPr/>
          <a:lstStyle/>
          <a:p>
            <a:pPr marL="1333500"/>
            <a:endParaRPr/>
          </a:p>
        </p:txBody>
      </p:sp>
      <p:pic>
        <p:nvPicPr>
          <p:cNvPr id="1107" name="multi_species.png"/>
          <p:cNvPicPr>
            <a:picLocks noChangeAspect="1"/>
          </p:cNvPicPr>
          <p:nvPr/>
        </p:nvPicPr>
        <p:blipFill>
          <a:blip r:embed="rId2">
            <a:extLst/>
          </a:blip>
          <a:stretch>
            <a:fillRect/>
          </a:stretch>
        </p:blipFill>
        <p:spPr>
          <a:xfrm>
            <a:off x="254000" y="2476500"/>
            <a:ext cx="15608301" cy="63563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spd="fast">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p>
            <a:endParaRPr/>
          </a:p>
        </p:txBody>
      </p:sp>
      <p:sp>
        <p:nvSpPr>
          <p:cNvPr id="175" name="Shape 175"/>
          <p:cNvSpPr>
            <a:spLocks noGrp="1"/>
          </p:cNvSpPr>
          <p:nvPr>
            <p:ph type="body" idx="1"/>
          </p:nvPr>
        </p:nvSpPr>
        <p:spPr>
          <a:prstGeom prst="rect">
            <a:avLst/>
          </a:prstGeom>
        </p:spPr>
        <p:txBody>
          <a:bodyPr/>
          <a:lstStyle/>
          <a:p>
            <a:pPr marL="1333500"/>
            <a:endParaRPr/>
          </a:p>
        </p:txBody>
      </p:sp>
      <p:pic>
        <p:nvPicPr>
          <p:cNvPr id="176" name="droppedImage.pdf"/>
          <p:cNvPicPr>
            <a:picLocks noChangeAspect="1"/>
          </p:cNvPicPr>
          <p:nvPr/>
        </p:nvPicPr>
        <p:blipFill>
          <a:blip r:embed="rId3">
            <a:extLst/>
          </a:blip>
          <a:stretch>
            <a:fillRect/>
          </a:stretch>
        </p:blipFill>
        <p:spPr>
          <a:xfrm>
            <a:off x="1422400" y="1473200"/>
            <a:ext cx="13411200" cy="61976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Storage</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85" y="2117047"/>
            <a:ext cx="15224856" cy="66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p:cNvSpPr/>
          <p:nvPr/>
        </p:nvSpPr>
        <p:spPr>
          <a:xfrm>
            <a:off x="8438920" y="2117047"/>
            <a:ext cx="7370285" cy="306088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6" name="Rectangle 5"/>
          <p:cNvSpPr/>
          <p:nvPr/>
        </p:nvSpPr>
        <p:spPr>
          <a:xfrm>
            <a:off x="2565094" y="5177928"/>
            <a:ext cx="10489894" cy="38008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461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2283307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p:cNvSpPr>
          <p:nvPr>
            <p:ph type="title"/>
          </p:nvPr>
        </p:nvSpPr>
        <p:spPr>
          <a:prstGeom prst="rect">
            <a:avLst/>
          </a:prstGeom>
        </p:spPr>
        <p:txBody>
          <a:bodyPr/>
          <a:lstStyle/>
          <a:p>
            <a:r>
              <a:t>Results</a:t>
            </a:r>
          </a:p>
        </p:txBody>
      </p:sp>
      <p:sp>
        <p:nvSpPr>
          <p:cNvPr id="1110" name="Shape 1110"/>
          <p:cNvSpPr>
            <a:spLocks noGrp="1"/>
          </p:cNvSpPr>
          <p:nvPr>
            <p:ph type="body" idx="1"/>
          </p:nvPr>
        </p:nvSpPr>
        <p:spPr>
          <a:prstGeom prst="rect">
            <a:avLst/>
          </a:prstGeom>
        </p:spPr>
        <p:txBody>
          <a:bodyPr>
            <a:normAutofit/>
          </a:bodyPr>
          <a:lstStyle/>
          <a:p>
            <a:pPr marL="1333500"/>
            <a:r>
              <a:rPr>
                <a:latin typeface="Gill Sans SemiBold"/>
                <a:ea typeface="Gill Sans SemiBold"/>
                <a:cs typeface="Gill Sans SemiBold"/>
                <a:sym typeface="Gill Sans SemiBold"/>
              </a:rPr>
              <a:t>Please find attached a screenshot of BirdVis showing the  fall migration of Baltimore Oriole that got me so excited</a:t>
            </a:r>
            <a:r>
              <a:t>… </a:t>
            </a:r>
            <a:r>
              <a:rPr>
                <a:latin typeface="Gill Sans SemiBold"/>
                <a:ea typeface="Gill Sans SemiBold"/>
                <a:cs typeface="Gill Sans SemiBold"/>
                <a:sym typeface="Gill Sans SemiBold"/>
              </a:rPr>
              <a:t>BirdVis exploration seems to make you wonder if the eastern birds are flying over the Atlantic to the Caribbean and FL? </a:t>
            </a:r>
            <a:r>
              <a:t>while the central population heads due south to Central America. </a:t>
            </a:r>
            <a:r>
              <a:rPr>
                <a:latin typeface="Gill Sans SemiBold"/>
                <a:ea typeface="Gill Sans SemiBold"/>
                <a:cs typeface="Gill Sans SemiBold"/>
                <a:sym typeface="Gill Sans SemiBold"/>
              </a:rPr>
              <a:t>Pretty cool, since this is the first bird I looked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 grpI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p:cNvSpPr>
          <p:nvPr>
            <p:ph type="title"/>
          </p:nvPr>
        </p:nvSpPr>
        <p:spPr>
          <a:prstGeom prst="rect">
            <a:avLst/>
          </a:prstGeom>
        </p:spPr>
        <p:txBody>
          <a:bodyPr/>
          <a:lstStyle/>
          <a:p>
            <a:r>
              <a:t>Results</a:t>
            </a:r>
          </a:p>
        </p:txBody>
      </p:sp>
      <p:pic>
        <p:nvPicPr>
          <p:cNvPr id="1115" name="fig.png"/>
          <p:cNvPicPr>
            <a:picLocks noChangeAspect="1"/>
          </p:cNvPicPr>
          <p:nvPr/>
        </p:nvPicPr>
        <p:blipFill>
          <a:blip r:embed="rId3">
            <a:extLst/>
          </a:blip>
          <a:stretch>
            <a:fillRect/>
          </a:stretch>
        </p:blipFill>
        <p:spPr>
          <a:xfrm>
            <a:off x="2645274" y="1905000"/>
            <a:ext cx="10956427" cy="70104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Shape 1119"/>
          <p:cNvSpPr>
            <a:spLocks noGrp="1"/>
          </p:cNvSpPr>
          <p:nvPr>
            <p:ph type="title"/>
          </p:nvPr>
        </p:nvSpPr>
        <p:spPr>
          <a:prstGeom prst="rect">
            <a:avLst/>
          </a:prstGeom>
        </p:spPr>
        <p:txBody>
          <a:bodyPr/>
          <a:lstStyle/>
          <a:p>
            <a:r>
              <a:t>Results</a:t>
            </a:r>
          </a:p>
        </p:txBody>
      </p:sp>
      <p:sp>
        <p:nvSpPr>
          <p:cNvPr id="1120" name="Shape 1120"/>
          <p:cNvSpPr/>
          <p:nvPr/>
        </p:nvSpPr>
        <p:spPr>
          <a:xfrm>
            <a:off x="915826" y="2650927"/>
            <a:ext cx="14516101" cy="59503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r>
              <a:rPr dirty="0"/>
              <a:t>This is really </a:t>
            </a:r>
            <a:r>
              <a:rPr dirty="0" err="1"/>
              <a:t>really</a:t>
            </a:r>
            <a:r>
              <a:rPr dirty="0"/>
              <a:t> cool. We should do a systematic search for this pattern in other species. My prediction is that it will crop up time and time again for species traditionally thought to be "Trans Gulf" that actually have a "Trans-Atlantic" component too. I think we could do a really great paper on this topic alone... I think we can make a strong case using observational data alone that this is a pattern shown by much more than just Blackpoll Warbler (which some skeptics </a:t>
            </a:r>
            <a:r>
              <a:rPr dirty="0" smtClean="0"/>
              <a:t>s</a:t>
            </a:r>
            <a:r>
              <a:rPr lang="en-US" dirty="0" smtClean="0"/>
              <a:t>t</a:t>
            </a:r>
            <a:r>
              <a:rPr dirty="0" smtClean="0"/>
              <a:t>ill </a:t>
            </a:r>
            <a:r>
              <a:rPr dirty="0"/>
              <a:t>do not believe).</a:t>
            </a:r>
          </a:p>
          <a:p>
            <a:pPr algn="just"/>
            <a:endParaRPr dirty="0"/>
          </a:p>
          <a:p>
            <a:pPr algn="just"/>
            <a:r>
              <a:rPr dirty="0"/>
              <a:t>Exciting!</a:t>
            </a:r>
          </a:p>
        </p:txBody>
      </p:sp>
      <p:pic>
        <p:nvPicPr>
          <p:cNvPr id="1121" name="fig.png"/>
          <p:cNvPicPr>
            <a:picLocks noChangeAspect="1"/>
          </p:cNvPicPr>
          <p:nvPr/>
        </p:nvPicPr>
        <p:blipFill>
          <a:blip r:embed="rId3">
            <a:extLst/>
          </a:blip>
          <a:stretch>
            <a:fillRect/>
          </a:stretch>
        </p:blipFill>
        <p:spPr>
          <a:xfrm>
            <a:off x="10951074" y="203200"/>
            <a:ext cx="3989569" cy="2552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prstGeom prst="rect">
            <a:avLst/>
          </a:prstGeom>
        </p:spPr>
        <p:txBody>
          <a:bodyPr/>
          <a:lstStyle/>
          <a:p>
            <a:endParaRPr/>
          </a:p>
        </p:txBody>
      </p:sp>
      <p:sp>
        <p:nvSpPr>
          <p:cNvPr id="181" name="Shape 181"/>
          <p:cNvSpPr>
            <a:spLocks noGrp="1"/>
          </p:cNvSpPr>
          <p:nvPr>
            <p:ph type="body" idx="1"/>
          </p:nvPr>
        </p:nvSpPr>
        <p:spPr>
          <a:prstGeom prst="rect">
            <a:avLst/>
          </a:prstGeom>
        </p:spPr>
        <p:txBody>
          <a:bodyPr/>
          <a:lstStyle/>
          <a:p>
            <a:pPr marL="1333500"/>
            <a:endParaRPr/>
          </a:p>
        </p:txBody>
      </p:sp>
      <p:pic>
        <p:nvPicPr>
          <p:cNvPr id="182" name="droppedImage.pdf"/>
          <p:cNvPicPr>
            <a:picLocks noChangeAspect="1"/>
          </p:cNvPicPr>
          <p:nvPr/>
        </p:nvPicPr>
        <p:blipFill>
          <a:blip r:embed="rId3">
            <a:extLst/>
          </a:blip>
          <a:stretch>
            <a:fillRect/>
          </a:stretch>
        </p:blipFill>
        <p:spPr>
          <a:xfrm>
            <a:off x="1422400" y="1473200"/>
            <a:ext cx="13411200" cy="6197600"/>
          </a:xfrm>
          <a:prstGeom prst="rect">
            <a:avLst/>
          </a:prstGeom>
          <a:ln w="12700">
            <a:miter lim="400000"/>
          </a:ln>
        </p:spPr>
      </p:pic>
      <p:pic>
        <p:nvPicPr>
          <p:cNvPr id="183" name="droppedImage.pdf"/>
          <p:cNvPicPr>
            <a:picLocks noChangeAspect="1"/>
          </p:cNvPicPr>
          <p:nvPr/>
        </p:nvPicPr>
        <p:blipFill>
          <a:blip r:embed="rId4">
            <a:extLst/>
          </a:blip>
          <a:stretch>
            <a:fillRect/>
          </a:stretch>
        </p:blipFill>
        <p:spPr>
          <a:xfrm>
            <a:off x="3340100" y="3136900"/>
            <a:ext cx="9575800" cy="28702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droppedImage.pdf"/>
          <p:cNvPicPr>
            <a:picLocks noChangeAspect="1"/>
          </p:cNvPicPr>
          <p:nvPr/>
        </p:nvPicPr>
        <p:blipFill>
          <a:blip r:embed="rId3">
            <a:extLst/>
          </a:blip>
          <a:stretch>
            <a:fillRect/>
          </a:stretch>
        </p:blipFill>
        <p:spPr>
          <a:xfrm>
            <a:off x="1168400" y="1574800"/>
            <a:ext cx="1016001" cy="1810328"/>
          </a:xfrm>
          <a:prstGeom prst="rect">
            <a:avLst/>
          </a:prstGeom>
          <a:ln w="12700">
            <a:miter lim="400000"/>
          </a:ln>
        </p:spPr>
      </p:pic>
      <p:pic>
        <p:nvPicPr>
          <p:cNvPr id="188" name="droppedImage.pdf"/>
          <p:cNvPicPr>
            <a:picLocks noChangeAspect="1"/>
          </p:cNvPicPr>
          <p:nvPr/>
        </p:nvPicPr>
        <p:blipFill>
          <a:blip r:embed="rId3">
            <a:extLst/>
          </a:blip>
          <a:stretch>
            <a:fillRect/>
          </a:stretch>
        </p:blipFill>
        <p:spPr>
          <a:xfrm>
            <a:off x="2209800" y="1574800"/>
            <a:ext cx="1016001" cy="1810328"/>
          </a:xfrm>
          <a:prstGeom prst="rect">
            <a:avLst/>
          </a:prstGeom>
          <a:ln w="12700">
            <a:miter lim="400000"/>
          </a:ln>
        </p:spPr>
      </p:pic>
      <p:sp>
        <p:nvSpPr>
          <p:cNvPr id="189" name="Shape 189"/>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pic>
        <p:nvPicPr>
          <p:cNvPr id="190" name="Screen Shot 2011-10-25 at 12.57.53 .png"/>
          <p:cNvPicPr>
            <a:picLocks noChangeAspect="1"/>
          </p:cNvPicPr>
          <p:nvPr/>
        </p:nvPicPr>
        <p:blipFill>
          <a:blip r:embed="rId4">
            <a:extLst/>
          </a:blip>
          <a:stretch>
            <a:fillRect/>
          </a:stretch>
        </p:blipFill>
        <p:spPr>
          <a:xfrm>
            <a:off x="5245100" y="571500"/>
            <a:ext cx="1203276" cy="523875"/>
          </a:xfrm>
          <a:prstGeom prst="rect">
            <a:avLst/>
          </a:prstGeom>
          <a:ln w="12700">
            <a:miter lim="400000"/>
          </a:ln>
        </p:spPr>
      </p:pic>
      <p:pic>
        <p:nvPicPr>
          <p:cNvPr id="191" name="droppedImage.pdf"/>
          <p:cNvPicPr>
            <a:picLocks noChangeAspect="1"/>
          </p:cNvPicPr>
          <p:nvPr/>
        </p:nvPicPr>
        <p:blipFill>
          <a:blip r:embed="rId5">
            <a:extLst/>
          </a:blip>
          <a:stretch>
            <a:fillRect/>
          </a:stretch>
        </p:blipFill>
        <p:spPr>
          <a:xfrm>
            <a:off x="5016500" y="1879600"/>
            <a:ext cx="1654969" cy="1626270"/>
          </a:xfrm>
          <a:prstGeom prst="rect">
            <a:avLst/>
          </a:prstGeom>
          <a:ln w="12700">
            <a:miter lim="400000"/>
          </a:ln>
        </p:spPr>
      </p:pic>
      <p:sp>
        <p:nvSpPr>
          <p:cNvPr id="192" name="Shape 192"/>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193" name="Shape 193"/>
          <p:cNvSpPr/>
          <p:nvPr/>
        </p:nvSpPr>
        <p:spPr>
          <a:xfrm flipH="1" flipV="1">
            <a:off x="5828605" y="1278018"/>
            <a:ext cx="11101" cy="614614"/>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4" name="Shape 194"/>
          <p:cNvSpPr/>
          <p:nvPr/>
        </p:nvSpPr>
        <p:spPr>
          <a:xfrm flipH="1" flipV="1">
            <a:off x="3225800" y="2768600"/>
            <a:ext cx="1497397"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droppedImage.pdf"/>
          <p:cNvPicPr>
            <a:picLocks noChangeAspect="1"/>
          </p:cNvPicPr>
          <p:nvPr/>
        </p:nvPicPr>
        <p:blipFill>
          <a:blip r:embed="rId3">
            <a:extLst/>
          </a:blip>
          <a:stretch>
            <a:fillRect/>
          </a:stretch>
        </p:blipFill>
        <p:spPr>
          <a:xfrm>
            <a:off x="1168400" y="1574800"/>
            <a:ext cx="1016001" cy="1810328"/>
          </a:xfrm>
          <a:prstGeom prst="rect">
            <a:avLst/>
          </a:prstGeom>
          <a:ln w="12700">
            <a:miter lim="400000"/>
          </a:ln>
        </p:spPr>
      </p:pic>
      <p:pic>
        <p:nvPicPr>
          <p:cNvPr id="199" name="droppedImage.pdf"/>
          <p:cNvPicPr>
            <a:picLocks noChangeAspect="1"/>
          </p:cNvPicPr>
          <p:nvPr/>
        </p:nvPicPr>
        <p:blipFill>
          <a:blip r:embed="rId3">
            <a:extLst/>
          </a:blip>
          <a:stretch>
            <a:fillRect/>
          </a:stretch>
        </p:blipFill>
        <p:spPr>
          <a:xfrm>
            <a:off x="2209800" y="1574800"/>
            <a:ext cx="1016001" cy="1810328"/>
          </a:xfrm>
          <a:prstGeom prst="rect">
            <a:avLst/>
          </a:prstGeom>
          <a:ln w="12700">
            <a:miter lim="400000"/>
          </a:ln>
        </p:spPr>
      </p:pic>
      <p:pic>
        <p:nvPicPr>
          <p:cNvPr id="200" name="droppedImage.pdf"/>
          <p:cNvPicPr>
            <a:picLocks noChangeAspect="1"/>
          </p:cNvPicPr>
          <p:nvPr/>
        </p:nvPicPr>
        <p:blipFill>
          <a:blip r:embed="rId4">
            <a:extLst/>
          </a:blip>
          <a:stretch>
            <a:fillRect/>
          </a:stretch>
        </p:blipFill>
        <p:spPr>
          <a:xfrm>
            <a:off x="13436600" y="1435100"/>
            <a:ext cx="1016001" cy="1810328"/>
          </a:xfrm>
          <a:prstGeom prst="rect">
            <a:avLst/>
          </a:prstGeom>
          <a:ln w="12700">
            <a:miter lim="400000"/>
          </a:ln>
        </p:spPr>
      </p:pic>
      <p:pic>
        <p:nvPicPr>
          <p:cNvPr id="201" name="droppedImage.pdf"/>
          <p:cNvPicPr>
            <a:picLocks noChangeAspect="1"/>
          </p:cNvPicPr>
          <p:nvPr/>
        </p:nvPicPr>
        <p:blipFill>
          <a:blip r:embed="rId4">
            <a:extLst/>
          </a:blip>
          <a:stretch>
            <a:fillRect/>
          </a:stretch>
        </p:blipFill>
        <p:spPr>
          <a:xfrm>
            <a:off x="14465300" y="1435100"/>
            <a:ext cx="1016001" cy="1810328"/>
          </a:xfrm>
          <a:prstGeom prst="rect">
            <a:avLst/>
          </a:prstGeom>
          <a:ln w="12700">
            <a:miter lim="400000"/>
          </a:ln>
        </p:spPr>
      </p:pic>
      <p:sp>
        <p:nvSpPr>
          <p:cNvPr id="202" name="Shape 202"/>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203" name="Shape 203"/>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204" name="Screen Shot 2011-10-25 at 12.57.53 .png"/>
          <p:cNvPicPr>
            <a:picLocks noChangeAspect="1"/>
          </p:cNvPicPr>
          <p:nvPr/>
        </p:nvPicPr>
        <p:blipFill>
          <a:blip r:embed="rId5">
            <a:extLst/>
          </a:blip>
          <a:stretch>
            <a:fillRect/>
          </a:stretch>
        </p:blipFill>
        <p:spPr>
          <a:xfrm>
            <a:off x="5245100" y="571500"/>
            <a:ext cx="1203276" cy="523875"/>
          </a:xfrm>
          <a:prstGeom prst="rect">
            <a:avLst/>
          </a:prstGeom>
          <a:ln w="12700">
            <a:miter lim="400000"/>
          </a:ln>
        </p:spPr>
      </p:pic>
      <p:pic>
        <p:nvPicPr>
          <p:cNvPr id="205" name="droppedImage.pdf"/>
          <p:cNvPicPr>
            <a:picLocks noChangeAspect="1"/>
          </p:cNvPicPr>
          <p:nvPr/>
        </p:nvPicPr>
        <p:blipFill>
          <a:blip r:embed="rId6">
            <a:extLst/>
          </a:blip>
          <a:stretch>
            <a:fillRect/>
          </a:stretch>
        </p:blipFill>
        <p:spPr>
          <a:xfrm>
            <a:off x="5016500" y="1879600"/>
            <a:ext cx="1654969" cy="1626270"/>
          </a:xfrm>
          <a:prstGeom prst="rect">
            <a:avLst/>
          </a:prstGeom>
          <a:ln w="12700">
            <a:miter lim="400000"/>
          </a:ln>
        </p:spPr>
      </p:pic>
      <p:sp>
        <p:nvSpPr>
          <p:cNvPr id="206" name="Shape 206"/>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207" name="Shape 207"/>
          <p:cNvSpPr/>
          <p:nvPr/>
        </p:nvSpPr>
        <p:spPr>
          <a:xfrm flipH="1" flipV="1">
            <a:off x="5828605" y="1278018"/>
            <a:ext cx="11101" cy="614614"/>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8" name="Shape 208"/>
          <p:cNvSpPr/>
          <p:nvPr/>
        </p:nvSpPr>
        <p:spPr>
          <a:xfrm flipH="1" flipV="1">
            <a:off x="6925679" y="2768431"/>
            <a:ext cx="1497398"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9" name="Shape 209"/>
          <p:cNvSpPr/>
          <p:nvPr/>
        </p:nvSpPr>
        <p:spPr>
          <a:xfrm flipV="1">
            <a:off x="9990666" y="3673208"/>
            <a:ext cx="12271" cy="1237459"/>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0" name="Shape 210"/>
          <p:cNvSpPr/>
          <p:nvPr/>
        </p:nvSpPr>
        <p:spPr>
          <a:xfrm flipH="1" flipV="1">
            <a:off x="3225800" y="2768600"/>
            <a:ext cx="1497397" cy="1656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1" name="Shape 211"/>
          <p:cNvSpPr/>
          <p:nvPr/>
        </p:nvSpPr>
        <p:spPr>
          <a:xfrm>
            <a:off x="8686800" y="2159000"/>
            <a:ext cx="2628900" cy="1270000"/>
          </a:xfrm>
          <a:prstGeom prst="roundRect">
            <a:avLst>
              <a:gd name="adj" fmla="val 15000"/>
            </a:avLst>
          </a:prstGeom>
          <a:solidFill>
            <a:srgbClr val="FAFA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212" name="Shape 212"/>
          <p:cNvSpPr/>
          <p:nvPr/>
        </p:nvSpPr>
        <p:spPr>
          <a:xfrm flipV="1">
            <a:off x="11620500" y="2777060"/>
            <a:ext cx="1524000" cy="810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3" name="Shape 213"/>
          <p:cNvSpPr/>
          <p:nvPr/>
        </p:nvSpPr>
        <p:spPr>
          <a:xfrm>
            <a:off x="8686800" y="5092700"/>
            <a:ext cx="2628900" cy="1270000"/>
          </a:xfrm>
          <a:prstGeom prst="roundRect">
            <a:avLst>
              <a:gd name="adj" fmla="val 15000"/>
            </a:avLst>
          </a:prstGeom>
          <a:solidFill>
            <a:srgbClr val="FAFAFF"/>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Results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droppedImage.pdf"/>
          <p:cNvPicPr>
            <a:picLocks noChangeAspect="1"/>
          </p:cNvPicPr>
          <p:nvPr/>
        </p:nvPicPr>
        <p:blipFill>
          <a:blip r:embed="rId3">
            <a:extLst/>
          </a:blip>
          <a:stretch>
            <a:fillRect/>
          </a:stretch>
        </p:blipFill>
        <p:spPr>
          <a:xfrm>
            <a:off x="6362700" y="4673600"/>
            <a:ext cx="1016001" cy="1810328"/>
          </a:xfrm>
          <a:prstGeom prst="rect">
            <a:avLst/>
          </a:prstGeom>
          <a:ln w="12700">
            <a:miter lim="400000"/>
          </a:ln>
        </p:spPr>
      </p:pic>
      <p:pic>
        <p:nvPicPr>
          <p:cNvPr id="218" name="droppedImage.pdf"/>
          <p:cNvPicPr>
            <a:picLocks noChangeAspect="1"/>
          </p:cNvPicPr>
          <p:nvPr/>
        </p:nvPicPr>
        <p:blipFill>
          <a:blip r:embed="rId3">
            <a:extLst/>
          </a:blip>
          <a:stretch>
            <a:fillRect/>
          </a:stretch>
        </p:blipFill>
        <p:spPr>
          <a:xfrm>
            <a:off x="7404100" y="4673600"/>
            <a:ext cx="1016001" cy="1810328"/>
          </a:xfrm>
          <a:prstGeom prst="rect">
            <a:avLst/>
          </a:prstGeom>
          <a:ln w="12700">
            <a:miter lim="400000"/>
          </a:ln>
        </p:spPr>
      </p:pic>
      <p:pic>
        <p:nvPicPr>
          <p:cNvPr id="219" name="droppedImage.pdf"/>
          <p:cNvPicPr>
            <a:picLocks noChangeAspect="1"/>
          </p:cNvPicPr>
          <p:nvPr/>
        </p:nvPicPr>
        <p:blipFill>
          <a:blip r:embed="rId4">
            <a:extLst/>
          </a:blip>
          <a:stretch>
            <a:fillRect/>
          </a:stretch>
        </p:blipFill>
        <p:spPr>
          <a:xfrm>
            <a:off x="11430000" y="4673600"/>
            <a:ext cx="1016001" cy="1810328"/>
          </a:xfrm>
          <a:prstGeom prst="rect">
            <a:avLst/>
          </a:prstGeom>
          <a:ln w="12700">
            <a:miter lim="400000"/>
          </a:ln>
        </p:spPr>
      </p:pic>
      <p:pic>
        <p:nvPicPr>
          <p:cNvPr id="220" name="droppedImage.pdf"/>
          <p:cNvPicPr>
            <a:picLocks noChangeAspect="1"/>
          </p:cNvPicPr>
          <p:nvPr/>
        </p:nvPicPr>
        <p:blipFill>
          <a:blip r:embed="rId4">
            <a:extLst/>
          </a:blip>
          <a:stretch>
            <a:fillRect/>
          </a:stretch>
        </p:blipFill>
        <p:spPr>
          <a:xfrm>
            <a:off x="12458700" y="4673600"/>
            <a:ext cx="1016001" cy="1810328"/>
          </a:xfrm>
          <a:prstGeom prst="rect">
            <a:avLst/>
          </a:prstGeom>
          <a:ln w="12700">
            <a:miter lim="400000"/>
          </a:ln>
        </p:spPr>
      </p:pic>
      <p:sp>
        <p:nvSpPr>
          <p:cNvPr id="221" name="Shape 221"/>
          <p:cNvSpPr/>
          <p:nvPr/>
        </p:nvSpPr>
        <p:spPr>
          <a:xfrm>
            <a:off x="1434245" y="1013221"/>
            <a:ext cx="158249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Biologists</a:t>
            </a:r>
          </a:p>
        </p:txBody>
      </p:sp>
      <p:sp>
        <p:nvSpPr>
          <p:cNvPr id="222" name="Shape 222"/>
          <p:cNvSpPr/>
          <p:nvPr/>
        </p:nvSpPr>
        <p:spPr>
          <a:xfrm>
            <a:off x="13553343" y="1021159"/>
            <a:ext cx="1895773"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Statisticians</a:t>
            </a:r>
          </a:p>
        </p:txBody>
      </p:sp>
      <p:pic>
        <p:nvPicPr>
          <p:cNvPr id="223" name="Screen Shot 2011-10-25 at 12.57.53 .png"/>
          <p:cNvPicPr>
            <a:picLocks noChangeAspect="1"/>
          </p:cNvPicPr>
          <p:nvPr/>
        </p:nvPicPr>
        <p:blipFill>
          <a:blip r:embed="rId5">
            <a:alphaModFix amt="50000"/>
            <a:extLst/>
          </a:blip>
          <a:stretch>
            <a:fillRect/>
          </a:stretch>
        </p:blipFill>
        <p:spPr>
          <a:xfrm>
            <a:off x="5245100" y="571500"/>
            <a:ext cx="1203276" cy="523875"/>
          </a:xfrm>
          <a:prstGeom prst="rect">
            <a:avLst/>
          </a:prstGeom>
          <a:ln w="12700">
            <a:miter lim="400000"/>
          </a:ln>
        </p:spPr>
      </p:pic>
      <p:pic>
        <p:nvPicPr>
          <p:cNvPr id="224" name="droppedImage.pdf"/>
          <p:cNvPicPr>
            <a:picLocks noChangeAspect="1"/>
          </p:cNvPicPr>
          <p:nvPr/>
        </p:nvPicPr>
        <p:blipFill>
          <a:blip r:embed="rId6">
            <a:alphaModFix amt="50000"/>
            <a:extLst/>
          </a:blip>
          <a:stretch>
            <a:fillRect/>
          </a:stretch>
        </p:blipFill>
        <p:spPr>
          <a:xfrm>
            <a:off x="5016500" y="1879600"/>
            <a:ext cx="1654969" cy="1626270"/>
          </a:xfrm>
          <a:prstGeom prst="rect">
            <a:avLst/>
          </a:prstGeom>
          <a:ln w="12700">
            <a:miter lim="400000"/>
          </a:ln>
        </p:spPr>
      </p:pic>
      <p:sp>
        <p:nvSpPr>
          <p:cNvPr id="225" name="Shape 225"/>
          <p:cNvSpPr/>
          <p:nvPr/>
        </p:nvSpPr>
        <p:spPr>
          <a:xfrm>
            <a:off x="4766369" y="3359150"/>
            <a:ext cx="2156223"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000"/>
            </a:pPr>
            <a:r>
              <a:t>Observation</a:t>
            </a:r>
          </a:p>
          <a:p>
            <a:pPr>
              <a:defRPr sz="3000"/>
            </a:pPr>
            <a:r>
              <a:t>Data</a:t>
            </a:r>
          </a:p>
        </p:txBody>
      </p:sp>
      <p:sp>
        <p:nvSpPr>
          <p:cNvPr id="226" name="Shape 226"/>
          <p:cNvSpPr/>
          <p:nvPr/>
        </p:nvSpPr>
        <p:spPr>
          <a:xfrm flipH="1" flipV="1">
            <a:off x="5828605" y="1278018"/>
            <a:ext cx="11101" cy="614614"/>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27" name="Shape 227"/>
          <p:cNvSpPr/>
          <p:nvPr/>
        </p:nvSpPr>
        <p:spPr>
          <a:xfrm flipH="1" flipV="1">
            <a:off x="6925679" y="2768431"/>
            <a:ext cx="1497398"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28" name="Shape 228"/>
          <p:cNvSpPr/>
          <p:nvPr/>
        </p:nvSpPr>
        <p:spPr>
          <a:xfrm flipV="1">
            <a:off x="9990666" y="3673208"/>
            <a:ext cx="12271" cy="1237459"/>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29" name="Shape 229"/>
          <p:cNvSpPr/>
          <p:nvPr/>
        </p:nvSpPr>
        <p:spPr>
          <a:xfrm flipH="1" flipV="1">
            <a:off x="3225800" y="2768600"/>
            <a:ext cx="1497397" cy="16562"/>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0" name="Shape 230"/>
          <p:cNvSpPr/>
          <p:nvPr/>
        </p:nvSpPr>
        <p:spPr>
          <a:xfrm>
            <a:off x="8686800" y="2159000"/>
            <a:ext cx="2628900" cy="1270000"/>
          </a:xfrm>
          <a:prstGeom prst="roundRect">
            <a:avLst>
              <a:gd name="adj" fmla="val 15000"/>
            </a:avLst>
          </a:prstGeom>
          <a:solidFill>
            <a:srgbClr val="FAFAFF">
              <a:alpha val="50000"/>
            </a:srgbClr>
          </a:solidFill>
          <a:ln w="25400">
            <a:solidFill>
              <a:srgbClr val="000000">
                <a:alpha val="50000"/>
              </a:srgbClr>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000000">
                      <a:alpha val="50000"/>
                    </a:srgbClr>
                  </a:outerShdw>
                </a:effectLst>
              </a:defRPr>
            </a:lvl1pPr>
          </a:lstStyle>
          <a:p>
            <a:r>
              <a:t>Modeling</a:t>
            </a:r>
          </a:p>
        </p:txBody>
      </p:sp>
      <p:sp>
        <p:nvSpPr>
          <p:cNvPr id="231" name="Shape 231"/>
          <p:cNvSpPr/>
          <p:nvPr/>
        </p:nvSpPr>
        <p:spPr>
          <a:xfrm flipV="1">
            <a:off x="11620500" y="2777060"/>
            <a:ext cx="1524000" cy="8101"/>
          </a:xfrm>
          <a:prstGeom prst="line">
            <a:avLst/>
          </a:prstGeom>
          <a:ln w="38100">
            <a:solidFill>
              <a:srgbClr val="000000">
                <a:alpha val="50000"/>
              </a:srgbClr>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232" name="droppedImage.pdf"/>
          <p:cNvPicPr>
            <a:picLocks noChangeAspect="1"/>
          </p:cNvPicPr>
          <p:nvPr/>
        </p:nvPicPr>
        <p:blipFill>
          <a:blip r:embed="rId4">
            <a:alphaModFix amt="50000"/>
            <a:extLst/>
          </a:blip>
          <a:stretch>
            <a:fillRect/>
          </a:stretch>
        </p:blipFill>
        <p:spPr>
          <a:xfrm>
            <a:off x="13436600" y="1435100"/>
            <a:ext cx="1016001" cy="1810328"/>
          </a:xfrm>
          <a:prstGeom prst="rect">
            <a:avLst/>
          </a:prstGeom>
          <a:ln w="12700">
            <a:miter lim="400000"/>
          </a:ln>
        </p:spPr>
      </p:pic>
      <p:pic>
        <p:nvPicPr>
          <p:cNvPr id="233" name="droppedImage.pdf"/>
          <p:cNvPicPr>
            <a:picLocks noChangeAspect="1"/>
          </p:cNvPicPr>
          <p:nvPr/>
        </p:nvPicPr>
        <p:blipFill>
          <a:blip r:embed="rId4">
            <a:alphaModFix amt="50000"/>
            <a:extLst/>
          </a:blip>
          <a:stretch>
            <a:fillRect/>
          </a:stretch>
        </p:blipFill>
        <p:spPr>
          <a:xfrm>
            <a:off x="14465300" y="1435100"/>
            <a:ext cx="1016001" cy="1810328"/>
          </a:xfrm>
          <a:prstGeom prst="rect">
            <a:avLst/>
          </a:prstGeom>
          <a:ln w="12700">
            <a:miter lim="400000"/>
          </a:ln>
        </p:spPr>
      </p:pic>
      <p:pic>
        <p:nvPicPr>
          <p:cNvPr id="234" name="droppedImage.pdf"/>
          <p:cNvPicPr>
            <a:picLocks noChangeAspect="1"/>
          </p:cNvPicPr>
          <p:nvPr/>
        </p:nvPicPr>
        <p:blipFill>
          <a:blip r:embed="rId3">
            <a:alphaModFix amt="50000"/>
            <a:extLst/>
          </a:blip>
          <a:stretch>
            <a:fillRect/>
          </a:stretch>
        </p:blipFill>
        <p:spPr>
          <a:xfrm>
            <a:off x="1168400" y="1574800"/>
            <a:ext cx="1016001" cy="1810328"/>
          </a:xfrm>
          <a:prstGeom prst="rect">
            <a:avLst/>
          </a:prstGeom>
          <a:ln w="12700">
            <a:miter lim="400000"/>
          </a:ln>
        </p:spPr>
      </p:pic>
      <p:pic>
        <p:nvPicPr>
          <p:cNvPr id="235" name="droppedImage.pdf"/>
          <p:cNvPicPr>
            <a:picLocks noChangeAspect="1"/>
          </p:cNvPicPr>
          <p:nvPr/>
        </p:nvPicPr>
        <p:blipFill>
          <a:blip r:embed="rId3">
            <a:alphaModFix amt="50000"/>
            <a:extLst/>
          </a:blip>
          <a:stretch>
            <a:fillRect/>
          </a:stretch>
        </p:blipFill>
        <p:spPr>
          <a:xfrm>
            <a:off x="2209800" y="1574800"/>
            <a:ext cx="1016001" cy="1810328"/>
          </a:xfrm>
          <a:prstGeom prst="rect">
            <a:avLst/>
          </a:prstGeom>
          <a:ln w="12700">
            <a:miter lim="400000"/>
          </a:ln>
        </p:spPr>
      </p:pic>
      <p:sp>
        <p:nvSpPr>
          <p:cNvPr id="236" name="Shape 236"/>
          <p:cNvSpPr/>
          <p:nvPr/>
        </p:nvSpPr>
        <p:spPr>
          <a:xfrm>
            <a:off x="8686800" y="5092700"/>
            <a:ext cx="2628900" cy="1270000"/>
          </a:xfrm>
          <a:prstGeom prst="roundRect">
            <a:avLst>
              <a:gd name="adj" fmla="val 15000"/>
            </a:avLst>
          </a:prstGeom>
          <a:solidFill>
            <a:srgbClr val="FF6B64"/>
          </a:solidFill>
          <a:ln w="25400">
            <a:solidFill>
              <a:srgbClr val="E3E3E3"/>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effectLst>
                  <a:outerShdw blurRad="38100" dist="12700" dir="5400000" rotWithShape="0">
                    <a:srgbClr val="FF2600">
                      <a:alpha val="50000"/>
                    </a:srgbClr>
                  </a:outerShdw>
                </a:effectLst>
              </a:defRPr>
            </a:lvl1pPr>
          </a:lstStyle>
          <a:p>
            <a:r>
              <a:t>Results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590</TotalTime>
  <Words>964</Words>
  <Application>Microsoft Office PowerPoint</Application>
  <PresentationFormat>Custom</PresentationFormat>
  <Paragraphs>205</Paragraphs>
  <Slides>53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Gill Sans</vt:lpstr>
      <vt:lpstr>Gill Sans SemiBold</vt:lpstr>
      <vt:lpstr>Helvetica</vt:lpstr>
      <vt:lpstr>Lucida Grande</vt:lpstr>
      <vt:lpstr>Times</vt:lpstr>
      <vt:lpstr>White</vt:lpstr>
      <vt:lpstr>BirdVis: Visualizing and Understanding Bird Populations</vt:lpstr>
      <vt:lpstr>Contexto</vt:lpstr>
      <vt:lpstr>Birds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Dados</vt:lpstr>
      <vt:lpstr>PowerPoint Presentation</vt:lpstr>
      <vt:lpstr>eBird Database</vt:lpstr>
      <vt:lpstr>PowerPoint Presentation</vt:lpstr>
      <vt:lpstr>PowerPoint Presentation</vt:lpstr>
      <vt:lpstr>PowerPoint Presentation</vt:lpstr>
      <vt:lpstr>PowerPoint Presentation</vt:lpstr>
      <vt:lpstr>STEM</vt:lpstr>
      <vt:lpstr>STEM</vt:lpstr>
      <vt:lpstr>STEM</vt:lpstr>
      <vt:lpstr>STEM</vt:lpstr>
      <vt:lpstr>PowerPoint Presentation</vt:lpstr>
      <vt:lpstr>PowerPoint Presentation</vt:lpstr>
      <vt:lpstr>PowerPoint Presentation</vt:lpstr>
      <vt:lpstr>PowerPoint Presentation</vt:lpstr>
      <vt:lpstr>PowerPoint Presentation</vt:lpstr>
      <vt:lpstr>Tarefas</vt:lpstr>
      <vt:lpstr>Visualization Needs</vt:lpstr>
      <vt:lpstr>PowerPoint Presentation</vt:lpstr>
      <vt:lpstr>PowerPoint Presentation</vt:lpstr>
      <vt:lpstr>O Sistema</vt:lpstr>
      <vt:lpstr>PowerPoint Presentation</vt:lpstr>
      <vt:lpstr>Design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Tag Cloud Lenses Spatial Exploration</vt:lpstr>
      <vt:lpstr>Tag Cloud Lenses  Spatiotemporal Exploration</vt:lpstr>
      <vt:lpstr>PowerPoint Presentation</vt:lpstr>
      <vt:lpstr>Multiple Species</vt:lpstr>
      <vt:lpstr>Data Storage</vt:lpstr>
      <vt:lpstr>Results</vt:lpstr>
      <vt:lpstr>Results</vt:lpstr>
      <vt:lpstr>Results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BirdVis: Visualizing and Understanding Bird Populations</dc:title>
  <cp:lastModifiedBy>Nivan Ferreira</cp:lastModifiedBy>
  <cp:revision>9</cp:revision>
  <dcterms:modified xsi:type="dcterms:W3CDTF">2016-08-25T10:52:27Z</dcterms:modified>
</cp:coreProperties>
</file>