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2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9" r:id="rId21"/>
    <p:sldId id="280" r:id="rId22"/>
    <p:sldId id="281" r:id="rId23"/>
    <p:sldId id="275" r:id="rId24"/>
    <p:sldId id="276" r:id="rId25"/>
    <p:sldId id="282" r:id="rId26"/>
    <p:sldId id="277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fael" initials="R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03" autoAdjust="0"/>
    <p:restoredTop sz="94660"/>
  </p:normalViewPr>
  <p:slideViewPr>
    <p:cSldViewPr snapToGrid="0">
      <p:cViewPr>
        <p:scale>
          <a:sx n="100" d="100"/>
          <a:sy n="100" d="100"/>
        </p:scale>
        <p:origin x="-1206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1-12T17:40:14.395" idx="2">
    <p:pos x="10" y="10"/>
    <p:text>Contexto: 
Um dos pontos que contribuem para o rendimento de uma linha de produção é o desempenho (engagement) dos operários. Segundo entrevista com supervisores certa de 30% os operarios em uma linha de produção são responsáveis por 30% do rendimento da mesma. Porém muitas vezes quando ocorre algum problema, a falta de uma ferramenta que permita gerenciar a alocaçao de operários a essas tarefas, somado com o não engajamento dos operarios, resultam em baixo desempenho na linha de produção. Com a existencia de tal ferramenta, além de podermos gerenciar os funcionários de forma mais dinamica poderiamos tambem manter registro do grau de empenho de determinado funcionário, atribuindo a essa tarefa uma nota que seria contabilizada no perfil do operario caso ele desempenhasse a atividade com mérito(rapidamente e de maneria correta).</p:text>
    <p:extLst>
      <p:ext uri="{C676402C-5697-4E1C-873F-D02D1690AC5C}">
        <p15:threadingInfo xmlns:p15="http://schemas.microsoft.com/office/powerpoint/2012/main" timeZoneBias="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1-12T19:15:13.753" idx="3">
    <p:pos x="7152" y="230"/>
    <p:text>Explicar o contexto que isso ocorre e a atual subutilizaçao desse documento, explicar a importancia de termos esse controle até mesmo para realizar reparos na máquina enchedora,</p:text>
    <p:extLst>
      <p:ext uri="{C676402C-5697-4E1C-873F-D02D1690AC5C}">
        <p15:threadingInfo xmlns:p15="http://schemas.microsoft.com/office/powerpoint/2012/main" timeZoneBias="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5043-0388-4227-B318-3B7729C625C6}" type="datetimeFigureOut">
              <a:rPr lang="pt-BR" smtClean="0"/>
              <a:t>14/01/2014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268A-6DD9-4BD5-ACD6-2B2C43B3F4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3228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5043-0388-4227-B318-3B7729C625C6}" type="datetimeFigureOut">
              <a:rPr lang="pt-BR" smtClean="0"/>
              <a:t>14/01/2014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268A-6DD9-4BD5-ACD6-2B2C43B3F4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931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5043-0388-4227-B318-3B7729C625C6}" type="datetimeFigureOut">
              <a:rPr lang="pt-BR" smtClean="0"/>
              <a:t>14/01/2014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268A-6DD9-4BD5-ACD6-2B2C43B3F4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7035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5043-0388-4227-B318-3B7729C625C6}" type="datetimeFigureOut">
              <a:rPr lang="pt-BR" smtClean="0"/>
              <a:t>14/01/2014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268A-6DD9-4BD5-ACD6-2B2C43B3F427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8410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5043-0388-4227-B318-3B7729C625C6}" type="datetimeFigureOut">
              <a:rPr lang="pt-BR" smtClean="0"/>
              <a:t>14/01/2014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268A-6DD9-4BD5-ACD6-2B2C43B3F4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8147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5043-0388-4227-B318-3B7729C625C6}" type="datetimeFigureOut">
              <a:rPr lang="pt-BR" smtClean="0"/>
              <a:t>14/01/2014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268A-6DD9-4BD5-ACD6-2B2C43B3F4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3454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5043-0388-4227-B318-3B7729C625C6}" type="datetimeFigureOut">
              <a:rPr lang="pt-BR" smtClean="0"/>
              <a:t>14/01/2014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268A-6DD9-4BD5-ACD6-2B2C43B3F4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502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5043-0388-4227-B318-3B7729C625C6}" type="datetimeFigureOut">
              <a:rPr lang="pt-BR" smtClean="0"/>
              <a:t>14/01/2014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268A-6DD9-4BD5-ACD6-2B2C43B3F4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6535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5043-0388-4227-B318-3B7729C625C6}" type="datetimeFigureOut">
              <a:rPr lang="pt-BR" smtClean="0"/>
              <a:t>14/01/2014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268A-6DD9-4BD5-ACD6-2B2C43B3F4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2844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5043-0388-4227-B318-3B7729C625C6}" type="datetimeFigureOut">
              <a:rPr lang="pt-BR" smtClean="0"/>
              <a:t>14/01/2014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268A-6DD9-4BD5-ACD6-2B2C43B3F4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856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5043-0388-4227-B318-3B7729C625C6}" type="datetimeFigureOut">
              <a:rPr lang="pt-BR" smtClean="0"/>
              <a:t>14/01/2014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268A-6DD9-4BD5-ACD6-2B2C43B3F4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2868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5043-0388-4227-B318-3B7729C625C6}" type="datetimeFigureOut">
              <a:rPr lang="pt-BR" smtClean="0"/>
              <a:t>14/01/2014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268A-6DD9-4BD5-ACD6-2B2C43B3F4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232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5043-0388-4227-B318-3B7729C625C6}" type="datetimeFigureOut">
              <a:rPr lang="pt-BR" smtClean="0"/>
              <a:t>14/01/2014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268A-6DD9-4BD5-ACD6-2B2C43B3F4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165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5043-0388-4227-B318-3B7729C625C6}" type="datetimeFigureOut">
              <a:rPr lang="pt-BR" smtClean="0"/>
              <a:t>14/01/2014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268A-6DD9-4BD5-ACD6-2B2C43B3F4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5549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5043-0388-4227-B318-3B7729C625C6}" type="datetimeFigureOut">
              <a:rPr lang="pt-BR" smtClean="0"/>
              <a:t>14/01/2014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268A-6DD9-4BD5-ACD6-2B2C43B3F4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2725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5043-0388-4227-B318-3B7729C625C6}" type="datetimeFigureOut">
              <a:rPr lang="pt-BR" smtClean="0"/>
              <a:t>14/01/2014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268A-6DD9-4BD5-ACD6-2B2C43B3F4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3310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45043-0388-4227-B318-3B7729C625C6}" type="datetimeFigureOut">
              <a:rPr lang="pt-BR" smtClean="0"/>
              <a:t>14/01/2014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A268A-6DD9-4BD5-ACD6-2B2C43B3F4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8171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E445043-0388-4227-B318-3B7729C625C6}" type="datetimeFigureOut">
              <a:rPr lang="pt-BR" smtClean="0"/>
              <a:t>14/01/2014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54A268A-6DD9-4BD5-ACD6-2B2C43B3F4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42040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image" Target="../media/image23.PNG"/><Relationship Id="rId4" Type="http://schemas.openxmlformats.org/officeDocument/2006/relationships/image" Target="../media/image22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WMF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WMF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W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963" y="1448963"/>
            <a:ext cx="6372225" cy="319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3075" y="1849750"/>
            <a:ext cx="6858000" cy="119465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effectLst>
                  <a:glow rad="228600">
                    <a:schemeClr val="bg1"/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Controle de Produção</a:t>
            </a:r>
            <a:endParaRPr lang="pt-BR" dirty="0">
              <a:effectLst>
                <a:glow rad="228600">
                  <a:schemeClr val="bg1"/>
                </a:glow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14301" y="5599990"/>
            <a:ext cx="8343900" cy="923330"/>
          </a:xfrm>
          <a:prstGeom prst="rect">
            <a:avLst/>
          </a:prstGeom>
          <a:noFill/>
          <a:effectLst>
            <a:glow rad="1016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Professor: Augusto Sampaio                                          Alunos: Marcelo Nascimento (mno2)</a:t>
            </a:r>
          </a:p>
          <a:p>
            <a:r>
              <a:rPr lang="pt-B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					                 Marcos Paulo (mpbb)</a:t>
            </a:r>
          </a:p>
          <a:p>
            <a:r>
              <a:rPr lang="pt-B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					                 Rafael Rocha (rrs3)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6515" y="2781788"/>
            <a:ext cx="2560834" cy="164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Imagens\Análise Alocação de Taref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702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3322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Casos de Uso:</a:t>
            </a:r>
            <a:endParaRPr lang="pt-BR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5850" y="1882775"/>
            <a:ext cx="9544050" cy="4351338"/>
          </a:xfrm>
        </p:spPr>
        <p:txBody>
          <a:bodyPr/>
          <a:lstStyle/>
          <a:p>
            <a:pPr marL="0" indent="0">
              <a:buNone/>
            </a:pPr>
            <a:r>
              <a:rPr lang="pt-BR" sz="44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3. Geração de Cartas-CMC</a:t>
            </a:r>
          </a:p>
          <a:p>
            <a:pPr marL="0" indent="0">
              <a:buNone/>
            </a:pPr>
            <a:endParaRPr lang="pt-BR" sz="4400" dirty="0"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entury" panose="02040604050505020304" pitchFamily="18" charset="0"/>
            </a:endParaRPr>
          </a:p>
          <a:p>
            <a:pPr marL="0" indent="0" algn="just">
              <a:buNone/>
            </a:pPr>
            <a:r>
              <a:rPr lang="pt-BR" sz="44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	</a:t>
            </a:r>
            <a:r>
              <a:rPr lang="pt-BR" sz="36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Permitir que o supervisor tenha conhecimento 	do número de garrafas inutiziladas, e das despesas 	associadas a essas garrafas.</a:t>
            </a:r>
            <a:endParaRPr lang="pt-BR" sz="4400" dirty="0"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entury" panose="020406040505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844121" y="781052"/>
            <a:ext cx="4814481" cy="5861795"/>
            <a:chOff x="6844119" y="781050"/>
            <a:chExt cx="4814481" cy="58617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4119" y="5042744"/>
              <a:ext cx="1791619" cy="160010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9705" y="781050"/>
              <a:ext cx="2668895" cy="2668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188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3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7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Casos de Uso: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44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4. Cadastrar máquina com defeito</a:t>
            </a:r>
          </a:p>
          <a:p>
            <a:pPr marL="0" indent="0">
              <a:buNone/>
            </a:pPr>
            <a:endParaRPr lang="pt-BR" sz="4400" dirty="0"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pt-BR" sz="36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	Máquinas quebradas darão origem a tarefas.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165" y="1027908"/>
            <a:ext cx="2229837" cy="235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421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031"/>
            <a:ext cx="12192000" cy="696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1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8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Casos de Uso:</a:t>
            </a:r>
            <a:endParaRPr lang="pt-BR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44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5. Obter rendimento das máquinas</a:t>
            </a:r>
          </a:p>
          <a:p>
            <a:pPr marL="0" indent="0">
              <a:buNone/>
            </a:pPr>
            <a:endParaRPr lang="pt-BR" sz="4400" dirty="0"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pt-BR" sz="36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	Saber o trabalho util que a máquina está realizando.</a:t>
            </a:r>
          </a:p>
          <a:p>
            <a:pPr marL="0" indent="0">
              <a:buNone/>
            </a:pPr>
            <a:endParaRPr lang="pt-BR" dirty="0"/>
          </a:p>
        </p:txBody>
      </p:sp>
      <p:grpSp>
        <p:nvGrpSpPr>
          <p:cNvPr id="9" name="Group 8"/>
          <p:cNvGrpSpPr/>
          <p:nvPr/>
        </p:nvGrpSpPr>
        <p:grpSpPr>
          <a:xfrm>
            <a:off x="3192908" y="3854774"/>
            <a:ext cx="6947561" cy="3003226"/>
            <a:chOff x="3192906" y="3854774"/>
            <a:chExt cx="6947561" cy="30032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9332" y="3854774"/>
              <a:ext cx="2831135" cy="300322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2906" y="4381500"/>
              <a:ext cx="2903094" cy="2277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48761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47368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5588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7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Roteiro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91885" y="1825625"/>
            <a:ext cx="12322629" cy="49090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1. Introdução ao Problema.</a:t>
            </a:r>
          </a:p>
          <a:p>
            <a:pPr marL="0" indent="0">
              <a:buNone/>
            </a:pPr>
            <a:r>
              <a:rPr lang="pt-BR" sz="3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2. Casos de uso e suas análises.</a:t>
            </a:r>
          </a:p>
          <a:p>
            <a:pPr marL="0" indent="0">
              <a:buNone/>
            </a:pPr>
            <a:r>
              <a:rPr lang="pt-BR" sz="3200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3</a:t>
            </a:r>
            <a:r>
              <a:rPr lang="pt-BR" sz="3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. Mapeamento de classes de análise em classes de projeto.</a:t>
            </a:r>
          </a:p>
          <a:p>
            <a:pPr marL="0" indent="0">
              <a:buNone/>
            </a:pPr>
            <a:r>
              <a:rPr lang="pt-BR" sz="3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4. Arquitetura.</a:t>
            </a:r>
          </a:p>
          <a:p>
            <a:pPr marL="0" indent="0">
              <a:buNone/>
            </a:pPr>
            <a:r>
              <a:rPr lang="pt-BR" sz="3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5. Divisão em pacotes.</a:t>
            </a:r>
          </a:p>
          <a:p>
            <a:pPr marL="0" indent="0">
              <a:buNone/>
            </a:pPr>
            <a:r>
              <a:rPr lang="pt-BR" sz="32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6. Padrões de projeto.</a:t>
            </a:r>
          </a:p>
          <a:p>
            <a:pPr marL="0" indent="0">
              <a:buNone/>
            </a:pPr>
            <a:endParaRPr lang="pt-BR" dirty="0" smtClean="0"/>
          </a:p>
          <a:p>
            <a:pPr marL="514350" indent="-514350">
              <a:buFont typeface="+mj-lt"/>
              <a:buAutoNum type="arabicPeriod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681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Casos de Uso:</a:t>
            </a:r>
            <a:endParaRPr lang="pt-BR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4400" dirty="0" smtClean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6. Fechar Tarefa</a:t>
            </a:r>
          </a:p>
          <a:p>
            <a:pPr marL="0" indent="0">
              <a:buNone/>
            </a:pPr>
            <a:endParaRPr lang="pt-BR" sz="4400" dirty="0" smtClean="0"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pt-BR" sz="36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	</a:t>
            </a:r>
            <a:r>
              <a:rPr lang="pt-BR" sz="3600" dirty="0" smtClean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Caso de uso referente ao encerramento de uma atividade que estava aberta.    </a:t>
            </a:r>
            <a:endParaRPr lang="pt-BR" sz="3600" dirty="0"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entury" panose="020406040505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163" y="716300"/>
            <a:ext cx="2218650" cy="221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7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073153"/>
          </a:xfrm>
        </p:spPr>
      </p:pic>
    </p:spTree>
    <p:extLst>
      <p:ext uri="{BB962C8B-B14F-4D97-AF65-F5344CB8AC3E}">
        <p14:creationId xmlns:p14="http://schemas.microsoft.com/office/powerpoint/2010/main" val="26101013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244"/>
          </a:xfrm>
        </p:spPr>
      </p:pic>
    </p:spTree>
    <p:extLst>
      <p:ext uri="{BB962C8B-B14F-4D97-AF65-F5344CB8AC3E}">
        <p14:creationId xmlns:p14="http://schemas.microsoft.com/office/powerpoint/2010/main" val="162030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tx1">
                    <a:lumMod val="9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Mapeamento:  análise           projeto</a:t>
            </a:r>
            <a:endParaRPr lang="pt-BR" dirty="0">
              <a:solidFill>
                <a:schemeClr val="tx1">
                  <a:lumMod val="95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Right Arrow 5"/>
          <p:cNvSpPr/>
          <p:nvPr/>
        </p:nvSpPr>
        <p:spPr>
          <a:xfrm>
            <a:off x="7495822" y="723106"/>
            <a:ext cx="880534" cy="609600"/>
          </a:xfrm>
          <a:prstGeom prst="rightArrow">
            <a:avLst/>
          </a:prstGeom>
          <a:solidFill>
            <a:schemeClr val="bg2">
              <a:lumMod val="60000"/>
              <a:lumOff val="40000"/>
            </a:schemeClr>
          </a:solidFill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06483"/>
            <a:ext cx="8458199" cy="538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4083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Imagens\Proje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074" y="1485109"/>
            <a:ext cx="9516019" cy="5372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pt-BR" sz="60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Arquitetura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899" y="161925"/>
            <a:ext cx="2118389" cy="2145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40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Imagens\PacotesSimplificad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443038"/>
            <a:ext cx="10682905" cy="51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pt-BR" sz="6000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Divisão em pacotes</a:t>
            </a:r>
            <a:endParaRPr lang="pt-BR" sz="6000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5" y="365125"/>
            <a:ext cx="2208295" cy="2359025"/>
          </a:xfrm>
        </p:spPr>
      </p:pic>
    </p:spTree>
    <p:extLst>
      <p:ext uri="{BB962C8B-B14F-4D97-AF65-F5344CB8AC3E}">
        <p14:creationId xmlns:p14="http://schemas.microsoft.com/office/powerpoint/2010/main" val="34005193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Imagens\PacotesAmpliado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752600" y="1419224"/>
            <a:ext cx="7905749" cy="529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pt-BR" sz="6000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Divisão em pacotes</a:t>
            </a:r>
            <a:endParaRPr lang="pt-BR" sz="6000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0" y="0"/>
            <a:ext cx="2208295" cy="2359025"/>
          </a:xfrm>
        </p:spPr>
      </p:pic>
    </p:spTree>
    <p:extLst>
      <p:ext uri="{BB962C8B-B14F-4D97-AF65-F5344CB8AC3E}">
        <p14:creationId xmlns:p14="http://schemas.microsoft.com/office/powerpoint/2010/main" val="31642293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65500" y="88900"/>
            <a:ext cx="8626932" cy="1692290"/>
          </a:xfrm>
          <a:scene3d>
            <a:camera prst="orthographicFront"/>
            <a:lightRig rig="twoPt" dir="t"/>
          </a:scene3d>
          <a:sp3d>
            <a:bevelT w="165100" prst="coolSlant"/>
          </a:sp3d>
        </p:spPr>
        <p:txBody>
          <a:bodyPr>
            <a:sp3d extrusionH="57150">
              <a:bevelT w="38100" h="38100"/>
            </a:sp3d>
          </a:bodyPr>
          <a:lstStyle/>
          <a:p>
            <a:r>
              <a:rPr lang="pt-BR" dirty="0" smtClean="0">
                <a:effectLst>
                  <a:glow rad="228600">
                    <a:schemeClr val="bg1">
                      <a:alpha val="40000"/>
                    </a:schemeClr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Problemas</a:t>
            </a:r>
            <a:endParaRPr lang="pt-BR" dirty="0">
              <a:effectLst>
                <a:glow rad="228600">
                  <a:schemeClr val="bg1">
                    <a:alpha val="40000"/>
                  </a:schemeClr>
                </a:glow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1530">
            <a:off x="8723086" y="1305408"/>
            <a:ext cx="2583542" cy="19376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42" y="1443131"/>
            <a:ext cx="3303730" cy="24777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148">
            <a:off x="2336633" y="3794136"/>
            <a:ext cx="3483428" cy="26125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736" y="3920929"/>
            <a:ext cx="3396342" cy="2547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519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colorTemperature colorTemp="2303"/>
                    </a14:imgEffect>
                    <a14:imgEffect>
                      <a14:saturation sat="8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Casos de Uso:</a:t>
            </a:r>
            <a:endParaRPr lang="pt-BR" dirty="0"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32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Autenticação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Alocação de tarefas aos funcionários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Geração de Cartas de Controle de Mal Cheia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Cadastrar máquina com defeito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Obter rendimento das </a:t>
            </a:r>
            <a:r>
              <a:rPr lang="pt-BR" sz="3200" dirty="0" smtClean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máquinas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3200" dirty="0" smtClean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Fechar tarefa</a:t>
            </a:r>
            <a:endParaRPr lang="pt-BR" sz="3200" dirty="0"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30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2303"/>
                    </a14:imgEffect>
                    <a14:imgEffect>
                      <a14:saturation sat="8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Casos de Uso: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pt-BR" sz="44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 Autenticação:</a:t>
            </a:r>
          </a:p>
          <a:p>
            <a:pPr marL="514350" indent="-514350">
              <a:buFont typeface="+mj-lt"/>
              <a:buAutoNum type="arabicPeriod"/>
            </a:pPr>
            <a:endParaRPr lang="pt-BR" sz="4400" dirty="0"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pt-BR" sz="36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	Caso de uso responsável pela validação do usuário do sistema e registro da sessão.</a:t>
            </a:r>
          </a:p>
          <a:p>
            <a:pPr marL="0" indent="0">
              <a:buNone/>
            </a:pPr>
            <a:endParaRPr lang="pt-BR" sz="4400" dirty="0"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pt-BR" sz="44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	</a:t>
            </a:r>
          </a:p>
          <a:p>
            <a:pPr marL="0" indent="0">
              <a:buNone/>
            </a:pPr>
            <a:endParaRPr lang="pt-BR" sz="4000" dirty="0"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pt-BR" sz="3200" dirty="0"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entury" panose="020406040505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46339"/>
            <a:ext cx="3302000" cy="2358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00" y="4297731"/>
            <a:ext cx="3441700" cy="229357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8571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8896" cy="6858000"/>
          </a:xfrm>
        </p:spPr>
      </p:pic>
    </p:spTree>
    <p:extLst>
      <p:ext uri="{BB962C8B-B14F-4D97-AF65-F5344CB8AC3E}">
        <p14:creationId xmlns:p14="http://schemas.microsoft.com/office/powerpoint/2010/main" val="5538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779"/>
            <a:ext cx="12192000" cy="725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316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11500"/>
                    </a14:imgEffect>
                    <a14:imgEffect>
                      <a14:saturation sat="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Casos de Uso:</a:t>
            </a:r>
            <a:endParaRPr lang="pt-BR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  <a:effectLst>
            <a:glow rad="127000">
              <a:schemeClr val="accent1"/>
            </a:glo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4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2.</a:t>
            </a:r>
            <a:r>
              <a:rPr lang="pt-BR" sz="44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 Alocação de Tarefas</a:t>
            </a:r>
          </a:p>
          <a:p>
            <a:pPr marL="0" indent="0">
              <a:buNone/>
            </a:pPr>
            <a:endParaRPr lang="pt-BR" sz="4400" dirty="0"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Century" panose="02040604050505020304" pitchFamily="18" charset="0"/>
            </a:endParaRPr>
          </a:p>
          <a:p>
            <a:pPr marL="0" indent="0" algn="just">
              <a:buNone/>
            </a:pPr>
            <a:r>
              <a:rPr lang="pt-BR" sz="4400" dirty="0">
                <a:latin typeface="Century" panose="02040604050505020304" pitchFamily="18" charset="0"/>
              </a:rPr>
              <a:t>	</a:t>
            </a:r>
            <a:r>
              <a:rPr lang="pt-BR" sz="44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P</a:t>
            </a:r>
            <a:r>
              <a:rPr lang="pt-BR" sz="36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entury" panose="02040604050505020304" pitchFamily="18" charset="0"/>
              </a:rPr>
              <a:t>ermitir a gestão de tarefas corriqueiras assim como acompanhar o engajamento dos operários.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627044"/>
            <a:ext cx="2628900" cy="2776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4557225"/>
            <a:ext cx="2476044" cy="247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7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60" y="0"/>
            <a:ext cx="12202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0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782</TotalTime>
  <Words>151</Words>
  <Application>Microsoft Office PowerPoint</Application>
  <PresentationFormat>Personalizar</PresentationFormat>
  <Paragraphs>49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27" baseType="lpstr">
      <vt:lpstr>Depth</vt:lpstr>
      <vt:lpstr>Controle de Produção</vt:lpstr>
      <vt:lpstr>Roteiro</vt:lpstr>
      <vt:lpstr>Problemas</vt:lpstr>
      <vt:lpstr>Casos de Uso:</vt:lpstr>
      <vt:lpstr>Casos de Uso:</vt:lpstr>
      <vt:lpstr>Apresentação do PowerPoint</vt:lpstr>
      <vt:lpstr>Apresentação do PowerPoint</vt:lpstr>
      <vt:lpstr>Casos de Uso:</vt:lpstr>
      <vt:lpstr>Apresentação do PowerPoint</vt:lpstr>
      <vt:lpstr>Apresentação do PowerPoint</vt:lpstr>
      <vt:lpstr>Casos de Uso:</vt:lpstr>
      <vt:lpstr>Apresentação do PowerPoint</vt:lpstr>
      <vt:lpstr>Apresentação do PowerPoint</vt:lpstr>
      <vt:lpstr>Casos de Uso:</vt:lpstr>
      <vt:lpstr>Apresentação do PowerPoint</vt:lpstr>
      <vt:lpstr>Apresentação do PowerPoint</vt:lpstr>
      <vt:lpstr>Casos de Uso:</vt:lpstr>
      <vt:lpstr>Apresentação do PowerPoint</vt:lpstr>
      <vt:lpstr>Apresentação do PowerPoint</vt:lpstr>
      <vt:lpstr>Casos de Uso:</vt:lpstr>
      <vt:lpstr>Apresentação do PowerPoint</vt:lpstr>
      <vt:lpstr>Apresentação do PowerPoint</vt:lpstr>
      <vt:lpstr>Mapeamento:  análise           projeto</vt:lpstr>
      <vt:lpstr>Arquitetura</vt:lpstr>
      <vt:lpstr>Divisão em pacotes</vt:lpstr>
      <vt:lpstr>Divisão em pacotes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Controle de Produção</dc:title>
  <dc:creator>Rafael</dc:creator>
  <cp:lastModifiedBy>Rafael Rocha da Silva</cp:lastModifiedBy>
  <cp:revision>52</cp:revision>
  <dcterms:created xsi:type="dcterms:W3CDTF">2014-01-12T17:31:47Z</dcterms:created>
  <dcterms:modified xsi:type="dcterms:W3CDTF">2014-01-14T16:18:09Z</dcterms:modified>
</cp:coreProperties>
</file>