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74" r:id="rId4"/>
    <p:sldId id="292" r:id="rId5"/>
    <p:sldId id="293" r:id="rId6"/>
    <p:sldId id="294" r:id="rId7"/>
    <p:sldId id="295" r:id="rId8"/>
    <p:sldId id="297" r:id="rId9"/>
    <p:sldId id="296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267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605E"/>
    <a:srgbClr val="855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82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06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58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84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6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1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28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93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7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06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34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84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87831-9E7B-41AD-9336-03089271CEC3}" type="datetimeFigureOut">
              <a:rPr lang="pt-BR" smtClean="0"/>
              <a:pPr/>
              <a:t>20/02/14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14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125" y="1372057"/>
            <a:ext cx="4293477" cy="324036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699792" y="4365104"/>
            <a:ext cx="372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Para Computação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339753" y="4659290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Grafos</a:t>
            </a:r>
          </a:p>
          <a:p>
            <a:pPr algn="r"/>
            <a:r>
              <a:rPr lang="pt-B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Representação, Isomorfismo e Conectividade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3212232" y="559762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Aula de Monitoria – Miniprova 8</a:t>
            </a:r>
          </a:p>
          <a:p>
            <a:pPr algn="r"/>
            <a:r>
              <a:rPr lang="pt-BR" sz="2800" b="1" dirty="0" smtClean="0">
                <a:solidFill>
                  <a:schemeClr val="bg1">
                    <a:lumMod val="75000"/>
                  </a:schemeClr>
                </a:solidFill>
              </a:rPr>
              <a:t>2013.2</a:t>
            </a:r>
          </a:p>
        </p:txBody>
      </p:sp>
    </p:spTree>
    <p:extLst>
      <p:ext uri="{BB962C8B-B14F-4D97-AF65-F5344CB8AC3E}">
        <p14:creationId xmlns:p14="http://schemas.microsoft.com/office/powerpoint/2010/main" val="284228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5" y="145391"/>
            <a:ext cx="4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Exercícios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052736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2</a:t>
            </a:r>
            <a:r>
              <a:rPr lang="pt-BR" sz="2400" dirty="0" smtClean="0"/>
              <a:t>) E estes?</a:t>
            </a:r>
            <a:endParaRPr lang="pt-BR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26" y="2278610"/>
            <a:ext cx="6881955" cy="266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9775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Caminho e circuito euleriano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Característica: Passa por cada </a:t>
            </a:r>
            <a:r>
              <a:rPr lang="pt-BR" sz="2800" u="sng" dirty="0" smtClean="0"/>
              <a:t>aresta</a:t>
            </a:r>
            <a:r>
              <a:rPr lang="pt-BR" sz="2800" dirty="0" smtClean="0"/>
              <a:t> exatamente uma vez.</a:t>
            </a:r>
          </a:p>
          <a:p>
            <a:r>
              <a:rPr lang="pt-BR" sz="2800" dirty="0" smtClean="0"/>
              <a:t>Se for circuito, o vértice final é o vértice inicial.</a:t>
            </a:r>
          </a:p>
          <a:p>
            <a:endParaRPr lang="pt-BR" sz="2800" dirty="0"/>
          </a:p>
          <a:p>
            <a:r>
              <a:rPr lang="pt-BR" sz="2800" dirty="0" smtClean="0"/>
              <a:t>Um multigrafo simples será um circuito euleriano se e somente se </a:t>
            </a:r>
            <a:r>
              <a:rPr lang="pt-BR" sz="2800" u="sng" dirty="0" smtClean="0"/>
              <a:t>todo vértice tiver grau par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r>
              <a:rPr lang="pt-BR" sz="2800" dirty="0" smtClean="0"/>
              <a:t>Um multigrafo simples será um caminho euleriano que não é circuito se e somente se exatamente </a:t>
            </a:r>
            <a:r>
              <a:rPr lang="pt-BR" sz="2800" u="sng" dirty="0" smtClean="0"/>
              <a:t>dois vértices tiverem grau ímpar</a:t>
            </a:r>
            <a:r>
              <a:rPr lang="pt-BR" sz="2800" dirty="0" smtClean="0"/>
              <a:t>.</a:t>
            </a:r>
          </a:p>
          <a:p>
            <a:endParaRPr lang="pt-BR" sz="2800" dirty="0"/>
          </a:p>
          <a:p>
            <a:pPr marL="457200" indent="-457200">
              <a:buFontTx/>
              <a:buChar char="-"/>
            </a:pPr>
            <a:r>
              <a:rPr lang="pt-BR" sz="2800" dirty="0" smtClean="0"/>
              <a:t>Algoritmo de Hierholzer (construção de um ciclo  euleriano).	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2045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Caminho e circuito euleriano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2512094" cy="293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68760"/>
            <a:ext cx="3326283" cy="2393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23" y="4113941"/>
            <a:ext cx="5612973" cy="2606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9540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Caminho e circuito euleriano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2512094" cy="293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68760"/>
            <a:ext cx="3326283" cy="2393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23" y="4113941"/>
            <a:ext cx="5612973" cy="2606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33714" y="1084094"/>
            <a:ext cx="695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É um circuito euleriano                                            É um caminho euleriano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300192" y="5733256"/>
            <a:ext cx="2463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É um caminho euleriano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083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Caminho e circuito euleriano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Questão de prova (2004.1):</a:t>
            </a:r>
          </a:p>
          <a:p>
            <a:endParaRPr lang="pt-BR" sz="2800" dirty="0"/>
          </a:p>
          <a:p>
            <a:r>
              <a:rPr lang="pt-BR" sz="2800" dirty="0"/>
              <a:t>Para que valores de </a:t>
            </a:r>
            <a:r>
              <a:rPr lang="pt-BR" sz="2800" i="1" dirty="0"/>
              <a:t>n, K</a:t>
            </a:r>
            <a:r>
              <a:rPr lang="pt-BR" sz="2800" i="1" baseline="-25000" dirty="0"/>
              <a:t>n</a:t>
            </a:r>
            <a:r>
              <a:rPr lang="pt-BR" sz="2800" dirty="0"/>
              <a:t> e </a:t>
            </a:r>
            <a:r>
              <a:rPr lang="pt-BR" sz="2800" i="1" dirty="0"/>
              <a:t>C</a:t>
            </a:r>
            <a:r>
              <a:rPr lang="pt-BR" sz="2800" i="1" baseline="-25000" dirty="0"/>
              <a:t>n</a:t>
            </a:r>
            <a:r>
              <a:rPr lang="pt-BR" sz="2800" dirty="0"/>
              <a:t> possuem:</a:t>
            </a:r>
          </a:p>
          <a:p>
            <a:r>
              <a:rPr lang="pt-BR" sz="2800" dirty="0"/>
              <a:t>a) Um circuito Euleriano?	­</a:t>
            </a:r>
          </a:p>
          <a:p>
            <a:r>
              <a:rPr lang="pt-BR" sz="2800" dirty="0"/>
              <a:t>b) Um caminho Euleriano que não é circuito?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46643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Caminho e circuito euleriano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Questão de prova (2004.1):</a:t>
            </a:r>
          </a:p>
          <a:p>
            <a:endParaRPr lang="pt-BR" sz="2800" dirty="0"/>
          </a:p>
          <a:p>
            <a:r>
              <a:rPr lang="pt-BR" sz="2800" dirty="0"/>
              <a:t>Para que valores de </a:t>
            </a:r>
            <a:r>
              <a:rPr lang="pt-BR" sz="2800" i="1" dirty="0"/>
              <a:t>n, K</a:t>
            </a:r>
            <a:r>
              <a:rPr lang="pt-BR" sz="2800" i="1" baseline="-25000" dirty="0"/>
              <a:t>n</a:t>
            </a:r>
            <a:r>
              <a:rPr lang="pt-BR" sz="2800" dirty="0"/>
              <a:t> e </a:t>
            </a:r>
            <a:r>
              <a:rPr lang="pt-BR" sz="2800" i="1" dirty="0"/>
              <a:t>C</a:t>
            </a:r>
            <a:r>
              <a:rPr lang="pt-BR" sz="2800" i="1" baseline="-25000" dirty="0"/>
              <a:t>n</a:t>
            </a:r>
            <a:r>
              <a:rPr lang="pt-BR" sz="2800" dirty="0"/>
              <a:t> possuem:</a:t>
            </a:r>
          </a:p>
          <a:p>
            <a:r>
              <a:rPr lang="pt-BR" sz="2800" dirty="0"/>
              <a:t>a) Um circuito Euleriano?	­</a:t>
            </a:r>
          </a:p>
          <a:p>
            <a:r>
              <a:rPr lang="pt-BR" sz="2800" dirty="0"/>
              <a:t>b) Um caminho Euleriano que não é circuito?</a:t>
            </a:r>
          </a:p>
          <a:p>
            <a:endParaRPr lang="pt-BR" sz="2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33714" y="4293096"/>
            <a:ext cx="7754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Respostas:</a:t>
            </a:r>
          </a:p>
          <a:p>
            <a:pPr marL="342900" indent="-342900">
              <a:buAutoNum type="alphaLcParenR"/>
            </a:pPr>
            <a:r>
              <a:rPr lang="pt-BR" dirty="0" smtClean="0">
                <a:solidFill>
                  <a:srgbClr val="FF0000"/>
                </a:solidFill>
              </a:rPr>
              <a:t>Kn: n ímpar; Cn: n &gt; 2</a:t>
            </a:r>
          </a:p>
          <a:p>
            <a:pPr marL="342900" indent="-342900">
              <a:buAutoNum type="alphaLcParenR"/>
            </a:pPr>
            <a:r>
              <a:rPr lang="pt-BR" dirty="0" smtClean="0">
                <a:solidFill>
                  <a:srgbClr val="FF0000"/>
                </a:solidFill>
              </a:rPr>
              <a:t>Kn e Cn: n = 2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220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Caminho e circuito hamiltoniano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Característica: Passa por cada </a:t>
            </a:r>
            <a:r>
              <a:rPr lang="pt-BR" sz="2800" u="sng" dirty="0" smtClean="0"/>
              <a:t>vértice</a:t>
            </a:r>
            <a:r>
              <a:rPr lang="pt-BR" sz="2800" dirty="0" smtClean="0"/>
              <a:t> exatamente uma vez.</a:t>
            </a:r>
          </a:p>
          <a:p>
            <a:r>
              <a:rPr lang="pt-BR" sz="2800" dirty="0" smtClean="0"/>
              <a:t>Se for circuito, o vértice final é o vértice inicial.</a:t>
            </a:r>
          </a:p>
          <a:p>
            <a:endParaRPr lang="pt-BR" sz="2800" dirty="0"/>
          </a:p>
          <a:p>
            <a:r>
              <a:rPr lang="pt-BR" sz="2800" dirty="0" smtClean="0"/>
              <a:t>Se o grafo tiver algum vértice de grau igual a um, então não haverá um circuito hamiltoniano.</a:t>
            </a:r>
          </a:p>
          <a:p>
            <a:endParaRPr lang="pt-BR" sz="2800" dirty="0"/>
          </a:p>
          <a:p>
            <a:r>
              <a:rPr lang="pt-BR" sz="2800" dirty="0" smtClean="0"/>
              <a:t>Se G é um grafo simples com n vértices (n &gt;= 3) e o grau de cada vértice é pelo menos n/2, então G tem um circuito hamiltoniano.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65422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Caminho e circuito hamiltoniano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40" y="908720"/>
            <a:ext cx="4004331" cy="3522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52" y="4431656"/>
            <a:ext cx="3458118" cy="243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205" y="1916832"/>
            <a:ext cx="3652903" cy="3194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9251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Caminho e circuito hamiltoniano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40" y="908720"/>
            <a:ext cx="4004331" cy="3522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52" y="4431656"/>
            <a:ext cx="3458118" cy="2438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771352" y="4062324"/>
            <a:ext cx="2772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É um circuito hamiltoniano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852170" y="6207047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&lt;- É um caminho hamiltoniano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205" y="1916832"/>
            <a:ext cx="3652903" cy="3194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5652120" y="1314926"/>
            <a:ext cx="2772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É um circuito hamiltoniano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632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Dúvidas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86810" y="1628800"/>
            <a:ext cx="34563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600" dirty="0" smtClean="0">
                <a:solidFill>
                  <a:srgbClr val="C00000"/>
                </a:solidFill>
                <a:cs typeface="Adobe Arabic" pitchFamily="18" charset="-78"/>
              </a:rPr>
              <a:t>?</a:t>
            </a:r>
            <a:endParaRPr lang="pt-BR" sz="19600" dirty="0">
              <a:solidFill>
                <a:srgbClr val="C00000"/>
              </a:solidFill>
              <a:cs typeface="Adobe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0203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"/>
          <p:cNvSpPr txBox="1"/>
          <p:nvPr/>
        </p:nvSpPr>
        <p:spPr>
          <a:xfrm>
            <a:off x="467544" y="1268760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2"/>
              </a:buClr>
            </a:pP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Grafos: Representação e Isomorfismo</a:t>
            </a: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Caminho e circuito Euleriano</a:t>
            </a: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Caminho e circuito Hamiltoniano</a:t>
            </a:r>
          </a:p>
        </p:txBody>
      </p:sp>
      <p:pic>
        <p:nvPicPr>
          <p:cNvPr id="5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6" name="CaixaDeTexto 8"/>
          <p:cNvSpPr txBox="1"/>
          <p:nvPr/>
        </p:nvSpPr>
        <p:spPr>
          <a:xfrm>
            <a:off x="755575" y="145391"/>
            <a:ext cx="2070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Roteiro</a:t>
            </a:r>
          </a:p>
        </p:txBody>
      </p:sp>
    </p:spTree>
    <p:extLst>
      <p:ext uri="{BB962C8B-B14F-4D97-AF65-F5344CB8AC3E}">
        <p14:creationId xmlns:p14="http://schemas.microsoft.com/office/powerpoint/2010/main" val="1591807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>
            <a:fillRect/>
          </a:stretch>
        </p:blipFill>
        <p:spPr bwMode="auto">
          <a:xfrm>
            <a:off x="34925" y="44450"/>
            <a:ext cx="59848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CaixaDeTexto 8"/>
          <p:cNvSpPr txBox="1">
            <a:spLocks noChangeArrowheads="1"/>
          </p:cNvSpPr>
          <p:nvPr/>
        </p:nvSpPr>
        <p:spPr bwMode="auto">
          <a:xfrm>
            <a:off x="748658" y="146050"/>
            <a:ext cx="55451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pt-BR" sz="2800" b="1" dirty="0" smtClean="0">
                <a:solidFill>
                  <a:srgbClr val="B2605E"/>
                </a:solidFill>
              </a:rPr>
              <a:t>Representação de Grafos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8313" y="1268413"/>
            <a:ext cx="835183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lvl="2" indent="-285750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pt-BR" sz="2400" dirty="0">
              <a:solidFill>
                <a:schemeClr val="bg1">
                  <a:lumMod val="6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6" name="CaixaDeTexto 1"/>
          <p:cNvSpPr txBox="1"/>
          <p:nvPr/>
        </p:nvSpPr>
        <p:spPr>
          <a:xfrm>
            <a:off x="755575" y="1362032"/>
            <a:ext cx="34708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Lista de adjacências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066125" y="1757103"/>
            <a:ext cx="2208426" cy="2528911"/>
            <a:chOff x="1104" y="1289"/>
            <a:chExt cx="2005" cy="2359"/>
          </a:xfrm>
        </p:grpSpPr>
        <p:pic>
          <p:nvPicPr>
            <p:cNvPr id="8" name="Picture 7" descr="ex_graf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536"/>
              <a:ext cx="1601" cy="2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006" y="1289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pt-BR" sz="2800"/>
                <a:t>u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104" y="212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pt-BR" sz="2800"/>
                <a:t>y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831" y="2073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pt-BR" sz="2800"/>
                <a:t>v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104" y="322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pt-BR" sz="2800"/>
                <a:t>x</a:t>
              </a: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831" y="3225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pt-BR" sz="2800"/>
                <a:t>w</a:t>
              </a:r>
            </a:p>
          </p:txBody>
        </p: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988551" y="4250967"/>
            <a:ext cx="2286000" cy="23780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/>
            <a:r>
              <a:rPr lang="pt-BR" sz="3000" dirty="0"/>
              <a:t>u: </a:t>
            </a:r>
            <a:r>
              <a:rPr lang="pt-BR" sz="3000" dirty="0" err="1"/>
              <a:t>v,y</a:t>
            </a:r>
            <a:endParaRPr lang="pt-BR" sz="3000" dirty="0"/>
          </a:p>
          <a:p>
            <a:pPr lvl="1"/>
            <a:r>
              <a:rPr lang="pt-BR" sz="3000" dirty="0"/>
              <a:t>v: </a:t>
            </a:r>
            <a:r>
              <a:rPr lang="pt-BR" sz="3000" dirty="0" err="1"/>
              <a:t>u,y,w</a:t>
            </a:r>
            <a:endParaRPr lang="pt-BR" sz="3000" dirty="0"/>
          </a:p>
          <a:p>
            <a:pPr lvl="1"/>
            <a:r>
              <a:rPr lang="pt-BR" sz="3000" dirty="0"/>
              <a:t>w: </a:t>
            </a:r>
            <a:r>
              <a:rPr lang="pt-BR" sz="3000" dirty="0" err="1"/>
              <a:t>v,x,y</a:t>
            </a:r>
            <a:endParaRPr lang="pt-BR" sz="3000" dirty="0"/>
          </a:p>
          <a:p>
            <a:pPr lvl="1"/>
            <a:r>
              <a:rPr lang="pt-BR" sz="3000" dirty="0"/>
              <a:t>x: </a:t>
            </a:r>
            <a:r>
              <a:rPr lang="pt-BR" sz="3000" dirty="0" err="1"/>
              <a:t>w,y</a:t>
            </a:r>
            <a:endParaRPr lang="pt-BR" sz="3000" dirty="0"/>
          </a:p>
          <a:p>
            <a:pPr lvl="1"/>
            <a:r>
              <a:rPr lang="pt-BR" sz="3000" dirty="0"/>
              <a:t>y: </a:t>
            </a:r>
            <a:r>
              <a:rPr lang="pt-BR" sz="3000" dirty="0" err="1"/>
              <a:t>u,v,w,x</a:t>
            </a:r>
            <a:endParaRPr lang="pt-BR" sz="3000" dirty="0"/>
          </a:p>
        </p:txBody>
      </p:sp>
      <p:grpSp>
        <p:nvGrpSpPr>
          <p:cNvPr id="15" name="Grupo 38"/>
          <p:cNvGrpSpPr/>
          <p:nvPr/>
        </p:nvGrpSpPr>
        <p:grpSpPr>
          <a:xfrm>
            <a:off x="4905616" y="1178586"/>
            <a:ext cx="2170113" cy="2362200"/>
            <a:chOff x="990600" y="2438400"/>
            <a:chExt cx="2954338" cy="2971800"/>
          </a:xfrm>
        </p:grpSpPr>
        <p:sp>
          <p:nvSpPr>
            <p:cNvPr id="16" name="Text Box 1055"/>
            <p:cNvSpPr txBox="1">
              <a:spLocks noChangeArrowheads="1"/>
            </p:cNvSpPr>
            <p:nvPr/>
          </p:nvSpPr>
          <p:spPr bwMode="auto">
            <a:xfrm>
              <a:off x="2514600" y="2438400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 b="1" dirty="0"/>
                <a:t>y</a:t>
              </a:r>
            </a:p>
          </p:txBody>
        </p:sp>
        <p:grpSp>
          <p:nvGrpSpPr>
            <p:cNvPr id="17" name="Grupo 40"/>
            <p:cNvGrpSpPr/>
            <p:nvPr/>
          </p:nvGrpSpPr>
          <p:grpSpPr>
            <a:xfrm>
              <a:off x="990600" y="2971800"/>
              <a:ext cx="2954338" cy="2438400"/>
              <a:chOff x="990600" y="2971800"/>
              <a:chExt cx="2954338" cy="2438400"/>
            </a:xfrm>
          </p:grpSpPr>
          <p:sp>
            <p:nvSpPr>
              <p:cNvPr id="18" name="Oval 1039"/>
              <p:cNvSpPr>
                <a:spLocks noChangeArrowheads="1"/>
              </p:cNvSpPr>
              <p:nvPr/>
            </p:nvSpPr>
            <p:spPr bwMode="auto">
              <a:xfrm>
                <a:off x="2514600" y="2971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" name="Oval 1040"/>
              <p:cNvSpPr>
                <a:spLocks noChangeArrowheads="1"/>
              </p:cNvSpPr>
              <p:nvPr/>
            </p:nvSpPr>
            <p:spPr bwMode="auto">
              <a:xfrm>
                <a:off x="1371600" y="34290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0" name="Oval 1041"/>
              <p:cNvSpPr>
                <a:spLocks noChangeArrowheads="1"/>
              </p:cNvSpPr>
              <p:nvPr/>
            </p:nvSpPr>
            <p:spPr bwMode="auto">
              <a:xfrm>
                <a:off x="3352800" y="3733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1" name="Oval 1042"/>
              <p:cNvSpPr>
                <a:spLocks noChangeArrowheads="1"/>
              </p:cNvSpPr>
              <p:nvPr/>
            </p:nvSpPr>
            <p:spPr bwMode="auto">
              <a:xfrm>
                <a:off x="1371600" y="46482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" name="Oval 1043"/>
              <p:cNvSpPr>
                <a:spLocks noChangeArrowheads="1"/>
              </p:cNvSpPr>
              <p:nvPr/>
            </p:nvSpPr>
            <p:spPr bwMode="auto">
              <a:xfrm>
                <a:off x="3429000" y="48006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3" name="Line 1045"/>
              <p:cNvSpPr>
                <a:spLocks noChangeShapeType="1"/>
              </p:cNvSpPr>
              <p:nvPr/>
            </p:nvSpPr>
            <p:spPr bwMode="auto">
              <a:xfrm flipH="1">
                <a:off x="1423988" y="3429000"/>
                <a:ext cx="23812" cy="1295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4" name="Line 1046"/>
              <p:cNvSpPr>
                <a:spLocks noChangeShapeType="1"/>
              </p:cNvSpPr>
              <p:nvPr/>
            </p:nvSpPr>
            <p:spPr bwMode="auto">
              <a:xfrm flipV="1">
                <a:off x="1447800" y="3048000"/>
                <a:ext cx="9906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5" name="Line 1047"/>
              <p:cNvSpPr>
                <a:spLocks noChangeShapeType="1"/>
              </p:cNvSpPr>
              <p:nvPr/>
            </p:nvSpPr>
            <p:spPr bwMode="auto">
              <a:xfrm>
                <a:off x="1524000" y="4800600"/>
                <a:ext cx="1905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" name="Line 1049"/>
              <p:cNvSpPr>
                <a:spLocks noChangeShapeType="1"/>
              </p:cNvSpPr>
              <p:nvPr/>
            </p:nvSpPr>
            <p:spPr bwMode="auto">
              <a:xfrm>
                <a:off x="3429000" y="3962400"/>
                <a:ext cx="0" cy="838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" name="Text Box 1056"/>
              <p:cNvSpPr txBox="1">
                <a:spLocks noChangeArrowheads="1"/>
              </p:cNvSpPr>
              <p:nvPr/>
            </p:nvSpPr>
            <p:spPr bwMode="auto">
              <a:xfrm>
                <a:off x="990600" y="2971800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400" b="1"/>
                  <a:t>x</a:t>
                </a:r>
              </a:p>
            </p:txBody>
          </p:sp>
          <p:sp>
            <p:nvSpPr>
              <p:cNvPr id="28" name="Text Box 1057"/>
              <p:cNvSpPr txBox="1">
                <a:spLocks noChangeArrowheads="1"/>
              </p:cNvSpPr>
              <p:nvPr/>
            </p:nvSpPr>
            <p:spPr bwMode="auto">
              <a:xfrm>
                <a:off x="1065213" y="4797425"/>
                <a:ext cx="3810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400" b="1"/>
                  <a:t>w</a:t>
                </a:r>
              </a:p>
            </p:txBody>
          </p:sp>
          <p:sp>
            <p:nvSpPr>
              <p:cNvPr id="29" name="Text Box 1058"/>
              <p:cNvSpPr txBox="1">
                <a:spLocks noChangeArrowheads="1"/>
              </p:cNvSpPr>
              <p:nvPr/>
            </p:nvSpPr>
            <p:spPr bwMode="auto">
              <a:xfrm>
                <a:off x="3429000" y="49530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400" b="1"/>
                  <a:t>v</a:t>
                </a:r>
              </a:p>
            </p:txBody>
          </p:sp>
          <p:sp>
            <p:nvSpPr>
              <p:cNvPr id="30" name="Text Box 1059"/>
              <p:cNvSpPr txBox="1">
                <a:spLocks noChangeArrowheads="1"/>
              </p:cNvSpPr>
              <p:nvPr/>
            </p:nvSpPr>
            <p:spPr bwMode="auto">
              <a:xfrm>
                <a:off x="3008313" y="3716338"/>
                <a:ext cx="3048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sz="2400" b="1"/>
                  <a:t>u</a:t>
                </a:r>
              </a:p>
            </p:txBody>
          </p:sp>
          <p:sp>
            <p:nvSpPr>
              <p:cNvPr id="31" name="Oval 1064"/>
              <p:cNvSpPr>
                <a:spLocks noChangeArrowheads="1"/>
              </p:cNvSpPr>
              <p:nvPr/>
            </p:nvSpPr>
            <p:spPr bwMode="auto">
              <a:xfrm>
                <a:off x="3644900" y="50165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2" name="Oval 1065"/>
              <p:cNvSpPr>
                <a:spLocks noChangeArrowheads="1"/>
              </p:cNvSpPr>
              <p:nvPr/>
            </p:nvSpPr>
            <p:spPr bwMode="auto">
              <a:xfrm>
                <a:off x="3440113" y="3716338"/>
                <a:ext cx="504825" cy="36036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33" name="Text Box 1028"/>
          <p:cNvSpPr txBox="1">
            <a:spLocks noChangeArrowheads="1"/>
          </p:cNvSpPr>
          <p:nvPr/>
        </p:nvSpPr>
        <p:spPr bwMode="auto">
          <a:xfrm>
            <a:off x="5223962" y="3765192"/>
            <a:ext cx="3581400" cy="28638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pt-BR" sz="3000"/>
              <a:t>Inic.    Terminais</a:t>
            </a:r>
          </a:p>
          <a:p>
            <a:pPr lvl="1"/>
            <a:r>
              <a:rPr lang="pt-BR" sz="3000"/>
              <a:t>u:          u,v</a:t>
            </a:r>
          </a:p>
          <a:p>
            <a:pPr lvl="1"/>
            <a:r>
              <a:rPr lang="pt-BR" sz="3000"/>
              <a:t>v:          </a:t>
            </a:r>
          </a:p>
          <a:p>
            <a:pPr lvl="1"/>
            <a:r>
              <a:rPr lang="pt-BR" sz="3000"/>
              <a:t>w:          v</a:t>
            </a:r>
          </a:p>
          <a:p>
            <a:pPr lvl="1"/>
            <a:r>
              <a:rPr lang="pt-BR" sz="3000"/>
              <a:t>x:           y,w</a:t>
            </a:r>
          </a:p>
          <a:p>
            <a:pPr lvl="1"/>
            <a:r>
              <a:rPr lang="pt-BR" sz="3000"/>
              <a:t>y:</a:t>
            </a:r>
          </a:p>
        </p:txBody>
      </p:sp>
    </p:spTree>
    <p:extLst>
      <p:ext uri="{BB962C8B-B14F-4D97-AF65-F5344CB8AC3E}">
        <p14:creationId xmlns:p14="http://schemas.microsoft.com/office/powerpoint/2010/main" val="45241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5" y="145391"/>
            <a:ext cx="4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Representação de Grafos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6" name="CaixaDeTexto 1"/>
          <p:cNvSpPr txBox="1"/>
          <p:nvPr/>
        </p:nvSpPr>
        <p:spPr>
          <a:xfrm>
            <a:off x="755575" y="1362032"/>
            <a:ext cx="38389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Matriz de Adjacências</a:t>
            </a:r>
          </a:p>
        </p:txBody>
      </p:sp>
      <p:pic>
        <p:nvPicPr>
          <p:cNvPr id="7" name="Picture 2052" descr="aul08-fig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68" y="2492896"/>
            <a:ext cx="8177213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90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5" y="145391"/>
            <a:ext cx="4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Representação de Grafos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6" name="CaixaDeTexto 1"/>
          <p:cNvSpPr txBox="1"/>
          <p:nvPr/>
        </p:nvSpPr>
        <p:spPr>
          <a:xfrm>
            <a:off x="755575" y="1362032"/>
            <a:ext cx="3561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Matriz de Incidência</a:t>
            </a:r>
          </a:p>
        </p:txBody>
      </p: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171012" y="2242344"/>
            <a:ext cx="3182938" cy="3744912"/>
            <a:chOff x="720" y="1433"/>
            <a:chExt cx="2005" cy="2359"/>
          </a:xfrm>
        </p:grpSpPr>
        <p:pic>
          <p:nvPicPr>
            <p:cNvPr id="8" name="Picture 6" descr="ex_graf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680"/>
              <a:ext cx="1601" cy="2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1622" y="1433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sz="2800"/>
                <a:t>u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720" y="2265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sz="2800"/>
                <a:t>y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447" y="2217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sz="2800"/>
                <a:t>v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720" y="3369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sz="2800"/>
                <a:t>x</a:t>
              </a: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447" y="3369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sz="2800"/>
                <a:t>w</a:t>
              </a:r>
            </a:p>
          </p:txBody>
        </p: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635896" y="2999580"/>
            <a:ext cx="5400675" cy="28352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pt-BR" sz="3000" dirty="0"/>
              <a:t>   e1  e2  e3  e4  e5  e6  e7</a:t>
            </a:r>
          </a:p>
          <a:p>
            <a:pPr lvl="1"/>
            <a:r>
              <a:rPr lang="pt-BR" sz="3000" dirty="0"/>
              <a:t>u   1    1   0    0    0    0    0</a:t>
            </a:r>
          </a:p>
          <a:p>
            <a:pPr lvl="1"/>
            <a:r>
              <a:rPr lang="pt-BR" sz="3000" dirty="0"/>
              <a:t>v    0   1    1   0    0    0    1</a:t>
            </a:r>
          </a:p>
          <a:p>
            <a:pPr lvl="1"/>
            <a:r>
              <a:rPr lang="pt-BR" sz="3000" dirty="0"/>
              <a:t>w   0   0    1   1    1    0    0</a:t>
            </a:r>
          </a:p>
          <a:p>
            <a:pPr lvl="1"/>
            <a:r>
              <a:rPr lang="pt-BR" sz="3000" dirty="0"/>
              <a:t>x    0   0    0   0    1    1    0</a:t>
            </a:r>
          </a:p>
          <a:p>
            <a:pPr lvl="1"/>
            <a:r>
              <a:rPr lang="pt-BR" sz="3000" dirty="0"/>
              <a:t>y    1   0    0   1    0    1    1</a:t>
            </a:r>
          </a:p>
        </p:txBody>
      </p:sp>
    </p:spTree>
    <p:extLst>
      <p:ext uri="{BB962C8B-B14F-4D97-AF65-F5344CB8AC3E}">
        <p14:creationId xmlns:p14="http://schemas.microsoft.com/office/powerpoint/2010/main" val="4277380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5" y="145391"/>
            <a:ext cx="4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Isomorfismo de Grafos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6" name="CaixaDeTexto 1"/>
          <p:cNvSpPr txBox="1"/>
          <p:nvPr/>
        </p:nvSpPr>
        <p:spPr>
          <a:xfrm>
            <a:off x="755575" y="1362032"/>
            <a:ext cx="697729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Isomorfismo de Grafos</a:t>
            </a:r>
          </a:p>
          <a:p>
            <a:r>
              <a:rPr lang="pt-BR" sz="2400" dirty="0">
                <a:cs typeface="Arial" charset="0"/>
              </a:rPr>
              <a:t>Dois grafos simples G</a:t>
            </a:r>
            <a:r>
              <a:rPr lang="pt-BR" sz="2400" baseline="-30000" dirty="0">
                <a:cs typeface="Arial" charset="0"/>
              </a:rPr>
              <a:t>1</a:t>
            </a:r>
            <a:r>
              <a:rPr lang="pt-BR" sz="2400" dirty="0">
                <a:cs typeface="Arial" charset="0"/>
              </a:rPr>
              <a:t> e G</a:t>
            </a:r>
            <a:r>
              <a:rPr lang="pt-BR" sz="2400" baseline="-30000" dirty="0">
                <a:cs typeface="Arial" charset="0"/>
              </a:rPr>
              <a:t>2</a:t>
            </a:r>
            <a:r>
              <a:rPr lang="pt-BR" sz="2400" dirty="0">
                <a:cs typeface="Arial" charset="0"/>
              </a:rPr>
              <a:t> são isomorfos </a:t>
            </a:r>
            <a:r>
              <a:rPr lang="pt-BR" sz="2400" dirty="0" smtClean="0">
                <a:cs typeface="Arial" charset="0"/>
              </a:rPr>
              <a:t>se:</a:t>
            </a:r>
          </a:p>
          <a:p>
            <a:r>
              <a:rPr lang="pt-BR" sz="2400" dirty="0" smtClean="0">
                <a:cs typeface="Arial" charset="0"/>
              </a:rPr>
              <a:t>existe </a:t>
            </a:r>
            <a:r>
              <a:rPr lang="pt-BR" sz="2400" dirty="0">
                <a:cs typeface="Arial" charset="0"/>
              </a:rPr>
              <a:t>uma correspondência um a um (função </a:t>
            </a:r>
            <a:r>
              <a:rPr lang="pt-BR" sz="2400" i="1" dirty="0">
                <a:cs typeface="Arial" charset="0"/>
              </a:rPr>
              <a:t>f </a:t>
            </a:r>
            <a:r>
              <a:rPr lang="pt-BR" sz="2400" dirty="0" smtClean="0">
                <a:cs typeface="Arial" charset="0"/>
              </a:rPr>
              <a:t>)</a:t>
            </a:r>
          </a:p>
          <a:p>
            <a:r>
              <a:rPr lang="pt-BR" sz="2400" dirty="0" smtClean="0">
                <a:cs typeface="Arial" charset="0"/>
              </a:rPr>
              <a:t>entre </a:t>
            </a:r>
            <a:r>
              <a:rPr lang="pt-BR" sz="2400" dirty="0">
                <a:cs typeface="Arial" charset="0"/>
              </a:rPr>
              <a:t>os vértices </a:t>
            </a:r>
            <a:r>
              <a:rPr lang="pt-BR" sz="2400" dirty="0" smtClean="0">
                <a:cs typeface="Arial" charset="0"/>
              </a:rPr>
              <a:t>de </a:t>
            </a:r>
            <a:r>
              <a:rPr lang="pt-BR" sz="2400" dirty="0">
                <a:cs typeface="Arial" charset="0"/>
              </a:rPr>
              <a:t>G</a:t>
            </a:r>
            <a:r>
              <a:rPr lang="pt-BR" sz="2400" baseline="-30000" dirty="0">
                <a:cs typeface="Arial" charset="0"/>
              </a:rPr>
              <a:t>1</a:t>
            </a:r>
            <a:r>
              <a:rPr lang="pt-BR" sz="2400" dirty="0">
                <a:cs typeface="Arial" charset="0"/>
              </a:rPr>
              <a:t> e </a:t>
            </a:r>
            <a:r>
              <a:rPr lang="pt-BR" sz="2400" dirty="0" smtClean="0">
                <a:cs typeface="Arial" charset="0"/>
              </a:rPr>
              <a:t>G</a:t>
            </a:r>
            <a:r>
              <a:rPr lang="pt-BR" sz="2400" baseline="-30000" dirty="0" smtClean="0">
                <a:cs typeface="Arial" charset="0"/>
              </a:rPr>
              <a:t>2</a:t>
            </a:r>
            <a:r>
              <a:rPr lang="pt-BR" sz="2400" dirty="0" smtClean="0">
                <a:cs typeface="Arial" charset="0"/>
              </a:rPr>
              <a:t>,</a:t>
            </a:r>
          </a:p>
          <a:p>
            <a:r>
              <a:rPr lang="pt-BR" sz="2400" dirty="0" smtClean="0">
                <a:cs typeface="Arial" charset="0"/>
              </a:rPr>
              <a:t>com </a:t>
            </a:r>
            <a:r>
              <a:rPr lang="pt-BR" sz="2400" dirty="0">
                <a:cs typeface="Arial" charset="0"/>
              </a:rPr>
              <a:t>a propriedade de que </a:t>
            </a:r>
            <a:r>
              <a:rPr lang="pt-BR" sz="2400" i="1" dirty="0">
                <a:cs typeface="Arial" charset="0"/>
              </a:rPr>
              <a:t>a</a:t>
            </a:r>
            <a:r>
              <a:rPr lang="pt-BR" sz="2400" dirty="0">
                <a:cs typeface="Arial" charset="0"/>
              </a:rPr>
              <a:t> e </a:t>
            </a:r>
            <a:r>
              <a:rPr lang="pt-BR" sz="2400" i="1" dirty="0">
                <a:cs typeface="Arial" charset="0"/>
              </a:rPr>
              <a:t>b</a:t>
            </a:r>
            <a:r>
              <a:rPr lang="pt-BR" sz="2400" dirty="0">
                <a:cs typeface="Arial" charset="0"/>
              </a:rPr>
              <a:t> são adjacentes em G</a:t>
            </a:r>
            <a:r>
              <a:rPr lang="pt-BR" sz="2400" baseline="-30000" dirty="0">
                <a:cs typeface="Arial" charset="0"/>
              </a:rPr>
              <a:t>1</a:t>
            </a:r>
            <a:r>
              <a:rPr lang="pt-BR" sz="2400" dirty="0">
                <a:cs typeface="Arial" charset="0"/>
              </a:rPr>
              <a:t> </a:t>
            </a:r>
            <a:endParaRPr lang="pt-BR" sz="2400" dirty="0" smtClean="0">
              <a:cs typeface="Arial" charset="0"/>
            </a:endParaRPr>
          </a:p>
          <a:p>
            <a:r>
              <a:rPr lang="pt-BR" sz="2400" b="1" dirty="0" smtClean="0">
                <a:cs typeface="Arial" charset="0"/>
              </a:rPr>
              <a:t>se </a:t>
            </a:r>
            <a:r>
              <a:rPr lang="pt-BR" sz="2400" b="1" dirty="0">
                <a:cs typeface="Arial" charset="0"/>
              </a:rPr>
              <a:t>e somente se</a:t>
            </a:r>
            <a:r>
              <a:rPr lang="pt-BR" sz="2400" dirty="0">
                <a:cs typeface="Arial" charset="0"/>
              </a:rPr>
              <a:t> </a:t>
            </a:r>
            <a:r>
              <a:rPr lang="pt-BR" sz="2400" i="1" dirty="0">
                <a:cs typeface="Arial" charset="0"/>
              </a:rPr>
              <a:t>f(a)</a:t>
            </a:r>
            <a:r>
              <a:rPr lang="pt-BR" sz="2400" dirty="0">
                <a:cs typeface="Arial" charset="0"/>
              </a:rPr>
              <a:t> e </a:t>
            </a:r>
            <a:r>
              <a:rPr lang="pt-BR" sz="2400" i="1" dirty="0">
                <a:cs typeface="Arial" charset="0"/>
              </a:rPr>
              <a:t>f(b)</a:t>
            </a:r>
            <a:r>
              <a:rPr lang="pt-BR" sz="2400" dirty="0">
                <a:cs typeface="Arial" charset="0"/>
              </a:rPr>
              <a:t> são adjacentes em G</a:t>
            </a:r>
            <a:r>
              <a:rPr lang="pt-BR" sz="2400" baseline="-30000" dirty="0">
                <a:cs typeface="Arial" charset="0"/>
              </a:rPr>
              <a:t>2</a:t>
            </a:r>
            <a:r>
              <a:rPr lang="pt-BR" sz="2400" dirty="0" smtClean="0">
                <a:cs typeface="Arial" charset="0"/>
              </a:rPr>
              <a:t>,</a:t>
            </a:r>
          </a:p>
          <a:p>
            <a:r>
              <a:rPr lang="pt-BR" sz="2400" dirty="0" smtClean="0">
                <a:cs typeface="Arial" charset="0"/>
              </a:rPr>
              <a:t>para </a:t>
            </a:r>
            <a:r>
              <a:rPr lang="pt-BR" sz="2400" dirty="0">
                <a:cs typeface="Arial" charset="0"/>
              </a:rPr>
              <a:t>todo </a:t>
            </a:r>
            <a:r>
              <a:rPr lang="pt-BR" sz="2400" i="1" dirty="0" err="1">
                <a:cs typeface="Arial" charset="0"/>
              </a:rPr>
              <a:t>a,b</a:t>
            </a:r>
            <a:r>
              <a:rPr lang="pt-BR" sz="2400" dirty="0">
                <a:cs typeface="Arial" charset="0"/>
              </a:rPr>
              <a:t> </a:t>
            </a:r>
            <a:r>
              <a:rPr lang="pt-BR" sz="2400" dirty="0">
                <a:cs typeface="Arial" charset="0"/>
                <a:sym typeface="Symbol" pitchFamily="18" charset="2"/>
              </a:rPr>
              <a:t> V</a:t>
            </a:r>
            <a:r>
              <a:rPr lang="pt-BR" sz="2400" baseline="-25000" dirty="0">
                <a:cs typeface="Arial" charset="0"/>
                <a:sym typeface="Symbol" pitchFamily="18" charset="2"/>
              </a:rPr>
              <a:t>1</a:t>
            </a:r>
            <a:r>
              <a:rPr lang="pt-BR" sz="2400" dirty="0">
                <a:cs typeface="Arial" charset="0"/>
                <a:sym typeface="Symbol" pitchFamily="18" charset="2"/>
              </a:rPr>
              <a:t>.</a:t>
            </a:r>
          </a:p>
          <a:p>
            <a:r>
              <a:rPr lang="pt-BR" sz="2400" dirty="0" smtClean="0">
                <a:cs typeface="Arial" charset="0"/>
                <a:sym typeface="Symbol" pitchFamily="18" charset="2"/>
              </a:rPr>
              <a:t>A </a:t>
            </a:r>
            <a:r>
              <a:rPr lang="pt-BR" sz="2400" dirty="0">
                <a:cs typeface="Arial" charset="0"/>
                <a:sym typeface="Symbol" pitchFamily="18" charset="2"/>
              </a:rPr>
              <a:t>função </a:t>
            </a:r>
            <a:r>
              <a:rPr lang="pt-BR" sz="2400" i="1" dirty="0">
                <a:cs typeface="Arial" charset="0"/>
                <a:sym typeface="Symbol" pitchFamily="18" charset="2"/>
              </a:rPr>
              <a:t>f</a:t>
            </a:r>
            <a:r>
              <a:rPr lang="pt-BR" sz="2400" dirty="0">
                <a:cs typeface="Arial" charset="0"/>
                <a:sym typeface="Symbol" pitchFamily="18" charset="2"/>
              </a:rPr>
              <a:t> é chamada de </a:t>
            </a:r>
            <a:r>
              <a:rPr lang="pt-BR" sz="2400" i="1" dirty="0">
                <a:cs typeface="Arial" charset="0"/>
                <a:sym typeface="Symbol" pitchFamily="18" charset="2"/>
              </a:rPr>
              <a:t>isomorfismo</a:t>
            </a:r>
            <a:r>
              <a:rPr lang="pt-BR" sz="2400" dirty="0" smtClean="0">
                <a:cs typeface="Arial" charset="0"/>
                <a:sym typeface="Symbol" pitchFamily="18" charset="2"/>
              </a:rPr>
              <a:t>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107059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5" y="145391"/>
            <a:ext cx="4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Isomorfismo de Grafos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grpSp>
        <p:nvGrpSpPr>
          <p:cNvPr id="6" name="Grupo 4"/>
          <p:cNvGrpSpPr/>
          <p:nvPr/>
        </p:nvGrpSpPr>
        <p:grpSpPr>
          <a:xfrm>
            <a:off x="347858" y="980728"/>
            <a:ext cx="7924800" cy="2336800"/>
            <a:chOff x="742950" y="3048000"/>
            <a:chExt cx="7924800" cy="2336800"/>
          </a:xfrm>
        </p:grpSpPr>
        <p:pic>
          <p:nvPicPr>
            <p:cNvPr id="7" name="Picture 6" descr="isomorfo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950" y="3098800"/>
              <a:ext cx="3549650" cy="218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isomorfo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1975" y="3048000"/>
              <a:ext cx="3025775" cy="2336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Retângulo 2"/>
          <p:cNvSpPr/>
          <p:nvPr/>
        </p:nvSpPr>
        <p:spPr>
          <a:xfrm>
            <a:off x="383084" y="3645024"/>
            <a:ext cx="86166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Função</a:t>
            </a:r>
            <a:r>
              <a:rPr lang="pt-BR" sz="2400" dirty="0" smtClean="0"/>
              <a:t>:  </a:t>
            </a:r>
            <a:r>
              <a:rPr lang="pt-BR" sz="2400" dirty="0"/>
              <a:t>{ (a</a:t>
            </a:r>
            <a:r>
              <a:rPr lang="pt-BR" sz="2400" dirty="0">
                <a:sym typeface="Symbol" pitchFamily="18" charset="2"/>
              </a:rPr>
              <a:t></a:t>
            </a:r>
            <a:r>
              <a:rPr lang="pt-BR" sz="2400" dirty="0"/>
              <a:t>2), (b </a:t>
            </a:r>
            <a:r>
              <a:rPr lang="pt-BR" sz="2400" dirty="0">
                <a:sym typeface="Symbol" pitchFamily="18" charset="2"/>
              </a:rPr>
              <a:t></a:t>
            </a:r>
            <a:r>
              <a:rPr lang="pt-BR" sz="2400" dirty="0"/>
              <a:t> 1), (c </a:t>
            </a:r>
            <a:r>
              <a:rPr lang="pt-BR" sz="2400" dirty="0">
                <a:sym typeface="Symbol" pitchFamily="18" charset="2"/>
              </a:rPr>
              <a:t></a:t>
            </a:r>
            <a:r>
              <a:rPr lang="pt-BR" sz="2400" dirty="0"/>
              <a:t> 3), (d </a:t>
            </a:r>
            <a:r>
              <a:rPr lang="pt-BR" sz="2400" dirty="0">
                <a:sym typeface="Symbol" pitchFamily="18" charset="2"/>
              </a:rPr>
              <a:t></a:t>
            </a:r>
            <a:r>
              <a:rPr lang="pt-BR" sz="2400" dirty="0"/>
              <a:t> 4), (e </a:t>
            </a:r>
            <a:r>
              <a:rPr lang="pt-BR" sz="2400" dirty="0">
                <a:sym typeface="Symbol" pitchFamily="18" charset="2"/>
              </a:rPr>
              <a:t></a:t>
            </a:r>
            <a:r>
              <a:rPr lang="pt-BR" sz="2400" dirty="0"/>
              <a:t> 6), (f </a:t>
            </a:r>
            <a:r>
              <a:rPr lang="pt-BR" sz="2400" dirty="0">
                <a:sym typeface="Symbol" pitchFamily="18" charset="2"/>
              </a:rPr>
              <a:t></a:t>
            </a:r>
            <a:r>
              <a:rPr lang="pt-BR" sz="2400" dirty="0"/>
              <a:t> 5) }</a:t>
            </a:r>
          </a:p>
        </p:txBody>
      </p:sp>
      <p:graphicFrame>
        <p:nvGraphicFramePr>
          <p:cNvPr id="10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644498"/>
              </p:ext>
            </p:extLst>
          </p:nvPr>
        </p:nvGraphicFramePr>
        <p:xfrm>
          <a:off x="458940" y="4134864"/>
          <a:ext cx="2736307" cy="2616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901"/>
                <a:gridCol w="390901"/>
                <a:gridCol w="390901"/>
                <a:gridCol w="390901"/>
                <a:gridCol w="390901"/>
                <a:gridCol w="390901"/>
                <a:gridCol w="390901"/>
              </a:tblGrid>
              <a:tr h="36937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c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d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007676"/>
              </p:ext>
            </p:extLst>
          </p:nvPr>
        </p:nvGraphicFramePr>
        <p:xfrm>
          <a:off x="5246883" y="4106689"/>
          <a:ext cx="2736307" cy="2616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0901"/>
                <a:gridCol w="390901"/>
                <a:gridCol w="390901"/>
                <a:gridCol w="390901"/>
                <a:gridCol w="390901"/>
                <a:gridCol w="390901"/>
                <a:gridCol w="390901"/>
              </a:tblGrid>
              <a:tr h="369374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4504"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74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5" y="145391"/>
            <a:ext cx="4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Isomorfismo de Grafos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6" name="CaixaDeTexto 1"/>
          <p:cNvSpPr txBox="1"/>
          <p:nvPr/>
        </p:nvSpPr>
        <p:spPr>
          <a:xfrm>
            <a:off x="755575" y="1362032"/>
            <a:ext cx="74279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pt-BR" sz="3200" dirty="0">
                <a:cs typeface="Arial" charset="0"/>
                <a:sym typeface="Symbol" pitchFamily="18" charset="2"/>
              </a:rPr>
              <a:t>G1 e G2 têm o mesmo número de vértices</a:t>
            </a:r>
          </a:p>
          <a:p>
            <a:pPr>
              <a:buFontTx/>
              <a:buChar char="•"/>
            </a:pPr>
            <a:r>
              <a:rPr lang="pt-BR" sz="3200" dirty="0">
                <a:cs typeface="Arial" charset="0"/>
                <a:sym typeface="Symbol" pitchFamily="18" charset="2"/>
              </a:rPr>
              <a:t>G1 e G2 têm o mesmo número de arestas</a:t>
            </a:r>
          </a:p>
          <a:p>
            <a:pPr>
              <a:buFontTx/>
              <a:buChar char="•"/>
            </a:pPr>
            <a:r>
              <a:rPr lang="pt-BR" sz="3200" dirty="0">
                <a:cs typeface="Arial" charset="0"/>
                <a:sym typeface="Symbol" pitchFamily="18" charset="2"/>
              </a:rPr>
              <a:t>G1 e G2 têm os mesmos graus de vértices</a:t>
            </a:r>
          </a:p>
        </p:txBody>
      </p:sp>
      <p:grpSp>
        <p:nvGrpSpPr>
          <p:cNvPr id="7" name="Grupo 4"/>
          <p:cNvGrpSpPr/>
          <p:nvPr/>
        </p:nvGrpSpPr>
        <p:grpSpPr>
          <a:xfrm>
            <a:off x="864055" y="3133795"/>
            <a:ext cx="2951162" cy="1951037"/>
            <a:chOff x="1281113" y="1557338"/>
            <a:chExt cx="2951162" cy="1951037"/>
          </a:xfrm>
        </p:grpSpPr>
        <p:sp>
          <p:nvSpPr>
            <p:cNvPr id="8" name="Oval 4"/>
            <p:cNvSpPr>
              <a:spLocks noChangeArrowheads="1"/>
            </p:cNvSpPr>
            <p:nvPr/>
          </p:nvSpPr>
          <p:spPr bwMode="auto">
            <a:xfrm>
              <a:off x="1639888" y="1844675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" name="Oval 5"/>
            <p:cNvSpPr>
              <a:spLocks noChangeArrowheads="1"/>
            </p:cNvSpPr>
            <p:nvPr/>
          </p:nvSpPr>
          <p:spPr bwMode="auto">
            <a:xfrm>
              <a:off x="3729038" y="1844675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39888" y="3141663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3729038" y="3141663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1784350" y="1916113"/>
              <a:ext cx="19446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1784350" y="3213100"/>
              <a:ext cx="19446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712913" y="1916113"/>
              <a:ext cx="0" cy="1225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3800475" y="1916113"/>
              <a:ext cx="0" cy="1225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2071688" y="2205038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3297238" y="2205038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2071688" y="2781300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3297238" y="2781300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2216150" y="2276475"/>
              <a:ext cx="108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2216150" y="2852738"/>
              <a:ext cx="108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2144713" y="2276475"/>
              <a:ext cx="0" cy="647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3368675" y="2276475"/>
              <a:ext cx="0" cy="5762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V="1">
              <a:off x="1712913" y="2852738"/>
              <a:ext cx="360362" cy="360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 flipV="1">
              <a:off x="3368675" y="1916113"/>
              <a:ext cx="431800" cy="360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1352550" y="1557338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a</a:t>
              </a:r>
            </a:p>
          </p:txBody>
        </p:sp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3729038" y="1557338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b</a:t>
              </a:r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3729038" y="3141663"/>
              <a:ext cx="503237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c</a:t>
              </a:r>
            </a:p>
          </p:txBody>
        </p:sp>
        <p:sp>
          <p:nvSpPr>
            <p:cNvPr id="29" name="Text Box 25"/>
            <p:cNvSpPr txBox="1">
              <a:spLocks noChangeArrowheads="1"/>
            </p:cNvSpPr>
            <p:nvPr/>
          </p:nvSpPr>
          <p:spPr bwMode="auto">
            <a:xfrm>
              <a:off x="1281113" y="3141663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d</a:t>
              </a:r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1857375" y="1989138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e</a:t>
              </a:r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3224213" y="1916113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f</a:t>
              </a:r>
            </a:p>
          </p:txBody>
        </p:sp>
        <p:sp>
          <p:nvSpPr>
            <p:cNvPr id="32" name="Text Box 28"/>
            <p:cNvSpPr txBox="1">
              <a:spLocks noChangeArrowheads="1"/>
            </p:cNvSpPr>
            <p:nvPr/>
          </p:nvSpPr>
          <p:spPr bwMode="auto">
            <a:xfrm>
              <a:off x="3368675" y="2781300"/>
              <a:ext cx="431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g</a:t>
              </a:r>
            </a:p>
          </p:txBody>
        </p:sp>
        <p:sp>
          <p:nvSpPr>
            <p:cNvPr id="33" name="Text Box 29"/>
            <p:cNvSpPr txBox="1">
              <a:spLocks noChangeArrowheads="1"/>
            </p:cNvSpPr>
            <p:nvPr/>
          </p:nvSpPr>
          <p:spPr bwMode="auto">
            <a:xfrm>
              <a:off x="2073275" y="2852738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h</a:t>
              </a:r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4703763" y="3066327"/>
            <a:ext cx="2951162" cy="1951037"/>
            <a:chOff x="5602288" y="1484313"/>
            <a:chExt cx="2951162" cy="1951037"/>
          </a:xfrm>
        </p:grpSpPr>
        <p:sp>
          <p:nvSpPr>
            <p:cNvPr id="35" name="Oval 30"/>
            <p:cNvSpPr>
              <a:spLocks noChangeArrowheads="1"/>
            </p:cNvSpPr>
            <p:nvPr/>
          </p:nvSpPr>
          <p:spPr bwMode="auto">
            <a:xfrm>
              <a:off x="5961063" y="1771650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" name="Oval 31"/>
            <p:cNvSpPr>
              <a:spLocks noChangeArrowheads="1"/>
            </p:cNvSpPr>
            <p:nvPr/>
          </p:nvSpPr>
          <p:spPr bwMode="auto">
            <a:xfrm>
              <a:off x="8050213" y="1771650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7" name="Oval 32"/>
            <p:cNvSpPr>
              <a:spLocks noChangeArrowheads="1"/>
            </p:cNvSpPr>
            <p:nvPr/>
          </p:nvSpPr>
          <p:spPr bwMode="auto">
            <a:xfrm>
              <a:off x="5961063" y="3068638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" name="Oval 33"/>
            <p:cNvSpPr>
              <a:spLocks noChangeArrowheads="1"/>
            </p:cNvSpPr>
            <p:nvPr/>
          </p:nvSpPr>
          <p:spPr bwMode="auto">
            <a:xfrm>
              <a:off x="8050213" y="3068638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6105525" y="1843088"/>
              <a:ext cx="19446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" name="Line 35"/>
            <p:cNvSpPr>
              <a:spLocks noChangeShapeType="1"/>
            </p:cNvSpPr>
            <p:nvPr/>
          </p:nvSpPr>
          <p:spPr bwMode="auto">
            <a:xfrm>
              <a:off x="6105525" y="3140075"/>
              <a:ext cx="19446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>
              <a:off x="6034088" y="1843088"/>
              <a:ext cx="0" cy="1225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>
              <a:off x="8121650" y="1843088"/>
              <a:ext cx="0" cy="1225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3" name="Oval 38"/>
            <p:cNvSpPr>
              <a:spLocks noChangeArrowheads="1"/>
            </p:cNvSpPr>
            <p:nvPr/>
          </p:nvSpPr>
          <p:spPr bwMode="auto">
            <a:xfrm>
              <a:off x="6392863" y="2132013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4" name="Oval 39"/>
            <p:cNvSpPr>
              <a:spLocks noChangeArrowheads="1"/>
            </p:cNvSpPr>
            <p:nvPr/>
          </p:nvSpPr>
          <p:spPr bwMode="auto">
            <a:xfrm>
              <a:off x="7618413" y="2132013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5" name="Oval 40"/>
            <p:cNvSpPr>
              <a:spLocks noChangeArrowheads="1"/>
            </p:cNvSpPr>
            <p:nvPr/>
          </p:nvSpPr>
          <p:spPr bwMode="auto">
            <a:xfrm>
              <a:off x="6392863" y="2708275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6" name="Oval 41"/>
            <p:cNvSpPr>
              <a:spLocks noChangeArrowheads="1"/>
            </p:cNvSpPr>
            <p:nvPr/>
          </p:nvSpPr>
          <p:spPr bwMode="auto">
            <a:xfrm>
              <a:off x="7618413" y="2708275"/>
              <a:ext cx="144462" cy="1428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>
              <a:off x="6537325" y="2203450"/>
              <a:ext cx="108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" name="Line 43"/>
            <p:cNvSpPr>
              <a:spLocks noChangeShapeType="1"/>
            </p:cNvSpPr>
            <p:nvPr/>
          </p:nvSpPr>
          <p:spPr bwMode="auto">
            <a:xfrm>
              <a:off x="6537325" y="2779713"/>
              <a:ext cx="108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9" name="Line 44"/>
            <p:cNvSpPr>
              <a:spLocks noChangeShapeType="1"/>
            </p:cNvSpPr>
            <p:nvPr/>
          </p:nvSpPr>
          <p:spPr bwMode="auto">
            <a:xfrm>
              <a:off x="6465888" y="2203450"/>
              <a:ext cx="0" cy="647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>
              <a:off x="7689850" y="2203450"/>
              <a:ext cx="0" cy="5762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 flipV="1">
              <a:off x="6034088" y="2779713"/>
              <a:ext cx="360362" cy="360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2" name="Text Box 47"/>
            <p:cNvSpPr txBox="1">
              <a:spLocks noChangeArrowheads="1"/>
            </p:cNvSpPr>
            <p:nvPr/>
          </p:nvSpPr>
          <p:spPr bwMode="auto">
            <a:xfrm>
              <a:off x="5673725" y="1484313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s</a:t>
              </a:r>
            </a:p>
          </p:txBody>
        </p:sp>
        <p:sp>
          <p:nvSpPr>
            <p:cNvPr id="53" name="Text Box 48"/>
            <p:cNvSpPr txBox="1">
              <a:spLocks noChangeArrowheads="1"/>
            </p:cNvSpPr>
            <p:nvPr/>
          </p:nvSpPr>
          <p:spPr bwMode="auto">
            <a:xfrm>
              <a:off x="8050213" y="1484313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t</a:t>
              </a:r>
            </a:p>
          </p:txBody>
        </p:sp>
        <p:sp>
          <p:nvSpPr>
            <p:cNvPr id="54" name="Text Box 49"/>
            <p:cNvSpPr txBox="1">
              <a:spLocks noChangeArrowheads="1"/>
            </p:cNvSpPr>
            <p:nvPr/>
          </p:nvSpPr>
          <p:spPr bwMode="auto">
            <a:xfrm>
              <a:off x="8050213" y="3068638"/>
              <a:ext cx="503237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u</a:t>
              </a:r>
            </a:p>
          </p:txBody>
        </p:sp>
        <p:sp>
          <p:nvSpPr>
            <p:cNvPr id="55" name="Text Box 50"/>
            <p:cNvSpPr txBox="1">
              <a:spLocks noChangeArrowheads="1"/>
            </p:cNvSpPr>
            <p:nvPr/>
          </p:nvSpPr>
          <p:spPr bwMode="auto">
            <a:xfrm>
              <a:off x="5602288" y="3068638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v</a:t>
              </a:r>
            </a:p>
          </p:txBody>
        </p:sp>
        <p:sp>
          <p:nvSpPr>
            <p:cNvPr id="56" name="Text Box 51"/>
            <p:cNvSpPr txBox="1">
              <a:spLocks noChangeArrowheads="1"/>
            </p:cNvSpPr>
            <p:nvPr/>
          </p:nvSpPr>
          <p:spPr bwMode="auto">
            <a:xfrm>
              <a:off x="6392863" y="1843088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w</a:t>
              </a:r>
            </a:p>
          </p:txBody>
        </p:sp>
        <p:sp>
          <p:nvSpPr>
            <p:cNvPr id="57" name="Text Box 52"/>
            <p:cNvSpPr txBox="1">
              <a:spLocks noChangeArrowheads="1"/>
            </p:cNvSpPr>
            <p:nvPr/>
          </p:nvSpPr>
          <p:spPr bwMode="auto">
            <a:xfrm>
              <a:off x="7545388" y="1843088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x</a:t>
              </a:r>
            </a:p>
          </p:txBody>
        </p:sp>
        <p:sp>
          <p:nvSpPr>
            <p:cNvPr id="58" name="Text Box 53"/>
            <p:cNvSpPr txBox="1">
              <a:spLocks noChangeArrowheads="1"/>
            </p:cNvSpPr>
            <p:nvPr/>
          </p:nvSpPr>
          <p:spPr bwMode="auto">
            <a:xfrm>
              <a:off x="7689850" y="2708275"/>
              <a:ext cx="4318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y</a:t>
              </a:r>
            </a:p>
          </p:txBody>
        </p:sp>
        <p:sp>
          <p:nvSpPr>
            <p:cNvPr id="59" name="Text Box 54"/>
            <p:cNvSpPr txBox="1">
              <a:spLocks noChangeArrowheads="1"/>
            </p:cNvSpPr>
            <p:nvPr/>
          </p:nvSpPr>
          <p:spPr bwMode="auto">
            <a:xfrm>
              <a:off x="6394450" y="2779713"/>
              <a:ext cx="431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/>
                <a:t>z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 flipH="1" flipV="1">
              <a:off x="6032500" y="1843088"/>
              <a:ext cx="433388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950465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5" y="145391"/>
            <a:ext cx="4032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Exercícios</a:t>
            </a:r>
            <a:endParaRPr lang="pt-BR" sz="2800" b="1" dirty="0">
              <a:solidFill>
                <a:srgbClr val="B2605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052736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1) Os grafos abaixo são isomorfos?</a:t>
            </a:r>
            <a:endParaRPr lang="pt-B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923" y="2564904"/>
            <a:ext cx="6988161" cy="242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005444"/>
      </p:ext>
    </p:extLst>
  </p:cSld>
  <p:clrMapOvr>
    <a:masterClrMapping/>
  </p:clrMapOvr>
</p:sld>
</file>

<file path=ppt/theme/theme1.xml><?xml version="1.0" encoding="utf-8"?>
<a:theme xmlns:a="http://schemas.openxmlformats.org/drawingml/2006/main" name="AulaMP2-2013.2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AulaMP2-2013.2</Template>
  <TotalTime>44</TotalTime>
  <Words>717</Words>
  <Application>Microsoft Macintosh PowerPoint</Application>
  <PresentationFormat>On-screen Show (4:3)</PresentationFormat>
  <Paragraphs>223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AulaMP2-2013.2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Larissa</dc:creator>
  <cp:lastModifiedBy>Leonardo Andrade</cp:lastModifiedBy>
  <cp:revision>5</cp:revision>
  <dcterms:created xsi:type="dcterms:W3CDTF">2014-02-20T23:12:33Z</dcterms:created>
  <dcterms:modified xsi:type="dcterms:W3CDTF">2014-02-21T02:10:22Z</dcterms:modified>
</cp:coreProperties>
</file>