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7" r:id="rId4"/>
    <p:sldId id="290" r:id="rId5"/>
    <p:sldId id="289" r:id="rId6"/>
    <p:sldId id="275" r:id="rId7"/>
    <p:sldId id="272" r:id="rId8"/>
    <p:sldId id="273" r:id="rId9"/>
    <p:sldId id="278" r:id="rId10"/>
    <p:sldId id="26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5E"/>
    <a:srgbClr val="85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2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6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5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8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1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28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3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06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34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4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7831-9E7B-41AD-9336-03089271CEC3}" type="datetimeFigureOut">
              <a:rPr lang="pt-BR" smtClean="0"/>
              <a:pPr/>
              <a:t>11/12/2013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125" y="1372057"/>
            <a:ext cx="4293477" cy="324036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699792" y="4365104"/>
            <a:ext cx="372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Para Computação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08563" y="4659290"/>
            <a:ext cx="395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Teorema Binomial, Triângulo de Pascal</a:t>
            </a:r>
            <a:endParaRPr lang="pt-BR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212232" y="559762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Aula de Monitoria – Miniprova </a:t>
            </a: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</a:t>
            </a:r>
            <a:endParaRPr lang="pt-BR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pt-BR" sz="2800" b="1" dirty="0" smtClean="0">
                <a:solidFill>
                  <a:schemeClr val="bg1">
                    <a:lumMod val="75000"/>
                  </a:schemeClr>
                </a:solidFill>
              </a:rPr>
              <a:t>2013.2</a:t>
            </a:r>
          </a:p>
        </p:txBody>
      </p:sp>
    </p:spTree>
    <p:extLst>
      <p:ext uri="{BB962C8B-B14F-4D97-AF65-F5344CB8AC3E}">
        <p14:creationId xmlns:p14="http://schemas.microsoft.com/office/powerpoint/2010/main" val="28422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Dúvidas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86810" y="1628800"/>
            <a:ext cx="3456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600" dirty="0" smtClean="0">
                <a:solidFill>
                  <a:srgbClr val="C00000"/>
                </a:solidFill>
                <a:cs typeface="Adobe Arabic" pitchFamily="18" charset="-78"/>
              </a:rPr>
              <a:t>?</a:t>
            </a:r>
            <a:endParaRPr lang="pt-BR" sz="19600" dirty="0">
              <a:solidFill>
                <a:srgbClr val="C00000"/>
              </a:solidFill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02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Teorema Binomial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dirty="0" smtClean="0"/>
              <a:t>Sejam x e y variáveis, e seja n um inteiro não negativo. O teorema binomial diz que:</a:t>
            </a:r>
            <a:endParaRPr lang="pt-BR" sz="2800" dirty="0"/>
          </a:p>
        </p:txBody>
      </p:sp>
      <p:pic>
        <p:nvPicPr>
          <p:cNvPr id="1028" name="Picture 4" descr="http://upload.wikimedia.org/math/1/b/e/1be8341f139d125fb02d88322308fea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592" y="2636912"/>
            <a:ext cx="4154196" cy="96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5"/>
          <p:cNvSpPr txBox="1">
            <a:spLocks noChangeArrowheads="1"/>
          </p:cNvSpPr>
          <p:nvPr/>
        </p:nvSpPr>
        <p:spPr bwMode="auto">
          <a:xfrm>
            <a:off x="755650" y="4842157"/>
            <a:ext cx="7848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dirty="0" smtClean="0"/>
              <a:t>O coeficiente combinatório do produto acima podem ser arranjados para formar o triângulo de Pascal.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5241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Triângulo de Pascal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204787" y="1787425"/>
            <a:ext cx="8734425" cy="44100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79979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Identidade de Pascal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46156" y="1196975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dirty="0" smtClean="0"/>
              <a:t>Sejam n e k inteiros positivos, com n ≥ k. Então</a:t>
            </a:r>
            <a:endParaRPr lang="pt-BR" sz="2800" dirty="0"/>
          </a:p>
        </p:txBody>
      </p:sp>
      <p:pic>
        <p:nvPicPr>
          <p:cNvPr id="2050" name="Picture 2" descr="http://introcs.cs.princeton.edu/java/96optimization/images/binomi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784" y="2276872"/>
            <a:ext cx="422000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2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Argumento Combinatório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39750" y="1541337"/>
            <a:ext cx="7848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dirty="0" smtClean="0"/>
              <a:t>Utilizamos o argumento combinatório em provas de identidades binomiais.</a:t>
            </a:r>
          </a:p>
          <a:p>
            <a:pPr eaLnBrk="1" hangingPunct="1"/>
            <a:endParaRPr lang="pt-BR" sz="2800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pt-BR" sz="2800" dirty="0" smtClean="0"/>
              <a:t>Supor um conjunto original e em, seguida, particionar esse conjunto de acordo com a identidade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pt-BR" sz="2800" dirty="0" smtClean="0"/>
              <a:t>Identificar a quantidade de subconjuntos possíveis para cada configuração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5658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6628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/>
              <a:t>1ª) </a:t>
            </a:r>
            <a:r>
              <a:rPr lang="pt-BR" sz="2800" dirty="0" smtClean="0"/>
              <a:t>Prove a identidade de Pascal utilizando:</a:t>
            </a:r>
          </a:p>
          <a:p>
            <a:pPr eaLnBrk="1" hangingPunct="1"/>
            <a:r>
              <a:rPr lang="pt-BR" sz="2800" dirty="0"/>
              <a:t>	</a:t>
            </a:r>
            <a:r>
              <a:rPr lang="pt-BR" sz="2800" dirty="0" smtClean="0"/>
              <a:t>a) Definição algébrica</a:t>
            </a:r>
          </a:p>
          <a:p>
            <a:pPr eaLnBrk="1" hangingPunct="1"/>
            <a:r>
              <a:rPr lang="pt-BR" sz="2800" dirty="0"/>
              <a:t>	</a:t>
            </a:r>
            <a:r>
              <a:rPr lang="pt-BR" sz="2800" dirty="0" smtClean="0"/>
              <a:t>b) Argumento Combinatório</a:t>
            </a:r>
            <a:endParaRPr lang="pt-BR" sz="2800" dirty="0"/>
          </a:p>
        </p:txBody>
      </p:sp>
      <p:pic>
        <p:nvPicPr>
          <p:cNvPr id="6" name="Picture 2" descr="http://introcs.cs.princeton.edu/java/96optimization/images/binomi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121" y="3356992"/>
            <a:ext cx="422000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04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2ª</a:t>
            </a:r>
            <a:r>
              <a:rPr lang="pt-BR" sz="2800" b="1" dirty="0" smtClean="0"/>
              <a:t>)</a:t>
            </a:r>
            <a:r>
              <a:rPr lang="pt-BR" sz="2800" dirty="0"/>
              <a:t> </a:t>
            </a:r>
            <a:r>
              <a:rPr lang="pt-BR" sz="2800" dirty="0" smtClean="0"/>
              <a:t>Prove a identidade abaixo utilizando:</a:t>
            </a:r>
            <a:endParaRPr lang="pt-BR" sz="2800" dirty="0"/>
          </a:p>
          <a:p>
            <a:r>
              <a:rPr lang="pt-BR" sz="2800" dirty="0" smtClean="0"/>
              <a:t>	a</a:t>
            </a:r>
            <a:r>
              <a:rPr lang="pt-BR" sz="2800" dirty="0" smtClean="0"/>
              <a:t>) Argumento Combinatório</a:t>
            </a:r>
            <a:endParaRPr lang="pt-BR" sz="2400" dirty="0"/>
          </a:p>
          <a:p>
            <a:r>
              <a:rPr lang="pt-BR" sz="2400" dirty="0" smtClean="0"/>
              <a:t>	</a:t>
            </a:r>
            <a:r>
              <a:rPr lang="pt-BR" sz="2800" dirty="0" smtClean="0"/>
              <a:t>b) Identidade de Pascal</a:t>
            </a:r>
            <a:endParaRPr lang="pt-BR" sz="2800" dirty="0" smtClean="0"/>
          </a:p>
        </p:txBody>
      </p:sp>
      <p:sp>
        <p:nvSpPr>
          <p:cNvPr id="7" name="Shape 121"/>
          <p:cNvSpPr/>
          <p:nvPr/>
        </p:nvSpPr>
        <p:spPr>
          <a:xfrm>
            <a:off x="177550" y="3429000"/>
            <a:ext cx="8705825" cy="20193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  <a:endParaRPr lang="pt-BR" sz="2800" b="1" dirty="0">
              <a:solidFill>
                <a:srgbClr val="B260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7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r>
              <a:rPr lang="pt-BR" sz="2800" b="1" dirty="0" smtClean="0"/>
              <a:t>ª</a:t>
            </a:r>
            <a:r>
              <a:rPr lang="pt-BR" sz="2800" b="1" dirty="0" smtClean="0"/>
              <a:t>)</a:t>
            </a:r>
            <a:r>
              <a:rPr lang="pt-BR" sz="2800" dirty="0"/>
              <a:t> </a:t>
            </a:r>
            <a:r>
              <a:rPr lang="pt-BR" sz="2800" dirty="0" smtClean="0"/>
              <a:t>Mostre que, se n é um inteiro positivo, então</a:t>
            </a:r>
            <a:endParaRPr lang="pt-BR" sz="2800" dirty="0" smtClean="0"/>
          </a:p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800" dirty="0" smtClean="0"/>
          </a:p>
          <a:p>
            <a:endParaRPr lang="pt-BR" sz="2800" dirty="0"/>
          </a:p>
          <a:p>
            <a:endParaRPr lang="pt-BR" sz="2800" dirty="0" smtClean="0"/>
          </a:p>
          <a:p>
            <a:r>
              <a:rPr lang="pt-BR" sz="2800" dirty="0" smtClean="0"/>
              <a:t>a) Utilizando um argumento combinatorial</a:t>
            </a:r>
          </a:p>
          <a:p>
            <a:r>
              <a:rPr lang="pt-BR" sz="2800" dirty="0" smtClean="0"/>
              <a:t>b) Usando a identidade de Pascal</a:t>
            </a:r>
            <a:endParaRPr lang="pt-BR" sz="2400" dirty="0"/>
          </a:p>
        </p:txBody>
      </p:sp>
      <p:sp>
        <p:nvSpPr>
          <p:cNvPr id="10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11" name="Shape 128"/>
          <p:cNvSpPr/>
          <p:nvPr/>
        </p:nvSpPr>
        <p:spPr>
          <a:xfrm>
            <a:off x="296255" y="2241865"/>
            <a:ext cx="8695506" cy="73246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7165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 smtClean="0"/>
              <a:t>4ª</a:t>
            </a:r>
            <a:r>
              <a:rPr lang="pt-BR" sz="2800" b="1" dirty="0" smtClean="0"/>
              <a:t>)</a:t>
            </a:r>
            <a:r>
              <a:rPr lang="pt-BR" sz="2800" dirty="0"/>
              <a:t> </a:t>
            </a:r>
            <a:r>
              <a:rPr lang="en" sz="2800" dirty="0"/>
              <a:t>Prove a seguinte identidade </a:t>
            </a:r>
            <a:r>
              <a:rPr lang="en" sz="2800" dirty="0" smtClean="0"/>
              <a:t>usando o argumento combinatório:</a:t>
            </a:r>
            <a:endParaRPr lang="en" sz="2800" dirty="0"/>
          </a:p>
          <a:p>
            <a:endParaRPr lang="en" sz="2800" dirty="0"/>
          </a:p>
          <a:p>
            <a:endParaRPr lang="en" sz="2800" dirty="0"/>
          </a:p>
          <a:p>
            <a:r>
              <a:rPr lang="pt-BR" sz="2800" dirty="0" smtClean="0"/>
              <a:t>	</a:t>
            </a:r>
          </a:p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7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pic>
        <p:nvPicPr>
          <p:cNvPr id="3074" name="Picture 2" descr="http://upload.wikimedia.org/math/4/0/6/406c9e30b2566d50df58a5dc3315d1d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87" y="3140877"/>
            <a:ext cx="710744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4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laMP2-2013.2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AulaMP2-2013.2</Template>
  <TotalTime>57</TotalTime>
  <Words>157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AulaMP2-2013.2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Larissa</dc:creator>
  <cp:lastModifiedBy>Larissa</cp:lastModifiedBy>
  <cp:revision>5</cp:revision>
  <dcterms:created xsi:type="dcterms:W3CDTF">2013-12-11T23:24:10Z</dcterms:created>
  <dcterms:modified xsi:type="dcterms:W3CDTF">2013-12-12T00:21:44Z</dcterms:modified>
</cp:coreProperties>
</file>